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3"/>
    <p:sldId id="258" r:id="rId4"/>
    <p:sldId id="259" r:id="rId5"/>
    <p:sldId id="382" r:id="rId7"/>
    <p:sldId id="380" r:id="rId8"/>
    <p:sldId id="472" r:id="rId9"/>
    <p:sldId id="473" r:id="rId10"/>
    <p:sldId id="415" r:id="rId11"/>
    <p:sldId id="476" r:id="rId12"/>
    <p:sldId id="429" r:id="rId13"/>
    <p:sldId id="417" r:id="rId14"/>
    <p:sldId id="418" r:id="rId15"/>
    <p:sldId id="486" r:id="rId16"/>
    <p:sldId id="487" r:id="rId17"/>
    <p:sldId id="488" r:id="rId18"/>
    <p:sldId id="489" r:id="rId19"/>
    <p:sldId id="490" r:id="rId20"/>
    <p:sldId id="425" r:id="rId21"/>
    <p:sldId id="281" r:id="rId22"/>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A9A5"/>
    <a:srgbClr val="BBB1A8"/>
    <a:srgbClr val="BBB0AC"/>
    <a:srgbClr val="BCB7B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540" y="-90"/>
      </p:cViewPr>
      <p:guideLst>
        <p:guide orient="horz" pos="2160"/>
        <p:guide pos="388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188595" cy="574719"/>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167998" y="0"/>
            <a:ext cx="3188595" cy="574719"/>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242770" y="1431824"/>
            <a:ext cx="6872756" cy="386592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35830" y="5512523"/>
            <a:ext cx="5886637" cy="4510246"/>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10879875"/>
            <a:ext cx="3188595" cy="574718"/>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167998" y="10879875"/>
            <a:ext cx="3188595" cy="574718"/>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image" Target="../media/image1.jpe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1"/>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2" name="文本框 11"/>
          <p:cNvSpPr txBox="1"/>
          <p:nvPr/>
        </p:nvSpPr>
        <p:spPr>
          <a:xfrm>
            <a:off x="836295" y="756920"/>
            <a:ext cx="9930765" cy="3291840"/>
          </a:xfrm>
          <a:prstGeom prst="rect">
            <a:avLst/>
          </a:prstGeom>
          <a:noFill/>
        </p:spPr>
        <p:txBody>
          <a:bodyPr wrap="square" rtlCol="0">
            <a:spAutoFit/>
          </a:bodyPr>
          <a:lstStyle/>
          <a:p>
            <a:pPr algn="ctr">
              <a:lnSpc>
                <a:spcPct val="130000"/>
              </a:lnSpc>
              <a:spcBef>
                <a:spcPts val="0"/>
              </a:spcBef>
              <a:spcAft>
                <a:spcPts val="0"/>
              </a:spcAft>
              <a:buClrTx/>
              <a:buSzTx/>
              <a:buFontTx/>
            </a:pPr>
            <a:r>
              <a:rPr sz="4000" b="1" dirty="0">
                <a:solidFill>
                  <a:srgbClr val="C00000"/>
                </a:solidFill>
                <a:latin typeface="Times New Roman" panose="02020603050405020304" charset="0"/>
                <a:ea typeface="黑体" panose="02010609060101010101" charset="-122"/>
                <a:cs typeface="Times New Roman" panose="02020603050405020304" charset="0"/>
              </a:rPr>
              <a:t>An Attempt to Resolve the Problem of Teenage Rebellion by Examining the Teaching of Two Verses from </a:t>
            </a:r>
            <a:r>
              <a:rPr sz="4000" b="1" i="1" dirty="0">
                <a:solidFill>
                  <a:srgbClr val="C00000"/>
                </a:solidFill>
                <a:latin typeface="Times New Roman" panose="02020603050405020304" charset="0"/>
                <a:ea typeface="黑体" panose="02010609060101010101" charset="-122"/>
                <a:cs typeface="Times New Roman" panose="02020603050405020304" charset="0"/>
              </a:rPr>
              <a:t>The Treatise on Response and Retribution</a:t>
            </a:r>
            <a:endParaRPr sz="4000" b="1" i="1" dirty="0">
              <a:solidFill>
                <a:srgbClr val="C00000"/>
              </a:solidFill>
              <a:latin typeface="Times New Roman" panose="02020603050405020304" charset="0"/>
              <a:ea typeface="黑体" panose="02010609060101010101" charset="-122"/>
              <a:cs typeface="Times New Roman" panose="02020603050405020304" charset="0"/>
            </a:endParaRPr>
          </a:p>
        </p:txBody>
      </p:sp>
      <p:sp>
        <p:nvSpPr>
          <p:cNvPr id="4" name="文本框 3"/>
          <p:cNvSpPr txBox="1"/>
          <p:nvPr/>
        </p:nvSpPr>
        <p:spPr>
          <a:xfrm>
            <a:off x="6793230" y="4134485"/>
            <a:ext cx="4730115" cy="1783715"/>
          </a:xfrm>
          <a:prstGeom prst="rect">
            <a:avLst/>
          </a:prstGeom>
          <a:noFill/>
        </p:spPr>
        <p:txBody>
          <a:bodyPr wrap="square" rtlCol="0">
            <a:spAutoFit/>
          </a:bodyPr>
          <a:lstStyle/>
          <a:p>
            <a:pPr algn="l">
              <a:lnSpc>
                <a:spcPct val="110000"/>
              </a:lnSpc>
            </a:pPr>
            <a:r>
              <a:rPr lang="en-GB" altLang="zh-CN" sz="2000" b="1" dirty="0">
                <a:solidFill>
                  <a:schemeClr val="tx1"/>
                </a:solidFill>
                <a:latin typeface="Times New Roman" panose="02020603050405020304" charset="0"/>
                <a:ea typeface="微软雅黑" panose="020B0503020204020204" charset="-122"/>
                <a:cs typeface="Times New Roman" panose="02020603050405020304" charset="0"/>
              </a:rPr>
              <a:t>Moodle</a:t>
            </a: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SICH5001</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Module tutor:</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  Venerable Chengde</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Name:</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               Taiyu Cao</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SID: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1706350</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Date: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06/04/2021</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006475" y="554355"/>
            <a:ext cx="9896475" cy="5361940"/>
          </a:xfrm>
          <a:prstGeom prst="rect">
            <a:avLst/>
          </a:prstGeom>
          <a:noFill/>
        </p:spPr>
        <p:txBody>
          <a:bodyPr wrap="square" lIns="68580" tIns="34290" rIns="68580" bIns="34290" rtlCol="0">
            <a:spAutoFit/>
          </a:bodyPr>
          <a:p>
            <a:pPr algn="just">
              <a:lnSpc>
                <a:spcPct val="200000"/>
              </a:lnSpc>
            </a:pPr>
            <a:r>
              <a:rPr lang="en-US" altLang="zh-CN" sz="2800" b="1" dirty="0">
                <a:solidFill>
                  <a:srgbClr val="FF0000"/>
                </a:solidFill>
                <a:latin typeface="Times New Roman" panose="02020603050405020304" charset="0"/>
                <a:ea typeface="微软雅黑" panose="020B0503020204020204" charset="-122"/>
                <a:cs typeface="Times New Roman" panose="02020603050405020304" charset="0"/>
                <a:sym typeface="+mn-ea"/>
              </a:rPr>
              <a:t>                                              </a:t>
            </a:r>
            <a:r>
              <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rPr>
              <a:t> </a:t>
            </a:r>
            <a:r>
              <a:rPr lang="en-US" altLang="zh-CN" sz="3600" b="1" dirty="0">
                <a:solidFill>
                  <a:srgbClr val="FF0000"/>
                </a:solidFill>
                <a:latin typeface="Times New Roman" panose="02020603050405020304" charset="0"/>
                <a:ea typeface="微软雅黑" panose="020B0503020204020204" charset="-122"/>
                <a:cs typeface="Times New Roman" panose="02020603050405020304" charset="0"/>
                <a:sym typeface="+mn-ea"/>
              </a:rPr>
              <a:t>Structure</a:t>
            </a:r>
            <a:endParaRPr lang="en-US" altLang="zh-CN" sz="28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1.                                           Introduction</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2.                  The Explaination of the Classic texts. </a:t>
            </a:r>
            <a:endParaRPr lang="en-US" altLang="zh-CN" sz="16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3.                  The Phenomenon and Its Root Cause</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4.                                       Possible Solutions</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just">
              <a:lnSpc>
                <a:spcPct val="200000"/>
              </a:lnSpc>
            </a:pPr>
            <a:r>
              <a:rPr lang="en-US" altLang="zh-CN" sz="2400" b="1" dirty="0">
                <a:solidFill>
                  <a:schemeClr val="tx1"/>
                </a:solidFill>
                <a:latin typeface="Times New Roman" panose="02020603050405020304" charset="0"/>
                <a:ea typeface="微软雅黑" panose="020B0503020204020204" charset="-122"/>
                <a:cs typeface="Times New Roman" panose="02020603050405020304" charset="0"/>
                <a:sym typeface="+mn-ea"/>
              </a:rPr>
              <a:t>5.                                                    Conclusion</a:t>
            </a:r>
            <a:endParaRPr lang="en-US" altLang="zh-CN" sz="24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074420" y="538480"/>
            <a:ext cx="9699625" cy="6325870"/>
          </a:xfrm>
          <a:prstGeom prst="rect">
            <a:avLst/>
          </a:prstGeom>
          <a:noFill/>
          <a:ln w="9525">
            <a:noFill/>
          </a:ln>
        </p:spPr>
        <p:txBody>
          <a:bodyPr wrap="square">
            <a:spAutoFit/>
          </a:bodyPr>
          <a:p>
            <a:pPr indent="0" algn="just">
              <a:lnSpc>
                <a:spcPct val="170000"/>
              </a:lnSpc>
              <a:spcBef>
                <a:spcPts val="0"/>
              </a:spcBef>
              <a:spcAft>
                <a:spcPts val="0"/>
              </a:spcAft>
            </a:pPr>
            <a:r>
              <a:rPr lang="en-US" altLang="en-US" sz="2800" b="0">
                <a:solidFill>
                  <a:srgbClr val="FF0000"/>
                </a:solidFill>
                <a:latin typeface="Times New Roman" panose="02020603050405020304" charset="0"/>
                <a:ea typeface="宋体" panose="02010600030101010101" pitchFamily="2" charset="-122"/>
                <a:cs typeface="Times New Roman" panose="02020603050405020304" charset="0"/>
              </a:rPr>
              <a:t>Intro</a:t>
            </a:r>
            <a:r>
              <a:rPr lang="zh-CN" altLang="en-US" sz="2800">
                <a:solidFill>
                  <a:srgbClr val="FF0000"/>
                </a:solidFill>
                <a:latin typeface="Times New Roman" panose="02020603050405020304" charset="0"/>
                <a:ea typeface="宋体" panose="02010600030101010101" pitchFamily="2" charset="-122"/>
                <a:cs typeface="Times New Roman" panose="02020603050405020304" charset="0"/>
                <a:sym typeface="+mn-ea"/>
              </a:rPr>
              <a:t>：</a:t>
            </a:r>
            <a:endParaRPr lang="zh-CN" altLang="en-US" sz="2800">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70000"/>
              </a:lnSpc>
              <a:spcBef>
                <a:spcPts val="0"/>
              </a:spcBef>
              <a:spcAft>
                <a:spcPts val="0"/>
              </a:spcAft>
            </a:pPr>
            <a:r>
              <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An important and valuable classic from the Taoist tradition.</a:t>
            </a:r>
            <a:endPar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70000"/>
              </a:lnSpc>
              <a:spcBef>
                <a:spcPts val="0"/>
              </a:spcBef>
              <a:spcAft>
                <a:spcPts val="0"/>
              </a:spcAft>
            </a:pPr>
            <a:r>
              <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1.The core teaching is cause and effect:</a:t>
            </a:r>
            <a:endPar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70000"/>
              </a:lnSpc>
              <a:spcBef>
                <a:spcPts val="0"/>
              </a:spcBef>
              <a:spcAft>
                <a:spcPts val="0"/>
              </a:spcAft>
            </a:pPr>
            <a:r>
              <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     which sets up moral standards in society and educates the people to distinguish right from wrong.</a:t>
            </a:r>
            <a:endPar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70000"/>
              </a:lnSpc>
              <a:spcBef>
                <a:spcPts val="0"/>
              </a:spcBef>
              <a:spcAft>
                <a:spcPts val="0"/>
              </a:spcAft>
            </a:pPr>
            <a:r>
              <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2.This classic could have its special meaning and value to our contemporary society:      For example: </a:t>
            </a:r>
            <a:r>
              <a:rPr lang="en-US" sz="2400">
                <a:solidFill>
                  <a:srgbClr val="FF0000"/>
                </a:solidFill>
                <a:latin typeface="Times New Roman" panose="02020603050405020304" charset="0"/>
                <a:ea typeface="宋体" panose="02010600030101010101" pitchFamily="2" charset="-122"/>
                <a:cs typeface="Times New Roman" panose="02020603050405020304" charset="0"/>
                <a:sym typeface="+mn-ea"/>
              </a:rPr>
              <a:t>Teenage rebellion. </a:t>
            </a:r>
            <a:endPar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ctr">
              <a:lnSpc>
                <a:spcPct val="170000"/>
              </a:lnSpc>
              <a:spcBef>
                <a:spcPts val="0"/>
              </a:spcBef>
              <a:spcAft>
                <a:spcPts val="0"/>
              </a:spcAft>
            </a:pPr>
            <a:r>
              <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The verse :「是非不當，向背乖宜」</a:t>
            </a:r>
            <a:endParaRPr lang="en-US"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50000"/>
              </a:lnSpc>
              <a:spcBef>
                <a:spcPts val="0"/>
              </a:spcBef>
              <a:spcAft>
                <a:spcPts val="0"/>
              </a:spcAft>
            </a:pPr>
            <a:endParaRPr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262890" indent="-262890" algn="just">
              <a:lnSpc>
                <a:spcPct val="150000"/>
              </a:lnSpc>
              <a:spcBef>
                <a:spcPts val="0"/>
              </a:spcBef>
              <a:spcAft>
                <a:spcPts val="0"/>
              </a:spcAft>
            </a:pPr>
            <a:endParaRPr sz="24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pic>
        <p:nvPicPr>
          <p:cNvPr id="3" name="图片 2"/>
          <p:cNvPicPr>
            <a:picLocks noChangeAspect="1"/>
          </p:cNvPicPr>
          <p:nvPr/>
        </p:nvPicPr>
        <p:blipFill>
          <a:blip r:embed="rId1"/>
          <a:stretch>
            <a:fillRect/>
          </a:stretch>
        </p:blipFill>
        <p:spPr>
          <a:xfrm>
            <a:off x="8528685" y="445770"/>
            <a:ext cx="1897380" cy="2165985"/>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002030" y="982980"/>
            <a:ext cx="10351770" cy="3884930"/>
          </a:xfrm>
          <a:prstGeom prst="rect">
            <a:avLst/>
          </a:prstGeom>
          <a:noFill/>
        </p:spPr>
        <p:txBody>
          <a:bodyPr wrap="square" lIns="68580" tIns="34290" rIns="68580" bIns="34290" rtlCol="0">
            <a:spAutoFit/>
          </a:bodyPr>
          <a:p>
            <a:pPr marL="0" indent="0" algn="l">
              <a:lnSpc>
                <a:spcPct val="100000"/>
              </a:lnSpc>
              <a:buNone/>
            </a:pPr>
            <a:r>
              <a:rPr lang="en-US" altLang="zh-CN" sz="4000" b="1">
                <a:solidFill>
                  <a:schemeClr val="tx1"/>
                </a:solidFill>
                <a:latin typeface="Times New Roman" panose="02020603050405020304" charset="0"/>
                <a:cs typeface="Times New Roman" panose="02020603050405020304" charset="0"/>
                <a:sym typeface="+mn-ea"/>
              </a:rPr>
              <a:t>Section 2:</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00000"/>
              </a:lnSpc>
              <a:buNone/>
            </a:pP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00000"/>
              </a:lnSpc>
              <a:buNone/>
            </a:pPr>
            <a:r>
              <a:rPr lang="zh-CN" altLang="en-US" sz="4000" b="1">
                <a:solidFill>
                  <a:srgbClr val="FF0000"/>
                </a:solidFill>
                <a:latin typeface="Times New Roman" panose="02020603050405020304" charset="0"/>
                <a:cs typeface="Times New Roman" panose="02020603050405020304" charset="0"/>
                <a:sym typeface="+mn-ea"/>
              </a:rPr>
              <a:t>   </a:t>
            </a:r>
            <a:r>
              <a:rPr lang="en-US" altLang="zh-CN" sz="4000" b="1">
                <a:solidFill>
                  <a:srgbClr val="FF0000"/>
                </a:solidFill>
                <a:latin typeface="Times New Roman" panose="02020603050405020304" charset="0"/>
                <a:cs typeface="Times New Roman" panose="02020603050405020304" charset="0"/>
                <a:sym typeface="+mn-ea"/>
              </a:rPr>
              <a:t>    </a:t>
            </a:r>
            <a:r>
              <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rPr>
              <a:t>The Explaination of the Classic texts. </a:t>
            </a:r>
            <a:r>
              <a:rPr lang="zh-CN" altLang="en-US" sz="4000" b="1">
                <a:solidFill>
                  <a:srgbClr val="FF0000"/>
                </a:solidFill>
                <a:latin typeface="Times New Roman" panose="02020603050405020304" charset="0"/>
                <a:cs typeface="Times New Roman" panose="02020603050405020304" charset="0"/>
                <a:sym typeface="+mn-ea"/>
              </a:rPr>
              <a:t> </a:t>
            </a:r>
            <a:endParaRPr lang="zh-CN" altLang="en-US" sz="4000" b="1">
              <a:solidFill>
                <a:srgbClr val="FF0000"/>
              </a:solidFill>
              <a:latin typeface="Times New Roman" panose="02020603050405020304" charset="0"/>
              <a:cs typeface="Times New Roman" panose="02020603050405020304" charset="0"/>
              <a:sym typeface="+mn-ea"/>
            </a:endParaRPr>
          </a:p>
          <a:p>
            <a:pPr marL="0" indent="0" algn="l">
              <a:lnSpc>
                <a:spcPct val="120000"/>
              </a:lnSpc>
              <a:buNone/>
            </a:pPr>
            <a:endParaRPr lang="zh-CN" altLang="en-US" sz="40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marL="0" indent="0" algn="ctr">
              <a:lnSpc>
                <a:spcPct val="120000"/>
              </a:lnSpc>
              <a:buNone/>
            </a:pPr>
            <a:r>
              <a:rPr lang="zh-CN" altLang="en-US" sz="4000" b="1">
                <a:solidFill>
                  <a:srgbClr val="FF0000"/>
                </a:solidFill>
                <a:sym typeface="+mn-ea"/>
              </a:rPr>
              <a:t>「是非不當，向背乖宜」</a:t>
            </a:r>
            <a:endParaRPr lang="zh-CN" altLang="en-US" sz="4000" b="1">
              <a:solidFill>
                <a:srgbClr val="FF0000"/>
              </a:solidFill>
              <a:sym typeface="+mn-ea"/>
            </a:endParaRPr>
          </a:p>
          <a:p>
            <a:pPr marL="0" indent="0" algn="r">
              <a:buNone/>
            </a:pPr>
            <a:endParaRPr lang="zh-CN" altLang="en-US" sz="3200"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095375" y="968375"/>
            <a:ext cx="10001250" cy="4351655"/>
          </a:xfrm>
        </p:spPr>
        <p:txBody>
          <a:bodyPr>
            <a:normAutofit lnSpcReduction="20000"/>
          </a:bodyPr>
          <a:p>
            <a:pPr marL="0" indent="0" algn="just">
              <a:lnSpc>
                <a:spcPct val="130000"/>
              </a:lnSpc>
              <a:buNone/>
            </a:pP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I. </a:t>
            </a: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The Explaination of the Classic texts.</a:t>
            </a:r>
            <a:endParaRPr sz="3200" b="1">
              <a:solidFill>
                <a:srgbClr val="FF0000"/>
              </a:solidFill>
              <a:latin typeface="Times New Roman" panose="02020603050405020304" charset="0"/>
              <a:ea typeface="宋体" panose="02010600030101010101" pitchFamily="2" charset="-122"/>
              <a:cs typeface="Times New Roman" panose="02020603050405020304" charset="0"/>
              <a:sym typeface="+mn-ea"/>
            </a:endParaRPr>
          </a:p>
          <a:p>
            <a:pPr marL="0" indent="0" algn="just">
              <a:lnSpc>
                <a:spcPct val="130000"/>
              </a:lnSpc>
              <a:buNone/>
            </a:pPr>
            <a:endParaRPr lang="en-US" altLang="zh-CN" sz="3200">
              <a:latin typeface="Times New Roman" panose="02020603050405020304" charset="0"/>
              <a:cs typeface="Times New Roman" panose="02020603050405020304" charset="0"/>
              <a:sym typeface="+mn-ea"/>
            </a:endParaRPr>
          </a:p>
          <a:p>
            <a:pPr marL="0" indent="0" algn="ctr">
              <a:lnSpc>
                <a:spcPct val="130000"/>
              </a:lnSpc>
              <a:buNone/>
            </a:pPr>
            <a:r>
              <a:rPr sz="3200">
                <a:latin typeface="Times New Roman" panose="02020603050405020304" charset="0"/>
                <a:cs typeface="Times New Roman" panose="02020603050405020304" charset="0"/>
              </a:rPr>
              <a:t>「</a:t>
            </a:r>
            <a:r>
              <a:rPr sz="3200">
                <a:gradFill>
                  <a:gsLst>
                    <a:gs pos="0">
                      <a:srgbClr val="7B32B2"/>
                    </a:gs>
                    <a:gs pos="100000">
                      <a:srgbClr val="401A5D"/>
                    </a:gs>
                  </a:gsLst>
                  <a:lin scaled="0"/>
                </a:gradFill>
                <a:latin typeface="Times New Roman" panose="02020603050405020304" charset="0"/>
                <a:cs typeface="Times New Roman" panose="02020603050405020304" charset="0"/>
              </a:rPr>
              <a:t>是非</a:t>
            </a:r>
            <a:r>
              <a:rPr sz="3200">
                <a:gradFill>
                  <a:gsLst>
                    <a:gs pos="0">
                      <a:srgbClr val="14CD68"/>
                    </a:gs>
                    <a:gs pos="100000">
                      <a:srgbClr val="0B6E38"/>
                    </a:gs>
                  </a:gsLst>
                  <a:lin scaled="0"/>
                </a:gradFill>
                <a:latin typeface="Times New Roman" panose="02020603050405020304" charset="0"/>
                <a:cs typeface="Times New Roman" panose="02020603050405020304" charset="0"/>
              </a:rPr>
              <a:t>不當</a:t>
            </a:r>
            <a:r>
              <a:rPr sz="3200">
                <a:latin typeface="Times New Roman" panose="02020603050405020304" charset="0"/>
                <a:cs typeface="Times New Roman" panose="02020603050405020304" charset="0"/>
              </a:rPr>
              <a:t>，向背乖宜」</a:t>
            </a:r>
            <a:endParaRPr sz="3200">
              <a:latin typeface="Times New Roman" panose="02020603050405020304" charset="0"/>
              <a:cs typeface="Times New Roman" panose="02020603050405020304" charset="0"/>
            </a:endParaRPr>
          </a:p>
          <a:p>
            <a:pPr marL="0" indent="0" algn="ctr">
              <a:lnSpc>
                <a:spcPct val="130000"/>
              </a:lnSpc>
              <a:buNone/>
            </a:pPr>
            <a:r>
              <a:rPr lang="en-US" sz="3200">
                <a:gradFill>
                  <a:gsLst>
                    <a:gs pos="0">
                      <a:srgbClr val="7B32B2"/>
                    </a:gs>
                    <a:gs pos="100000">
                      <a:srgbClr val="401A5D"/>
                    </a:gs>
                  </a:gsLst>
                  <a:lin scaled="0"/>
                </a:gradFill>
                <a:latin typeface="Times New Roman" panose="02020603050405020304" charset="0"/>
                <a:cs typeface="Times New Roman" panose="02020603050405020304" charset="0"/>
              </a:rPr>
              <a:t>T</a:t>
            </a:r>
            <a:r>
              <a:rPr sz="3200">
                <a:gradFill>
                  <a:gsLst>
                    <a:gs pos="0">
                      <a:srgbClr val="7B32B2"/>
                    </a:gs>
                    <a:gs pos="100000">
                      <a:srgbClr val="401A5D"/>
                    </a:gs>
                  </a:gsLst>
                  <a:lin scaled="0"/>
                </a:gradFill>
                <a:latin typeface="Times New Roman" panose="02020603050405020304" charset="0"/>
                <a:cs typeface="Times New Roman" panose="02020603050405020304" charset="0"/>
              </a:rPr>
              <a:t>he principles of the right and wrong of all things</a:t>
            </a:r>
            <a:endParaRPr sz="3200">
              <a:gradFill>
                <a:gsLst>
                  <a:gs pos="0">
                    <a:srgbClr val="7B32B2"/>
                  </a:gs>
                  <a:gs pos="100000">
                    <a:srgbClr val="401A5D"/>
                  </a:gs>
                </a:gsLst>
                <a:lin scaled="0"/>
              </a:gradFill>
              <a:latin typeface="Times New Roman" panose="02020603050405020304" charset="0"/>
              <a:cs typeface="Times New Roman" panose="02020603050405020304" charset="0"/>
            </a:endParaRPr>
          </a:p>
          <a:p>
            <a:pPr marL="0" indent="0" algn="ctr">
              <a:lnSpc>
                <a:spcPct val="130000"/>
              </a:lnSpc>
              <a:buNone/>
            </a:pPr>
            <a:r>
              <a:rPr lang="en-US" sz="3200">
                <a:gradFill>
                  <a:gsLst>
                    <a:gs pos="0">
                      <a:srgbClr val="14CD68"/>
                    </a:gs>
                    <a:gs pos="100000">
                      <a:srgbClr val="0B6E38"/>
                    </a:gs>
                  </a:gsLst>
                  <a:lin scaled="0"/>
                </a:gradFill>
                <a:latin typeface="Times New Roman" panose="02020603050405020304" charset="0"/>
                <a:cs typeface="Times New Roman" panose="02020603050405020304" charset="0"/>
              </a:rPr>
              <a:t>I</a:t>
            </a:r>
            <a:r>
              <a:rPr sz="3200">
                <a:gradFill>
                  <a:gsLst>
                    <a:gs pos="0">
                      <a:srgbClr val="14CD68"/>
                    </a:gs>
                    <a:gs pos="100000">
                      <a:srgbClr val="0B6E38"/>
                    </a:gs>
                  </a:gsLst>
                  <a:lin scaled="0"/>
                </a:gradFill>
                <a:latin typeface="Times New Roman" panose="02020603050405020304" charset="0"/>
                <a:cs typeface="Times New Roman" panose="02020603050405020304" charset="0"/>
              </a:rPr>
              <a:t>mproper</a:t>
            </a:r>
            <a:endParaRPr sz="3200">
              <a:gradFill>
                <a:gsLst>
                  <a:gs pos="0">
                    <a:srgbClr val="14CD68"/>
                  </a:gs>
                  <a:gs pos="100000">
                    <a:srgbClr val="0B6E38"/>
                  </a:gs>
                </a:gsLst>
                <a:lin scaled="0"/>
              </a:gra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095375" y="968375"/>
            <a:ext cx="10001250" cy="4351655"/>
          </a:xfrm>
        </p:spPr>
        <p:txBody>
          <a:bodyPr>
            <a:normAutofit lnSpcReduction="20000"/>
          </a:bodyPr>
          <a:p>
            <a:pPr marL="0" indent="0" algn="just">
              <a:lnSpc>
                <a:spcPct val="130000"/>
              </a:lnSpc>
              <a:buNone/>
            </a:pP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I. </a:t>
            </a: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The Explaination of the Classic texts.</a:t>
            </a:r>
            <a:endParaRPr sz="3200" b="1">
              <a:solidFill>
                <a:srgbClr val="FF0000"/>
              </a:solidFill>
              <a:latin typeface="Times New Roman" panose="02020603050405020304" charset="0"/>
              <a:ea typeface="宋体" panose="02010600030101010101" pitchFamily="2" charset="-122"/>
              <a:cs typeface="Times New Roman" panose="02020603050405020304" charset="0"/>
              <a:sym typeface="+mn-ea"/>
            </a:endParaRPr>
          </a:p>
          <a:p>
            <a:pPr marL="0" indent="0" algn="just">
              <a:lnSpc>
                <a:spcPct val="130000"/>
              </a:lnSpc>
              <a:buNone/>
            </a:pPr>
            <a:endParaRPr lang="en-US" altLang="zh-CN" sz="3200">
              <a:latin typeface="Times New Roman" panose="02020603050405020304" charset="0"/>
              <a:cs typeface="Times New Roman" panose="02020603050405020304" charset="0"/>
              <a:sym typeface="+mn-ea"/>
            </a:endParaRPr>
          </a:p>
          <a:p>
            <a:pPr marL="0" indent="0" algn="ctr">
              <a:lnSpc>
                <a:spcPct val="140000"/>
              </a:lnSpc>
              <a:buNone/>
            </a:pPr>
            <a:r>
              <a:rPr sz="3200">
                <a:latin typeface="Times New Roman" panose="02020603050405020304" charset="0"/>
                <a:cs typeface="Times New Roman" panose="02020603050405020304" charset="0"/>
              </a:rPr>
              <a:t>「</a:t>
            </a:r>
            <a:r>
              <a:rPr sz="3200">
                <a:solidFill>
                  <a:schemeClr val="tx1"/>
                </a:solidFill>
                <a:latin typeface="Times New Roman" panose="02020603050405020304" charset="0"/>
                <a:cs typeface="Times New Roman" panose="02020603050405020304" charset="0"/>
              </a:rPr>
              <a:t>是非不當</a:t>
            </a:r>
            <a:r>
              <a:rPr sz="3200">
                <a:latin typeface="Times New Roman" panose="02020603050405020304" charset="0"/>
                <a:cs typeface="Times New Roman" panose="02020603050405020304" charset="0"/>
              </a:rPr>
              <a:t>，</a:t>
            </a:r>
            <a:r>
              <a:rPr sz="3200">
                <a:gradFill>
                  <a:gsLst>
                    <a:gs pos="0">
                      <a:srgbClr val="FECF40"/>
                    </a:gs>
                    <a:gs pos="100000">
                      <a:srgbClr val="846C21"/>
                    </a:gs>
                  </a:gsLst>
                  <a:lin scaled="0"/>
                </a:gradFill>
                <a:latin typeface="Times New Roman" panose="02020603050405020304" charset="0"/>
                <a:cs typeface="Times New Roman" panose="02020603050405020304" charset="0"/>
              </a:rPr>
              <a:t>向</a:t>
            </a:r>
            <a:r>
              <a:rPr sz="3200">
                <a:gradFill>
                  <a:gsLst>
                    <a:gs pos="0">
                      <a:srgbClr val="007BD3"/>
                    </a:gs>
                    <a:gs pos="100000">
                      <a:srgbClr val="034373"/>
                    </a:gs>
                  </a:gsLst>
                  <a:lin scaled="0"/>
                </a:gradFill>
                <a:latin typeface="Times New Roman" panose="02020603050405020304" charset="0"/>
                <a:cs typeface="Times New Roman" panose="02020603050405020304" charset="0"/>
              </a:rPr>
              <a:t>背</a:t>
            </a:r>
            <a:r>
              <a:rPr sz="3200">
                <a:latin typeface="Times New Roman" panose="02020603050405020304" charset="0"/>
                <a:cs typeface="Times New Roman" panose="02020603050405020304" charset="0"/>
              </a:rPr>
              <a:t>乖宜」</a:t>
            </a:r>
            <a:endParaRPr sz="3200">
              <a:latin typeface="Times New Roman" panose="02020603050405020304" charset="0"/>
              <a:cs typeface="Times New Roman" panose="02020603050405020304" charset="0"/>
            </a:endParaRPr>
          </a:p>
          <a:p>
            <a:pPr marL="0" indent="0" algn="ctr">
              <a:lnSpc>
                <a:spcPct val="140000"/>
              </a:lnSpc>
              <a:buNone/>
            </a:pPr>
            <a:r>
              <a:rPr sz="3200">
                <a:gradFill>
                  <a:gsLst>
                    <a:gs pos="0">
                      <a:srgbClr val="FECF40"/>
                    </a:gs>
                    <a:gs pos="100000">
                      <a:srgbClr val="846C21"/>
                    </a:gs>
                  </a:gsLst>
                  <a:lin scaled="0"/>
                </a:gradFill>
                <a:latin typeface="Times New Roman" panose="02020603050405020304" charset="0"/>
                <a:cs typeface="Times New Roman" panose="02020603050405020304" charset="0"/>
              </a:rPr>
              <a:t>Getting close to </a:t>
            </a:r>
            <a:r>
              <a:rPr lang="en-US" sz="3200">
                <a:latin typeface="Times New Roman" panose="02020603050405020304" charset="0"/>
                <a:cs typeface="Times New Roman" panose="02020603050405020304" charset="0"/>
              </a:rPr>
              <a:t>        </a:t>
            </a:r>
            <a:r>
              <a:rPr sz="3200">
                <a:gradFill>
                  <a:gsLst>
                    <a:gs pos="0">
                      <a:srgbClr val="007BD3"/>
                    </a:gs>
                    <a:gs pos="100000">
                      <a:srgbClr val="034373"/>
                    </a:gs>
                  </a:gsLst>
                  <a:lin scaled="0"/>
                </a:gradFill>
                <a:latin typeface="Times New Roman" panose="02020603050405020304" charset="0"/>
                <a:cs typeface="Times New Roman" panose="02020603050405020304" charset="0"/>
              </a:rPr>
              <a:t>To go against</a:t>
            </a:r>
            <a:endParaRPr sz="3200">
              <a:latin typeface="Times New Roman" panose="02020603050405020304" charset="0"/>
              <a:cs typeface="Times New Roman" panose="02020603050405020304" charset="0"/>
            </a:endParaRPr>
          </a:p>
          <a:p>
            <a:pPr marL="0" indent="0" algn="ctr">
              <a:lnSpc>
                <a:spcPct val="130000"/>
              </a:lnSpc>
              <a:buNone/>
            </a:pPr>
            <a:endParaRPr sz="32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095375" y="968375"/>
            <a:ext cx="10001250" cy="4351655"/>
          </a:xfrm>
        </p:spPr>
        <p:txBody>
          <a:bodyPr>
            <a:normAutofit lnSpcReduction="20000"/>
          </a:bodyPr>
          <a:p>
            <a:pPr marL="0" indent="0" algn="just">
              <a:lnSpc>
                <a:spcPct val="130000"/>
              </a:lnSpc>
              <a:buNone/>
            </a:pP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I. </a:t>
            </a:r>
            <a:r>
              <a:rPr sz="3200" b="1">
                <a:solidFill>
                  <a:srgbClr val="FF0000"/>
                </a:solidFill>
                <a:latin typeface="Times New Roman" panose="02020603050405020304" charset="0"/>
                <a:ea typeface="宋体" panose="02010600030101010101" pitchFamily="2" charset="-122"/>
                <a:cs typeface="Times New Roman" panose="02020603050405020304" charset="0"/>
                <a:sym typeface="+mn-ea"/>
              </a:rPr>
              <a:t>The Explaination of the Classic texts.</a:t>
            </a:r>
            <a:endParaRPr sz="3200" b="1">
              <a:solidFill>
                <a:srgbClr val="FF0000"/>
              </a:solidFill>
              <a:latin typeface="Times New Roman" panose="02020603050405020304" charset="0"/>
              <a:ea typeface="宋体" panose="02010600030101010101" pitchFamily="2" charset="-122"/>
              <a:cs typeface="Times New Roman" panose="02020603050405020304" charset="0"/>
              <a:sym typeface="+mn-ea"/>
            </a:endParaRPr>
          </a:p>
          <a:p>
            <a:pPr marL="0" indent="0" algn="just">
              <a:lnSpc>
                <a:spcPct val="130000"/>
              </a:lnSpc>
              <a:buNone/>
            </a:pPr>
            <a:endParaRPr lang="en-US" altLang="zh-CN" sz="3200">
              <a:latin typeface="Times New Roman" panose="02020603050405020304" charset="0"/>
              <a:cs typeface="Times New Roman" panose="02020603050405020304" charset="0"/>
              <a:sym typeface="+mn-ea"/>
            </a:endParaRPr>
          </a:p>
          <a:p>
            <a:pPr marL="0" indent="0" algn="ctr">
              <a:lnSpc>
                <a:spcPct val="140000"/>
              </a:lnSpc>
              <a:buNone/>
            </a:pPr>
            <a:r>
              <a:rPr sz="3200">
                <a:latin typeface="Times New Roman" panose="02020603050405020304" charset="0"/>
                <a:cs typeface="Times New Roman" panose="02020603050405020304" charset="0"/>
              </a:rPr>
              <a:t>「</a:t>
            </a:r>
            <a:r>
              <a:rPr sz="3200">
                <a:solidFill>
                  <a:schemeClr val="tx1"/>
                </a:solidFill>
                <a:latin typeface="Times New Roman" panose="02020603050405020304" charset="0"/>
                <a:cs typeface="Times New Roman" panose="02020603050405020304" charset="0"/>
              </a:rPr>
              <a:t>是非不當</a:t>
            </a:r>
            <a:r>
              <a:rPr sz="3200">
                <a:latin typeface="Times New Roman" panose="02020603050405020304" charset="0"/>
                <a:cs typeface="Times New Roman" panose="02020603050405020304" charset="0"/>
              </a:rPr>
              <a:t>，向</a:t>
            </a:r>
            <a:r>
              <a:rPr sz="3200">
                <a:latin typeface="Times New Roman" panose="02020603050405020304" charset="0"/>
                <a:cs typeface="Times New Roman" panose="02020603050405020304" charset="0"/>
              </a:rPr>
              <a:t>背乖宜」</a:t>
            </a:r>
            <a:endParaRPr sz="3200">
              <a:latin typeface="Times New Roman" panose="02020603050405020304" charset="0"/>
              <a:cs typeface="Times New Roman" panose="02020603050405020304" charset="0"/>
            </a:endParaRPr>
          </a:p>
          <a:p>
            <a:pPr marL="0" indent="0" algn="ctr">
              <a:lnSpc>
                <a:spcPct val="140000"/>
              </a:lnSpc>
              <a:buNone/>
            </a:pPr>
            <a:r>
              <a:rPr lang="en-US" sz="3200">
                <a:latin typeface="Times New Roman" panose="02020603050405020304" charset="0"/>
                <a:cs typeface="Times New Roman" panose="02020603050405020304" charset="0"/>
              </a:rPr>
              <a:t>T</a:t>
            </a:r>
            <a:r>
              <a:rPr sz="3200">
                <a:latin typeface="Times New Roman" panose="02020603050405020304" charset="0"/>
                <a:cs typeface="Times New Roman" panose="02020603050405020304" charset="0"/>
              </a:rPr>
              <a:t>o confuse right and wrong; to distant oneself from the virtuous people but to get close with those of improper conduct</a:t>
            </a:r>
            <a:endParaRPr sz="32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816610" y="608965"/>
            <a:ext cx="10537190" cy="5015230"/>
          </a:xfrm>
          <a:prstGeom prst="rect">
            <a:avLst/>
          </a:prstGeom>
          <a:noFill/>
        </p:spPr>
        <p:txBody>
          <a:bodyPr wrap="square" lIns="68580" tIns="34290" rIns="68580" bIns="34290" rtlCol="0">
            <a:spAutoFit/>
          </a:bodyPr>
          <a:p>
            <a:pPr marL="0" indent="0" algn="l">
              <a:lnSpc>
                <a:spcPct val="120000"/>
              </a:lnSpc>
              <a:buNone/>
            </a:pPr>
            <a:r>
              <a:rPr lang="en-US" altLang="zh-CN" sz="4000" b="1">
                <a:solidFill>
                  <a:schemeClr val="tx1"/>
                </a:solidFill>
                <a:latin typeface="Times New Roman" panose="02020603050405020304" charset="0"/>
                <a:cs typeface="Times New Roman" panose="02020603050405020304" charset="0"/>
                <a:sym typeface="+mn-ea"/>
              </a:rPr>
              <a:t>Section 3:</a:t>
            </a:r>
            <a:endParaRPr lang="en-US" altLang="zh-CN" sz="4000" b="1">
              <a:solidFill>
                <a:schemeClr val="tx1"/>
              </a:solidFill>
              <a:latin typeface="Times New Roman" panose="02020603050405020304" charset="0"/>
              <a:cs typeface="Times New Roman" panose="02020603050405020304" charset="0"/>
              <a:sym typeface="+mn-ea"/>
            </a:endParaRPr>
          </a:p>
          <a:p>
            <a:pPr marL="0" indent="0" algn="ctr">
              <a:lnSpc>
                <a:spcPct val="120000"/>
              </a:lnSpc>
              <a:buNone/>
            </a:pPr>
            <a:r>
              <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rPr>
              <a:t>The Phenomenon and Its Root Cause</a:t>
            </a:r>
            <a:endPar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marL="0" indent="0" algn="ctr">
              <a:lnSpc>
                <a:spcPct val="120000"/>
              </a:lnSpc>
              <a:buNone/>
            </a:pPr>
            <a:endParaRPr lang="en-US"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lgn="ctr">
              <a:lnSpc>
                <a:spcPct val="120000"/>
              </a:lnSpc>
              <a:buNone/>
            </a:pPr>
            <a:r>
              <a:rPr lang="en-US"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T</a:t>
            </a:r>
            <a:r>
              <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eenagers are easily influenced by their environment and </a:t>
            </a:r>
            <a:endPar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lgn="ctr">
              <a:lnSpc>
                <a:spcPct val="120000"/>
              </a:lnSpc>
              <a:buNone/>
            </a:pPr>
            <a:r>
              <a:rPr lang="en-US"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T</a:t>
            </a:r>
            <a:r>
              <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heir character is still at a developing stage. </a:t>
            </a:r>
            <a:endPar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lgn="ctr">
              <a:lnSpc>
                <a:spcPct val="120000"/>
              </a:lnSpc>
              <a:buNone/>
            </a:pPr>
            <a:endPar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lgn="ctr">
              <a:lnSpc>
                <a:spcPct val="120000"/>
              </a:lnSpc>
              <a:buNone/>
            </a:pPr>
            <a:r>
              <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Nurture determines a person’s character, and one is judged by the company one keeps.</a:t>
            </a:r>
            <a:endParaRPr sz="28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lgn="ctr">
              <a:lnSpc>
                <a:spcPct val="120000"/>
              </a:lnSpc>
              <a:buNone/>
            </a:pPr>
            <a:r>
              <a:rPr sz="2800">
                <a:solidFill>
                  <a:srgbClr val="FF0000"/>
                </a:solidFill>
                <a:latin typeface="Times New Roman" panose="02020603050405020304" charset="0"/>
                <a:ea typeface="宋体" panose="02010600030101010101" pitchFamily="2" charset="-122"/>
                <a:cs typeface="Times New Roman" panose="02020603050405020304" charset="0"/>
                <a:sym typeface="+mn-ea"/>
              </a:rPr>
              <a:t>朱者赤近墨者黑</a:t>
            </a:r>
            <a:endParaRPr sz="2800">
              <a:solidFill>
                <a:srgbClr val="FF0000"/>
              </a:solidFill>
              <a:latin typeface="Times New Roman" panose="02020603050405020304" charset="0"/>
              <a:ea typeface="宋体" panose="02010600030101010101" pitchFamily="2"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454025"/>
            <a:ext cx="10515600" cy="5608320"/>
          </a:xfrm>
        </p:spPr>
        <p:txBody>
          <a:bodyPr/>
          <a:p>
            <a:pPr marL="0" indent="0">
              <a:buNone/>
            </a:pPr>
            <a:r>
              <a:rPr lang="en-US" sz="3600" b="1">
                <a:solidFill>
                  <a:srgbClr val="FF0000"/>
                </a:solidFill>
                <a:latin typeface="Times New Roman" panose="02020603050405020304" charset="0"/>
                <a:ea typeface="宋体" panose="02010600030101010101" pitchFamily="2" charset="-122"/>
                <a:cs typeface="Times New Roman" panose="02020603050405020304" charset="0"/>
              </a:rPr>
              <a:t>I.Lifestyle has been changed:</a:t>
            </a:r>
            <a:endParaRPr lang="en-US" sz="3600" b="1">
              <a:solidFill>
                <a:srgbClr val="FF0000"/>
              </a:solidFill>
              <a:latin typeface="Times New Roman" panose="02020603050405020304" charset="0"/>
              <a:ea typeface="宋体" panose="02010600030101010101" pitchFamily="2" charset="-122"/>
              <a:cs typeface="Times New Roman" panose="02020603050405020304" charset="0"/>
            </a:endParaRPr>
          </a:p>
          <a:p>
            <a:pPr marL="0" indent="0">
              <a:buNone/>
            </a:pPr>
            <a:endParaRPr lang="en-US" altLang="zh-CN" sz="3600">
              <a:solidFill>
                <a:srgbClr val="FF0000"/>
              </a:solidFill>
            </a:endParaRPr>
          </a:p>
          <a:p>
            <a:pPr marL="0" indent="0">
              <a:buNone/>
            </a:pPr>
            <a:endParaRPr lang="en-US" altLang="zh-CN" sz="3600">
              <a:solidFill>
                <a:srgbClr val="FF0000"/>
              </a:solidFill>
            </a:endParaRPr>
          </a:p>
          <a:p>
            <a:pPr marL="0" indent="0">
              <a:buNone/>
            </a:pPr>
            <a:endParaRPr lang="en-US" altLang="zh-CN" sz="3600">
              <a:solidFill>
                <a:srgbClr val="FF0000"/>
              </a:solidFill>
            </a:endParaRPr>
          </a:p>
          <a:p>
            <a:pPr marL="0" indent="0">
              <a:buNone/>
            </a:pPr>
            <a:endParaRPr lang="en-US" altLang="zh-CN" sz="3600">
              <a:solidFill>
                <a:srgbClr val="FF0000"/>
              </a:solidFill>
            </a:endParaRPr>
          </a:p>
          <a:p>
            <a:pPr marL="0" indent="0">
              <a:buNone/>
            </a:pPr>
            <a:endParaRPr lang="en-US" altLang="zh-CN" sz="3600">
              <a:solidFill>
                <a:srgbClr val="FF0000"/>
              </a:solidFill>
            </a:endParaRPr>
          </a:p>
          <a:p>
            <a:pPr marL="0" indent="0">
              <a:buNone/>
            </a:pPr>
            <a:r>
              <a:rPr lang="en-US" altLang="zh-CN" sz="3600">
                <a:solidFill>
                  <a:schemeClr val="tx1"/>
                </a:solidFill>
                <a:latin typeface="Times New Roman" panose="02020603050405020304" charset="0"/>
                <a:cs typeface="Times New Roman" panose="02020603050405020304" charset="0"/>
              </a:rPr>
              <a:t>Cause:  Two separate social circles and there are not many opportunities between the two to form a healthy environment for good communication.</a:t>
            </a:r>
            <a:r>
              <a:rPr lang="en-US" altLang="zh-CN" sz="3600">
                <a:solidFill>
                  <a:schemeClr val="tx1"/>
                </a:solidFill>
              </a:rPr>
              <a:t> </a:t>
            </a:r>
            <a:endParaRPr lang="en-US" altLang="zh-CN" sz="3600">
              <a:solidFill>
                <a:schemeClr val="tx1"/>
              </a:solidFill>
            </a:endParaRPr>
          </a:p>
          <a:p>
            <a:pPr marL="0" indent="0">
              <a:buNone/>
            </a:pPr>
            <a:endParaRPr lang="en-US" altLang="zh-CN" sz="3600">
              <a:solidFill>
                <a:schemeClr val="tx1"/>
              </a:solidFill>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pic>
        <p:nvPicPr>
          <p:cNvPr id="6" name="图片 5"/>
          <p:cNvPicPr>
            <a:picLocks noChangeAspect="1"/>
          </p:cNvPicPr>
          <p:nvPr>
            <p:custDataLst>
              <p:tags r:id="rId1"/>
            </p:custDataLst>
          </p:nvPr>
        </p:nvPicPr>
        <p:blipFill>
          <a:blip r:embed="rId2"/>
          <a:stretch>
            <a:fillRect/>
          </a:stretch>
        </p:blipFill>
        <p:spPr>
          <a:xfrm>
            <a:off x="7448550" y="1962785"/>
            <a:ext cx="2931160" cy="1628775"/>
          </a:xfrm>
          <a:prstGeom prst="rect">
            <a:avLst/>
          </a:prstGeom>
        </p:spPr>
      </p:pic>
      <p:pic>
        <p:nvPicPr>
          <p:cNvPr id="7" name="图片 6"/>
          <p:cNvPicPr>
            <a:picLocks noChangeAspect="1"/>
          </p:cNvPicPr>
          <p:nvPr/>
        </p:nvPicPr>
        <p:blipFill>
          <a:blip r:embed="rId3"/>
          <a:stretch>
            <a:fillRect/>
          </a:stretch>
        </p:blipFill>
        <p:spPr>
          <a:xfrm>
            <a:off x="1247775" y="1962785"/>
            <a:ext cx="2742565" cy="1828800"/>
          </a:xfrm>
          <a:prstGeom prst="rect">
            <a:avLst/>
          </a:prstGeom>
        </p:spPr>
      </p:pic>
      <p:sp>
        <p:nvSpPr>
          <p:cNvPr id="100" name="文本框 99"/>
          <p:cNvSpPr txBox="1"/>
          <p:nvPr/>
        </p:nvSpPr>
        <p:spPr>
          <a:xfrm>
            <a:off x="1874520" y="1440815"/>
            <a:ext cx="1489075" cy="521970"/>
          </a:xfrm>
          <a:prstGeom prst="rect">
            <a:avLst/>
          </a:prstGeom>
          <a:noFill/>
          <a:ln w="9525">
            <a:noFill/>
          </a:ln>
        </p:spPr>
        <p:txBody>
          <a:bodyPr wrap="square">
            <a:spAutoFit/>
          </a:bodyPr>
          <a:p>
            <a:pPr indent="0" algn="ctr"/>
            <a:r>
              <a:rPr lang="en-US" sz="2800" b="0">
                <a:solidFill>
                  <a:srgbClr val="000000"/>
                </a:solidFill>
                <a:latin typeface="Times New Roman" panose="02020603050405020304" charset="0"/>
                <a:ea typeface="宋体" panose="02010600030101010101" pitchFamily="2" charset="-122"/>
                <a:cs typeface="Times New Roman" panose="02020603050405020304" charset="0"/>
              </a:rPr>
              <a:t>Past</a:t>
            </a:r>
            <a:endParaRPr lang="en-US" altLang="en-US" sz="2800" b="0">
              <a:solidFill>
                <a:srgbClr val="000000"/>
              </a:solidFill>
              <a:latin typeface="Times New Roman" panose="02020603050405020304" charset="0"/>
              <a:ea typeface="宋体" panose="02010600030101010101" pitchFamily="2" charset="-122"/>
              <a:cs typeface="Times New Roman" panose="02020603050405020304" charset="0"/>
            </a:endParaRPr>
          </a:p>
        </p:txBody>
      </p:sp>
      <p:sp>
        <p:nvSpPr>
          <p:cNvPr id="8" name="文本框 7"/>
          <p:cNvSpPr txBox="1"/>
          <p:nvPr/>
        </p:nvSpPr>
        <p:spPr>
          <a:xfrm>
            <a:off x="7921625" y="1440815"/>
            <a:ext cx="2289175" cy="521970"/>
          </a:xfrm>
          <a:prstGeom prst="rect">
            <a:avLst/>
          </a:prstGeom>
          <a:noFill/>
          <a:ln w="9525">
            <a:noFill/>
          </a:ln>
        </p:spPr>
        <p:txBody>
          <a:bodyPr wrap="square">
            <a:spAutoFit/>
          </a:bodyPr>
          <a:p>
            <a:pPr algn="ctr">
              <a:buClrTx/>
              <a:buSzTx/>
              <a:buFontTx/>
            </a:pPr>
            <a:r>
              <a:rPr lang="en-US" sz="2800">
                <a:solidFill>
                  <a:srgbClr val="000000"/>
                </a:solidFill>
                <a:latin typeface="Times New Roman" panose="02020603050405020304" charset="0"/>
                <a:ea typeface="宋体" panose="02010600030101010101" pitchFamily="2" charset="-122"/>
                <a:cs typeface="Times New Roman" panose="02020603050405020304" charset="0"/>
              </a:rPr>
              <a:t>Nowadays</a:t>
            </a:r>
            <a:endParaRPr lang="en-US" sz="2800">
              <a:solidFill>
                <a:srgbClr val="000000"/>
              </a:solidFill>
              <a:latin typeface="Times New Roman" panose="02020603050405020304" charset="0"/>
              <a:ea typeface="宋体" panose="02010600030101010101" pitchFamily="2" charset="-122"/>
              <a:cs typeface="Times New Roman" panose="020206030504050203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809625"/>
            <a:ext cx="10515600" cy="4351338"/>
          </a:xfrm>
        </p:spPr>
        <p:txBody>
          <a:bodyPr/>
          <a:p>
            <a:pPr marL="0" indent="0">
              <a:buNone/>
            </a:pPr>
            <a:r>
              <a:rPr lang="en-US" sz="3600" b="1">
                <a:solidFill>
                  <a:srgbClr val="FF0000"/>
                </a:solidFill>
                <a:latin typeface="Times New Roman" panose="02020603050405020304" charset="0"/>
                <a:ea typeface="宋体" panose="02010600030101010101" pitchFamily="2" charset="-122"/>
                <a:cs typeface="Times New Roman" panose="02020603050405020304" charset="0"/>
                <a:sym typeface="+mn-ea"/>
              </a:rPr>
              <a:t>II.A</a:t>
            </a:r>
            <a:r>
              <a:rPr sz="3600" b="1">
                <a:solidFill>
                  <a:srgbClr val="FF0000"/>
                </a:solidFill>
                <a:latin typeface="Times New Roman" panose="02020603050405020304" charset="0"/>
                <a:ea typeface="宋体" panose="02010600030101010101" pitchFamily="2" charset="-122"/>
                <a:cs typeface="Times New Roman" panose="02020603050405020304" charset="0"/>
                <a:sym typeface="+mn-ea"/>
              </a:rPr>
              <a:t>dolesce</a:t>
            </a:r>
            <a:r>
              <a:rPr lang="en-US" sz="3600" b="1">
                <a:solidFill>
                  <a:srgbClr val="FF0000"/>
                </a:solidFill>
                <a:latin typeface="Times New Roman" panose="02020603050405020304" charset="0"/>
                <a:ea typeface="宋体" panose="02010600030101010101" pitchFamily="2" charset="-122"/>
                <a:cs typeface="Times New Roman" panose="02020603050405020304" charset="0"/>
                <a:sym typeface="+mn-ea"/>
              </a:rPr>
              <a:t>nt’character change</a:t>
            </a:r>
            <a:endParaRPr sz="3600" b="1">
              <a:solidFill>
                <a:srgbClr val="FF0000"/>
              </a:solidFill>
              <a:latin typeface="Times New Roman" panose="02020603050405020304" charset="0"/>
              <a:ea typeface="宋体" panose="02010600030101010101" pitchFamily="2" charset="-122"/>
              <a:cs typeface="Times New Roman" panose="02020603050405020304" charset="0"/>
              <a:sym typeface="+mn-ea"/>
            </a:endParaRPr>
          </a:p>
          <a:p>
            <a:pPr marL="0" indent="0">
              <a:buNone/>
            </a:pPr>
            <a:endParaRPr lang="en-US" sz="32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buNone/>
            </a:pPr>
            <a:r>
              <a:rPr lang="en-US" sz="36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Changes:</a:t>
            </a:r>
            <a:endParaRPr lang="en-US" sz="36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marL="0" indent="0">
              <a:buNone/>
            </a:pPr>
            <a:r>
              <a:rPr lang="en-US" altLang="zh-CN">
                <a:latin typeface="Times New Roman" panose="02020603050405020304" charset="0"/>
                <a:cs typeface="Times New Roman" panose="02020603050405020304" charset="0"/>
              </a:rPr>
              <a:t>P</a:t>
            </a:r>
            <a:r>
              <a:rPr lang="zh-CN" altLang="en-US">
                <a:latin typeface="Times New Roman" panose="02020603050405020304" charset="0"/>
                <a:cs typeface="Times New Roman" panose="02020603050405020304" charset="0"/>
              </a:rPr>
              <a:t>erception of self-identity</a:t>
            </a:r>
            <a:r>
              <a:rPr lang="en-US" altLang="zh-CN">
                <a:latin typeface="Times New Roman" panose="02020603050405020304" charset="0"/>
                <a:cs typeface="Times New Roman" panose="02020603050405020304" charset="0"/>
              </a:rPr>
              <a:t>, a sense of independence and have their own views and opinions</a:t>
            </a:r>
            <a:endParaRPr lang="en-US" altLang="zh-CN">
              <a:latin typeface="Times New Roman" panose="02020603050405020304" charset="0"/>
              <a:cs typeface="Times New Roman" panose="02020603050405020304" charset="0"/>
            </a:endParaRPr>
          </a:p>
          <a:p>
            <a:pPr marL="0" algn="l">
              <a:lnSpc>
                <a:spcPct val="90000"/>
              </a:lnSpc>
              <a:buClrTx/>
              <a:buSzTx/>
              <a:buNone/>
            </a:pPr>
            <a:r>
              <a:rPr lang="en-US" sz="36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rPr>
              <a:t>Needs:</a:t>
            </a:r>
            <a:endParaRPr lang="en-US" sz="36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endParaRPr>
          </a:p>
          <a:p>
            <a:pPr marL="0" indent="0" algn="ctr">
              <a:lnSpc>
                <a:spcPct val="110000"/>
              </a:lnSpc>
              <a:buNone/>
            </a:pPr>
            <a:r>
              <a:rPr lang="zh-CN" altLang="en-US" sz="2800">
                <a:latin typeface="Times New Roman" panose="02020603050405020304" charset="0"/>
                <a:cs typeface="Times New Roman" panose="02020603050405020304" charset="0"/>
              </a:rPr>
              <a:t>Personal space and independence</a:t>
            </a:r>
            <a:endParaRPr lang="zh-CN" altLang="en-US" sz="28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43255"/>
            <a:ext cx="10515600" cy="5200015"/>
          </a:xfrm>
        </p:spPr>
        <p:txBody>
          <a:bodyPr>
            <a:normAutofit lnSpcReduction="20000"/>
          </a:bodyPr>
          <a:p>
            <a:pPr marL="0" indent="0" algn="just">
              <a:buNone/>
            </a:pPr>
            <a:endParaRPr lang="zh-CN" altLang="en-US">
              <a:latin typeface="Times New Roman" panose="02020603050405020304" charset="0"/>
              <a:cs typeface="Times New Roman" panose="02020603050405020304" charset="0"/>
            </a:endParaRPr>
          </a:p>
          <a:p>
            <a:pPr marL="0" indent="0" algn="just">
              <a:buNone/>
            </a:pPr>
            <a:r>
              <a:rPr lang="en-US" sz="3600" b="1">
                <a:solidFill>
                  <a:srgbClr val="FF0000"/>
                </a:solidFill>
                <a:latin typeface="Times New Roman" panose="02020603050405020304" charset="0"/>
                <a:ea typeface="宋体" panose="02010600030101010101" pitchFamily="2" charset="-122"/>
                <a:cs typeface="Times New Roman" panose="02020603050405020304" charset="0"/>
              </a:rPr>
              <a:t>III.The change of adolescent’ behaviour</a:t>
            </a:r>
            <a:endParaRPr lang="en-US" sz="3600" b="1">
              <a:solidFill>
                <a:srgbClr val="FF0000"/>
              </a:solidFill>
              <a:latin typeface="Times New Roman" panose="02020603050405020304" charset="0"/>
              <a:ea typeface="宋体" panose="02010600030101010101" pitchFamily="2" charset="-122"/>
              <a:cs typeface="Times New Roman" panose="02020603050405020304" charset="0"/>
            </a:endParaRPr>
          </a:p>
          <a:p>
            <a:pPr marL="0" indent="0" algn="just">
              <a:lnSpc>
                <a:spcPct val="100000"/>
              </a:lnSpc>
              <a:buNone/>
            </a:pPr>
            <a:endParaRPr lang="en-US" altLang="zh-CN">
              <a:sym typeface="+mn-ea"/>
            </a:endParaRPr>
          </a:p>
          <a:p>
            <a:pPr marL="0" indent="0" algn="just">
              <a:lnSpc>
                <a:spcPct val="100000"/>
              </a:lnSpc>
              <a:buNone/>
            </a:pPr>
            <a:r>
              <a:rPr>
                <a:latin typeface="Times New Roman" panose="02020603050405020304" charset="0"/>
                <a:cs typeface="Times New Roman" panose="02020603050405020304" charset="0"/>
                <a:sym typeface="+mn-ea"/>
              </a:rPr>
              <a:t>As their self-identity is being developed, their self-esteem becomes greater</a:t>
            </a:r>
            <a:r>
              <a:rPr lang="en-US">
                <a:latin typeface="Times New Roman" panose="02020603050405020304" charset="0"/>
                <a:cs typeface="Times New Roman" panose="02020603050405020304" charset="0"/>
                <a:sym typeface="+mn-ea"/>
              </a:rPr>
              <a:t>.</a:t>
            </a:r>
            <a:endParaRPr lang="en-US">
              <a:latin typeface="Times New Roman" panose="02020603050405020304" charset="0"/>
              <a:cs typeface="Times New Roman" panose="02020603050405020304" charset="0"/>
              <a:sym typeface="+mn-ea"/>
            </a:endParaRPr>
          </a:p>
          <a:p>
            <a:pPr marL="0" indent="0" algn="just">
              <a:lnSpc>
                <a:spcPct val="100000"/>
              </a:lnSpc>
              <a:buNone/>
            </a:pPr>
            <a:endParaRPr>
              <a:latin typeface="Times New Roman" panose="02020603050405020304" charset="0"/>
              <a:cs typeface="Times New Roman" panose="02020603050405020304" charset="0"/>
              <a:sym typeface="+mn-ea"/>
            </a:endParaRPr>
          </a:p>
          <a:p>
            <a:pPr marL="0" indent="0" algn="just">
              <a:lnSpc>
                <a:spcPct val="100000"/>
              </a:lnSpc>
              <a:buNone/>
            </a:pPr>
            <a:r>
              <a:rPr lang="en-US" altLang="zh-CN">
                <a:solidFill>
                  <a:srgbClr val="00B0F0"/>
                </a:solidFill>
                <a:latin typeface="Times New Roman" panose="02020603050405020304" charset="0"/>
                <a:cs typeface="Times New Roman" panose="02020603050405020304" charset="0"/>
                <a:sym typeface="+mn-ea"/>
              </a:rPr>
              <a:t>1.They may also do things to prove that they have grown up, such as partying with friends all night.</a:t>
            </a:r>
            <a:endParaRPr lang="en-US" altLang="zh-CN">
              <a:solidFill>
                <a:srgbClr val="00B0F0"/>
              </a:solidFill>
              <a:latin typeface="Times New Roman" panose="02020603050405020304" charset="0"/>
              <a:cs typeface="Times New Roman" panose="02020603050405020304" charset="0"/>
              <a:sym typeface="+mn-ea"/>
            </a:endParaRPr>
          </a:p>
          <a:p>
            <a:pPr marL="0" indent="0" algn="just">
              <a:lnSpc>
                <a:spcPct val="100000"/>
              </a:lnSpc>
              <a:buNone/>
            </a:pPr>
            <a:endParaRPr lang="en-US" altLang="zh-CN">
              <a:solidFill>
                <a:srgbClr val="00B0F0"/>
              </a:solidFill>
              <a:latin typeface="Times New Roman" panose="02020603050405020304" charset="0"/>
              <a:cs typeface="Times New Roman" panose="02020603050405020304" charset="0"/>
              <a:sym typeface="+mn-ea"/>
            </a:endParaRPr>
          </a:p>
          <a:p>
            <a:pPr marL="0" indent="0" algn="just">
              <a:lnSpc>
                <a:spcPct val="100000"/>
              </a:lnSpc>
              <a:buNone/>
            </a:pPr>
            <a:r>
              <a:rPr lang="en-US" altLang="zh-CN">
                <a:solidFill>
                  <a:srgbClr val="00B0F0"/>
                </a:solidFill>
                <a:latin typeface="Times New Roman" panose="02020603050405020304" charset="0"/>
                <a:cs typeface="Times New Roman" panose="02020603050405020304" charset="0"/>
                <a:sym typeface="+mn-ea"/>
              </a:rPr>
              <a:t>2.Teenagers would be more willing to listen to their friends.</a:t>
            </a:r>
            <a:endParaRPr lang="en-US" altLang="zh-CN">
              <a:solidFill>
                <a:srgbClr val="00B0F0"/>
              </a:solidFill>
              <a:latin typeface="Times New Roman" panose="02020603050405020304" charset="0"/>
              <a:cs typeface="Times New Roman" panose="02020603050405020304" charset="0"/>
              <a:sym typeface="+mn-ea"/>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915035" y="847725"/>
            <a:ext cx="10515600" cy="4351338"/>
          </a:xfrm>
        </p:spPr>
        <p:txBody>
          <a:bodyPr>
            <a:normAutofit/>
          </a:bodyPr>
          <a:p>
            <a:pPr marL="0" indent="0">
              <a:buNone/>
            </a:pPr>
            <a:r>
              <a:rPr lang="en-US" sz="3600" b="1">
                <a:solidFill>
                  <a:srgbClr val="FF0000"/>
                </a:solidFill>
                <a:latin typeface="Times New Roman" panose="02020603050405020304" charset="0"/>
                <a:ea typeface="宋体" panose="02010600030101010101" pitchFamily="2" charset="-122"/>
                <a:cs typeface="Times New Roman" panose="02020603050405020304" charset="0"/>
                <a:sym typeface="+mn-ea"/>
              </a:rPr>
              <a:t>IV. The influence of internet on adolescent:</a:t>
            </a:r>
            <a:endParaRPr lang="en-US" sz="3600" b="1">
              <a:solidFill>
                <a:srgbClr val="FF0000"/>
              </a:solidFill>
              <a:latin typeface="Times New Roman" panose="02020603050405020304" charset="0"/>
              <a:ea typeface="宋体" panose="02010600030101010101" pitchFamily="2" charset="-122"/>
              <a:cs typeface="Times New Roman" panose="02020603050405020304" charset="0"/>
            </a:endParaRPr>
          </a:p>
          <a:p>
            <a:pPr marL="0" indent="0">
              <a:buNone/>
            </a:pPr>
            <a:endParaRPr lang="zh-CN" altLang="en-US">
              <a:latin typeface="Times New Roman" panose="02020603050405020304" charset="0"/>
              <a:cs typeface="Times New Roman" panose="02020603050405020304" charset="0"/>
            </a:endParaRPr>
          </a:p>
          <a:p>
            <a:pPr marL="0" algn="just">
              <a:lnSpc>
                <a:spcPct val="100000"/>
              </a:lnSpc>
              <a:buClrTx/>
              <a:buSzTx/>
              <a:buNone/>
            </a:pPr>
            <a:r>
              <a:rPr lang="en-US" altLang="zh-CN" sz="2800">
                <a:solidFill>
                  <a:srgbClr val="00B0F0"/>
                </a:solidFill>
                <a:latin typeface="Times New Roman" panose="02020603050405020304" charset="0"/>
                <a:cs typeface="Times New Roman" panose="02020603050405020304" charset="0"/>
              </a:rPr>
              <a:t>1.There is also the possibility that they could encounter materials on violence and pornography, such content may stimulate their curiosity. Being overly obsessed may lead them to imitate in real life.</a:t>
            </a:r>
            <a:endParaRPr lang="en-US" altLang="zh-CN" sz="2800">
              <a:solidFill>
                <a:srgbClr val="00B0F0"/>
              </a:solidFill>
              <a:latin typeface="Times New Roman" panose="02020603050405020304" charset="0"/>
              <a:cs typeface="Times New Roman" panose="02020603050405020304" charset="0"/>
            </a:endParaRPr>
          </a:p>
          <a:p>
            <a:pPr marL="0" indent="0" algn="just">
              <a:lnSpc>
                <a:spcPct val="120000"/>
              </a:lnSpc>
              <a:buNone/>
            </a:pPr>
            <a:r>
              <a:rPr lang="en-US" altLang="zh-CN">
                <a:solidFill>
                  <a:srgbClr val="00B0F0"/>
                </a:solidFill>
                <a:latin typeface="Times New Roman" panose="02020603050405020304" charset="0"/>
                <a:cs typeface="Times New Roman" panose="02020603050405020304" charset="0"/>
              </a:rPr>
              <a:t>2.Teenagers of similar interests can become connected through the internet without the geographic inconvenience.</a:t>
            </a:r>
            <a:endParaRPr lang="en-US" altLang="zh-CN">
              <a:solidFill>
                <a:srgbClr val="00B0F0"/>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827405" y="742315"/>
            <a:ext cx="10537190" cy="3023235"/>
          </a:xfrm>
          <a:prstGeom prst="rect">
            <a:avLst/>
          </a:prstGeom>
          <a:noFill/>
        </p:spPr>
        <p:txBody>
          <a:bodyPr wrap="square" lIns="68580" tIns="34290" rIns="68580" bIns="34290" rtlCol="0">
            <a:spAutoFit/>
          </a:bodyPr>
          <a:p>
            <a:pPr marL="0" indent="0" algn="l">
              <a:lnSpc>
                <a:spcPct val="120000"/>
              </a:lnSpc>
              <a:buNone/>
            </a:pPr>
            <a:r>
              <a:rPr lang="en-US" altLang="zh-CN" sz="4000" b="1">
                <a:solidFill>
                  <a:schemeClr val="tx1"/>
                </a:solidFill>
                <a:latin typeface="Times New Roman" panose="02020603050405020304" charset="0"/>
                <a:cs typeface="Times New Roman" panose="02020603050405020304" charset="0"/>
                <a:sym typeface="+mn-ea"/>
              </a:rPr>
              <a:t>Section 4:</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20000"/>
              </a:lnSpc>
              <a:buNone/>
            </a:pPr>
            <a:endParaRPr lang="en-US" altLang="zh-CN" sz="4000" b="1">
              <a:solidFill>
                <a:schemeClr val="tx1"/>
              </a:solidFill>
              <a:latin typeface="Times New Roman" panose="02020603050405020304" charset="0"/>
              <a:cs typeface="Times New Roman" panose="02020603050405020304" charset="0"/>
              <a:sym typeface="+mn-ea"/>
            </a:endParaRPr>
          </a:p>
          <a:p>
            <a:pPr marL="0" indent="0" algn="ctr">
              <a:lnSpc>
                <a:spcPct val="120000"/>
              </a:lnSpc>
              <a:buNone/>
            </a:pPr>
            <a:r>
              <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rPr>
              <a:t>Possible Solutions</a:t>
            </a:r>
            <a:endPar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marL="0" indent="0" algn="ctr">
              <a:lnSpc>
                <a:spcPct val="120000"/>
              </a:lnSpc>
              <a:buNone/>
            </a:pPr>
            <a:endPar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ctr">
              <a:lnSpc>
                <a:spcPct val="120000"/>
              </a:lnSpc>
              <a:buClrTx/>
              <a:buSzTx/>
              <a:buFontTx/>
            </a:pPr>
            <a:r>
              <a:rPr lang="en-US" altLang="zh-CN" sz="4000" b="1" dirty="0">
                <a:solidFill>
                  <a:srgbClr val="FF0000"/>
                </a:solidFill>
                <a:latin typeface="Times New Roman" panose="02020603050405020304" charset="0"/>
                <a:ea typeface="微软雅黑" panose="020B0503020204020204" charset="-122"/>
                <a:cs typeface="Times New Roman" panose="02020603050405020304" charset="0"/>
              </a:rPr>
              <a:t>I.Family education from parents</a:t>
            </a:r>
            <a:endParaRPr lang="en-US" altLang="zh-CN" sz="4000" b="1" dirty="0">
              <a:solidFill>
                <a:srgbClr val="FF0000"/>
              </a:solidFill>
              <a:latin typeface="Times New Roman" panose="02020603050405020304" charset="0"/>
              <a:ea typeface="微软雅黑" panose="020B0503020204020204" charset="-122"/>
              <a:cs typeface="Times New Roman" panose="02020603050405020304" charset="0"/>
            </a:endParaRPr>
          </a:p>
        </p:txBody>
      </p:sp>
      <p:sp>
        <p:nvSpPr>
          <p:cNvPr id="3" name="内容占位符 2"/>
          <p:cNvSpPr>
            <a:spLocks noGrp="1"/>
          </p:cNvSpPr>
          <p:nvPr>
            <p:ph idx="1"/>
          </p:nvPr>
        </p:nvSpPr>
        <p:spPr/>
        <p:txBody>
          <a:bodyPr/>
          <a:p>
            <a:pPr marL="0" indent="0">
              <a:buNone/>
            </a:pPr>
            <a:r>
              <a:rPr lang="en-US" altLang="zh-CN"/>
              <a:t>E</a:t>
            </a:r>
            <a:r>
              <a:rPr lang="zh-CN" altLang="en-US"/>
              <a:t>minent scholar Huang Zongyi黄宗羲 from the Ming dynasty said</a:t>
            </a:r>
            <a:r>
              <a:rPr lang="en-US" altLang="zh-CN"/>
              <a:t>:</a:t>
            </a:r>
            <a:endParaRPr lang="zh-CN" altLang="en-US"/>
          </a:p>
          <a:p>
            <a:pPr marL="0" indent="0">
              <a:buNone/>
            </a:pPr>
            <a:endParaRPr lang="zh-CN" altLang="en-US"/>
          </a:p>
          <a:p>
            <a:pPr marL="0" indent="0">
              <a:buNone/>
            </a:pPr>
            <a:endParaRPr lang="zh-CN" altLang="en-US"/>
          </a:p>
          <a:p>
            <a:pPr marL="0" indent="0" algn="ctr">
              <a:buNone/>
            </a:pPr>
            <a:r>
              <a:rPr lang="zh-CN" altLang="en-US">
                <a:gradFill>
                  <a:gsLst>
                    <a:gs pos="0">
                      <a:srgbClr val="007BD3"/>
                    </a:gs>
                    <a:gs pos="100000">
                      <a:srgbClr val="034373"/>
                    </a:gs>
                  </a:gsLst>
                  <a:lin scaled="0"/>
                </a:gradFill>
              </a:rPr>
              <a:t>You cannot say you love your children </a:t>
            </a:r>
            <a:endParaRPr lang="zh-CN" altLang="en-US">
              <a:gradFill>
                <a:gsLst>
                  <a:gs pos="0">
                    <a:srgbClr val="007BD3"/>
                  </a:gs>
                  <a:gs pos="100000">
                    <a:srgbClr val="034373"/>
                  </a:gs>
                </a:gsLst>
                <a:lin scaled="0"/>
              </a:gradFill>
            </a:endParaRPr>
          </a:p>
          <a:p>
            <a:pPr marL="0" indent="0" algn="ctr">
              <a:buNone/>
            </a:pPr>
            <a:r>
              <a:rPr lang="zh-CN" altLang="en-US">
                <a:gradFill>
                  <a:gsLst>
                    <a:gs pos="0">
                      <a:srgbClr val="007BD3"/>
                    </a:gs>
                    <a:gs pos="100000">
                      <a:srgbClr val="034373"/>
                    </a:gs>
                  </a:gsLst>
                  <a:lin scaled="0"/>
                </a:gradFill>
              </a:rPr>
              <a:t>if you do not teach and discipline them.</a:t>
            </a:r>
            <a:endParaRPr lang="zh-CN" altLang="en-US">
              <a:gradFill>
                <a:gsLst>
                  <a:gs pos="0">
                    <a:srgbClr val="007BD3"/>
                  </a:gs>
                  <a:gs pos="100000">
                    <a:srgbClr val="034373"/>
                  </a:gs>
                </a:gsLst>
                <a:lin scaled="0"/>
              </a:gradFill>
            </a:endParaRPr>
          </a:p>
          <a:p>
            <a:pPr marL="0" indent="0" algn="ctr">
              <a:buNone/>
            </a:pPr>
            <a:r>
              <a:rPr lang="zh-CN" altLang="en-US">
                <a:solidFill>
                  <a:schemeClr val="tx1"/>
                </a:solidFill>
              </a:rPr>
              <a:t>爱其子而不教，犹为不爱也。</a:t>
            </a:r>
            <a:endParaRPr lang="zh-CN" altLang="en-US">
              <a:solidFill>
                <a:schemeClr val="tx1"/>
              </a:solidFill>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838200" y="603250"/>
            <a:ext cx="9439910" cy="849630"/>
          </a:xfrm>
        </p:spPr>
        <p:txBody>
          <a:bodyPr>
            <a:normAutofit fontScale="90000"/>
          </a:bodyPr>
          <a:p>
            <a:r>
              <a:rPr lang="en-US" altLang="zh-CN">
                <a:gradFill>
                  <a:gsLst>
                    <a:gs pos="0">
                      <a:srgbClr val="007BD3"/>
                    </a:gs>
                    <a:gs pos="100000">
                      <a:srgbClr val="034373"/>
                    </a:gs>
                  </a:gsLst>
                  <a:lin scaled="0"/>
                </a:gradFill>
              </a:rPr>
              <a:t>G</a:t>
            </a:r>
            <a:r>
              <a:rPr lang="zh-CN" altLang="en-US">
                <a:gradFill>
                  <a:gsLst>
                    <a:gs pos="0">
                      <a:srgbClr val="007BD3"/>
                    </a:gs>
                    <a:gs pos="100000">
                      <a:srgbClr val="034373"/>
                    </a:gs>
                  </a:gsLst>
                  <a:lin scaled="0"/>
                </a:gradFill>
              </a:rPr>
              <a:t>ive their children certain responsibilities</a:t>
            </a:r>
            <a:endParaRPr lang="zh-CN" altLang="en-US">
              <a:gradFill>
                <a:gsLst>
                  <a:gs pos="0">
                    <a:srgbClr val="007BD3"/>
                  </a:gs>
                  <a:gs pos="100000">
                    <a:srgbClr val="034373"/>
                  </a:gs>
                </a:gsLst>
                <a:lin scaled="0"/>
              </a:gradFill>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pic>
        <p:nvPicPr>
          <p:cNvPr id="5" name="内容占位符 4"/>
          <p:cNvPicPr>
            <a:picLocks noChangeAspect="1"/>
          </p:cNvPicPr>
          <p:nvPr>
            <p:ph idx="1"/>
          </p:nvPr>
        </p:nvPicPr>
        <p:blipFill>
          <a:blip r:embed="rId1"/>
          <a:stretch>
            <a:fillRect/>
          </a:stretch>
        </p:blipFill>
        <p:spPr>
          <a:xfrm>
            <a:off x="838200" y="1607185"/>
            <a:ext cx="2573655" cy="1644015"/>
          </a:xfrm>
          <a:prstGeom prst="rect">
            <a:avLst/>
          </a:prstGeom>
        </p:spPr>
      </p:pic>
      <p:pic>
        <p:nvPicPr>
          <p:cNvPr id="6" name="图片 5"/>
          <p:cNvPicPr>
            <a:picLocks noChangeAspect="1"/>
          </p:cNvPicPr>
          <p:nvPr/>
        </p:nvPicPr>
        <p:blipFill>
          <a:blip r:embed="rId2"/>
          <a:stretch>
            <a:fillRect/>
          </a:stretch>
        </p:blipFill>
        <p:spPr>
          <a:xfrm>
            <a:off x="8096250" y="1691005"/>
            <a:ext cx="2653030" cy="1693545"/>
          </a:xfrm>
          <a:prstGeom prst="rect">
            <a:avLst/>
          </a:prstGeom>
        </p:spPr>
      </p:pic>
      <p:pic>
        <p:nvPicPr>
          <p:cNvPr id="7" name="图片 6"/>
          <p:cNvPicPr>
            <a:picLocks noChangeAspect="1"/>
          </p:cNvPicPr>
          <p:nvPr/>
        </p:nvPicPr>
        <p:blipFill>
          <a:blip r:embed="rId3"/>
          <a:stretch>
            <a:fillRect/>
          </a:stretch>
        </p:blipFill>
        <p:spPr>
          <a:xfrm>
            <a:off x="4029075" y="3739515"/>
            <a:ext cx="3360420" cy="1868805"/>
          </a:xfrm>
          <a:prstGeom prst="rect">
            <a:avLst/>
          </a:prstGeom>
        </p:spPr>
      </p:pic>
      <p:sp>
        <p:nvSpPr>
          <p:cNvPr id="100" name="文本框 99"/>
          <p:cNvSpPr txBox="1"/>
          <p:nvPr/>
        </p:nvSpPr>
        <p:spPr>
          <a:xfrm>
            <a:off x="4756150" y="3340735"/>
            <a:ext cx="1757045" cy="398780"/>
          </a:xfrm>
          <a:prstGeom prst="rect">
            <a:avLst/>
          </a:prstGeom>
          <a:noFill/>
          <a:ln w="9525">
            <a:noFill/>
          </a:ln>
        </p:spPr>
        <p:txBody>
          <a:bodyPr wrap="square">
            <a:spAutoFit/>
          </a:bodyPr>
          <a:p>
            <a:pPr indent="0"/>
            <a:r>
              <a:rPr lang="en-US" sz="2000" b="0">
                <a:latin typeface="Calibri" panose="020F0502020204030204" charset="0"/>
                <a:ea typeface="宋体" panose="02010600030101010101" pitchFamily="2" charset="-122"/>
              </a:rPr>
              <a:t>Family finance</a:t>
            </a:r>
            <a:endParaRPr lang="en-US" altLang="en-US" sz="2000" b="0">
              <a:latin typeface="Calibri" panose="020F0502020204030204" charset="0"/>
              <a:ea typeface="宋体" panose="02010600030101010101" pitchFamily="2" charset="-122"/>
            </a:endParaRPr>
          </a:p>
        </p:txBody>
      </p:sp>
      <p:sp>
        <p:nvSpPr>
          <p:cNvPr id="8" name="文本框 7"/>
          <p:cNvSpPr txBox="1"/>
          <p:nvPr/>
        </p:nvSpPr>
        <p:spPr>
          <a:xfrm>
            <a:off x="8514080" y="3384550"/>
            <a:ext cx="2540000" cy="368300"/>
          </a:xfrm>
          <a:prstGeom prst="rect">
            <a:avLst/>
          </a:prstGeom>
          <a:noFill/>
        </p:spPr>
        <p:txBody>
          <a:bodyPr wrap="square" rtlCol="0" anchor="t">
            <a:spAutoFit/>
          </a:bodyPr>
          <a:p>
            <a:r>
              <a:rPr lang="zh-CN" altLang="en-US"/>
              <a:t>Family meetings</a:t>
            </a:r>
            <a:endParaRPr lang="zh-CN" altLang="en-US"/>
          </a:p>
        </p:txBody>
      </p:sp>
      <p:sp>
        <p:nvSpPr>
          <p:cNvPr id="9" name="文本框 8"/>
          <p:cNvSpPr txBox="1"/>
          <p:nvPr/>
        </p:nvSpPr>
        <p:spPr>
          <a:xfrm>
            <a:off x="838200" y="3251200"/>
            <a:ext cx="2669540" cy="337185"/>
          </a:xfrm>
          <a:prstGeom prst="rect">
            <a:avLst/>
          </a:prstGeom>
          <a:noFill/>
          <a:ln w="9525">
            <a:noFill/>
          </a:ln>
        </p:spPr>
        <p:txBody>
          <a:bodyPr wrap="square">
            <a:spAutoFit/>
          </a:bodyPr>
          <a:p>
            <a:pPr indent="0"/>
            <a:r>
              <a:rPr lang="en-US" sz="1600" b="0">
                <a:latin typeface="Calibri" panose="020F0502020204030204" charset="0"/>
                <a:ea typeface="宋体" panose="02010600030101010101" pitchFamily="2" charset="-122"/>
              </a:rPr>
              <a:t>Duties around the household</a:t>
            </a:r>
            <a:endParaRPr lang="en-US" altLang="en-US" sz="1600" b="0">
              <a:latin typeface="Calibri" panose="020F0502020204030204" charset="0"/>
              <a:ea typeface="宋体" panose="02010600030101010101" pitchFamily="2" charset="-122"/>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rPr>
              <a:t>II.Setting up goals by teenagers themselves</a:t>
            </a:r>
            <a:endParaRPr lang="en-US" altLang="zh-CN" sz="40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p:txBody>
      </p:sp>
      <p:sp>
        <p:nvSpPr>
          <p:cNvPr id="3" name="内容占位符 2"/>
          <p:cNvSpPr>
            <a:spLocks noGrp="1"/>
          </p:cNvSpPr>
          <p:nvPr>
            <p:ph idx="1"/>
          </p:nvPr>
        </p:nvSpPr>
        <p:spPr>
          <a:xfrm>
            <a:off x="838200" y="1501775"/>
            <a:ext cx="10515600" cy="4913630"/>
          </a:xfrm>
        </p:spPr>
        <p:txBody>
          <a:bodyPr>
            <a:normAutofit lnSpcReduction="20000"/>
          </a:bodyPr>
          <a:p>
            <a:pPr marL="0" indent="0">
              <a:lnSpc>
                <a:spcPct val="100000"/>
              </a:lnSpc>
              <a:buNone/>
            </a:pPr>
            <a:r>
              <a:rPr lang="en-US" altLang="zh-CN"/>
              <a:t>1.Confucius:</a:t>
            </a:r>
            <a:endParaRPr lang="en-US" altLang="zh-CN"/>
          </a:p>
          <a:p>
            <a:pPr marL="0" indent="0" algn="ctr">
              <a:lnSpc>
                <a:spcPct val="100000"/>
              </a:lnSpc>
              <a:buNone/>
            </a:pPr>
            <a:r>
              <a:rPr lang="en-US" altLang="zh-CN"/>
              <a:t>I knew my aspiration for learning since I was fifteen.</a:t>
            </a:r>
            <a:endParaRPr lang="en-US" altLang="zh-CN"/>
          </a:p>
          <a:p>
            <a:pPr marL="0" indent="0">
              <a:lnSpc>
                <a:spcPct val="100000"/>
              </a:lnSpc>
              <a:buNone/>
            </a:pPr>
            <a:endParaRPr lang="en-US" altLang="zh-CN"/>
          </a:p>
          <a:p>
            <a:pPr marL="0" indent="0">
              <a:lnSpc>
                <a:spcPct val="110000"/>
              </a:lnSpc>
              <a:buNone/>
            </a:pPr>
            <a:r>
              <a:rPr lang="en-US" altLang="zh-CN"/>
              <a:t>2.Fan Zhongyan:</a:t>
            </a:r>
            <a:endParaRPr lang="en-US" altLang="zh-CN"/>
          </a:p>
          <a:p>
            <a:pPr marL="0" indent="0">
              <a:lnSpc>
                <a:spcPct val="110000"/>
              </a:lnSpc>
              <a:buNone/>
            </a:pPr>
            <a:r>
              <a:rPr lang="en-US" altLang="zh-CN"/>
              <a:t> Aspiring to becoming a virtuous minister or a good doctor for the purpose of helping all people.</a:t>
            </a:r>
            <a:endParaRPr lang="en-US" altLang="zh-CN"/>
          </a:p>
          <a:p>
            <a:pPr marL="0" indent="0">
              <a:lnSpc>
                <a:spcPct val="100000"/>
              </a:lnSpc>
              <a:buNone/>
            </a:pPr>
            <a:endParaRPr lang="en-US" altLang="zh-CN"/>
          </a:p>
          <a:p>
            <a:pPr marL="0" indent="0">
              <a:lnSpc>
                <a:spcPct val="100000"/>
              </a:lnSpc>
              <a:buNone/>
            </a:pPr>
            <a:r>
              <a:rPr lang="en-US" altLang="zh-CN"/>
              <a:t>3.Prime Minister Zhou of China:</a:t>
            </a:r>
            <a:endParaRPr lang="en-US" altLang="zh-CN"/>
          </a:p>
          <a:p>
            <a:pPr marL="0" indent="0" algn="ctr">
              <a:lnSpc>
                <a:spcPct val="100000"/>
              </a:lnSpc>
              <a:buNone/>
            </a:pPr>
            <a:r>
              <a:rPr lang="en-US" altLang="zh-CN"/>
              <a:t> His learning was for the rising of china.</a:t>
            </a:r>
            <a:endParaRPr lang="en-US" altLang="zh-CN"/>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pic>
        <p:nvPicPr>
          <p:cNvPr id="5" name="内容占位符 4"/>
          <p:cNvPicPr>
            <a:picLocks noChangeAspect="1"/>
          </p:cNvPicPr>
          <p:nvPr>
            <p:ph idx="1"/>
          </p:nvPr>
        </p:nvPicPr>
        <p:blipFill>
          <a:blip r:embed="rId1"/>
          <a:stretch>
            <a:fillRect/>
          </a:stretch>
        </p:blipFill>
        <p:spPr>
          <a:xfrm>
            <a:off x="4639945" y="735965"/>
            <a:ext cx="2286000" cy="4053840"/>
          </a:xfrm>
          <a:prstGeom prst="rect">
            <a:avLst/>
          </a:prstGeom>
        </p:spPr>
      </p:pic>
      <p:pic>
        <p:nvPicPr>
          <p:cNvPr id="6" name="图片 5"/>
          <p:cNvPicPr>
            <a:picLocks noChangeAspect="1"/>
          </p:cNvPicPr>
          <p:nvPr/>
        </p:nvPicPr>
        <p:blipFill>
          <a:blip r:embed="rId2"/>
          <a:stretch>
            <a:fillRect/>
          </a:stretch>
        </p:blipFill>
        <p:spPr>
          <a:xfrm>
            <a:off x="725805" y="791845"/>
            <a:ext cx="2469515" cy="3941445"/>
          </a:xfrm>
          <a:prstGeom prst="rect">
            <a:avLst/>
          </a:prstGeom>
        </p:spPr>
      </p:pic>
      <p:pic>
        <p:nvPicPr>
          <p:cNvPr id="7" name="图片 6"/>
          <p:cNvPicPr>
            <a:picLocks noChangeAspect="1"/>
          </p:cNvPicPr>
          <p:nvPr/>
        </p:nvPicPr>
        <p:blipFill>
          <a:blip r:embed="rId3"/>
          <a:stretch>
            <a:fillRect/>
          </a:stretch>
        </p:blipFill>
        <p:spPr>
          <a:xfrm>
            <a:off x="8379460" y="735965"/>
            <a:ext cx="2974340" cy="3846830"/>
          </a:xfrm>
          <a:prstGeom prst="rect">
            <a:avLst/>
          </a:prstGeom>
        </p:spPr>
      </p:pic>
      <p:sp>
        <p:nvSpPr>
          <p:cNvPr id="8" name="文本框 7"/>
          <p:cNvSpPr txBox="1"/>
          <p:nvPr/>
        </p:nvSpPr>
        <p:spPr>
          <a:xfrm>
            <a:off x="5236845" y="4892675"/>
            <a:ext cx="1092200" cy="368300"/>
          </a:xfrm>
          <a:prstGeom prst="rect">
            <a:avLst/>
          </a:prstGeom>
          <a:noFill/>
        </p:spPr>
        <p:txBody>
          <a:bodyPr wrap="none" rtlCol="0" anchor="t">
            <a:spAutoFit/>
          </a:bodyPr>
          <a:p>
            <a:r>
              <a:rPr lang="en-US" altLang="zh-CN">
                <a:sym typeface="+mn-ea"/>
              </a:rPr>
              <a:t>Confucius</a:t>
            </a:r>
            <a:endParaRPr lang="zh-CN" altLang="en-US"/>
          </a:p>
        </p:txBody>
      </p:sp>
      <p:sp>
        <p:nvSpPr>
          <p:cNvPr id="9" name="文本框 8"/>
          <p:cNvSpPr txBox="1"/>
          <p:nvPr/>
        </p:nvSpPr>
        <p:spPr>
          <a:xfrm>
            <a:off x="1227455" y="4789805"/>
            <a:ext cx="1466215" cy="368300"/>
          </a:xfrm>
          <a:prstGeom prst="rect">
            <a:avLst/>
          </a:prstGeom>
          <a:noFill/>
        </p:spPr>
        <p:txBody>
          <a:bodyPr wrap="none" rtlCol="0" anchor="t">
            <a:spAutoFit/>
          </a:bodyPr>
          <a:p>
            <a:r>
              <a:rPr lang="en-US" altLang="zh-CN">
                <a:sym typeface="+mn-ea"/>
              </a:rPr>
              <a:t>Fan Zhongyan</a:t>
            </a:r>
            <a:endParaRPr lang="zh-CN" altLang="en-US"/>
          </a:p>
        </p:txBody>
      </p:sp>
      <p:sp>
        <p:nvSpPr>
          <p:cNvPr id="10" name="文本框 9"/>
          <p:cNvSpPr txBox="1"/>
          <p:nvPr/>
        </p:nvSpPr>
        <p:spPr>
          <a:xfrm>
            <a:off x="8399145" y="4789805"/>
            <a:ext cx="2435225" cy="645160"/>
          </a:xfrm>
          <a:prstGeom prst="rect">
            <a:avLst/>
          </a:prstGeom>
          <a:noFill/>
        </p:spPr>
        <p:txBody>
          <a:bodyPr wrap="none" rtlCol="0" anchor="t">
            <a:spAutoFit/>
          </a:bodyPr>
          <a:p>
            <a:pPr algn="ctr"/>
            <a:r>
              <a:rPr lang="en-US" altLang="zh-CN">
                <a:sym typeface="+mn-ea"/>
              </a:rPr>
              <a:t> Zhou Enlai</a:t>
            </a:r>
            <a:r>
              <a:rPr lang="zh-CN" altLang="en-US">
                <a:sym typeface="+mn-ea"/>
              </a:rPr>
              <a:t>周恩來</a:t>
            </a:r>
            <a:endParaRPr lang="en-US" altLang="zh-CN">
              <a:sym typeface="+mn-ea"/>
            </a:endParaRPr>
          </a:p>
          <a:p>
            <a:pPr algn="l"/>
            <a:r>
              <a:rPr lang="en-US" altLang="zh-CN">
                <a:sym typeface="+mn-ea"/>
              </a:rPr>
              <a:t> </a:t>
            </a:r>
            <a:r>
              <a:rPr lang="en-US" altLang="zh-CN">
                <a:sym typeface="+mn-ea"/>
              </a:rPr>
              <a:t>Prime Minister</a:t>
            </a:r>
            <a:r>
              <a:rPr lang="en-US" altLang="zh-CN">
                <a:sym typeface="+mn-ea"/>
              </a:rPr>
              <a:t>of China:</a:t>
            </a:r>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
        <p:nvSpPr>
          <p:cNvPr id="100" name="文本框 99"/>
          <p:cNvSpPr txBox="1"/>
          <p:nvPr/>
        </p:nvSpPr>
        <p:spPr>
          <a:xfrm>
            <a:off x="3530600" y="2770822"/>
            <a:ext cx="5080000" cy="706755"/>
          </a:xfrm>
          <a:prstGeom prst="rect">
            <a:avLst/>
          </a:prstGeom>
          <a:noFill/>
          <a:ln w="9525">
            <a:noFill/>
          </a:ln>
        </p:spPr>
        <p:txBody>
          <a:bodyPr>
            <a:spAutoFit/>
          </a:bodyPr>
          <a:p>
            <a:pPr indent="0" algn="ctr"/>
            <a:r>
              <a:rPr lang="en-US" sz="4000" b="1">
                <a:solidFill>
                  <a:srgbClr val="FF0000"/>
                </a:solidFill>
                <a:latin typeface="Times New Roman" panose="02020603050405020304" charset="0"/>
                <a:ea typeface="宋体" panose="02010600030101010101" pitchFamily="2" charset="-122"/>
              </a:rPr>
              <a:t>Conclusion</a:t>
            </a:r>
            <a:endParaRPr lang="en-US" altLang="en-US" sz="4000" b="1">
              <a:solidFill>
                <a:srgbClr val="FF0000"/>
              </a:solidFill>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4" name="Rectangle 3"/>
          <p:cNvSpPr txBox="1">
            <a:spLocks noChangeArrowheads="1"/>
          </p:cNvSpPr>
          <p:nvPr/>
        </p:nvSpPr>
        <p:spPr bwMode="auto">
          <a:xfrm rot="16200000" flipH="1">
            <a:off x="5633720" y="-22860"/>
            <a:ext cx="923290" cy="6430645"/>
          </a:xfrm>
          <a:prstGeom prst="rect">
            <a:avLst/>
          </a:prstGeom>
          <a:noFill/>
        </p:spPr>
        <p:txBody>
          <a:bodyPr vert="eaVert" wrap="square" lIns="0" tIns="0" rIns="0" bIns="0">
            <a:spAutoFit/>
          </a:bodyPr>
          <a:lstStyle>
            <a:lvl1pPr algn="ctr">
              <a:spcBef>
                <a:spcPct val="0"/>
              </a:spcBef>
              <a:buNone/>
              <a:defRPr lang="ko-KR" altLang="en-US" sz="4400" b="1" baseline="0" dirty="0">
                <a:solidFill>
                  <a:schemeClr val="bg1"/>
                </a:solidFill>
                <a:effectLst>
                  <a:outerShdw blurRad="12700" dist="25400" dir="5400000" algn="t" rotWithShape="0">
                    <a:prstClr val="black">
                      <a:alpha val="50000"/>
                    </a:prstClr>
                  </a:outerShdw>
                </a:effectLst>
                <a:latin typeface="Tahoma" panose="020B0604030504040204" pitchFamily="34" charset="0"/>
                <a:ea typeface="Tahoma" panose="020B0604030504040204" pitchFamily="34" charset="0"/>
                <a:cs typeface="Tahoma" panose="020B0604030504040204" pitchFamily="34" charset="0"/>
              </a:defRPr>
            </a:lvl1pPr>
          </a:lstStyle>
          <a:p>
            <a:pPr algn="ctr"/>
            <a:r>
              <a:rPr lang="en-US" altLang="ko-KR" sz="6000"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Thank You</a:t>
            </a:r>
            <a:r>
              <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 </a:t>
            </a:r>
            <a:endPar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tags/tag1.xml><?xml version="1.0" encoding="utf-8"?>
<p:tagLst xmlns:p="http://schemas.openxmlformats.org/presentationml/2006/main">
  <p:tag name="KSO_WM_UNIT_PLACING_PICTURE_USER_VIEWPORT" val="{&quot;height&quot;:6000,&quot;width&quot;:10800}"/>
</p:tagLst>
</file>

<file path=ppt/theme/theme1.xml><?xml version="1.0" encoding="utf-8"?>
<a:theme xmlns:a="http://schemas.openxmlformats.org/drawingml/2006/main" name="www.33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3354</Words>
  <Application>WPS 演示</Application>
  <PresentationFormat>Custom</PresentationFormat>
  <Paragraphs>172</Paragraphs>
  <Slides>19</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19</vt:i4>
      </vt:variant>
    </vt:vector>
  </HeadingPairs>
  <TitlesOfParts>
    <vt:vector size="31" baseType="lpstr">
      <vt:lpstr>Arial</vt:lpstr>
      <vt:lpstr>宋体</vt:lpstr>
      <vt:lpstr>Wingdings</vt:lpstr>
      <vt:lpstr>Times New Roman</vt:lpstr>
      <vt:lpstr>黑体</vt:lpstr>
      <vt:lpstr>微软雅黑</vt:lpstr>
      <vt:lpstr>Calibri</vt:lpstr>
      <vt:lpstr>Tahoma</vt:lpstr>
      <vt:lpstr>华文中宋</vt:lpstr>
      <vt:lpstr>Arial Unicode MS</vt:lpstr>
      <vt:lpstr>Calibri Light</vt:lpstr>
      <vt:lpstr>www.33ppt.com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www.33ppt.com</dc:title>
  <dc:creator>www.33ppt.com</dc:creator>
  <cp:lastModifiedBy>泰域</cp:lastModifiedBy>
  <cp:revision>59</cp:revision>
  <dcterms:created xsi:type="dcterms:W3CDTF">2017-03-03T07:14:00Z</dcterms:created>
  <dcterms:modified xsi:type="dcterms:W3CDTF">2021-04-07T10:33:42Z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EA5E26375C4C4EBDAE618DC228BC4397</vt:lpwstr>
  </property>
</Properties>
</file>