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9" r:id="rId4"/>
    <p:sldId id="263" r:id="rId5"/>
    <p:sldId id="258" r:id="rId6"/>
    <p:sldId id="266" r:id="rId7"/>
    <p:sldId id="260" r:id="rId8"/>
    <p:sldId id="262" r:id="rId9"/>
    <p:sldId id="264" r:id="rId10"/>
    <p:sldId id="261" r:id="rId11"/>
    <p:sldId id="265"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70"/>
    <p:restoredTop sz="94686"/>
  </p:normalViewPr>
  <p:slideViewPr>
    <p:cSldViewPr snapToGrid="0" snapToObjects="1">
      <p:cViewPr varScale="1">
        <p:scale>
          <a:sx n="109" d="100"/>
          <a:sy n="109" d="100"/>
        </p:scale>
        <p:origin x="440"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D739F-A68F-134C-8189-01207DD4851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21BD422-4484-CD45-B603-0E0C45C777B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D06451F-9C53-3344-BB9B-39B5B8FCA65A}"/>
              </a:ext>
            </a:extLst>
          </p:cNvPr>
          <p:cNvSpPr>
            <a:spLocks noGrp="1"/>
          </p:cNvSpPr>
          <p:nvPr>
            <p:ph type="dt" sz="half" idx="10"/>
          </p:nvPr>
        </p:nvSpPr>
        <p:spPr/>
        <p:txBody>
          <a:bodyPr/>
          <a:lstStyle/>
          <a:p>
            <a:fld id="{72ADFC26-4BB8-C540-A03F-8EAEC9265B62}" type="datetimeFigureOut">
              <a:rPr lang="en-US" smtClean="0"/>
              <a:t>6/25/19</a:t>
            </a:fld>
            <a:endParaRPr lang="en-US"/>
          </a:p>
        </p:txBody>
      </p:sp>
      <p:sp>
        <p:nvSpPr>
          <p:cNvPr id="5" name="Footer Placeholder 4">
            <a:extLst>
              <a:ext uri="{FF2B5EF4-FFF2-40B4-BE49-F238E27FC236}">
                <a16:creationId xmlns:a16="http://schemas.microsoft.com/office/drawing/2014/main" id="{98C28560-987E-7240-8C8E-F0D78F5DA49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D2B0713-B050-D94E-B9CC-E69446BEC360}"/>
              </a:ext>
            </a:extLst>
          </p:cNvPr>
          <p:cNvSpPr>
            <a:spLocks noGrp="1"/>
          </p:cNvSpPr>
          <p:nvPr>
            <p:ph type="sldNum" sz="quarter" idx="12"/>
          </p:nvPr>
        </p:nvSpPr>
        <p:spPr/>
        <p:txBody>
          <a:bodyPr/>
          <a:lstStyle/>
          <a:p>
            <a:fld id="{0C3BC6A9-EA39-5C4E-AD98-E4290BDE0904}" type="slidenum">
              <a:rPr lang="en-US" smtClean="0"/>
              <a:t>‹#›</a:t>
            </a:fld>
            <a:endParaRPr lang="en-US"/>
          </a:p>
        </p:txBody>
      </p:sp>
    </p:spTree>
    <p:extLst>
      <p:ext uri="{BB962C8B-B14F-4D97-AF65-F5344CB8AC3E}">
        <p14:creationId xmlns:p14="http://schemas.microsoft.com/office/powerpoint/2010/main" val="23670466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0CB47F-4DF1-1D4A-A38C-5B86BA928E0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7DA4CF1-E773-1C4B-AE22-467B34E3AB2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75F41F-A850-EB40-B43B-26237E2C9AEE}"/>
              </a:ext>
            </a:extLst>
          </p:cNvPr>
          <p:cNvSpPr>
            <a:spLocks noGrp="1"/>
          </p:cNvSpPr>
          <p:nvPr>
            <p:ph type="dt" sz="half" idx="10"/>
          </p:nvPr>
        </p:nvSpPr>
        <p:spPr/>
        <p:txBody>
          <a:bodyPr/>
          <a:lstStyle/>
          <a:p>
            <a:fld id="{72ADFC26-4BB8-C540-A03F-8EAEC9265B62}" type="datetimeFigureOut">
              <a:rPr lang="en-US" smtClean="0"/>
              <a:t>6/25/19</a:t>
            </a:fld>
            <a:endParaRPr lang="en-US"/>
          </a:p>
        </p:txBody>
      </p:sp>
      <p:sp>
        <p:nvSpPr>
          <p:cNvPr id="5" name="Footer Placeholder 4">
            <a:extLst>
              <a:ext uri="{FF2B5EF4-FFF2-40B4-BE49-F238E27FC236}">
                <a16:creationId xmlns:a16="http://schemas.microsoft.com/office/drawing/2014/main" id="{8F83316F-3D8B-7D4D-B6D4-911A7D17D9E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05FA05-D01B-D84F-92AF-20105C233566}"/>
              </a:ext>
            </a:extLst>
          </p:cNvPr>
          <p:cNvSpPr>
            <a:spLocks noGrp="1"/>
          </p:cNvSpPr>
          <p:nvPr>
            <p:ph type="sldNum" sz="quarter" idx="12"/>
          </p:nvPr>
        </p:nvSpPr>
        <p:spPr/>
        <p:txBody>
          <a:bodyPr/>
          <a:lstStyle/>
          <a:p>
            <a:fld id="{0C3BC6A9-EA39-5C4E-AD98-E4290BDE0904}" type="slidenum">
              <a:rPr lang="en-US" smtClean="0"/>
              <a:t>‹#›</a:t>
            </a:fld>
            <a:endParaRPr lang="en-US"/>
          </a:p>
        </p:txBody>
      </p:sp>
    </p:spTree>
    <p:extLst>
      <p:ext uri="{BB962C8B-B14F-4D97-AF65-F5344CB8AC3E}">
        <p14:creationId xmlns:p14="http://schemas.microsoft.com/office/powerpoint/2010/main" val="13647826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3443CE-E2F6-714E-B1E3-E9F2A855D40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85125F1-9488-FD48-8916-D5B96843EE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31527BF-93A6-4A45-9AFF-4AFB3952E8FF}"/>
              </a:ext>
            </a:extLst>
          </p:cNvPr>
          <p:cNvSpPr>
            <a:spLocks noGrp="1"/>
          </p:cNvSpPr>
          <p:nvPr>
            <p:ph type="dt" sz="half" idx="10"/>
          </p:nvPr>
        </p:nvSpPr>
        <p:spPr/>
        <p:txBody>
          <a:bodyPr/>
          <a:lstStyle/>
          <a:p>
            <a:fld id="{72ADFC26-4BB8-C540-A03F-8EAEC9265B62}" type="datetimeFigureOut">
              <a:rPr lang="en-US" smtClean="0"/>
              <a:t>6/25/19</a:t>
            </a:fld>
            <a:endParaRPr lang="en-US"/>
          </a:p>
        </p:txBody>
      </p:sp>
      <p:sp>
        <p:nvSpPr>
          <p:cNvPr id="5" name="Footer Placeholder 4">
            <a:extLst>
              <a:ext uri="{FF2B5EF4-FFF2-40B4-BE49-F238E27FC236}">
                <a16:creationId xmlns:a16="http://schemas.microsoft.com/office/drawing/2014/main" id="{BBC3BF1A-BBDB-8047-8B4C-3972690F95F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C945FC2-F89C-F241-A0D3-AE90120E2CCF}"/>
              </a:ext>
            </a:extLst>
          </p:cNvPr>
          <p:cNvSpPr>
            <a:spLocks noGrp="1"/>
          </p:cNvSpPr>
          <p:nvPr>
            <p:ph type="sldNum" sz="quarter" idx="12"/>
          </p:nvPr>
        </p:nvSpPr>
        <p:spPr/>
        <p:txBody>
          <a:bodyPr/>
          <a:lstStyle/>
          <a:p>
            <a:fld id="{0C3BC6A9-EA39-5C4E-AD98-E4290BDE0904}" type="slidenum">
              <a:rPr lang="en-US" smtClean="0"/>
              <a:t>‹#›</a:t>
            </a:fld>
            <a:endParaRPr lang="en-US"/>
          </a:p>
        </p:txBody>
      </p:sp>
    </p:spTree>
    <p:extLst>
      <p:ext uri="{BB962C8B-B14F-4D97-AF65-F5344CB8AC3E}">
        <p14:creationId xmlns:p14="http://schemas.microsoft.com/office/powerpoint/2010/main" val="17148026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841603-A5B2-3347-A4F3-CDBBEE43063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21A2195-0C85-884A-8C6D-8F49DE71462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490491A-955A-4C4D-B92D-C885FF41ABF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6114A75-BC4F-0E47-B232-26821A8EB1C0}"/>
              </a:ext>
            </a:extLst>
          </p:cNvPr>
          <p:cNvSpPr>
            <a:spLocks noGrp="1"/>
          </p:cNvSpPr>
          <p:nvPr>
            <p:ph type="dt" sz="half" idx="10"/>
          </p:nvPr>
        </p:nvSpPr>
        <p:spPr/>
        <p:txBody>
          <a:bodyPr/>
          <a:lstStyle/>
          <a:p>
            <a:fld id="{72ADFC26-4BB8-C540-A03F-8EAEC9265B62}" type="datetimeFigureOut">
              <a:rPr lang="en-US" smtClean="0"/>
              <a:t>6/25/19</a:t>
            </a:fld>
            <a:endParaRPr lang="en-US"/>
          </a:p>
        </p:txBody>
      </p:sp>
      <p:sp>
        <p:nvSpPr>
          <p:cNvPr id="6" name="Footer Placeholder 5">
            <a:extLst>
              <a:ext uri="{FF2B5EF4-FFF2-40B4-BE49-F238E27FC236}">
                <a16:creationId xmlns:a16="http://schemas.microsoft.com/office/drawing/2014/main" id="{A6C56EDD-0C7B-6244-8275-FEF2662DC40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2CB4999-F2F3-2441-ADF0-AE2D1819120D}"/>
              </a:ext>
            </a:extLst>
          </p:cNvPr>
          <p:cNvSpPr>
            <a:spLocks noGrp="1"/>
          </p:cNvSpPr>
          <p:nvPr>
            <p:ph type="sldNum" sz="quarter" idx="12"/>
          </p:nvPr>
        </p:nvSpPr>
        <p:spPr/>
        <p:txBody>
          <a:bodyPr/>
          <a:lstStyle/>
          <a:p>
            <a:fld id="{0C3BC6A9-EA39-5C4E-AD98-E4290BDE0904}" type="slidenum">
              <a:rPr lang="en-US" smtClean="0"/>
              <a:t>‹#›</a:t>
            </a:fld>
            <a:endParaRPr lang="en-US"/>
          </a:p>
        </p:txBody>
      </p:sp>
    </p:spTree>
    <p:extLst>
      <p:ext uri="{BB962C8B-B14F-4D97-AF65-F5344CB8AC3E}">
        <p14:creationId xmlns:p14="http://schemas.microsoft.com/office/powerpoint/2010/main" val="15062567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F685F9-B72F-5640-9841-2A48C689535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54D1539-FA94-4345-8393-8FEE12EE405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F180365-6B3D-7A43-ADB5-C6E4EB7BE56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3213BE6-ECF2-684D-BF8E-535F5682946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2E7098E-0374-CF41-90AC-0E92C4A3CD3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6803C96-EC85-2748-AFF8-CCAD1F614735}"/>
              </a:ext>
            </a:extLst>
          </p:cNvPr>
          <p:cNvSpPr>
            <a:spLocks noGrp="1"/>
          </p:cNvSpPr>
          <p:nvPr>
            <p:ph type="dt" sz="half" idx="10"/>
          </p:nvPr>
        </p:nvSpPr>
        <p:spPr/>
        <p:txBody>
          <a:bodyPr/>
          <a:lstStyle/>
          <a:p>
            <a:fld id="{72ADFC26-4BB8-C540-A03F-8EAEC9265B62}" type="datetimeFigureOut">
              <a:rPr lang="en-US" smtClean="0"/>
              <a:t>6/25/19</a:t>
            </a:fld>
            <a:endParaRPr lang="en-US"/>
          </a:p>
        </p:txBody>
      </p:sp>
      <p:sp>
        <p:nvSpPr>
          <p:cNvPr id="8" name="Footer Placeholder 7">
            <a:extLst>
              <a:ext uri="{FF2B5EF4-FFF2-40B4-BE49-F238E27FC236}">
                <a16:creationId xmlns:a16="http://schemas.microsoft.com/office/drawing/2014/main" id="{6683E56F-D93B-364A-BD04-983EF4AF4F7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FCCADCB-2836-F941-AFE1-F2C6BEDF9481}"/>
              </a:ext>
            </a:extLst>
          </p:cNvPr>
          <p:cNvSpPr>
            <a:spLocks noGrp="1"/>
          </p:cNvSpPr>
          <p:nvPr>
            <p:ph type="sldNum" sz="quarter" idx="12"/>
          </p:nvPr>
        </p:nvSpPr>
        <p:spPr/>
        <p:txBody>
          <a:bodyPr/>
          <a:lstStyle/>
          <a:p>
            <a:fld id="{0C3BC6A9-EA39-5C4E-AD98-E4290BDE0904}" type="slidenum">
              <a:rPr lang="en-US" smtClean="0"/>
              <a:t>‹#›</a:t>
            </a:fld>
            <a:endParaRPr lang="en-US"/>
          </a:p>
        </p:txBody>
      </p:sp>
    </p:spTree>
    <p:extLst>
      <p:ext uri="{BB962C8B-B14F-4D97-AF65-F5344CB8AC3E}">
        <p14:creationId xmlns:p14="http://schemas.microsoft.com/office/powerpoint/2010/main" val="2548033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23A2A6-2195-2043-8896-6C48C7ABA73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13E5D62-9582-014E-8A52-4CDD5D3356DA}"/>
              </a:ext>
            </a:extLst>
          </p:cNvPr>
          <p:cNvSpPr>
            <a:spLocks noGrp="1"/>
          </p:cNvSpPr>
          <p:nvPr>
            <p:ph type="dt" sz="half" idx="10"/>
          </p:nvPr>
        </p:nvSpPr>
        <p:spPr/>
        <p:txBody>
          <a:bodyPr/>
          <a:lstStyle/>
          <a:p>
            <a:fld id="{72ADFC26-4BB8-C540-A03F-8EAEC9265B62}" type="datetimeFigureOut">
              <a:rPr lang="en-US" smtClean="0"/>
              <a:t>6/25/19</a:t>
            </a:fld>
            <a:endParaRPr lang="en-US"/>
          </a:p>
        </p:txBody>
      </p:sp>
      <p:sp>
        <p:nvSpPr>
          <p:cNvPr id="4" name="Footer Placeholder 3">
            <a:extLst>
              <a:ext uri="{FF2B5EF4-FFF2-40B4-BE49-F238E27FC236}">
                <a16:creationId xmlns:a16="http://schemas.microsoft.com/office/drawing/2014/main" id="{4C3CF072-A70E-B847-8209-19089C3A9B9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9AF8A9E-6177-414C-A273-CF3A8DB58178}"/>
              </a:ext>
            </a:extLst>
          </p:cNvPr>
          <p:cNvSpPr>
            <a:spLocks noGrp="1"/>
          </p:cNvSpPr>
          <p:nvPr>
            <p:ph type="sldNum" sz="quarter" idx="12"/>
          </p:nvPr>
        </p:nvSpPr>
        <p:spPr/>
        <p:txBody>
          <a:bodyPr/>
          <a:lstStyle/>
          <a:p>
            <a:fld id="{0C3BC6A9-EA39-5C4E-AD98-E4290BDE0904}" type="slidenum">
              <a:rPr lang="en-US" smtClean="0"/>
              <a:t>‹#›</a:t>
            </a:fld>
            <a:endParaRPr lang="en-US"/>
          </a:p>
        </p:txBody>
      </p:sp>
    </p:spTree>
    <p:extLst>
      <p:ext uri="{BB962C8B-B14F-4D97-AF65-F5344CB8AC3E}">
        <p14:creationId xmlns:p14="http://schemas.microsoft.com/office/powerpoint/2010/main" val="33730961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6B0607B-9A54-2A4E-AA3E-C0FE227AD012}"/>
              </a:ext>
            </a:extLst>
          </p:cNvPr>
          <p:cNvSpPr>
            <a:spLocks noGrp="1"/>
          </p:cNvSpPr>
          <p:nvPr>
            <p:ph type="dt" sz="half" idx="10"/>
          </p:nvPr>
        </p:nvSpPr>
        <p:spPr/>
        <p:txBody>
          <a:bodyPr/>
          <a:lstStyle/>
          <a:p>
            <a:fld id="{72ADFC26-4BB8-C540-A03F-8EAEC9265B62}" type="datetimeFigureOut">
              <a:rPr lang="en-US" smtClean="0"/>
              <a:t>6/25/19</a:t>
            </a:fld>
            <a:endParaRPr lang="en-US"/>
          </a:p>
        </p:txBody>
      </p:sp>
      <p:sp>
        <p:nvSpPr>
          <p:cNvPr id="3" name="Footer Placeholder 2">
            <a:extLst>
              <a:ext uri="{FF2B5EF4-FFF2-40B4-BE49-F238E27FC236}">
                <a16:creationId xmlns:a16="http://schemas.microsoft.com/office/drawing/2014/main" id="{16486487-1C63-7943-A7FA-61CE069124F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4B9E07C-D3E7-6749-99B5-3ED79798EA7C}"/>
              </a:ext>
            </a:extLst>
          </p:cNvPr>
          <p:cNvSpPr>
            <a:spLocks noGrp="1"/>
          </p:cNvSpPr>
          <p:nvPr>
            <p:ph type="sldNum" sz="quarter" idx="12"/>
          </p:nvPr>
        </p:nvSpPr>
        <p:spPr/>
        <p:txBody>
          <a:bodyPr/>
          <a:lstStyle/>
          <a:p>
            <a:fld id="{0C3BC6A9-EA39-5C4E-AD98-E4290BDE0904}" type="slidenum">
              <a:rPr lang="en-US" smtClean="0"/>
              <a:t>‹#›</a:t>
            </a:fld>
            <a:endParaRPr lang="en-US"/>
          </a:p>
        </p:txBody>
      </p:sp>
    </p:spTree>
    <p:extLst>
      <p:ext uri="{BB962C8B-B14F-4D97-AF65-F5344CB8AC3E}">
        <p14:creationId xmlns:p14="http://schemas.microsoft.com/office/powerpoint/2010/main" val="2010597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7F3FB6-68C4-6F48-8A17-A462E4D3900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3689AD5-66D4-0E4B-A165-E87ACBFBE94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7EC3FCF-D0E3-F442-9138-51015E038A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D272A1F-3E62-9B4A-AA97-CFC2E2470F25}"/>
              </a:ext>
            </a:extLst>
          </p:cNvPr>
          <p:cNvSpPr>
            <a:spLocks noGrp="1"/>
          </p:cNvSpPr>
          <p:nvPr>
            <p:ph type="dt" sz="half" idx="10"/>
          </p:nvPr>
        </p:nvSpPr>
        <p:spPr/>
        <p:txBody>
          <a:bodyPr/>
          <a:lstStyle/>
          <a:p>
            <a:fld id="{72ADFC26-4BB8-C540-A03F-8EAEC9265B62}" type="datetimeFigureOut">
              <a:rPr lang="en-US" smtClean="0"/>
              <a:t>6/25/19</a:t>
            </a:fld>
            <a:endParaRPr lang="en-US"/>
          </a:p>
        </p:txBody>
      </p:sp>
      <p:sp>
        <p:nvSpPr>
          <p:cNvPr id="6" name="Footer Placeholder 5">
            <a:extLst>
              <a:ext uri="{FF2B5EF4-FFF2-40B4-BE49-F238E27FC236}">
                <a16:creationId xmlns:a16="http://schemas.microsoft.com/office/drawing/2014/main" id="{18CD4FDA-08D5-434B-8BE3-55AD5B8F68B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0D29E1E-C70B-004D-98BF-C79FA98A0AE7}"/>
              </a:ext>
            </a:extLst>
          </p:cNvPr>
          <p:cNvSpPr>
            <a:spLocks noGrp="1"/>
          </p:cNvSpPr>
          <p:nvPr>
            <p:ph type="sldNum" sz="quarter" idx="12"/>
          </p:nvPr>
        </p:nvSpPr>
        <p:spPr/>
        <p:txBody>
          <a:bodyPr/>
          <a:lstStyle/>
          <a:p>
            <a:fld id="{0C3BC6A9-EA39-5C4E-AD98-E4290BDE0904}" type="slidenum">
              <a:rPr lang="en-US" smtClean="0"/>
              <a:t>‹#›</a:t>
            </a:fld>
            <a:endParaRPr lang="en-US"/>
          </a:p>
        </p:txBody>
      </p:sp>
    </p:spTree>
    <p:extLst>
      <p:ext uri="{BB962C8B-B14F-4D97-AF65-F5344CB8AC3E}">
        <p14:creationId xmlns:p14="http://schemas.microsoft.com/office/powerpoint/2010/main" val="41810927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F448FC-603D-9748-99A0-8014B6F4764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C42E46B-2BF4-B841-B119-52DCA0873DA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E8FE4D9-70BF-D04C-AF98-B3A2E3E2CE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CCDBE95-88B8-104E-98D8-6007A66F24E0}"/>
              </a:ext>
            </a:extLst>
          </p:cNvPr>
          <p:cNvSpPr>
            <a:spLocks noGrp="1"/>
          </p:cNvSpPr>
          <p:nvPr>
            <p:ph type="dt" sz="half" idx="10"/>
          </p:nvPr>
        </p:nvSpPr>
        <p:spPr/>
        <p:txBody>
          <a:bodyPr/>
          <a:lstStyle/>
          <a:p>
            <a:fld id="{72ADFC26-4BB8-C540-A03F-8EAEC9265B62}" type="datetimeFigureOut">
              <a:rPr lang="en-US" smtClean="0"/>
              <a:t>6/25/19</a:t>
            </a:fld>
            <a:endParaRPr lang="en-US"/>
          </a:p>
        </p:txBody>
      </p:sp>
      <p:sp>
        <p:nvSpPr>
          <p:cNvPr id="6" name="Footer Placeholder 5">
            <a:extLst>
              <a:ext uri="{FF2B5EF4-FFF2-40B4-BE49-F238E27FC236}">
                <a16:creationId xmlns:a16="http://schemas.microsoft.com/office/drawing/2014/main" id="{6AB39EEA-5C3D-A94C-B709-04856C72DBD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1FEA4F8-8FE4-BB4A-9C52-FC32A0F04824}"/>
              </a:ext>
            </a:extLst>
          </p:cNvPr>
          <p:cNvSpPr>
            <a:spLocks noGrp="1"/>
          </p:cNvSpPr>
          <p:nvPr>
            <p:ph type="sldNum" sz="quarter" idx="12"/>
          </p:nvPr>
        </p:nvSpPr>
        <p:spPr/>
        <p:txBody>
          <a:bodyPr/>
          <a:lstStyle/>
          <a:p>
            <a:fld id="{0C3BC6A9-EA39-5C4E-AD98-E4290BDE0904}" type="slidenum">
              <a:rPr lang="en-US" smtClean="0"/>
              <a:t>‹#›</a:t>
            </a:fld>
            <a:endParaRPr lang="en-US"/>
          </a:p>
        </p:txBody>
      </p:sp>
    </p:spTree>
    <p:extLst>
      <p:ext uri="{BB962C8B-B14F-4D97-AF65-F5344CB8AC3E}">
        <p14:creationId xmlns:p14="http://schemas.microsoft.com/office/powerpoint/2010/main" val="26013349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36FD4B-3098-1147-9A61-4D53BEF7B1A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8A80624-3046-2A4B-A272-BEAFE177E66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703732-EF4F-DF48-B683-F92FD378FD91}"/>
              </a:ext>
            </a:extLst>
          </p:cNvPr>
          <p:cNvSpPr>
            <a:spLocks noGrp="1"/>
          </p:cNvSpPr>
          <p:nvPr>
            <p:ph type="dt" sz="half" idx="10"/>
          </p:nvPr>
        </p:nvSpPr>
        <p:spPr/>
        <p:txBody>
          <a:bodyPr/>
          <a:lstStyle/>
          <a:p>
            <a:fld id="{72ADFC26-4BB8-C540-A03F-8EAEC9265B62}" type="datetimeFigureOut">
              <a:rPr lang="en-US" smtClean="0"/>
              <a:t>6/25/19</a:t>
            </a:fld>
            <a:endParaRPr lang="en-US"/>
          </a:p>
        </p:txBody>
      </p:sp>
      <p:sp>
        <p:nvSpPr>
          <p:cNvPr id="5" name="Footer Placeholder 4">
            <a:extLst>
              <a:ext uri="{FF2B5EF4-FFF2-40B4-BE49-F238E27FC236}">
                <a16:creationId xmlns:a16="http://schemas.microsoft.com/office/drawing/2014/main" id="{D8704032-B9DC-C747-BBB0-8B276B5F51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195927-9F44-CC40-B3AE-69984938038E}"/>
              </a:ext>
            </a:extLst>
          </p:cNvPr>
          <p:cNvSpPr>
            <a:spLocks noGrp="1"/>
          </p:cNvSpPr>
          <p:nvPr>
            <p:ph type="sldNum" sz="quarter" idx="12"/>
          </p:nvPr>
        </p:nvSpPr>
        <p:spPr/>
        <p:txBody>
          <a:bodyPr/>
          <a:lstStyle/>
          <a:p>
            <a:fld id="{0C3BC6A9-EA39-5C4E-AD98-E4290BDE0904}" type="slidenum">
              <a:rPr lang="en-US" smtClean="0"/>
              <a:t>‹#›</a:t>
            </a:fld>
            <a:endParaRPr lang="en-US"/>
          </a:p>
        </p:txBody>
      </p:sp>
    </p:spTree>
    <p:extLst>
      <p:ext uri="{BB962C8B-B14F-4D97-AF65-F5344CB8AC3E}">
        <p14:creationId xmlns:p14="http://schemas.microsoft.com/office/powerpoint/2010/main" val="17923998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763AC7B-6ADA-5B4C-9562-D641E1F9901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8B46DCA-F296-8845-9471-6CC1BA66902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C1F157-B07A-6546-B5C8-C70A08A59458}"/>
              </a:ext>
            </a:extLst>
          </p:cNvPr>
          <p:cNvSpPr>
            <a:spLocks noGrp="1"/>
          </p:cNvSpPr>
          <p:nvPr>
            <p:ph type="dt" sz="half" idx="10"/>
          </p:nvPr>
        </p:nvSpPr>
        <p:spPr/>
        <p:txBody>
          <a:bodyPr/>
          <a:lstStyle/>
          <a:p>
            <a:fld id="{72ADFC26-4BB8-C540-A03F-8EAEC9265B62}" type="datetimeFigureOut">
              <a:rPr lang="en-US" smtClean="0"/>
              <a:t>6/25/19</a:t>
            </a:fld>
            <a:endParaRPr lang="en-US"/>
          </a:p>
        </p:txBody>
      </p:sp>
      <p:sp>
        <p:nvSpPr>
          <p:cNvPr id="5" name="Footer Placeholder 4">
            <a:extLst>
              <a:ext uri="{FF2B5EF4-FFF2-40B4-BE49-F238E27FC236}">
                <a16:creationId xmlns:a16="http://schemas.microsoft.com/office/drawing/2014/main" id="{FA069C7B-00C3-284C-8E1E-E8BF610F3CA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E41E2BE-7520-E445-8F86-0CA0473F3055}"/>
              </a:ext>
            </a:extLst>
          </p:cNvPr>
          <p:cNvSpPr>
            <a:spLocks noGrp="1"/>
          </p:cNvSpPr>
          <p:nvPr>
            <p:ph type="sldNum" sz="quarter" idx="12"/>
          </p:nvPr>
        </p:nvSpPr>
        <p:spPr/>
        <p:txBody>
          <a:bodyPr/>
          <a:lstStyle/>
          <a:p>
            <a:fld id="{0C3BC6A9-EA39-5C4E-AD98-E4290BDE0904}" type="slidenum">
              <a:rPr lang="en-US" smtClean="0"/>
              <a:t>‹#›</a:t>
            </a:fld>
            <a:endParaRPr lang="en-US"/>
          </a:p>
        </p:txBody>
      </p:sp>
    </p:spTree>
    <p:extLst>
      <p:ext uri="{BB962C8B-B14F-4D97-AF65-F5344CB8AC3E}">
        <p14:creationId xmlns:p14="http://schemas.microsoft.com/office/powerpoint/2010/main" val="22248704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C41B566-4F26-3340-A54E-728C39A19B8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A865062-CEE6-CB42-AFAF-66DDED31660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06601F-1199-424D-93FB-A7C26DB57ED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ADFC26-4BB8-C540-A03F-8EAEC9265B62}" type="datetimeFigureOut">
              <a:rPr lang="en-US" smtClean="0"/>
              <a:t>6/25/19</a:t>
            </a:fld>
            <a:endParaRPr lang="en-US"/>
          </a:p>
        </p:txBody>
      </p:sp>
      <p:sp>
        <p:nvSpPr>
          <p:cNvPr id="5" name="Footer Placeholder 4">
            <a:extLst>
              <a:ext uri="{FF2B5EF4-FFF2-40B4-BE49-F238E27FC236}">
                <a16:creationId xmlns:a16="http://schemas.microsoft.com/office/drawing/2014/main" id="{2E2DC65C-1C40-594E-AA1B-C79994059BE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BFCE47E-2699-2648-9D31-F97FCED32C8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3BC6A9-EA39-5C4E-AD98-E4290BDE0904}" type="slidenum">
              <a:rPr lang="en-US" smtClean="0"/>
              <a:t>‹#›</a:t>
            </a:fld>
            <a:endParaRPr lang="en-US"/>
          </a:p>
        </p:txBody>
      </p:sp>
    </p:spTree>
    <p:extLst>
      <p:ext uri="{BB962C8B-B14F-4D97-AF65-F5344CB8AC3E}">
        <p14:creationId xmlns:p14="http://schemas.microsoft.com/office/powerpoint/2010/main" val="8413258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sign on the side of a mountain&#10;&#10;Description automatically generated">
            <a:extLst>
              <a:ext uri="{FF2B5EF4-FFF2-40B4-BE49-F238E27FC236}">
                <a16:creationId xmlns:a16="http://schemas.microsoft.com/office/drawing/2014/main" id="{76159D0C-AC49-DD40-8B30-56657C4B8B42}"/>
              </a:ext>
            </a:extLst>
          </p:cNvPr>
          <p:cNvPicPr>
            <a:picLocks noChangeAspect="1"/>
          </p:cNvPicPr>
          <p:nvPr/>
        </p:nvPicPr>
        <p:blipFill rotWithShape="1">
          <a:blip r:embed="rId2"/>
          <a:srcRect t="8378" b="3732"/>
          <a:stretch/>
        </p:blipFill>
        <p:spPr>
          <a:xfrm>
            <a:off x="20" y="10"/>
            <a:ext cx="12191980" cy="6857990"/>
          </a:xfrm>
          <a:prstGeom prst="rect">
            <a:avLst/>
          </a:prstGeom>
        </p:spPr>
      </p:pic>
      <p:sp>
        <p:nvSpPr>
          <p:cNvPr id="17" name="Freeform 5">
            <a:extLst>
              <a:ext uri="{FF2B5EF4-FFF2-40B4-BE49-F238E27FC236}">
                <a16:creationId xmlns:a16="http://schemas.microsoft.com/office/drawing/2014/main" id="{87CC2527-562A-4F69-B487-4371E5B24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7488621" y="2277613"/>
            <a:ext cx="4703379"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a16="http://schemas.microsoft.com/office/drawing/2014/main" id="{074EDC02-979B-034D-B60E-C08BD7D18A4F}"/>
              </a:ext>
            </a:extLst>
          </p:cNvPr>
          <p:cNvSpPr>
            <a:spLocks noGrp="1"/>
          </p:cNvSpPr>
          <p:nvPr>
            <p:ph type="ctrTitle"/>
          </p:nvPr>
        </p:nvSpPr>
        <p:spPr>
          <a:xfrm>
            <a:off x="8022021" y="3231931"/>
            <a:ext cx="3852041" cy="1834056"/>
          </a:xfrm>
        </p:spPr>
        <p:txBody>
          <a:bodyPr>
            <a:normAutofit/>
          </a:bodyPr>
          <a:lstStyle/>
          <a:p>
            <a:r>
              <a:rPr lang="en-US" sz="2500"/>
              <a:t>Presented by </a:t>
            </a:r>
            <a:br>
              <a:rPr lang="en-US" sz="2500"/>
            </a:br>
            <a:r>
              <a:rPr lang="en-US" sz="2500"/>
              <a:t>Radu </a:t>
            </a:r>
            <a:br>
              <a:rPr lang="en-US" sz="2500"/>
            </a:br>
            <a:r>
              <a:rPr lang="en-US" sz="2500"/>
              <a:t>Elisei </a:t>
            </a:r>
            <a:br>
              <a:rPr lang="en-US" sz="2500"/>
            </a:br>
            <a:r>
              <a:rPr lang="en-US" sz="2500"/>
              <a:t>Costica </a:t>
            </a:r>
            <a:br>
              <a:rPr lang="en-US" sz="2500"/>
            </a:br>
            <a:r>
              <a:rPr lang="en-US" sz="2500"/>
              <a:t>Andrei </a:t>
            </a:r>
          </a:p>
        </p:txBody>
      </p:sp>
      <p:sp>
        <p:nvSpPr>
          <p:cNvPr id="3" name="Subtitle 2">
            <a:extLst>
              <a:ext uri="{FF2B5EF4-FFF2-40B4-BE49-F238E27FC236}">
                <a16:creationId xmlns:a16="http://schemas.microsoft.com/office/drawing/2014/main" id="{FF346A23-09D5-D245-A391-D3BC2031612E}"/>
              </a:ext>
            </a:extLst>
          </p:cNvPr>
          <p:cNvSpPr>
            <a:spLocks noGrp="1"/>
          </p:cNvSpPr>
          <p:nvPr>
            <p:ph type="subTitle" idx="1"/>
          </p:nvPr>
        </p:nvSpPr>
        <p:spPr>
          <a:xfrm>
            <a:off x="7782910" y="5242675"/>
            <a:ext cx="4330262" cy="683284"/>
          </a:xfrm>
        </p:spPr>
        <p:txBody>
          <a:bodyPr>
            <a:normAutofit/>
          </a:bodyPr>
          <a:lstStyle/>
          <a:p>
            <a:r>
              <a:rPr lang="en-US" sz="1600"/>
              <a:t>Grand Hotel Minerva </a:t>
            </a:r>
          </a:p>
          <a:p>
            <a:r>
              <a:rPr lang="en-US" sz="1600"/>
              <a:t>Relaxation &amp;Treatment base &amp; SPA</a:t>
            </a:r>
          </a:p>
        </p:txBody>
      </p:sp>
      <p:cxnSp>
        <p:nvCxnSpPr>
          <p:cNvPr id="19" name="Straight Connector 18">
            <a:extLst>
              <a:ext uri="{FF2B5EF4-FFF2-40B4-BE49-F238E27FC236}">
                <a16:creationId xmlns:a16="http://schemas.microsoft.com/office/drawing/2014/main" id="{BCDAEC91-5BCE-4B55-9CC0-43EF94CB73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80331" y="5123793"/>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08520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423A1-1E06-AC49-AEF9-6F604F9F682E}"/>
              </a:ext>
            </a:extLst>
          </p:cNvPr>
          <p:cNvSpPr>
            <a:spLocks noGrp="1"/>
          </p:cNvSpPr>
          <p:nvPr>
            <p:ph type="title"/>
          </p:nvPr>
        </p:nvSpPr>
        <p:spPr>
          <a:xfrm>
            <a:off x="171451" y="1"/>
            <a:ext cx="6543674" cy="2316480"/>
          </a:xfrm>
        </p:spPr>
        <p:txBody>
          <a:bodyPr>
            <a:normAutofit/>
          </a:bodyPr>
          <a:lstStyle/>
          <a:p>
            <a:r>
              <a:rPr lang="en-US" i="1" u="sng" dirty="0">
                <a:latin typeface="Arial" panose="020B0604020202020204" pitchFamily="34" charset="0"/>
                <a:cs typeface="Arial" panose="020B0604020202020204" pitchFamily="34" charset="0"/>
              </a:rPr>
              <a:t>About us</a:t>
            </a:r>
            <a:br>
              <a:rPr lang="en-US" i="1" dirty="0">
                <a:latin typeface="Arial" panose="020B0604020202020204" pitchFamily="34" charset="0"/>
                <a:cs typeface="Arial" panose="020B0604020202020204" pitchFamily="34" charset="0"/>
              </a:rPr>
            </a:br>
            <a:r>
              <a:rPr lang="en-US" i="1" u="sng" dirty="0">
                <a:latin typeface="Arial" panose="020B0604020202020204" pitchFamily="34" charset="0"/>
                <a:cs typeface="Arial" panose="020B0604020202020204" pitchFamily="34" charset="0"/>
              </a:rPr>
              <a:t>Grand Hotel Minerva  </a:t>
            </a:r>
          </a:p>
        </p:txBody>
      </p:sp>
      <p:cxnSp>
        <p:nvCxnSpPr>
          <p:cNvPr id="14" name="Straight Arrow Connector 9">
            <a:extLst>
              <a:ext uri="{FF2B5EF4-FFF2-40B4-BE49-F238E27FC236}">
                <a16:creationId xmlns:a16="http://schemas.microsoft.com/office/drawing/2014/main" id="{E4A809D5-3600-46D4-A466-67F2349A54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5320" y="2316480"/>
            <a:ext cx="45720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8EB4C91-8C1E-AC4C-9112-3968F2B93BBD}"/>
              </a:ext>
            </a:extLst>
          </p:cNvPr>
          <p:cNvSpPr>
            <a:spLocks noGrp="1"/>
          </p:cNvSpPr>
          <p:nvPr>
            <p:ph idx="1"/>
          </p:nvPr>
        </p:nvSpPr>
        <p:spPr>
          <a:xfrm>
            <a:off x="171451" y="2575033"/>
            <a:ext cx="5603983" cy="4168665"/>
          </a:xfrm>
        </p:spPr>
        <p:txBody>
          <a:bodyPr>
            <a:normAutofit fontScale="85000" lnSpcReduction="10000"/>
          </a:bodyPr>
          <a:lstStyle/>
          <a:p>
            <a:r>
              <a:rPr lang="en-GB" sz="4400" dirty="0"/>
              <a:t>Invites you to discover in </a:t>
            </a:r>
            <a:r>
              <a:rPr lang="en-GB" sz="4400" dirty="0" err="1"/>
              <a:t>Baile</a:t>
            </a:r>
            <a:r>
              <a:rPr lang="en-GB" sz="4400" dirty="0"/>
              <a:t> </a:t>
            </a:r>
            <a:r>
              <a:rPr lang="en-GB" sz="4400" dirty="0" err="1"/>
              <a:t>Herculane</a:t>
            </a:r>
            <a:r>
              <a:rPr lang="en-GB" sz="4400" dirty="0"/>
              <a:t> in the refinement, the hospitality and the comfort of a 4 star hotel, a special concept for one of the oldest </a:t>
            </a:r>
            <a:r>
              <a:rPr lang="en-GB" sz="4400" dirty="0" err="1"/>
              <a:t>balneo</a:t>
            </a:r>
            <a:r>
              <a:rPr lang="en-GB" sz="4400" dirty="0"/>
              <a:t> resorts in the world.</a:t>
            </a:r>
          </a:p>
          <a:p>
            <a:pPr marL="0" indent="0">
              <a:buNone/>
            </a:pPr>
            <a:br>
              <a:rPr lang="en-GB" sz="1800" dirty="0"/>
            </a:br>
            <a:endParaRPr lang="en-US" sz="1800" dirty="0"/>
          </a:p>
        </p:txBody>
      </p:sp>
      <p:pic>
        <p:nvPicPr>
          <p:cNvPr id="5" name="Picture 4" descr="A large empty room&#10;&#10;Description automatically generated">
            <a:extLst>
              <a:ext uri="{FF2B5EF4-FFF2-40B4-BE49-F238E27FC236}">
                <a16:creationId xmlns:a16="http://schemas.microsoft.com/office/drawing/2014/main" id="{942B0E0F-9917-7042-B4A3-63445708F42E}"/>
              </a:ext>
            </a:extLst>
          </p:cNvPr>
          <p:cNvPicPr>
            <a:picLocks noChangeAspect="1"/>
          </p:cNvPicPr>
          <p:nvPr/>
        </p:nvPicPr>
        <p:blipFill rotWithShape="1">
          <a:blip r:embed="rId2"/>
          <a:srcRect l="10171" r="28382" b="-1"/>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31359930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67D4867-5BA7-4462-B2F6-A23F4A622A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1">
              <a:lumMod val="75000"/>
              <a:lumOff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BD1651A-E56E-B647-928D-EEBEE9FE6C90}"/>
              </a:ext>
            </a:extLst>
          </p:cNvPr>
          <p:cNvSpPr>
            <a:spLocks noGrp="1"/>
          </p:cNvSpPr>
          <p:nvPr>
            <p:ph type="title"/>
          </p:nvPr>
        </p:nvSpPr>
        <p:spPr>
          <a:xfrm>
            <a:off x="643467" y="114301"/>
            <a:ext cx="3363974" cy="1200149"/>
          </a:xfrm>
          <a:noFill/>
          <a:ln w="19050">
            <a:solidFill>
              <a:schemeClr val="bg1"/>
            </a:solidFill>
          </a:ln>
        </p:spPr>
        <p:txBody>
          <a:bodyPr wrap="square">
            <a:normAutofit/>
          </a:bodyPr>
          <a:lstStyle/>
          <a:p>
            <a:pPr algn="ctr"/>
            <a:r>
              <a:rPr lang="en-US" sz="2800" dirty="0">
                <a:solidFill>
                  <a:schemeClr val="bg1"/>
                </a:solidFill>
              </a:rPr>
              <a:t>Overview </a:t>
            </a:r>
          </a:p>
        </p:txBody>
      </p:sp>
      <p:sp>
        <p:nvSpPr>
          <p:cNvPr id="3" name="Content Placeholder 2">
            <a:extLst>
              <a:ext uri="{FF2B5EF4-FFF2-40B4-BE49-F238E27FC236}">
                <a16:creationId xmlns:a16="http://schemas.microsoft.com/office/drawing/2014/main" id="{70592B5D-6C42-E647-A1F6-05931C5D7233}"/>
              </a:ext>
            </a:extLst>
          </p:cNvPr>
          <p:cNvSpPr>
            <a:spLocks noGrp="1"/>
          </p:cNvSpPr>
          <p:nvPr>
            <p:ph idx="1"/>
          </p:nvPr>
        </p:nvSpPr>
        <p:spPr>
          <a:xfrm>
            <a:off x="171450" y="1614488"/>
            <a:ext cx="4479458" cy="4439178"/>
          </a:xfrm>
        </p:spPr>
        <p:txBody>
          <a:bodyPr>
            <a:normAutofit fontScale="92500" lnSpcReduction="10000"/>
          </a:bodyPr>
          <a:lstStyle/>
          <a:p>
            <a:r>
              <a:rPr lang="en-US" sz="1800" dirty="0">
                <a:solidFill>
                  <a:schemeClr val="bg1"/>
                </a:solidFill>
              </a:rPr>
              <a:t>LANGUAGES SPOKEN BY STAFF </a:t>
            </a:r>
          </a:p>
          <a:p>
            <a:r>
              <a:rPr lang="en-US" sz="1800" dirty="0">
                <a:solidFill>
                  <a:schemeClr val="bg1"/>
                </a:solidFill>
              </a:rPr>
              <a:t>ENGLISH </a:t>
            </a:r>
          </a:p>
          <a:p>
            <a:r>
              <a:rPr lang="en-US" sz="1800" dirty="0">
                <a:solidFill>
                  <a:schemeClr val="bg1"/>
                </a:solidFill>
              </a:rPr>
              <a:t>FRENCH </a:t>
            </a:r>
          </a:p>
          <a:p>
            <a:r>
              <a:rPr lang="en-US" sz="1800" dirty="0">
                <a:solidFill>
                  <a:schemeClr val="bg1"/>
                </a:solidFill>
              </a:rPr>
              <a:t>GERMAN </a:t>
            </a:r>
          </a:p>
          <a:p>
            <a:r>
              <a:rPr lang="en-US" sz="1800" dirty="0">
                <a:solidFill>
                  <a:schemeClr val="bg1"/>
                </a:solidFill>
              </a:rPr>
              <a:t>ITALIAN </a:t>
            </a:r>
          </a:p>
          <a:p>
            <a:r>
              <a:rPr lang="en-US" sz="1800" dirty="0">
                <a:solidFill>
                  <a:schemeClr val="bg1"/>
                </a:solidFill>
              </a:rPr>
              <a:t>SPANISH </a:t>
            </a:r>
          </a:p>
          <a:p>
            <a:endParaRPr lang="en-US" sz="1800" dirty="0">
              <a:solidFill>
                <a:schemeClr val="bg1"/>
              </a:solidFill>
            </a:endParaRPr>
          </a:p>
          <a:p>
            <a:pPr marL="0" indent="0">
              <a:buNone/>
            </a:pPr>
            <a:r>
              <a:rPr lang="en-US" sz="1800" dirty="0">
                <a:solidFill>
                  <a:schemeClr val="bg1"/>
                </a:solidFill>
              </a:rPr>
              <a:t>PET POLICY </a:t>
            </a:r>
          </a:p>
          <a:p>
            <a:r>
              <a:rPr lang="en-US" sz="1800" dirty="0">
                <a:solidFill>
                  <a:schemeClr val="bg1"/>
                </a:solidFill>
              </a:rPr>
              <a:t>WE WELCOME GUIDE DODS </a:t>
            </a:r>
          </a:p>
          <a:p>
            <a:endParaRPr lang="en-US" sz="1800" dirty="0">
              <a:solidFill>
                <a:schemeClr val="bg1"/>
              </a:solidFill>
            </a:endParaRPr>
          </a:p>
          <a:p>
            <a:r>
              <a:rPr lang="en-US" sz="1800" dirty="0">
                <a:solidFill>
                  <a:schemeClr val="bg1"/>
                </a:solidFill>
              </a:rPr>
              <a:t> CAR PARKING </a:t>
            </a:r>
          </a:p>
          <a:p>
            <a:r>
              <a:rPr lang="en-US" sz="1800" dirty="0">
                <a:solidFill>
                  <a:schemeClr val="bg1"/>
                </a:solidFill>
              </a:rPr>
              <a:t>FREE CAR PARK FOR GUESS </a:t>
            </a:r>
          </a:p>
          <a:p>
            <a:r>
              <a:rPr lang="en-US" sz="1800" dirty="0">
                <a:solidFill>
                  <a:schemeClr val="bg1"/>
                </a:solidFill>
              </a:rPr>
              <a:t>DISABILITY ACCES </a:t>
            </a:r>
          </a:p>
          <a:p>
            <a:endParaRPr lang="en-US" sz="1000" dirty="0">
              <a:solidFill>
                <a:schemeClr val="bg1"/>
              </a:solidFill>
            </a:endParaRPr>
          </a:p>
          <a:p>
            <a:endParaRPr lang="en-US" sz="1000" dirty="0">
              <a:solidFill>
                <a:schemeClr val="bg1"/>
              </a:solidFill>
            </a:endParaRPr>
          </a:p>
        </p:txBody>
      </p:sp>
      <p:pic>
        <p:nvPicPr>
          <p:cNvPr id="5" name="Picture 4" descr="A store front at day&#10;&#10;Description automatically generated">
            <a:extLst>
              <a:ext uri="{FF2B5EF4-FFF2-40B4-BE49-F238E27FC236}">
                <a16:creationId xmlns:a16="http://schemas.microsoft.com/office/drawing/2014/main" id="{C8D1EEFE-B6C0-C544-B4D9-456425C77BC6}"/>
              </a:ext>
            </a:extLst>
          </p:cNvPr>
          <p:cNvPicPr>
            <a:picLocks noChangeAspect="1"/>
          </p:cNvPicPr>
          <p:nvPr/>
        </p:nvPicPr>
        <p:blipFill>
          <a:blip r:embed="rId2"/>
          <a:stretch>
            <a:fillRect/>
          </a:stretch>
        </p:blipFill>
        <p:spPr>
          <a:xfrm>
            <a:off x="5297763" y="1004528"/>
            <a:ext cx="6250769" cy="4688076"/>
          </a:xfrm>
          <a:prstGeom prst="rect">
            <a:avLst/>
          </a:prstGeom>
        </p:spPr>
      </p:pic>
    </p:spTree>
    <p:extLst>
      <p:ext uri="{BB962C8B-B14F-4D97-AF65-F5344CB8AC3E}">
        <p14:creationId xmlns:p14="http://schemas.microsoft.com/office/powerpoint/2010/main" val="24072411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group of palm trees&#10;&#10;Description automatically generated">
            <a:extLst>
              <a:ext uri="{FF2B5EF4-FFF2-40B4-BE49-F238E27FC236}">
                <a16:creationId xmlns:a16="http://schemas.microsoft.com/office/drawing/2014/main" id="{ACC5AE0C-4137-9F46-9A9E-C63B9CEEBDE3}"/>
              </a:ext>
            </a:extLst>
          </p:cNvPr>
          <p:cNvPicPr>
            <a:picLocks noChangeAspect="1"/>
          </p:cNvPicPr>
          <p:nvPr/>
        </p:nvPicPr>
        <p:blipFill rotWithShape="1">
          <a:blip r:embed="rId2"/>
          <a:srcRect/>
          <a:stretch/>
        </p:blipFill>
        <p:spPr>
          <a:xfrm>
            <a:off x="-1" y="10"/>
            <a:ext cx="12192000" cy="6857990"/>
          </a:xfrm>
          <a:prstGeom prst="rect">
            <a:avLst/>
          </a:prstGeom>
        </p:spPr>
      </p:pic>
      <p:sp>
        <p:nvSpPr>
          <p:cNvPr id="13" name="Freeform 5">
            <a:extLst>
              <a:ext uri="{FF2B5EF4-FFF2-40B4-BE49-F238E27FC236}">
                <a16:creationId xmlns:a16="http://schemas.microsoft.com/office/drawing/2014/main" id="{3CD9DF72-87A3-404E-A828-84CBF11A83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flipH="1">
            <a:off x="0" y="998175"/>
            <a:ext cx="6017172" cy="5859825"/>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5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a16="http://schemas.microsoft.com/office/drawing/2014/main" id="{CCBE2294-F0A1-764C-916B-C24AA29636F2}"/>
              </a:ext>
            </a:extLst>
          </p:cNvPr>
          <p:cNvSpPr>
            <a:spLocks noGrp="1"/>
          </p:cNvSpPr>
          <p:nvPr>
            <p:ph type="title"/>
          </p:nvPr>
        </p:nvSpPr>
        <p:spPr>
          <a:xfrm>
            <a:off x="709448" y="1913950"/>
            <a:ext cx="4204137" cy="1342754"/>
          </a:xfrm>
        </p:spPr>
        <p:txBody>
          <a:bodyPr>
            <a:normAutofit/>
          </a:bodyPr>
          <a:lstStyle/>
          <a:p>
            <a:pPr algn="ctr"/>
            <a:r>
              <a:rPr lang="en-US" sz="3600" dirty="0"/>
              <a:t> </a:t>
            </a:r>
          </a:p>
        </p:txBody>
      </p:sp>
      <p:cxnSp>
        <p:nvCxnSpPr>
          <p:cNvPr id="12" name="Straight Connector 11">
            <a:extLst>
              <a:ext uri="{FF2B5EF4-FFF2-40B4-BE49-F238E27FC236}">
                <a16:creationId xmlns:a16="http://schemas.microsoft.com/office/drawing/2014/main" id="{20E3A342-4D61-4E3F-AF90-1AB42AEB96C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87051" y="3337139"/>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CAA2E36-DD10-504A-8B84-0C4B3E1C9922}"/>
              </a:ext>
            </a:extLst>
          </p:cNvPr>
          <p:cNvSpPr>
            <a:spLocks noGrp="1"/>
          </p:cNvSpPr>
          <p:nvPr>
            <p:ph idx="1"/>
          </p:nvPr>
        </p:nvSpPr>
        <p:spPr>
          <a:xfrm>
            <a:off x="381000" y="2977662"/>
            <a:ext cx="4737537" cy="3059751"/>
          </a:xfrm>
        </p:spPr>
        <p:txBody>
          <a:bodyPr anchor="ctr">
            <a:normAutofit/>
          </a:bodyPr>
          <a:lstStyle/>
          <a:p>
            <a:pPr marL="0" indent="0">
              <a:buNone/>
            </a:pPr>
            <a:r>
              <a:rPr lang="en-GB" sz="1800" dirty="0"/>
              <a:t>Grand Hotel Minerva is situated in the </a:t>
            </a:r>
            <a:r>
              <a:rPr lang="en-GB" sz="1800" dirty="0" err="1"/>
              <a:t>center</a:t>
            </a:r>
            <a:r>
              <a:rPr lang="en-GB" sz="1800" dirty="0"/>
              <a:t> of </a:t>
            </a:r>
            <a:r>
              <a:rPr lang="en-GB" sz="1800" dirty="0" err="1"/>
              <a:t>Baile</a:t>
            </a:r>
            <a:r>
              <a:rPr lang="en-GB" sz="1800" dirty="0"/>
              <a:t> </a:t>
            </a:r>
            <a:r>
              <a:rPr lang="en-GB" sz="1800" dirty="0" err="1"/>
              <a:t>Herculane</a:t>
            </a:r>
            <a:r>
              <a:rPr lang="en-GB" sz="1800" dirty="0"/>
              <a:t> resort in Romania , one of the oldest spa resorts in the world, famous for the miraculous thermal waters. It offers 185 guest rooms. Atmosphere, refinement and quality amenities will accompany you throughout the Grand Hotel Minerva experience.</a:t>
            </a:r>
          </a:p>
          <a:p>
            <a:pPr marL="0" indent="0">
              <a:buNone/>
            </a:pPr>
            <a:endParaRPr lang="en-US" sz="1800" dirty="0"/>
          </a:p>
        </p:txBody>
      </p:sp>
    </p:spTree>
    <p:extLst>
      <p:ext uri="{BB962C8B-B14F-4D97-AF65-F5344CB8AC3E}">
        <p14:creationId xmlns:p14="http://schemas.microsoft.com/office/powerpoint/2010/main" val="10795324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67A940-6A7D-044B-9127-E7F053F4B9C9}"/>
              </a:ext>
            </a:extLst>
          </p:cNvPr>
          <p:cNvSpPr>
            <a:spLocks noGrp="1"/>
          </p:cNvSpPr>
          <p:nvPr>
            <p:ph type="title"/>
          </p:nvPr>
        </p:nvSpPr>
        <p:spPr>
          <a:xfrm>
            <a:off x="655320" y="1"/>
            <a:ext cx="5120114" cy="820732"/>
          </a:xfrm>
        </p:spPr>
        <p:txBody>
          <a:bodyPr>
            <a:normAutofit/>
          </a:bodyPr>
          <a:lstStyle/>
          <a:p>
            <a:r>
              <a:rPr lang="en-US" dirty="0"/>
              <a:t> Services </a:t>
            </a:r>
          </a:p>
        </p:txBody>
      </p:sp>
      <p:cxnSp>
        <p:nvCxnSpPr>
          <p:cNvPr id="14" name="Straight Arrow Connector 9">
            <a:extLst>
              <a:ext uri="{FF2B5EF4-FFF2-40B4-BE49-F238E27FC236}">
                <a16:creationId xmlns:a16="http://schemas.microsoft.com/office/drawing/2014/main" id="{E4A809D5-3600-46D4-A466-67F2349A54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5320" y="2316480"/>
            <a:ext cx="45720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8BB5A36-1596-FB4B-81D4-12168627F9F5}"/>
              </a:ext>
            </a:extLst>
          </p:cNvPr>
          <p:cNvSpPr>
            <a:spLocks noGrp="1"/>
          </p:cNvSpPr>
          <p:nvPr>
            <p:ph idx="1"/>
          </p:nvPr>
        </p:nvSpPr>
        <p:spPr>
          <a:xfrm>
            <a:off x="492369" y="1418492"/>
            <a:ext cx="5283066" cy="4618769"/>
          </a:xfrm>
        </p:spPr>
        <p:txBody>
          <a:bodyPr>
            <a:normAutofit fontScale="25000" lnSpcReduction="20000"/>
          </a:bodyPr>
          <a:lstStyle/>
          <a:p>
            <a:r>
              <a:rPr lang="en-GB" sz="5600" dirty="0"/>
              <a:t>We offer you medical examination like</a:t>
            </a:r>
            <a:endParaRPr lang="en-GB" sz="5600" i="1" dirty="0"/>
          </a:p>
          <a:p>
            <a:r>
              <a:rPr lang="en-GB" sz="5600" i="1" dirty="0"/>
              <a:t>Procedures that can be performed on our treatment base: Laser, Ultrasound, Magnetotherapy, Radiofrequency Therapy, Paraffin, Streams, </a:t>
            </a:r>
            <a:r>
              <a:rPr lang="en-GB" sz="5600" i="1" dirty="0" err="1"/>
              <a:t>Sulfur</a:t>
            </a:r>
            <a:r>
              <a:rPr lang="en-GB" sz="5600" i="1" dirty="0"/>
              <a:t> Baths, CO2 Baths, Galvanic Baths, Underwater Shower, Aerosols, Physical Therapy, , mud packing, of which:</a:t>
            </a:r>
          </a:p>
          <a:p>
            <a:r>
              <a:rPr lang="en-GB" sz="5600" i="1" dirty="0"/>
              <a:t>Procedures with extra charge : </a:t>
            </a:r>
            <a:r>
              <a:rPr lang="en-GB" sz="5600" i="1" dirty="0" err="1"/>
              <a:t>ozonotherapy</a:t>
            </a:r>
            <a:r>
              <a:rPr lang="en-GB" sz="5600" i="1" dirty="0"/>
              <a:t>, </a:t>
            </a:r>
            <a:r>
              <a:rPr lang="en-GB" sz="5600" i="1" dirty="0" err="1"/>
              <a:t>tecar</a:t>
            </a:r>
            <a:r>
              <a:rPr lang="en-GB" sz="5600" i="1" dirty="0"/>
              <a:t>, laser. relaxing massages, mud packs, thermal wrapping,</a:t>
            </a:r>
          </a:p>
          <a:p>
            <a:r>
              <a:rPr lang="en-GB" sz="5600" i="1" dirty="0"/>
              <a:t>The procedures are established directly by the </a:t>
            </a:r>
            <a:r>
              <a:rPr lang="en-GB" sz="5600" i="1" dirty="0" err="1"/>
              <a:t>balneo</a:t>
            </a:r>
            <a:r>
              <a:rPr lang="en-GB" sz="5600" i="1" dirty="0"/>
              <a:t> doctor, they can be changed only at the request and under the approval of the </a:t>
            </a:r>
            <a:r>
              <a:rPr lang="en-GB" sz="5600" i="1" dirty="0" err="1"/>
              <a:t>balneo</a:t>
            </a:r>
            <a:r>
              <a:rPr lang="en-GB" sz="5600" i="1" dirty="0"/>
              <a:t> physician.</a:t>
            </a:r>
          </a:p>
          <a:p>
            <a:r>
              <a:rPr lang="en-GB" sz="5600" i="1" dirty="0"/>
              <a:t>Guests will receive the referral from their family doctor or specialist doctor(recommendation for </a:t>
            </a:r>
            <a:r>
              <a:rPr lang="en-GB" sz="5600" i="1" dirty="0" err="1"/>
              <a:t>balnear</a:t>
            </a:r>
            <a:r>
              <a:rPr lang="en-GB" sz="5600" i="1" dirty="0"/>
              <a:t> treatment )</a:t>
            </a:r>
          </a:p>
          <a:p>
            <a:r>
              <a:rPr lang="en-GB" sz="5600" i="1" dirty="0"/>
              <a:t>Treatments take place from Monday to Saturday inclusive</a:t>
            </a:r>
          </a:p>
          <a:p>
            <a:r>
              <a:rPr lang="en-GB" sz="5600" i="1" dirty="0"/>
              <a:t>Free access to </a:t>
            </a:r>
            <a:r>
              <a:rPr lang="en-GB" sz="5600" i="1" dirty="0" err="1"/>
              <a:t>Armonia</a:t>
            </a:r>
            <a:r>
              <a:rPr lang="en-GB" sz="5600" i="1" dirty="0"/>
              <a:t> Spa http://</a:t>
            </a:r>
            <a:r>
              <a:rPr lang="en-GB" sz="5600" i="1" dirty="0" err="1"/>
              <a:t>hotelminerva.ro</a:t>
            </a:r>
            <a:r>
              <a:rPr lang="en-GB" sz="5600" i="1" dirty="0"/>
              <a:t>/</a:t>
            </a:r>
            <a:r>
              <a:rPr lang="en-GB" sz="5600" i="1" dirty="0" err="1"/>
              <a:t>armonia</a:t>
            </a:r>
            <a:r>
              <a:rPr lang="en-GB" sz="5600" i="1" dirty="0"/>
              <a:t>-spa/</a:t>
            </a:r>
          </a:p>
          <a:p>
            <a:r>
              <a:rPr lang="en-GB" sz="5600" i="1" dirty="0"/>
              <a:t>(swimming pools, fitness, Jacuzzi, </a:t>
            </a:r>
            <a:r>
              <a:rPr lang="en-GB" sz="5600" i="1" dirty="0" err="1"/>
              <a:t>kneipp</a:t>
            </a:r>
            <a:r>
              <a:rPr lang="en-GB" sz="5600" i="1" dirty="0"/>
              <a:t> baths, 5 saunas.</a:t>
            </a:r>
          </a:p>
          <a:p>
            <a:r>
              <a:rPr lang="en-GB" sz="5600" i="1" dirty="0"/>
              <a:t>Guests receive dinner on check-in and breakfast on the check-out day</a:t>
            </a:r>
          </a:p>
          <a:p>
            <a:endParaRPr lang="en-US" sz="500" dirty="0"/>
          </a:p>
        </p:txBody>
      </p:sp>
      <p:pic>
        <p:nvPicPr>
          <p:cNvPr id="5" name="Picture 4" descr="A large pool of water&#10;&#10;Description automatically generated">
            <a:extLst>
              <a:ext uri="{FF2B5EF4-FFF2-40B4-BE49-F238E27FC236}">
                <a16:creationId xmlns:a16="http://schemas.microsoft.com/office/drawing/2014/main" id="{D970B1DB-FC6A-4545-8F5B-C3442CF4DA2F}"/>
              </a:ext>
            </a:extLst>
          </p:cNvPr>
          <p:cNvPicPr>
            <a:picLocks noChangeAspect="1"/>
          </p:cNvPicPr>
          <p:nvPr/>
        </p:nvPicPr>
        <p:blipFill rotWithShape="1">
          <a:blip r:embed="rId2"/>
          <a:srcRect l="38690" r="2" b="2"/>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15078564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310BB1-5D87-BD4D-97CE-71C6E159D25F}"/>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5E0A2C74-AC9B-CB4F-AB82-AA6F55F146A6}"/>
              </a:ext>
            </a:extLst>
          </p:cNvPr>
          <p:cNvSpPr>
            <a:spLocks noGrp="1"/>
          </p:cNvSpPr>
          <p:nvPr>
            <p:ph idx="1"/>
          </p:nvPr>
        </p:nvSpPr>
        <p:spPr/>
        <p:txBody>
          <a:bodyPr/>
          <a:lstStyle/>
          <a:p>
            <a:r>
              <a:rPr lang="en-US" dirty="0" err="1"/>
              <a:t>Juwaheer</a:t>
            </a:r>
            <a:r>
              <a:rPr lang="en-US" dirty="0"/>
              <a:t> T.D. and Ross, D. L., (2003). A study of hotel guest perceptions in </a:t>
            </a:r>
            <a:r>
              <a:rPr lang="en-US" dirty="0" err="1"/>
              <a:t>Mauritius,international</a:t>
            </a:r>
            <a:r>
              <a:rPr lang="en-US" dirty="0"/>
              <a:t> journal of contemporary hospitality management , Vol. 15, 2</a:t>
            </a:r>
          </a:p>
          <a:p>
            <a:r>
              <a:rPr lang="en-US" dirty="0"/>
              <a:t>Ford , R.C., Heaton, C., P., and Brown, S. W. (2001) Delivering excellent services. Lessons from the best firms , California Managements review , 44 (1): 39 - 56</a:t>
            </a:r>
          </a:p>
        </p:txBody>
      </p:sp>
    </p:spTree>
    <p:extLst>
      <p:ext uri="{BB962C8B-B14F-4D97-AF65-F5344CB8AC3E}">
        <p14:creationId xmlns:p14="http://schemas.microsoft.com/office/powerpoint/2010/main" val="30310314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84F9C-534F-9042-8B2F-41C12ED7A852}"/>
              </a:ext>
            </a:extLst>
          </p:cNvPr>
          <p:cNvSpPr>
            <a:spLocks noGrp="1"/>
          </p:cNvSpPr>
          <p:nvPr>
            <p:ph type="title"/>
          </p:nvPr>
        </p:nvSpPr>
        <p:spPr>
          <a:xfrm>
            <a:off x="655320" y="365125"/>
            <a:ext cx="5120114" cy="1692794"/>
          </a:xfrm>
        </p:spPr>
        <p:txBody>
          <a:bodyPr>
            <a:normAutofit/>
          </a:bodyPr>
          <a:lstStyle/>
          <a:p>
            <a:r>
              <a:rPr lang="en-US"/>
              <a:t>GUEST ROOM SERVICE</a:t>
            </a:r>
          </a:p>
        </p:txBody>
      </p:sp>
      <p:cxnSp>
        <p:nvCxnSpPr>
          <p:cNvPr id="21" name="Straight Arrow Connector 16">
            <a:extLst>
              <a:ext uri="{FF2B5EF4-FFF2-40B4-BE49-F238E27FC236}">
                <a16:creationId xmlns:a16="http://schemas.microsoft.com/office/drawing/2014/main" id="{E4A809D5-3600-46D4-A466-67F2349A54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5320" y="2316480"/>
            <a:ext cx="45720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1918E3B-8341-A848-92B9-8F82577B88BA}"/>
              </a:ext>
            </a:extLst>
          </p:cNvPr>
          <p:cNvSpPr>
            <a:spLocks noGrp="1"/>
          </p:cNvSpPr>
          <p:nvPr>
            <p:ph idx="1"/>
          </p:nvPr>
        </p:nvSpPr>
        <p:spPr>
          <a:xfrm>
            <a:off x="655321" y="2575034"/>
            <a:ext cx="5120113" cy="3462228"/>
          </a:xfrm>
        </p:spPr>
        <p:txBody>
          <a:bodyPr>
            <a:normAutofit/>
          </a:bodyPr>
          <a:lstStyle/>
          <a:p>
            <a:r>
              <a:rPr lang="en-GB" sz="1100"/>
              <a:t>Whether you want to reward yourself at the end of an exhausting week, whether you are on holiday with your family or colleagues at teambuilding at Grand Hotel Minerva, you get rid of all the stress that drives you. Both matrimonial and twin rooms invite you to a good mood by warm colours and personalized furniture.</a:t>
            </a:r>
          </a:p>
          <a:p>
            <a:r>
              <a:rPr lang="en-GB" sz="1100"/>
              <a:t>Classic Room ,Suite ,Apartaments-including </a:t>
            </a:r>
          </a:p>
          <a:p>
            <a:r>
              <a:rPr lang="en-GB" sz="1100"/>
              <a:t>LCD – TV cable</a:t>
            </a:r>
          </a:p>
          <a:p>
            <a:r>
              <a:rPr lang="en-GB" sz="1100"/>
              <a:t>Minibar</a:t>
            </a:r>
          </a:p>
          <a:p>
            <a:r>
              <a:rPr lang="en-GB" sz="1100"/>
              <a:t>Air conditioning</a:t>
            </a:r>
          </a:p>
          <a:p>
            <a:r>
              <a:rPr lang="en-GB" sz="1100"/>
              <a:t>Hairdryer</a:t>
            </a:r>
          </a:p>
          <a:p>
            <a:r>
              <a:rPr lang="en-GB" sz="1100"/>
              <a:t>Slippers</a:t>
            </a:r>
          </a:p>
          <a:p>
            <a:r>
              <a:rPr lang="en-GB" sz="1100"/>
              <a:t>Dressing</a:t>
            </a:r>
          </a:p>
          <a:p>
            <a:r>
              <a:rPr lang="en-GB" sz="1100"/>
              <a:t>Phone</a:t>
            </a:r>
          </a:p>
          <a:p>
            <a:r>
              <a:rPr lang="en-GB" sz="1100"/>
              <a:t>WiFi Internet</a:t>
            </a:r>
          </a:p>
          <a:p>
            <a:pPr marL="0" indent="0">
              <a:buNone/>
            </a:pPr>
            <a:endParaRPr lang="en-US" sz="1100"/>
          </a:p>
          <a:p>
            <a:endParaRPr lang="en-US" sz="1100"/>
          </a:p>
        </p:txBody>
      </p:sp>
      <p:pic>
        <p:nvPicPr>
          <p:cNvPr id="7" name="Picture 6" descr="An island in the middle of a room&#10;&#10;Description automatically generated">
            <a:extLst>
              <a:ext uri="{FF2B5EF4-FFF2-40B4-BE49-F238E27FC236}">
                <a16:creationId xmlns:a16="http://schemas.microsoft.com/office/drawing/2014/main" id="{1A3BC378-ED41-ED44-9C34-96459B5C72B8}"/>
              </a:ext>
            </a:extLst>
          </p:cNvPr>
          <p:cNvPicPr>
            <a:picLocks noChangeAspect="1"/>
          </p:cNvPicPr>
          <p:nvPr/>
        </p:nvPicPr>
        <p:blipFill rotWithShape="1">
          <a:blip r:embed="rId2"/>
          <a:srcRect l="16453" r="22099" b="-1"/>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37909177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74695-0CA3-AF46-8004-B14794C541D9}"/>
              </a:ext>
            </a:extLst>
          </p:cNvPr>
          <p:cNvSpPr>
            <a:spLocks noGrp="1"/>
          </p:cNvSpPr>
          <p:nvPr>
            <p:ph type="title"/>
          </p:nvPr>
        </p:nvSpPr>
        <p:spPr>
          <a:xfrm>
            <a:off x="655320" y="365125"/>
            <a:ext cx="5120114" cy="1692794"/>
          </a:xfrm>
        </p:spPr>
        <p:txBody>
          <a:bodyPr>
            <a:normAutofit/>
          </a:bodyPr>
          <a:lstStyle/>
          <a:p>
            <a:r>
              <a:rPr lang="en-US" dirty="0"/>
              <a:t> Product </a:t>
            </a:r>
            <a:br>
              <a:rPr lang="en-US" dirty="0"/>
            </a:br>
            <a:endParaRPr lang="en-US" dirty="0"/>
          </a:p>
        </p:txBody>
      </p:sp>
      <p:cxnSp>
        <p:nvCxnSpPr>
          <p:cNvPr id="21" name="Straight Arrow Connector 16">
            <a:extLst>
              <a:ext uri="{FF2B5EF4-FFF2-40B4-BE49-F238E27FC236}">
                <a16:creationId xmlns:a16="http://schemas.microsoft.com/office/drawing/2014/main" id="{E4A809D5-3600-46D4-A466-67F2349A54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5320" y="2316480"/>
            <a:ext cx="45720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9D44E4F-5A4A-DB4F-B9F1-2D0D4CA413A4}"/>
              </a:ext>
            </a:extLst>
          </p:cNvPr>
          <p:cNvSpPr>
            <a:spLocks noGrp="1"/>
          </p:cNvSpPr>
          <p:nvPr>
            <p:ph idx="1"/>
          </p:nvPr>
        </p:nvSpPr>
        <p:spPr>
          <a:xfrm>
            <a:off x="655321" y="2575034"/>
            <a:ext cx="5120113" cy="3462228"/>
          </a:xfrm>
        </p:spPr>
        <p:txBody>
          <a:bodyPr>
            <a:normAutofit/>
          </a:bodyPr>
          <a:lstStyle/>
          <a:p>
            <a:r>
              <a:rPr lang="en-GB" sz="1800" dirty="0"/>
              <a:t>We have for our guests more different types of accommodation </a:t>
            </a:r>
          </a:p>
          <a:p>
            <a:r>
              <a:rPr lang="en-GB" sz="1800" dirty="0"/>
              <a:t>13 GHM Apartments</a:t>
            </a:r>
          </a:p>
          <a:p>
            <a:r>
              <a:rPr lang="en-GB" sz="1800" dirty="0"/>
              <a:t>114 Matrimonial Rooms</a:t>
            </a:r>
            <a:br>
              <a:rPr lang="en-GB" sz="1800" dirty="0"/>
            </a:br>
            <a:endParaRPr lang="en-GB" sz="1800" dirty="0"/>
          </a:p>
          <a:p>
            <a:r>
              <a:rPr lang="en-GB" sz="1800" dirty="0"/>
              <a:t>50 Twin Rooms</a:t>
            </a:r>
            <a:br>
              <a:rPr lang="en-GB" sz="1800" dirty="0"/>
            </a:br>
            <a:endParaRPr lang="en-GB" sz="1800" dirty="0"/>
          </a:p>
          <a:p>
            <a:r>
              <a:rPr lang="en-GB" sz="1800" dirty="0"/>
              <a:t>8 Suite</a:t>
            </a:r>
            <a:br>
              <a:rPr lang="en-GB" sz="1800" dirty="0"/>
            </a:br>
            <a:endParaRPr lang="en-GB" sz="1800" dirty="0"/>
          </a:p>
          <a:p>
            <a:r>
              <a:rPr lang="en-GB" sz="1800" dirty="0"/>
              <a:t>2 restaurants and 2 terraces</a:t>
            </a:r>
            <a:br>
              <a:rPr lang="en-GB" sz="1800" dirty="0"/>
            </a:br>
            <a:endParaRPr lang="en-GB" sz="1800" dirty="0"/>
          </a:p>
          <a:p>
            <a:pPr marL="0" indent="0">
              <a:buNone/>
            </a:pPr>
            <a:endParaRPr lang="en-US" sz="1800" dirty="0"/>
          </a:p>
        </p:txBody>
      </p:sp>
      <p:pic>
        <p:nvPicPr>
          <p:cNvPr id="5" name="Picture 4" descr="A living room filled with furniture and a fire place&#10;&#10;Description automatically generated">
            <a:extLst>
              <a:ext uri="{FF2B5EF4-FFF2-40B4-BE49-F238E27FC236}">
                <a16:creationId xmlns:a16="http://schemas.microsoft.com/office/drawing/2014/main" id="{ACDE3A16-4EAA-D740-BB86-A00C9E53CE64}"/>
              </a:ext>
            </a:extLst>
          </p:cNvPr>
          <p:cNvPicPr>
            <a:picLocks noChangeAspect="1"/>
          </p:cNvPicPr>
          <p:nvPr/>
        </p:nvPicPr>
        <p:blipFill rotWithShape="1">
          <a:blip r:embed="rId2"/>
          <a:srcRect l="12691" r="20338"/>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27904023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C5E6CFF1-2F42-4E10-9A97-F116F46F53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sky, ground, mountain, outdoor&#10;&#10;Description automatically generated">
            <a:extLst>
              <a:ext uri="{FF2B5EF4-FFF2-40B4-BE49-F238E27FC236}">
                <a16:creationId xmlns:a16="http://schemas.microsoft.com/office/drawing/2014/main" id="{55E72DCA-0859-3545-91BD-109778D65877}"/>
              </a:ext>
            </a:extLst>
          </p:cNvPr>
          <p:cNvPicPr>
            <a:picLocks noChangeAspect="1"/>
          </p:cNvPicPr>
          <p:nvPr/>
        </p:nvPicPr>
        <p:blipFill rotWithShape="1">
          <a:blip r:embed="rId2">
            <a:alphaModFix amt="35000"/>
          </a:blip>
          <a:srcRect t="13638" b="2093"/>
          <a:stretch/>
        </p:blipFill>
        <p:spPr>
          <a:xfrm>
            <a:off x="-1" y="10"/>
            <a:ext cx="12192000" cy="6857990"/>
          </a:xfrm>
          <a:prstGeom prst="rect">
            <a:avLst/>
          </a:prstGeom>
        </p:spPr>
      </p:pic>
      <p:sp>
        <p:nvSpPr>
          <p:cNvPr id="2" name="Title 1">
            <a:extLst>
              <a:ext uri="{FF2B5EF4-FFF2-40B4-BE49-F238E27FC236}">
                <a16:creationId xmlns:a16="http://schemas.microsoft.com/office/drawing/2014/main" id="{6170D837-3412-B843-B6A4-5246E76C0889}"/>
              </a:ext>
            </a:extLst>
          </p:cNvPr>
          <p:cNvSpPr>
            <a:spLocks noGrp="1"/>
          </p:cNvSpPr>
          <p:nvPr>
            <p:ph type="title"/>
          </p:nvPr>
        </p:nvSpPr>
        <p:spPr>
          <a:xfrm>
            <a:off x="838201" y="1065862"/>
            <a:ext cx="3313164" cy="4726276"/>
          </a:xfrm>
        </p:spPr>
        <p:txBody>
          <a:bodyPr>
            <a:normAutofit/>
          </a:bodyPr>
          <a:lstStyle/>
          <a:p>
            <a:pPr algn="r"/>
            <a:r>
              <a:rPr lang="en-US" sz="4000">
                <a:solidFill>
                  <a:srgbClr val="FFFFFF"/>
                </a:solidFill>
              </a:rPr>
              <a:t>Guest Services </a:t>
            </a:r>
          </a:p>
        </p:txBody>
      </p:sp>
      <p:cxnSp>
        <p:nvCxnSpPr>
          <p:cNvPr id="19" name="Straight Connector 18">
            <a:extLst>
              <a:ext uri="{FF2B5EF4-FFF2-40B4-BE49-F238E27FC236}">
                <a16:creationId xmlns:a16="http://schemas.microsoft.com/office/drawing/2014/main" id="{67182200-4859-4C8D-BCBB-55B245C28B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372" y="2286000"/>
            <a:ext cx="0" cy="2286000"/>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A15C085-F354-F34A-854B-4C3B1C3C9475}"/>
              </a:ext>
            </a:extLst>
          </p:cNvPr>
          <p:cNvSpPr>
            <a:spLocks noGrp="1"/>
          </p:cNvSpPr>
          <p:nvPr>
            <p:ph idx="1"/>
          </p:nvPr>
        </p:nvSpPr>
        <p:spPr>
          <a:xfrm>
            <a:off x="5155379" y="1065862"/>
            <a:ext cx="5744685" cy="4726276"/>
          </a:xfrm>
        </p:spPr>
        <p:txBody>
          <a:bodyPr anchor="ctr">
            <a:normAutofit/>
          </a:bodyPr>
          <a:lstStyle/>
          <a:p>
            <a:r>
              <a:rPr lang="en-US" sz="2000">
                <a:solidFill>
                  <a:srgbClr val="FFFFFF"/>
                </a:solidFill>
              </a:rPr>
              <a:t>We welcome all guest</a:t>
            </a:r>
          </a:p>
          <a:p>
            <a:r>
              <a:rPr lang="en-US" sz="2000">
                <a:solidFill>
                  <a:srgbClr val="FFFFFF"/>
                </a:solidFill>
              </a:rPr>
              <a:t>Smile to them </a:t>
            </a:r>
          </a:p>
          <a:p>
            <a:r>
              <a:rPr lang="en-US" sz="2000">
                <a:solidFill>
                  <a:srgbClr val="FFFFFF"/>
                </a:solidFill>
              </a:rPr>
              <a:t>Offering what they need </a:t>
            </a:r>
          </a:p>
          <a:p>
            <a:r>
              <a:rPr lang="en-US" sz="2000">
                <a:solidFill>
                  <a:srgbClr val="FFFFFF"/>
                </a:solidFill>
              </a:rPr>
              <a:t>Help them with any information </a:t>
            </a:r>
          </a:p>
          <a:p>
            <a:r>
              <a:rPr lang="en-US" sz="2000">
                <a:solidFill>
                  <a:srgbClr val="FFFFFF"/>
                </a:solidFill>
              </a:rPr>
              <a:t>Talk with respect </a:t>
            </a:r>
          </a:p>
          <a:p>
            <a:pPr marL="0" indent="0">
              <a:buNone/>
            </a:pPr>
            <a:endParaRPr lang="en-US" sz="2000">
              <a:solidFill>
                <a:srgbClr val="FFFFFF"/>
              </a:solidFill>
            </a:endParaRPr>
          </a:p>
        </p:txBody>
      </p:sp>
    </p:spTree>
    <p:extLst>
      <p:ext uri="{BB962C8B-B14F-4D97-AF65-F5344CB8AC3E}">
        <p14:creationId xmlns:p14="http://schemas.microsoft.com/office/powerpoint/2010/main" val="3954449951"/>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9">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5A3F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CB10CCD-C008-1244-98B2-70D1C8842343}"/>
              </a:ext>
            </a:extLst>
          </p:cNvPr>
          <p:cNvSpPr>
            <a:spLocks noGrp="1"/>
          </p:cNvSpPr>
          <p:nvPr>
            <p:ph type="title"/>
          </p:nvPr>
        </p:nvSpPr>
        <p:spPr>
          <a:xfrm>
            <a:off x="524256" y="4767072"/>
            <a:ext cx="6594189" cy="1625210"/>
          </a:xfrm>
        </p:spPr>
        <p:txBody>
          <a:bodyPr>
            <a:normAutofit/>
          </a:bodyPr>
          <a:lstStyle/>
          <a:p>
            <a:pPr algn="r"/>
            <a:r>
              <a:rPr lang="en-US">
                <a:solidFill>
                  <a:srgbClr val="FFFFFF"/>
                </a:solidFill>
              </a:rPr>
              <a:t>Strategies for guest service Experience </a:t>
            </a:r>
          </a:p>
        </p:txBody>
      </p:sp>
      <p:pic>
        <p:nvPicPr>
          <p:cNvPr id="5" name="Picture 4" descr="A living room filled with furniture and a large window&#10;&#10;Description automatically generated">
            <a:extLst>
              <a:ext uri="{FF2B5EF4-FFF2-40B4-BE49-F238E27FC236}">
                <a16:creationId xmlns:a16="http://schemas.microsoft.com/office/drawing/2014/main" id="{1F6EEB5A-E8A4-8443-974B-AA54C98F6F22}"/>
              </a:ext>
            </a:extLst>
          </p:cNvPr>
          <p:cNvPicPr>
            <a:picLocks noChangeAspect="1"/>
          </p:cNvPicPr>
          <p:nvPr/>
        </p:nvPicPr>
        <p:blipFill rotWithShape="1">
          <a:blip r:embed="rId2"/>
          <a:srcRect l="2995" r="13660" b="-1"/>
          <a:stretch/>
        </p:blipFill>
        <p:spPr>
          <a:xfrm>
            <a:off x="327547" y="321733"/>
            <a:ext cx="7058306" cy="4107392"/>
          </a:xfrm>
          <a:prstGeom prst="rect">
            <a:avLst/>
          </a:prstGeom>
        </p:spPr>
      </p:pic>
      <p:sp>
        <p:nvSpPr>
          <p:cNvPr id="12" name="Rectangle 11">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EAD80426-991E-C741-8A18-3EC0643344C7}"/>
              </a:ext>
            </a:extLst>
          </p:cNvPr>
          <p:cNvSpPr>
            <a:spLocks noGrp="1"/>
          </p:cNvSpPr>
          <p:nvPr>
            <p:ph idx="1"/>
          </p:nvPr>
        </p:nvSpPr>
        <p:spPr>
          <a:xfrm>
            <a:off x="7534655" y="321732"/>
            <a:ext cx="4329798" cy="6214534"/>
          </a:xfrm>
        </p:spPr>
        <p:txBody>
          <a:bodyPr anchor="ctr">
            <a:normAutofit/>
          </a:bodyPr>
          <a:lstStyle/>
          <a:p>
            <a:r>
              <a:rPr lang="en-GB" sz="2400" dirty="0">
                <a:solidFill>
                  <a:srgbClr val="FFFFFF"/>
                </a:solidFill>
              </a:rPr>
              <a:t>Everything was great! -  meals (breakfast and dinner) served in buffet style. Although at first glance the options seemed limited, everything was delicious and fresh and you soon realized that no more needed. - the cleanliness was irreproachable, the linen was changed to two days, the towels daily. - Very clean and well-organized spa with massages and varied therapies. - very friendly and welcoming staff with children, even having a playground where they can spend their time.</a:t>
            </a:r>
            <a:endParaRPr lang="en-US" sz="2400" dirty="0">
              <a:solidFill>
                <a:srgbClr val="FFFFFF"/>
              </a:solidFill>
            </a:endParaRPr>
          </a:p>
        </p:txBody>
      </p:sp>
    </p:spTree>
    <p:extLst>
      <p:ext uri="{BB962C8B-B14F-4D97-AF65-F5344CB8AC3E}">
        <p14:creationId xmlns:p14="http://schemas.microsoft.com/office/powerpoint/2010/main" val="16371501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62AD54-4317-3449-B8B8-24A5AFE35BC2}"/>
              </a:ext>
            </a:extLst>
          </p:cNvPr>
          <p:cNvSpPr>
            <a:spLocks noGrp="1"/>
          </p:cNvSpPr>
          <p:nvPr>
            <p:ph type="title"/>
          </p:nvPr>
        </p:nvSpPr>
        <p:spPr>
          <a:xfrm>
            <a:off x="648929" y="629266"/>
            <a:ext cx="5127031" cy="1676603"/>
          </a:xfrm>
        </p:spPr>
        <p:txBody>
          <a:bodyPr>
            <a:normAutofit/>
          </a:bodyPr>
          <a:lstStyle/>
          <a:p>
            <a:r>
              <a:rPr lang="en-US" dirty="0" err="1"/>
              <a:t>Conclusiuon</a:t>
            </a:r>
            <a:r>
              <a:rPr lang="en-US" dirty="0"/>
              <a:t> </a:t>
            </a:r>
          </a:p>
        </p:txBody>
      </p:sp>
      <p:sp>
        <p:nvSpPr>
          <p:cNvPr id="3" name="Content Placeholder 2">
            <a:extLst>
              <a:ext uri="{FF2B5EF4-FFF2-40B4-BE49-F238E27FC236}">
                <a16:creationId xmlns:a16="http://schemas.microsoft.com/office/drawing/2014/main" id="{92569CF7-FF29-6D48-8BE4-67E9C24A7F3D}"/>
              </a:ext>
            </a:extLst>
          </p:cNvPr>
          <p:cNvSpPr>
            <a:spLocks noGrp="1"/>
          </p:cNvSpPr>
          <p:nvPr>
            <p:ph idx="1"/>
          </p:nvPr>
        </p:nvSpPr>
        <p:spPr>
          <a:xfrm>
            <a:off x="648930" y="2438400"/>
            <a:ext cx="5127029" cy="3785419"/>
          </a:xfrm>
        </p:spPr>
        <p:txBody>
          <a:bodyPr>
            <a:normAutofit/>
          </a:bodyPr>
          <a:lstStyle/>
          <a:p>
            <a:r>
              <a:rPr lang="en-GB" sz="2600"/>
              <a:t>This hotel is also rated for the best value in </a:t>
            </a:r>
            <a:r>
              <a:rPr lang="en-GB" sz="2600" err="1"/>
              <a:t>Băile</a:t>
            </a:r>
            <a:r>
              <a:rPr lang="en-GB" sz="2600"/>
              <a:t> </a:t>
            </a:r>
            <a:r>
              <a:rPr lang="en-GB" sz="2600" err="1"/>
              <a:t>Herculane</a:t>
            </a:r>
            <a:r>
              <a:rPr lang="en-GB" sz="2600"/>
              <a:t>! Guests are getting more for their money when compared to other properties in this city.</a:t>
            </a:r>
          </a:p>
          <a:p>
            <a:r>
              <a:rPr lang="en-GB" sz="2600"/>
              <a:t> Also has one of the best-rated locations in </a:t>
            </a:r>
            <a:r>
              <a:rPr lang="en-GB" sz="2600" err="1"/>
              <a:t>Băile</a:t>
            </a:r>
            <a:r>
              <a:rPr lang="en-GB" sz="2600"/>
              <a:t> </a:t>
            </a:r>
            <a:r>
              <a:rPr lang="en-GB" sz="2600" err="1"/>
              <a:t>Herculane</a:t>
            </a:r>
            <a:r>
              <a:rPr lang="en-GB" sz="2600"/>
              <a:t>! Guests are happier about it compared to other properties in the area.</a:t>
            </a:r>
            <a:endParaRPr lang="en-US" sz="2600"/>
          </a:p>
        </p:txBody>
      </p:sp>
      <p:pic>
        <p:nvPicPr>
          <p:cNvPr id="5" name="Picture 4" descr="A close up of a black background&#10;&#10;Description automatically generated">
            <a:extLst>
              <a:ext uri="{FF2B5EF4-FFF2-40B4-BE49-F238E27FC236}">
                <a16:creationId xmlns:a16="http://schemas.microsoft.com/office/drawing/2014/main" id="{D0A2B620-7A8C-5D4E-A37D-3CECA04AB17E}"/>
              </a:ext>
            </a:extLst>
          </p:cNvPr>
          <p:cNvPicPr>
            <a:picLocks noChangeAspect="1"/>
          </p:cNvPicPr>
          <p:nvPr/>
        </p:nvPicPr>
        <p:blipFill rotWithShape="1">
          <a:blip r:embed="rId2"/>
          <a:srcRect l="1987" r="93" b="-2"/>
          <a:stretch/>
        </p:blipFill>
        <p:spPr>
          <a:xfrm>
            <a:off x="6090613" y="640082"/>
            <a:ext cx="5461724" cy="5577837"/>
          </a:xfrm>
          <a:prstGeom prst="rect">
            <a:avLst/>
          </a:prstGeom>
          <a:effectLst/>
        </p:spPr>
      </p:pic>
    </p:spTree>
    <p:extLst>
      <p:ext uri="{BB962C8B-B14F-4D97-AF65-F5344CB8AC3E}">
        <p14:creationId xmlns:p14="http://schemas.microsoft.com/office/powerpoint/2010/main" val="37055083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TotalTime>
  <Words>647</Words>
  <Application>Microsoft Macintosh PowerPoint</Application>
  <PresentationFormat>Widescreen</PresentationFormat>
  <Paragraphs>64</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Office Theme</vt:lpstr>
      <vt:lpstr>Presented by  Radu  Elisei  Costica  Andrei </vt:lpstr>
      <vt:lpstr>About us Grand Hotel Minerva  </vt:lpstr>
      <vt:lpstr>Overview </vt:lpstr>
      <vt:lpstr> </vt:lpstr>
      <vt:lpstr> Services </vt:lpstr>
      <vt:lpstr>References:</vt:lpstr>
      <vt:lpstr>GUEST ROOM SERVICE</vt:lpstr>
      <vt:lpstr> Product  </vt:lpstr>
      <vt:lpstr>Guest Services </vt:lpstr>
      <vt:lpstr>Strategies for guest service Experience </vt:lpstr>
      <vt:lpstr>Conclusiuon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Presented by  Radu  Elisei  Costica  Andrei </dc:title>
  <dc:creator>eliseimustata5@gmail.com</dc:creator>
  <cp:lastModifiedBy>eliseimustata5@gmail.com</cp:lastModifiedBy>
  <cp:revision>3</cp:revision>
  <dcterms:created xsi:type="dcterms:W3CDTF">2019-06-25T13:27:10Z</dcterms:created>
  <dcterms:modified xsi:type="dcterms:W3CDTF">2019-06-25T13:44:43Z</dcterms:modified>
</cp:coreProperties>
</file>