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6"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p:cViewPr>
        <p:scale>
          <a:sx n="42" d="100"/>
          <a:sy n="42" d="100"/>
        </p:scale>
        <p:origin x="87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36D217-AAB5-424D-897E-398DA7078D8E}" type="datetimeFigureOut">
              <a:rPr lang="en-US" smtClean="0"/>
              <a:t>7/26/24</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8454B2-4380-D442-9C64-9363C9CD16B2}" type="slidenum">
              <a:rPr lang="en-US" smtClean="0"/>
              <a:t>‹#›</a:t>
            </a:fld>
            <a:endParaRPr lang="en-US"/>
          </a:p>
        </p:txBody>
      </p:sp>
    </p:spTree>
    <p:extLst>
      <p:ext uri="{BB962C8B-B14F-4D97-AF65-F5344CB8AC3E}">
        <p14:creationId xmlns:p14="http://schemas.microsoft.com/office/powerpoint/2010/main" val="4052602902"/>
      </p:ext>
    </p:extLst>
  </p:cSld>
  <p:clrMap bg1="lt1" tx1="dk1" bg2="lt2" tx2="dk2" accent1="accent1" accent2="accent2" accent3="accent3" accent4="accent4" accent5="accent5" accent6="accent6" hlink="hlink" folHlink="folHlink"/>
  <p:notesStyle>
    <a:lvl1pPr marL="0" algn="l" defTabSz="1293510" rtl="0" eaLnBrk="1" latinLnBrk="0" hangingPunct="1">
      <a:defRPr sz="1698" kern="1200">
        <a:solidFill>
          <a:schemeClr val="tx1"/>
        </a:solidFill>
        <a:latin typeface="+mn-lt"/>
        <a:ea typeface="+mn-ea"/>
        <a:cs typeface="+mn-cs"/>
      </a:defRPr>
    </a:lvl1pPr>
    <a:lvl2pPr marL="646755" algn="l" defTabSz="1293510" rtl="0" eaLnBrk="1" latinLnBrk="0" hangingPunct="1">
      <a:defRPr sz="1698" kern="1200">
        <a:solidFill>
          <a:schemeClr val="tx1"/>
        </a:solidFill>
        <a:latin typeface="+mn-lt"/>
        <a:ea typeface="+mn-ea"/>
        <a:cs typeface="+mn-cs"/>
      </a:defRPr>
    </a:lvl2pPr>
    <a:lvl3pPr marL="1293510" algn="l" defTabSz="1293510" rtl="0" eaLnBrk="1" latinLnBrk="0" hangingPunct="1">
      <a:defRPr sz="1698" kern="1200">
        <a:solidFill>
          <a:schemeClr val="tx1"/>
        </a:solidFill>
        <a:latin typeface="+mn-lt"/>
        <a:ea typeface="+mn-ea"/>
        <a:cs typeface="+mn-cs"/>
      </a:defRPr>
    </a:lvl3pPr>
    <a:lvl4pPr marL="1940265" algn="l" defTabSz="1293510" rtl="0" eaLnBrk="1" latinLnBrk="0" hangingPunct="1">
      <a:defRPr sz="1698" kern="1200">
        <a:solidFill>
          <a:schemeClr val="tx1"/>
        </a:solidFill>
        <a:latin typeface="+mn-lt"/>
        <a:ea typeface="+mn-ea"/>
        <a:cs typeface="+mn-cs"/>
      </a:defRPr>
    </a:lvl4pPr>
    <a:lvl5pPr marL="2587020" algn="l" defTabSz="1293510" rtl="0" eaLnBrk="1" latinLnBrk="0" hangingPunct="1">
      <a:defRPr sz="1698" kern="1200">
        <a:solidFill>
          <a:schemeClr val="tx1"/>
        </a:solidFill>
        <a:latin typeface="+mn-lt"/>
        <a:ea typeface="+mn-ea"/>
        <a:cs typeface="+mn-cs"/>
      </a:defRPr>
    </a:lvl5pPr>
    <a:lvl6pPr marL="3233776" algn="l" defTabSz="1293510" rtl="0" eaLnBrk="1" latinLnBrk="0" hangingPunct="1">
      <a:defRPr sz="1698" kern="1200">
        <a:solidFill>
          <a:schemeClr val="tx1"/>
        </a:solidFill>
        <a:latin typeface="+mn-lt"/>
        <a:ea typeface="+mn-ea"/>
        <a:cs typeface="+mn-cs"/>
      </a:defRPr>
    </a:lvl6pPr>
    <a:lvl7pPr marL="3880531" algn="l" defTabSz="1293510" rtl="0" eaLnBrk="1" latinLnBrk="0" hangingPunct="1">
      <a:defRPr sz="1698" kern="1200">
        <a:solidFill>
          <a:schemeClr val="tx1"/>
        </a:solidFill>
        <a:latin typeface="+mn-lt"/>
        <a:ea typeface="+mn-ea"/>
        <a:cs typeface="+mn-cs"/>
      </a:defRPr>
    </a:lvl7pPr>
    <a:lvl8pPr marL="4527286" algn="l" defTabSz="1293510" rtl="0" eaLnBrk="1" latinLnBrk="0" hangingPunct="1">
      <a:defRPr sz="1698" kern="1200">
        <a:solidFill>
          <a:schemeClr val="tx1"/>
        </a:solidFill>
        <a:latin typeface="+mn-lt"/>
        <a:ea typeface="+mn-ea"/>
        <a:cs typeface="+mn-cs"/>
      </a:defRPr>
    </a:lvl8pPr>
    <a:lvl9pPr marL="5174041" algn="l" defTabSz="1293510" rtl="0" eaLnBrk="1" latinLnBrk="0" hangingPunct="1">
      <a:defRPr sz="169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8454B2-4380-D442-9C64-9363C9CD16B2}" type="slidenum">
              <a:rPr lang="en-US" smtClean="0"/>
              <a:t>1</a:t>
            </a:fld>
            <a:endParaRPr lang="en-US"/>
          </a:p>
        </p:txBody>
      </p:sp>
    </p:spTree>
    <p:extLst>
      <p:ext uri="{BB962C8B-B14F-4D97-AF65-F5344CB8AC3E}">
        <p14:creationId xmlns:p14="http://schemas.microsoft.com/office/powerpoint/2010/main" val="725496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1F2A65D-7541-EF47-A670-91F924AD6C1A}"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2757716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F2A65D-7541-EF47-A670-91F924AD6C1A}"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2598460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tint val="82000"/>
                  </a:schemeClr>
                </a:solidFill>
              </a:defRPr>
            </a:lvl1pPr>
            <a:lvl2pPr marL="1513743" indent="0">
              <a:buNone/>
              <a:defRPr sz="6622">
                <a:solidFill>
                  <a:schemeClr val="tx1">
                    <a:tint val="82000"/>
                  </a:schemeClr>
                </a:solidFill>
              </a:defRPr>
            </a:lvl2pPr>
            <a:lvl3pPr marL="3027487" indent="0">
              <a:buNone/>
              <a:defRPr sz="5960">
                <a:solidFill>
                  <a:schemeClr val="tx1">
                    <a:tint val="82000"/>
                  </a:schemeClr>
                </a:solidFill>
              </a:defRPr>
            </a:lvl3pPr>
            <a:lvl4pPr marL="4541230" indent="0">
              <a:buNone/>
              <a:defRPr sz="5297">
                <a:solidFill>
                  <a:schemeClr val="tx1">
                    <a:tint val="82000"/>
                  </a:schemeClr>
                </a:solidFill>
              </a:defRPr>
            </a:lvl4pPr>
            <a:lvl5pPr marL="6054974" indent="0">
              <a:buNone/>
              <a:defRPr sz="5297">
                <a:solidFill>
                  <a:schemeClr val="tx1">
                    <a:tint val="82000"/>
                  </a:schemeClr>
                </a:solidFill>
              </a:defRPr>
            </a:lvl5pPr>
            <a:lvl6pPr marL="7568717" indent="0">
              <a:buNone/>
              <a:defRPr sz="5297">
                <a:solidFill>
                  <a:schemeClr val="tx1">
                    <a:tint val="82000"/>
                  </a:schemeClr>
                </a:solidFill>
              </a:defRPr>
            </a:lvl6pPr>
            <a:lvl7pPr marL="9082461" indent="0">
              <a:buNone/>
              <a:defRPr sz="5297">
                <a:solidFill>
                  <a:schemeClr val="tx1">
                    <a:tint val="82000"/>
                  </a:schemeClr>
                </a:solidFill>
              </a:defRPr>
            </a:lvl7pPr>
            <a:lvl8pPr marL="10596204" indent="0">
              <a:buNone/>
              <a:defRPr sz="5297">
                <a:solidFill>
                  <a:schemeClr val="tx1">
                    <a:tint val="82000"/>
                  </a:schemeClr>
                </a:solidFill>
              </a:defRPr>
            </a:lvl8pPr>
            <a:lvl9pPr marL="12109948" indent="0">
              <a:buNone/>
              <a:defRPr sz="5297">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1F2A65D-7541-EF47-A670-91F924AD6C1A}"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3340561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1F2A65D-7541-EF47-A670-91F924AD6C1A}"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2690280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1F2A65D-7541-EF47-A670-91F924AD6C1A}" type="datetimeFigureOut">
              <a:rPr lang="en-US" smtClean="0"/>
              <a:t>7/26/24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81999617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F2A65D-7541-EF47-A670-91F924AD6C1A}" type="datetimeFigureOut">
              <a:rPr lang="en-US" smtClean="0"/>
              <a:t>7/26/24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1269550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2A65D-7541-EF47-A670-91F924AD6C1A}" type="datetimeFigureOut">
              <a:rPr lang="en-US" smtClean="0"/>
              <a:t>7/26/24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48917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F1F2A65D-7541-EF47-A670-91F924AD6C1A}"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16106990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F1F2A65D-7541-EF47-A670-91F924AD6C1A}" type="datetimeFigureOut">
              <a:rPr lang="en-US" smtClean="0"/>
              <a:t>7/26/24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383484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F2A65D-7541-EF47-A670-91F924AD6C1A}"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3501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1F2A65D-7541-EF47-A670-91F924AD6C1A}" type="datetimeFigureOut">
              <a:rPr lang="en-US" smtClean="0"/>
              <a:t>7/26/24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6FCDD3-97C5-EC48-83F6-5796722CAC38}" type="slidenum">
              <a:rPr lang="en-US" smtClean="0"/>
              <a:t>‹#›</a:t>
            </a:fld>
            <a:endParaRPr lang="en-US"/>
          </a:p>
        </p:txBody>
      </p:sp>
    </p:spTree>
    <p:extLst>
      <p:ext uri="{BB962C8B-B14F-4D97-AF65-F5344CB8AC3E}">
        <p14:creationId xmlns:p14="http://schemas.microsoft.com/office/powerpoint/2010/main" val="162752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82000"/>
                  </a:schemeClr>
                </a:solidFill>
              </a:defRPr>
            </a:lvl1pPr>
          </a:lstStyle>
          <a:p>
            <a:fld id="{F1F2A65D-7541-EF47-A670-91F924AD6C1A}" type="datetimeFigureOut">
              <a:rPr lang="en-US" smtClean="0"/>
              <a:t>7/26/24</a:t>
            </a:fld>
            <a:endParaRPr 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82000"/>
                  </a:schemeClr>
                </a:solidFill>
              </a:defRPr>
            </a:lvl1pPr>
          </a:lstStyle>
          <a:p>
            <a:fld id="{426FCDD3-97C5-EC48-83F6-5796722CAC38}" type="slidenum">
              <a:rPr lang="en-US" smtClean="0"/>
              <a:t>‹#›</a:t>
            </a:fld>
            <a:endParaRPr lang="en-US"/>
          </a:p>
        </p:txBody>
      </p:sp>
    </p:spTree>
    <p:extLst>
      <p:ext uri="{BB962C8B-B14F-4D97-AF65-F5344CB8AC3E}">
        <p14:creationId xmlns:p14="http://schemas.microsoft.com/office/powerpoint/2010/main" val="2359092012"/>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2A0647B-7D6C-A11B-FAB3-747395D0FE6E}"/>
              </a:ext>
            </a:extLst>
          </p:cNvPr>
          <p:cNvSpPr>
            <a:spLocks noGrp="1"/>
          </p:cNvSpPr>
          <p:nvPr>
            <p:ph type="title"/>
          </p:nvPr>
        </p:nvSpPr>
        <p:spPr>
          <a:xfrm>
            <a:off x="5769022" y="2242511"/>
            <a:ext cx="18443376" cy="4177011"/>
          </a:xfrm>
        </p:spPr>
        <p:txBody>
          <a:bodyPr>
            <a:normAutofit fontScale="90000"/>
          </a:bodyPr>
          <a:lstStyle/>
          <a:p>
            <a:pPr algn="ctr"/>
            <a:r>
              <a:rPr lang="en-US" sz="7637" b="1" dirty="0">
                <a:solidFill>
                  <a:schemeClr val="accent3">
                    <a:lumMod val="75000"/>
                  </a:schemeClr>
                </a:solidFill>
              </a:rPr>
              <a:t>MERYRA’S TOMB </a:t>
            </a:r>
            <a:br>
              <a:rPr lang="en-US" sz="7637" b="1" dirty="0">
                <a:solidFill>
                  <a:schemeClr val="accent3">
                    <a:lumMod val="75000"/>
                  </a:schemeClr>
                </a:solidFill>
              </a:rPr>
            </a:br>
            <a:r>
              <a:rPr lang="en-US" sz="7637" b="1" dirty="0">
                <a:solidFill>
                  <a:schemeClr val="accent3">
                    <a:lumMod val="75000"/>
                  </a:schemeClr>
                </a:solidFill>
              </a:rPr>
              <a:t>&amp; THIRDSPACE AT AMARNA</a:t>
            </a:r>
            <a:br>
              <a:rPr lang="en-US" sz="7637" b="1" dirty="0">
                <a:solidFill>
                  <a:schemeClr val="accent3">
                    <a:lumMod val="75000"/>
                  </a:schemeClr>
                </a:solidFill>
              </a:rPr>
            </a:br>
            <a:br>
              <a:rPr lang="en-US" sz="5091" b="1" dirty="0">
                <a:solidFill>
                  <a:schemeClr val="accent3">
                    <a:lumMod val="75000"/>
                  </a:schemeClr>
                </a:solidFill>
              </a:rPr>
            </a:br>
            <a:r>
              <a:rPr lang="en-US" sz="5091" b="1" dirty="0">
                <a:solidFill>
                  <a:schemeClr val="accent3">
                    <a:lumMod val="75000"/>
                  </a:schemeClr>
                </a:solidFill>
              </a:rPr>
              <a:t>Immersive Virtual Reality in Ancient Egypt’s 18</a:t>
            </a:r>
            <a:r>
              <a:rPr lang="en-US" sz="5091" b="1" baseline="30000" dirty="0">
                <a:solidFill>
                  <a:schemeClr val="accent3">
                    <a:lumMod val="75000"/>
                  </a:schemeClr>
                </a:solidFill>
              </a:rPr>
              <a:t>th</a:t>
            </a:r>
            <a:r>
              <a:rPr lang="en-US" sz="5091" b="1" dirty="0">
                <a:solidFill>
                  <a:schemeClr val="accent3">
                    <a:lumMod val="75000"/>
                  </a:schemeClr>
                </a:solidFill>
              </a:rPr>
              <a:t> Dynasty</a:t>
            </a:r>
            <a:br>
              <a:rPr lang="en-US" sz="7637" b="1" dirty="0">
                <a:solidFill>
                  <a:schemeClr val="accent3">
                    <a:lumMod val="75000"/>
                  </a:schemeClr>
                </a:solidFill>
              </a:rPr>
            </a:br>
            <a:r>
              <a:rPr lang="en-US" sz="3819" dirty="0">
                <a:solidFill>
                  <a:schemeClr val="accent6">
                    <a:lumMod val="50000"/>
                  </a:schemeClr>
                </a:solidFill>
              </a:rPr>
              <a:t>Alison Hands, University of Wales Trinity Saint David</a:t>
            </a:r>
            <a:br>
              <a:rPr lang="en-US" sz="5091" dirty="0">
                <a:solidFill>
                  <a:schemeClr val="accent6">
                    <a:lumMod val="75000"/>
                  </a:schemeClr>
                </a:solidFill>
              </a:rPr>
            </a:br>
            <a:endParaRPr lang="en-US" sz="5091" dirty="0">
              <a:solidFill>
                <a:schemeClr val="accent6">
                  <a:lumMod val="75000"/>
                </a:schemeClr>
              </a:solidFill>
            </a:endParaRPr>
          </a:p>
        </p:txBody>
      </p:sp>
      <p:sp>
        <p:nvSpPr>
          <p:cNvPr id="10" name="Text Placeholder 2">
            <a:extLst>
              <a:ext uri="{FF2B5EF4-FFF2-40B4-BE49-F238E27FC236}">
                <a16:creationId xmlns:a16="http://schemas.microsoft.com/office/drawing/2014/main" id="{223E7E9A-0DC2-C923-0DC7-9FF68BE34EE8}"/>
              </a:ext>
            </a:extLst>
          </p:cNvPr>
          <p:cNvSpPr>
            <a:spLocks noGrp="1"/>
          </p:cNvSpPr>
          <p:nvPr>
            <p:ph type="body" idx="1"/>
          </p:nvPr>
        </p:nvSpPr>
        <p:spPr>
          <a:xfrm>
            <a:off x="2141754" y="7022133"/>
            <a:ext cx="9999446" cy="8998108"/>
          </a:xfrm>
        </p:spPr>
        <p:txBody>
          <a:bodyPr>
            <a:noAutofit/>
          </a:bodyPr>
          <a:lstStyle/>
          <a:p>
            <a:r>
              <a:rPr lang="en-US" sz="3400" dirty="0"/>
              <a:t>AMARNA ELITE TOMBS: MORE THAN THEIR COMPONENT PARTS</a:t>
            </a:r>
          </a:p>
          <a:p>
            <a:pPr>
              <a:lnSpc>
                <a:spcPct val="150000"/>
              </a:lnSpc>
            </a:pPr>
            <a:r>
              <a:rPr lang="en-US" sz="3000" b="0" dirty="0"/>
              <a:t>Although 50 elite tombs are identified in the cliffs on the eastern edge of the ancient Egyptian site of Amarna, none are thought to have acted as a burial chamber being abandoned with the city of Akhetaten, when its king and architect died. With common architectural characteristics, rich reliefs and texts they have attracted relatively little cumulative research, often studied as a resource to inform more specific city planning and enquiry into Akhetaten’s singular artistic style. This research begins to explore the tombs in the aggregate, foregrounding </a:t>
            </a:r>
            <a:r>
              <a:rPr lang="en-US" sz="3000" b="0" i="1" dirty="0"/>
              <a:t>space</a:t>
            </a:r>
            <a:r>
              <a:rPr lang="en-US" sz="3000" b="0" dirty="0"/>
              <a:t> and the applicability of Edward Soja’s spatial theory </a:t>
            </a:r>
            <a:r>
              <a:rPr lang="en-US" sz="3000" b="0" i="1" dirty="0"/>
              <a:t>Thirdspace</a:t>
            </a:r>
            <a:r>
              <a:rPr lang="en-US" sz="3000" b="0" dirty="0"/>
              <a:t> uncovering a rich seam of potential for analysis</a:t>
            </a:r>
            <a:r>
              <a:rPr lang="en-US" sz="2400" b="0" dirty="0"/>
              <a:t>. </a:t>
            </a:r>
          </a:p>
        </p:txBody>
      </p:sp>
      <p:sp>
        <p:nvSpPr>
          <p:cNvPr id="16" name="Content Placeholder 5">
            <a:extLst>
              <a:ext uri="{FF2B5EF4-FFF2-40B4-BE49-F238E27FC236}">
                <a16:creationId xmlns:a16="http://schemas.microsoft.com/office/drawing/2014/main" id="{67CF145C-64AA-4120-79C5-F1A8A2516E5C}"/>
              </a:ext>
            </a:extLst>
          </p:cNvPr>
          <p:cNvSpPr>
            <a:spLocks noGrp="1"/>
          </p:cNvSpPr>
          <p:nvPr>
            <p:ph sz="half" idx="2"/>
          </p:nvPr>
        </p:nvSpPr>
        <p:spPr>
          <a:xfrm>
            <a:off x="19193541" y="6419522"/>
            <a:ext cx="9270117" cy="27234832"/>
          </a:xfrm>
        </p:spPr>
        <p:txBody>
          <a:bodyPr>
            <a:normAutofit fontScale="40000" lnSpcReduction="20000"/>
          </a:bodyPr>
          <a:lstStyle/>
          <a:p>
            <a:pPr marL="0" indent="0">
              <a:lnSpc>
                <a:spcPct val="100000"/>
              </a:lnSpc>
              <a:buNone/>
            </a:pPr>
            <a:r>
              <a:rPr lang="en-US" sz="8600" b="1" dirty="0"/>
              <a:t>NOT ’REAL’, NOT ‘IMAGINED’,  SUSPENDED IN AKHENATEN’S VISION: THE ‘OTHER</a:t>
            </a:r>
            <a:r>
              <a:rPr lang="en-US" sz="7000" b="1" dirty="0"/>
              <a:t>’</a:t>
            </a:r>
          </a:p>
          <a:p>
            <a:pPr marL="0" indent="0">
              <a:lnSpc>
                <a:spcPct val="170000"/>
              </a:lnSpc>
              <a:buNone/>
            </a:pPr>
            <a:r>
              <a:rPr lang="en-US" sz="7400" dirty="0"/>
              <a:t>With the ‘real’ Firstspace, the ‘imagined’ Secondspace coming together to form an ‘other’; a </a:t>
            </a:r>
            <a:r>
              <a:rPr lang="en-US" sz="7400" i="1" dirty="0"/>
              <a:t>heterotopic Thirdspace</a:t>
            </a:r>
            <a:r>
              <a:rPr lang="en-US" sz="7400" dirty="0"/>
              <a:t>, Soja’s theory is well placed to facilitate analysis. A Western modern mind is preconditioned to separate ‘church and state’. Thirdspace provides a tool to step out of these preconceptions and into an 18</a:t>
            </a:r>
            <a:r>
              <a:rPr lang="en-US" sz="7400" baseline="30000" dirty="0"/>
              <a:t>th</a:t>
            </a:r>
            <a:r>
              <a:rPr lang="en-US" sz="7400" dirty="0"/>
              <a:t> Dynasty ancient Egypt, where religion is not a concept but life itself</a:t>
            </a:r>
            <a:r>
              <a:rPr lang="en-US" sz="7400" i="1" dirty="0"/>
              <a:t>. </a:t>
            </a:r>
            <a:r>
              <a:rPr lang="en-US" sz="7400" dirty="0"/>
              <a:t>When viewed foregrounding space, these tombs come alive, their deliberate construction and decoration an expression of Akhenaten’s genius at directing his architects and artisans to make his vision a three-dimensional, immersive, instructive reality for his elite populous, while the city is a building site and his reforms in their infancy.</a:t>
            </a:r>
            <a:endParaRPr lang="en-US" sz="7400" b="1" dirty="0"/>
          </a:p>
          <a:p>
            <a:pPr marL="0" indent="0">
              <a:lnSpc>
                <a:spcPct val="150000"/>
              </a:lnSpc>
              <a:buNone/>
            </a:pPr>
            <a:endParaRPr lang="en-US" sz="8600" b="1" dirty="0"/>
          </a:p>
          <a:p>
            <a:pPr marL="0" indent="0">
              <a:lnSpc>
                <a:spcPct val="150000"/>
              </a:lnSpc>
              <a:buNone/>
            </a:pPr>
            <a:endParaRPr lang="en-US" sz="8600" b="1" dirty="0"/>
          </a:p>
          <a:p>
            <a:pPr marL="0" indent="0">
              <a:lnSpc>
                <a:spcPct val="150000"/>
              </a:lnSpc>
              <a:buNone/>
            </a:pPr>
            <a:endParaRPr lang="en-US" sz="8600" b="1" dirty="0"/>
          </a:p>
          <a:p>
            <a:pPr marL="0" indent="0">
              <a:lnSpc>
                <a:spcPct val="150000"/>
              </a:lnSpc>
              <a:buNone/>
            </a:pPr>
            <a:endParaRPr lang="en-US" sz="8600" b="1" dirty="0"/>
          </a:p>
          <a:p>
            <a:pPr marL="0" indent="0">
              <a:lnSpc>
                <a:spcPct val="150000"/>
              </a:lnSpc>
              <a:buNone/>
            </a:pPr>
            <a:endParaRPr lang="en-US" sz="8600" b="1" dirty="0"/>
          </a:p>
          <a:p>
            <a:pPr marL="0" indent="0">
              <a:lnSpc>
                <a:spcPct val="150000"/>
              </a:lnSpc>
              <a:buNone/>
            </a:pPr>
            <a:r>
              <a:rPr lang="en-US" sz="8600" b="1" dirty="0"/>
              <a:t>METAPHYSICAL COMPLICATIONS &amp; WHAT’S NEXT</a:t>
            </a:r>
          </a:p>
          <a:p>
            <a:pPr marL="0" indent="0">
              <a:lnSpc>
                <a:spcPct val="170000"/>
              </a:lnSpc>
              <a:buNone/>
            </a:pPr>
            <a:r>
              <a:rPr lang="en-US" sz="7400" dirty="0"/>
              <a:t>This research acknowledges the metaphysical complications in a Thirdspace approach reliant on the separation of the ‘real’ and the ‘imagined’ touched on by Soja’s contemporary Edward Casey. Reflections on this exploration conclude Thirdspace is an excellent introductory tool to begin to develop a truly spatial approach. Lived experience is likely further illuminated and augmented by using other spatial philosophers including Casey. When this is combined with a sensorial archaeological approach, I’d expect even greater insight to develop</a:t>
            </a:r>
            <a:r>
              <a:rPr lang="en-US" sz="6000" dirty="0"/>
              <a:t>.  </a:t>
            </a:r>
          </a:p>
        </p:txBody>
      </p:sp>
      <p:sp>
        <p:nvSpPr>
          <p:cNvPr id="14" name="Text Placeholder 4">
            <a:extLst>
              <a:ext uri="{FF2B5EF4-FFF2-40B4-BE49-F238E27FC236}">
                <a16:creationId xmlns:a16="http://schemas.microsoft.com/office/drawing/2014/main" id="{C77A993B-E82A-2781-9334-BC4DEF09B072}"/>
              </a:ext>
            </a:extLst>
          </p:cNvPr>
          <p:cNvSpPr>
            <a:spLocks noGrp="1"/>
          </p:cNvSpPr>
          <p:nvPr>
            <p:ph type="body" sz="quarter" idx="3"/>
          </p:nvPr>
        </p:nvSpPr>
        <p:spPr>
          <a:xfrm>
            <a:off x="2141755" y="19109214"/>
            <a:ext cx="6672841" cy="7630172"/>
          </a:xfrm>
        </p:spPr>
        <p:txBody>
          <a:bodyPr>
            <a:noAutofit/>
          </a:bodyPr>
          <a:lstStyle/>
          <a:p>
            <a:pPr>
              <a:lnSpc>
                <a:spcPct val="170000"/>
              </a:lnSpc>
            </a:pPr>
            <a:r>
              <a:rPr lang="en-US" sz="3400" dirty="0"/>
              <a:t>MERYRA</a:t>
            </a:r>
          </a:p>
          <a:p>
            <a:pPr>
              <a:lnSpc>
                <a:spcPct val="150000"/>
              </a:lnSpc>
            </a:pPr>
            <a:r>
              <a:rPr lang="en-US" sz="3000" b="0" dirty="0"/>
              <a:t>Inspired by spatial theorists such as Lefebvre, this research project begins to test the application of Soja’s Thirdspace to the tomb’s construction and decoration. It aims to illuminate the lived experience of these spaces. It uses Meryra’s tomb (Number 04) to explore details, as that is the most complete, with the richest decoration and belongs to the High Priest of the Aten, a pivotal figure in Akhenaten’s redefinition of political and religious thought.</a:t>
            </a:r>
          </a:p>
        </p:txBody>
      </p:sp>
      <p:sp>
        <p:nvSpPr>
          <p:cNvPr id="5" name="Content Placeholder 3">
            <a:extLst>
              <a:ext uri="{FF2B5EF4-FFF2-40B4-BE49-F238E27FC236}">
                <a16:creationId xmlns:a16="http://schemas.microsoft.com/office/drawing/2014/main" id="{FA0A4012-53EB-CBAD-3F48-5840401CF268}"/>
              </a:ext>
            </a:extLst>
          </p:cNvPr>
          <p:cNvSpPr txBox="1">
            <a:spLocks/>
          </p:cNvSpPr>
          <p:nvPr/>
        </p:nvSpPr>
        <p:spPr>
          <a:xfrm>
            <a:off x="2141754" y="31710218"/>
            <a:ext cx="11317799" cy="9263858"/>
          </a:xfrm>
          <a:prstGeom prst="rect">
            <a:avLst/>
          </a:prstGeom>
        </p:spPr>
        <p:txBody>
          <a:bodyPr vert="horz" lIns="91440" tIns="45720" rIns="91440" bIns="45720" rtlCol="0">
            <a:noAutofit/>
          </a:bodyPr>
          <a:lst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a:lstStyle>
          <a:p>
            <a:pPr marL="0" indent="0">
              <a:buNone/>
            </a:pPr>
            <a:r>
              <a:rPr lang="en-US" sz="3400" b="1" dirty="0"/>
              <a:t>SPACE FIRST</a:t>
            </a:r>
          </a:p>
          <a:p>
            <a:pPr marL="0" indent="0">
              <a:lnSpc>
                <a:spcPct val="150000"/>
              </a:lnSpc>
              <a:buNone/>
            </a:pPr>
            <a:r>
              <a:rPr lang="en-US" sz="3000" dirty="0"/>
              <a:t>By placing </a:t>
            </a:r>
            <a:r>
              <a:rPr lang="en-US" sz="3000" i="1" dirty="0"/>
              <a:t>space</a:t>
            </a:r>
            <a:r>
              <a:rPr lang="en-US" sz="3000" dirty="0"/>
              <a:t> first Soja avoids what he calls  the ‘great ontological distortion’ of foregrounding </a:t>
            </a:r>
            <a:r>
              <a:rPr lang="en-US" sz="3000" i="1" dirty="0"/>
              <a:t>time: s</a:t>
            </a:r>
            <a:r>
              <a:rPr lang="en-US" sz="3000" dirty="0"/>
              <a:t>omething Western archaeology has afforded primacy since its inception. By making </a:t>
            </a:r>
            <a:r>
              <a:rPr lang="en-US" sz="3000" i="1" dirty="0"/>
              <a:t>space</a:t>
            </a:r>
            <a:r>
              <a:rPr lang="en-US" sz="3000" dirty="0"/>
              <a:t> the lens through which these tombs are viewed, and by taking the place of the contemporaneous observer, it is clear these are important, influential </a:t>
            </a:r>
            <a:r>
              <a:rPr lang="en-US" sz="3000" i="1" dirty="0"/>
              <a:t>spaces</a:t>
            </a:r>
            <a:r>
              <a:rPr lang="en-US" sz="3000" dirty="0"/>
              <a:t> first and foremost. They are less burial chambers and more a tool through which Akhenaten’s political revolution can be codified, realized and experienced, even, and </a:t>
            </a:r>
            <a:r>
              <a:rPr lang="en-US" sz="3000" i="1" dirty="0"/>
              <a:t>especially, </a:t>
            </a:r>
            <a:r>
              <a:rPr lang="en-US" sz="3000" dirty="0"/>
              <a:t>while the tombs themselves and his city remains under construction and his reforms fragile.</a:t>
            </a:r>
          </a:p>
          <a:p>
            <a:pPr marL="0" indent="0">
              <a:lnSpc>
                <a:spcPct val="150000"/>
              </a:lnSpc>
              <a:buNone/>
            </a:pPr>
            <a:r>
              <a:rPr lang="en-US" sz="2600" dirty="0"/>
              <a:t> </a:t>
            </a:r>
          </a:p>
        </p:txBody>
      </p:sp>
      <p:pic>
        <p:nvPicPr>
          <p:cNvPr id="1026" name="Picture 2">
            <a:extLst>
              <a:ext uri="{FF2B5EF4-FFF2-40B4-BE49-F238E27FC236}">
                <a16:creationId xmlns:a16="http://schemas.microsoft.com/office/drawing/2014/main" id="{A11A1965-3602-86F2-3DBE-EE58569459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29227" y="880226"/>
            <a:ext cx="6269768" cy="3839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AD841CE-3544-5095-1674-90FAAA9D00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66044" y="18175288"/>
            <a:ext cx="5097614" cy="500698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28C8155-8137-7CCB-E9EB-0C84930AB4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1754" y="880226"/>
            <a:ext cx="5498107" cy="37187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37048D37-A585-0AC0-AA24-043DB7DDE4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16917" y="6740310"/>
            <a:ext cx="5285283" cy="362335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2A4A7512-71EE-CA4F-E838-A9DB39F6FEB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288095" y="10912558"/>
            <a:ext cx="5342926" cy="712390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11226DF6-5293-C5DF-B4C0-B57EB941A1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334253" y="18585352"/>
            <a:ext cx="5342926" cy="667459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a:extLst>
              <a:ext uri="{FF2B5EF4-FFF2-40B4-BE49-F238E27FC236}">
                <a16:creationId xmlns:a16="http://schemas.microsoft.com/office/drawing/2014/main" id="{ECE7B5D5-43FA-2696-AD58-BFC94B2B4A0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232445" y="33534373"/>
            <a:ext cx="7203857" cy="5635017"/>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a:extLst>
              <a:ext uri="{FF2B5EF4-FFF2-40B4-BE49-F238E27FC236}">
                <a16:creationId xmlns:a16="http://schemas.microsoft.com/office/drawing/2014/main" id="{52894D4A-8984-806F-94F3-F43BFD9A1F8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14596" y="25808841"/>
            <a:ext cx="8908568" cy="5532221"/>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714B0320-0529-8DCB-10CB-20EB5D6C4FF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05432" y="27042587"/>
            <a:ext cx="4445995" cy="354409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DAFF9361-F6BC-9BC3-A15F-57D391DB1BE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4662712" y="33484250"/>
            <a:ext cx="4305897" cy="57157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74DC718-1CA3-C54D-FEE1-71D31C6255D1}"/>
              </a:ext>
            </a:extLst>
          </p:cNvPr>
          <p:cNvSpPr txBox="1"/>
          <p:nvPr/>
        </p:nvSpPr>
        <p:spPr>
          <a:xfrm>
            <a:off x="16341326" y="38369046"/>
            <a:ext cx="2506134" cy="830997"/>
          </a:xfrm>
          <a:prstGeom prst="rect">
            <a:avLst/>
          </a:prstGeom>
          <a:noFill/>
        </p:spPr>
        <p:txBody>
          <a:bodyPr wrap="square" rtlCol="0">
            <a:spAutoFit/>
          </a:bodyPr>
          <a:lstStyle/>
          <a:p>
            <a:pPr algn="r"/>
            <a:r>
              <a:rPr lang="en-US" sz="2400" b="1" dirty="0">
                <a:solidFill>
                  <a:schemeClr val="bg1"/>
                </a:solidFill>
              </a:rPr>
              <a:t>Meryra’s Tomb Rear Shrine</a:t>
            </a:r>
          </a:p>
        </p:txBody>
      </p:sp>
      <p:sp>
        <p:nvSpPr>
          <p:cNvPr id="3" name="TextBox 2">
            <a:extLst>
              <a:ext uri="{FF2B5EF4-FFF2-40B4-BE49-F238E27FC236}">
                <a16:creationId xmlns:a16="http://schemas.microsoft.com/office/drawing/2014/main" id="{B68B142A-C2AE-0FF2-A2D4-1EE51B2C6C6F}"/>
              </a:ext>
            </a:extLst>
          </p:cNvPr>
          <p:cNvSpPr txBox="1"/>
          <p:nvPr/>
        </p:nvSpPr>
        <p:spPr>
          <a:xfrm>
            <a:off x="15224859" y="23320956"/>
            <a:ext cx="2498709" cy="1938992"/>
          </a:xfrm>
          <a:prstGeom prst="rect">
            <a:avLst/>
          </a:prstGeom>
          <a:noFill/>
        </p:spPr>
        <p:txBody>
          <a:bodyPr wrap="square" rtlCol="0">
            <a:spAutoFit/>
          </a:bodyPr>
          <a:lstStyle/>
          <a:p>
            <a:pPr algn="r"/>
            <a:r>
              <a:rPr lang="en-US" sz="2400" b="1" dirty="0">
                <a:solidFill>
                  <a:schemeClr val="bg1"/>
                </a:solidFill>
              </a:rPr>
              <a:t>Comparison actual ground plan v plan identified in Meryra’s tomb</a:t>
            </a:r>
          </a:p>
        </p:txBody>
      </p:sp>
      <p:sp>
        <p:nvSpPr>
          <p:cNvPr id="4" name="TextBox 3">
            <a:extLst>
              <a:ext uri="{FF2B5EF4-FFF2-40B4-BE49-F238E27FC236}">
                <a16:creationId xmlns:a16="http://schemas.microsoft.com/office/drawing/2014/main" id="{9DFA3E44-3FBA-C31D-882F-618CB3C6F341}"/>
              </a:ext>
            </a:extLst>
          </p:cNvPr>
          <p:cNvSpPr txBox="1"/>
          <p:nvPr/>
        </p:nvSpPr>
        <p:spPr>
          <a:xfrm>
            <a:off x="6103620" y="30586680"/>
            <a:ext cx="2247807" cy="1200329"/>
          </a:xfrm>
          <a:prstGeom prst="rect">
            <a:avLst/>
          </a:prstGeom>
          <a:noFill/>
        </p:spPr>
        <p:txBody>
          <a:bodyPr wrap="square" rtlCol="0">
            <a:spAutoFit/>
          </a:bodyPr>
          <a:lstStyle/>
          <a:p>
            <a:r>
              <a:rPr lang="en-US" sz="2400" b="1" dirty="0">
                <a:solidFill>
                  <a:schemeClr val="bg1"/>
                </a:solidFill>
              </a:rPr>
              <a:t>Building plan from tomb relief at right</a:t>
            </a:r>
          </a:p>
        </p:txBody>
      </p:sp>
      <p:sp>
        <p:nvSpPr>
          <p:cNvPr id="6" name="TextBox 5">
            <a:extLst>
              <a:ext uri="{FF2B5EF4-FFF2-40B4-BE49-F238E27FC236}">
                <a16:creationId xmlns:a16="http://schemas.microsoft.com/office/drawing/2014/main" id="{1AA0FB39-E883-69CE-DFC1-5EF314A2AED9}"/>
              </a:ext>
            </a:extLst>
          </p:cNvPr>
          <p:cNvSpPr txBox="1"/>
          <p:nvPr/>
        </p:nvSpPr>
        <p:spPr>
          <a:xfrm>
            <a:off x="15224859" y="31481486"/>
            <a:ext cx="2452320" cy="1200329"/>
          </a:xfrm>
          <a:prstGeom prst="rect">
            <a:avLst/>
          </a:prstGeom>
          <a:noFill/>
        </p:spPr>
        <p:txBody>
          <a:bodyPr wrap="square" rtlCol="0">
            <a:spAutoFit/>
          </a:bodyPr>
          <a:lstStyle/>
          <a:p>
            <a:r>
              <a:rPr lang="en-US" sz="2400" b="1" dirty="0">
                <a:solidFill>
                  <a:schemeClr val="bg1"/>
                </a:solidFill>
              </a:rPr>
              <a:t>Potentially Meryra’s home from tomb relief</a:t>
            </a:r>
          </a:p>
        </p:txBody>
      </p:sp>
      <p:sp>
        <p:nvSpPr>
          <p:cNvPr id="9" name="TextBox 8">
            <a:extLst>
              <a:ext uri="{FF2B5EF4-FFF2-40B4-BE49-F238E27FC236}">
                <a16:creationId xmlns:a16="http://schemas.microsoft.com/office/drawing/2014/main" id="{419B3214-50A6-AA07-7C44-79BFB1BE9642}"/>
              </a:ext>
            </a:extLst>
          </p:cNvPr>
          <p:cNvSpPr txBox="1"/>
          <p:nvPr/>
        </p:nvSpPr>
        <p:spPr>
          <a:xfrm>
            <a:off x="25493472" y="3634373"/>
            <a:ext cx="2942830" cy="830997"/>
          </a:xfrm>
          <a:prstGeom prst="rect">
            <a:avLst/>
          </a:prstGeom>
          <a:noFill/>
        </p:spPr>
        <p:txBody>
          <a:bodyPr wrap="square" rtlCol="0">
            <a:spAutoFit/>
          </a:bodyPr>
          <a:lstStyle/>
          <a:p>
            <a:pPr algn="r"/>
            <a:r>
              <a:rPr lang="en-US" sz="2400" b="1" dirty="0">
                <a:solidFill>
                  <a:schemeClr val="bg1"/>
                </a:solidFill>
              </a:rPr>
              <a:t>Meryra’s tomb facade</a:t>
            </a:r>
          </a:p>
        </p:txBody>
      </p:sp>
      <p:sp>
        <p:nvSpPr>
          <p:cNvPr id="11" name="TextBox 10">
            <a:extLst>
              <a:ext uri="{FF2B5EF4-FFF2-40B4-BE49-F238E27FC236}">
                <a16:creationId xmlns:a16="http://schemas.microsoft.com/office/drawing/2014/main" id="{F1D8E033-1ABD-7BD5-FBFF-65AFE7DB6F6A}"/>
              </a:ext>
            </a:extLst>
          </p:cNvPr>
          <p:cNvSpPr txBox="1"/>
          <p:nvPr/>
        </p:nvSpPr>
        <p:spPr>
          <a:xfrm>
            <a:off x="23704767" y="21922650"/>
            <a:ext cx="4675902" cy="1200329"/>
          </a:xfrm>
          <a:prstGeom prst="rect">
            <a:avLst/>
          </a:prstGeom>
          <a:noFill/>
        </p:spPr>
        <p:txBody>
          <a:bodyPr wrap="square" rtlCol="0">
            <a:spAutoFit/>
          </a:bodyPr>
          <a:lstStyle/>
          <a:p>
            <a:pPr algn="r"/>
            <a:r>
              <a:rPr lang="en-US" sz="2400" b="1" dirty="0">
                <a:solidFill>
                  <a:schemeClr val="bg1"/>
                </a:solidFill>
              </a:rPr>
              <a:t>Columned hall in Meryra’s tomb; columns an illusory 3D attention focusing device</a:t>
            </a:r>
          </a:p>
        </p:txBody>
      </p:sp>
      <p:sp>
        <p:nvSpPr>
          <p:cNvPr id="12" name="TextBox 11">
            <a:extLst>
              <a:ext uri="{FF2B5EF4-FFF2-40B4-BE49-F238E27FC236}">
                <a16:creationId xmlns:a16="http://schemas.microsoft.com/office/drawing/2014/main" id="{71C536C3-0C58-E3C0-D4C6-4C44C73D96DA}"/>
              </a:ext>
            </a:extLst>
          </p:cNvPr>
          <p:cNvSpPr txBox="1"/>
          <p:nvPr/>
        </p:nvSpPr>
        <p:spPr>
          <a:xfrm>
            <a:off x="13604146" y="9530053"/>
            <a:ext cx="3990247" cy="830997"/>
          </a:xfrm>
          <a:prstGeom prst="rect">
            <a:avLst/>
          </a:prstGeom>
          <a:noFill/>
        </p:spPr>
        <p:txBody>
          <a:bodyPr wrap="square" rtlCol="0">
            <a:spAutoFit/>
          </a:bodyPr>
          <a:lstStyle/>
          <a:p>
            <a:pPr algn="r"/>
            <a:r>
              <a:rPr lang="en-US" sz="2400" b="1" dirty="0">
                <a:solidFill>
                  <a:schemeClr val="bg1"/>
                </a:solidFill>
              </a:rPr>
              <a:t>Akhenaten in procession Meryra’s tomb</a:t>
            </a:r>
          </a:p>
        </p:txBody>
      </p:sp>
      <p:sp>
        <p:nvSpPr>
          <p:cNvPr id="13" name="TextBox 12">
            <a:extLst>
              <a:ext uri="{FF2B5EF4-FFF2-40B4-BE49-F238E27FC236}">
                <a16:creationId xmlns:a16="http://schemas.microsoft.com/office/drawing/2014/main" id="{D73900B6-9310-9D2D-DF62-C30FD83924F0}"/>
              </a:ext>
            </a:extLst>
          </p:cNvPr>
          <p:cNvSpPr txBox="1"/>
          <p:nvPr/>
        </p:nvSpPr>
        <p:spPr>
          <a:xfrm>
            <a:off x="13409541" y="16906342"/>
            <a:ext cx="4221480" cy="1200329"/>
          </a:xfrm>
          <a:prstGeom prst="rect">
            <a:avLst/>
          </a:prstGeom>
          <a:noFill/>
        </p:spPr>
        <p:txBody>
          <a:bodyPr wrap="square" rtlCol="0">
            <a:spAutoFit/>
          </a:bodyPr>
          <a:lstStyle/>
          <a:p>
            <a:pPr algn="r"/>
            <a:r>
              <a:rPr lang="en-US" sz="2400" b="1" dirty="0">
                <a:solidFill>
                  <a:schemeClr val="bg1"/>
                </a:solidFill>
              </a:rPr>
              <a:t>People receiving the procession of Akhenaten in Meryra’s tomb</a:t>
            </a:r>
          </a:p>
        </p:txBody>
      </p:sp>
      <p:pic>
        <p:nvPicPr>
          <p:cNvPr id="1048" name="Picture 24">
            <a:extLst>
              <a:ext uri="{FF2B5EF4-FFF2-40B4-BE49-F238E27FC236}">
                <a16:creationId xmlns:a16="http://schemas.microsoft.com/office/drawing/2014/main" id="{094DF1B2-43D6-ECC3-1DF9-9D997F2F1B3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9193541" y="18175288"/>
            <a:ext cx="3945865" cy="388010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188374B-7824-176C-BBDA-B384592D990F}"/>
              </a:ext>
            </a:extLst>
          </p:cNvPr>
          <p:cNvSpPr txBox="1"/>
          <p:nvPr/>
        </p:nvSpPr>
        <p:spPr>
          <a:xfrm>
            <a:off x="19239699" y="22107315"/>
            <a:ext cx="3899476" cy="830997"/>
          </a:xfrm>
          <a:prstGeom prst="rect">
            <a:avLst/>
          </a:prstGeom>
          <a:noFill/>
        </p:spPr>
        <p:txBody>
          <a:bodyPr wrap="square" rtlCol="0">
            <a:spAutoFit/>
          </a:bodyPr>
          <a:lstStyle/>
          <a:p>
            <a:pPr algn="r"/>
            <a:r>
              <a:rPr lang="en-US" sz="2400" b="1" dirty="0">
                <a:solidFill>
                  <a:schemeClr val="bg1"/>
                </a:solidFill>
              </a:rPr>
              <a:t>Akenaten  bestowing gifts on Meryra</a:t>
            </a:r>
          </a:p>
        </p:txBody>
      </p:sp>
      <p:sp>
        <p:nvSpPr>
          <p:cNvPr id="17" name="TextBox 16">
            <a:extLst>
              <a:ext uri="{FF2B5EF4-FFF2-40B4-BE49-F238E27FC236}">
                <a16:creationId xmlns:a16="http://schemas.microsoft.com/office/drawing/2014/main" id="{C4FF5862-C147-1E86-E1BD-C05A98CC34F8}"/>
              </a:ext>
            </a:extLst>
          </p:cNvPr>
          <p:cNvSpPr txBox="1"/>
          <p:nvPr/>
        </p:nvSpPr>
        <p:spPr>
          <a:xfrm>
            <a:off x="3210736" y="4659399"/>
            <a:ext cx="4429125" cy="830997"/>
          </a:xfrm>
          <a:prstGeom prst="rect">
            <a:avLst/>
          </a:prstGeom>
          <a:noFill/>
        </p:spPr>
        <p:txBody>
          <a:bodyPr wrap="square" rtlCol="0">
            <a:spAutoFit/>
          </a:bodyPr>
          <a:lstStyle/>
          <a:p>
            <a:pPr algn="r"/>
            <a:r>
              <a:rPr lang="en-US" sz="2400" b="1" dirty="0">
                <a:solidFill>
                  <a:schemeClr val="bg1"/>
                </a:solidFill>
              </a:rPr>
              <a:t>The procession begins; Meryra’s tomb</a:t>
            </a:r>
          </a:p>
        </p:txBody>
      </p:sp>
      <p:sp>
        <p:nvSpPr>
          <p:cNvPr id="18" name="TextBox 17">
            <a:extLst>
              <a:ext uri="{FF2B5EF4-FFF2-40B4-BE49-F238E27FC236}">
                <a16:creationId xmlns:a16="http://schemas.microsoft.com/office/drawing/2014/main" id="{D795AE16-9F21-E727-61AC-9E442F26E4F3}"/>
              </a:ext>
            </a:extLst>
          </p:cNvPr>
          <p:cNvSpPr txBox="1"/>
          <p:nvPr/>
        </p:nvSpPr>
        <p:spPr>
          <a:xfrm>
            <a:off x="22193890" y="37976175"/>
            <a:ext cx="5939569" cy="1200329"/>
          </a:xfrm>
          <a:prstGeom prst="rect">
            <a:avLst/>
          </a:prstGeom>
          <a:noFill/>
        </p:spPr>
        <p:txBody>
          <a:bodyPr wrap="square" rtlCol="0">
            <a:spAutoFit/>
          </a:bodyPr>
          <a:lstStyle/>
          <a:p>
            <a:pPr algn="r"/>
            <a:r>
              <a:rPr lang="en-US" sz="2400" b="1" dirty="0">
                <a:solidFill>
                  <a:schemeClr val="bg1"/>
                </a:solidFill>
              </a:rPr>
              <a:t>The Holy of Holies at the Great Aten Temple Complex as represented in Meryra’s tomb</a:t>
            </a:r>
          </a:p>
        </p:txBody>
      </p:sp>
      <p:sp>
        <p:nvSpPr>
          <p:cNvPr id="19" name="TextBox 18">
            <a:extLst>
              <a:ext uri="{FF2B5EF4-FFF2-40B4-BE49-F238E27FC236}">
                <a16:creationId xmlns:a16="http://schemas.microsoft.com/office/drawing/2014/main" id="{7701A432-6F94-FFCF-EC75-0040B4D29838}"/>
              </a:ext>
            </a:extLst>
          </p:cNvPr>
          <p:cNvSpPr txBox="1"/>
          <p:nvPr/>
        </p:nvSpPr>
        <p:spPr>
          <a:xfrm>
            <a:off x="22001636" y="40614584"/>
            <a:ext cx="6434666" cy="461665"/>
          </a:xfrm>
          <a:prstGeom prst="rect">
            <a:avLst/>
          </a:prstGeom>
          <a:noFill/>
        </p:spPr>
        <p:txBody>
          <a:bodyPr wrap="square" rtlCol="0">
            <a:spAutoFit/>
          </a:bodyPr>
          <a:lstStyle/>
          <a:p>
            <a:pPr algn="r"/>
            <a:r>
              <a:rPr lang="en-US" sz="2400" b="1" dirty="0">
                <a:solidFill>
                  <a:schemeClr val="bg1"/>
                </a:solidFill>
              </a:rPr>
              <a:t>All photos courtesy of OSIRISNET.NET</a:t>
            </a:r>
          </a:p>
        </p:txBody>
      </p:sp>
    </p:spTree>
    <p:extLst>
      <p:ext uri="{BB962C8B-B14F-4D97-AF65-F5344CB8AC3E}">
        <p14:creationId xmlns:p14="http://schemas.microsoft.com/office/powerpoint/2010/main" val="17271968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233</TotalTime>
  <Words>670</Words>
  <Application>Microsoft Macintosh PowerPoint</Application>
  <PresentationFormat>Custom</PresentationFormat>
  <Paragraphs>30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MERYRA’S TOMB  &amp; THIRDSPACE AT AMARNA  Immersive Virtual Reality in Ancient Egypt’s 18th Dynasty Alison Hands, University of Wales Trinity Saint David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Hands (2235136)</dc:creator>
  <cp:lastModifiedBy>Alison Hands (2235136)</cp:lastModifiedBy>
  <cp:revision>14</cp:revision>
  <dcterms:created xsi:type="dcterms:W3CDTF">2024-07-25T14:19:51Z</dcterms:created>
  <dcterms:modified xsi:type="dcterms:W3CDTF">2024-07-26T18:32:32Z</dcterms:modified>
</cp:coreProperties>
</file>