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1"/>
  </p:sldMasterIdLst>
  <p:notesMasterIdLst>
    <p:notesMasterId r:id="rId36"/>
  </p:notesMasterIdLst>
  <p:handoutMasterIdLst>
    <p:handoutMasterId r:id="rId37"/>
  </p:handoutMasterIdLst>
  <p:sldIdLst>
    <p:sldId id="256" r:id="rId12"/>
    <p:sldId id="257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9" r:id="rId26"/>
    <p:sldId id="310" r:id="rId27"/>
    <p:sldId id="311" r:id="rId28"/>
    <p:sldId id="318" r:id="rId29"/>
    <p:sldId id="313" r:id="rId30"/>
    <p:sldId id="314" r:id="rId31"/>
    <p:sldId id="315" r:id="rId32"/>
    <p:sldId id="316" r:id="rId33"/>
    <p:sldId id="317" r:id="rId34"/>
    <p:sldId id="295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F9"/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38" autoAdjust="0"/>
  </p:normalViewPr>
  <p:slideViewPr>
    <p:cSldViewPr>
      <p:cViewPr varScale="1">
        <p:scale>
          <a:sx n="103" d="100"/>
          <a:sy n="103" d="100"/>
        </p:scale>
        <p:origin x="185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viewProps" Target="viewProps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lideMaster" Target="slideMasters/slideMaster1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notesMaster" Target="notesMasters/notesMaster1.xml"/><Relationship Id="rId10" Type="http://schemas.openxmlformats.org/officeDocument/2006/relationships/customXml" Target="../customXml/item10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492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pseudo_classes.as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tags/tag_input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5.xml"/><Relationship Id="rId3" Type="http://schemas.openxmlformats.org/officeDocument/2006/relationships/customXml" Target="../../customXml/item8.xml"/><Relationship Id="rId7" Type="http://schemas.openxmlformats.org/officeDocument/2006/relationships/customXml" Target="../../customXml/item2.xml"/><Relationship Id="rId2" Type="http://schemas.openxmlformats.org/officeDocument/2006/relationships/customXml" Target="../../customXml/item3.xml"/><Relationship Id="rId1" Type="http://schemas.openxmlformats.org/officeDocument/2006/relationships/customXml" Target="../../customXml/item7.xml"/><Relationship Id="rId6" Type="http://schemas.openxmlformats.org/officeDocument/2006/relationships/customXml" Target="../../customXml/item9.xml"/><Relationship Id="rId5" Type="http://schemas.openxmlformats.org/officeDocument/2006/relationships/customXml" Target="../../customXml/item6.xml"/><Relationship Id="rId10" Type="http://schemas.openxmlformats.org/officeDocument/2006/relationships/image" Target="../media/image7.png"/><Relationship Id="rId4" Type="http://schemas.openxmlformats.org/officeDocument/2006/relationships/customXml" Target="../../customXml/item10.xml"/><Relationship Id="rId9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HTML Forms and More CSS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</a:t>
            </a:r>
            <a:r>
              <a:rPr lang="en-GB" dirty="0" smtClean="0"/>
              <a:t>: </a:t>
            </a:r>
            <a:r>
              <a:rPr lang="en-GB" dirty="0"/>
              <a:t>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21-Nov-2016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Selectors Revisited</a:t>
            </a:r>
          </a:p>
          <a:p>
            <a:r>
              <a:rPr lang="en-GB" dirty="0"/>
              <a:t>CSS Sprites</a:t>
            </a:r>
          </a:p>
          <a:p>
            <a:r>
              <a:rPr lang="en-GB" dirty="0" smtClean="0"/>
              <a:t>HTML Forms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Pseudo Class 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6" cy="4800600"/>
          </a:xfrm>
        </p:spPr>
        <p:txBody>
          <a:bodyPr>
            <a:normAutofit/>
          </a:bodyPr>
          <a:lstStyle/>
          <a:p>
            <a:r>
              <a:rPr lang="en-GB" dirty="0" smtClean="0"/>
              <a:t>Pseudo class CSS selectors also allow you to select and format </a:t>
            </a:r>
            <a:r>
              <a:rPr lang="en-GB" b="1" dirty="0" smtClean="0"/>
              <a:t>a specific element occurrence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example, the first, last, or nth child occurrence</a:t>
            </a:r>
          </a:p>
          <a:p>
            <a:pPr lvl="1"/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and &lt;p&gt; element that is the first child of any element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lvl="1"/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p:last-child </a:t>
            </a:r>
            <a:r>
              <a:rPr lang="en-GB" sz="2000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</a:t>
            </a:r>
            <a:r>
              <a:rPr lang="en-GB" sz="2000" dirty="0" err="1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descendant element in a &lt;p&gt; element that is the last child of another element */</a:t>
            </a:r>
          </a:p>
          <a:p>
            <a:pPr lvl="1"/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p:nth-child(3)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&lt;p&gt; element that is the third child of its parent element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 smtClean="0"/>
          </a:p>
          <a:p>
            <a:r>
              <a:rPr lang="en-GB" dirty="0" smtClean="0"/>
              <a:t>See more: </a:t>
            </a:r>
            <a:r>
              <a:rPr lang="en-GB" dirty="0" smtClean="0">
                <a:hlinkClick r:id="rId2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478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 Element 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19261"/>
          </a:xfrm>
        </p:spPr>
        <p:txBody>
          <a:bodyPr>
            <a:normAutofit/>
          </a:bodyPr>
          <a:lstStyle/>
          <a:p>
            <a:r>
              <a:rPr lang="en-GB" dirty="0" smtClean="0"/>
              <a:t>Pseudo elements let you select and style </a:t>
            </a:r>
            <a:r>
              <a:rPr lang="en-GB" b="1" dirty="0" smtClean="0"/>
              <a:t>specific part of an element</a:t>
            </a:r>
            <a:r>
              <a:rPr lang="en-GB" dirty="0" smtClean="0"/>
              <a:t>. Syntax:</a:t>
            </a:r>
          </a:p>
          <a:p>
            <a:pPr marL="320040" lvl="1" indent="0">
              <a:buNone/>
            </a:pPr>
            <a:r>
              <a:rPr lang="en-GB" sz="2000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smtClean="0"/>
              <a:t>The first line of an element (paragraph, div, etc.)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p:first-line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pPr lvl="1"/>
            <a:r>
              <a:rPr lang="en-GB" dirty="0" smtClean="0"/>
              <a:t>The first letter of a block of text</a:t>
            </a:r>
          </a:p>
          <a:p>
            <a:pPr marL="685800" lvl="2" indent="0"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You can also use pseudo elements to insert content before (</a:t>
            </a: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::before</a:t>
            </a:r>
            <a:r>
              <a:rPr lang="en-GB" dirty="0" smtClean="0"/>
              <a:t>) and after(</a:t>
            </a: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::after</a:t>
            </a:r>
            <a:r>
              <a:rPr lang="en-GB" dirty="0" smtClean="0"/>
              <a:t>)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h1:before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 </a:t>
            </a:r>
            <a:r>
              <a:rPr lang="en-GB" sz="20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(smiley.gif)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87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CSS Selectors Specificity Calculations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selectors are more specific than others.</a:t>
            </a:r>
          </a:p>
          <a:p>
            <a:r>
              <a:rPr lang="en-GB" dirty="0" smtClean="0"/>
              <a:t>More specific selectors will override more general ones!</a:t>
            </a:r>
          </a:p>
          <a:p>
            <a:r>
              <a:rPr lang="en-GB" dirty="0" smtClean="0"/>
              <a:t>There is a formula to calculate a CSS selector’s specificity value.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94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Calculating Selectors Specificity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selector’s specificity is calculated using points	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043608" y="2276872"/>
          <a:ext cx="7488833" cy="3540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76264"/>
                <a:gridCol w="3456384"/>
                <a:gridCol w="1656185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Selector 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Style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 smtClean="0"/>
                        <a:t>&lt;p style=“</a:t>
                      </a:r>
                      <a:r>
                        <a:rPr lang="en-GB" dirty="0" err="1" smtClean="0"/>
                        <a:t>color</a:t>
                      </a:r>
                      <a:r>
                        <a:rPr lang="en-GB" dirty="0" smtClean="0"/>
                        <a:t>: #</a:t>
                      </a:r>
                      <a:r>
                        <a:rPr lang="en-GB" dirty="0" err="1" smtClean="0"/>
                        <a:t>ffffff</a:t>
                      </a:r>
                      <a:r>
                        <a:rPr lang="en-GB" dirty="0" smtClean="0"/>
                        <a:t>;”&gt;…&lt;/p&gt;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 smtClean="0"/>
                        <a:t>Points</a:t>
                      </a:r>
                      <a:r>
                        <a:rPr lang="en-GB" dirty="0" smtClean="0"/>
                        <a:t>:	 (1,</a:t>
                      </a:r>
                      <a:r>
                        <a:rPr lang="en-GB" baseline="0" dirty="0" smtClean="0"/>
                        <a:t> 0, 0, 0) = 1000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 smtClean="0"/>
                        <a:t>Most specific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ID Selector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 smtClean="0"/>
                        <a:t>#para1 { </a:t>
                      </a:r>
                      <a:r>
                        <a:rPr lang="en-GB" dirty="0" err="1" smtClean="0"/>
                        <a:t>color</a:t>
                      </a:r>
                      <a:r>
                        <a:rPr lang="en-GB" dirty="0" smtClean="0"/>
                        <a:t>: #ff0000;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 smtClean="0"/>
                        <a:t>Points</a:t>
                      </a:r>
                      <a:r>
                        <a:rPr lang="en-GB" dirty="0" smtClean="0"/>
                        <a:t>:	 (0, 1, 0, 0) = 0100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Class, Pseudo-class</a:t>
                      </a:r>
                      <a:r>
                        <a:rPr lang="en-GB" baseline="0" dirty="0" smtClean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 smtClean="0"/>
                        <a:t>.para { </a:t>
                      </a:r>
                      <a:r>
                        <a:rPr lang="en-GB" dirty="0" err="1" smtClean="0"/>
                        <a:t>color</a:t>
                      </a:r>
                      <a:r>
                        <a:rPr lang="en-GB" dirty="0" smtClean="0"/>
                        <a:t>: #00ff00;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 smtClean="0"/>
                        <a:t>Points:	(0, 0,</a:t>
                      </a:r>
                      <a:r>
                        <a:rPr lang="en-GB" baseline="0" dirty="0" smtClean="0"/>
                        <a:t> 1, 0) = 0010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Elements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 smtClean="0"/>
                        <a:t>p</a:t>
                      </a:r>
                      <a:r>
                        <a:rPr lang="en-GB" baseline="0" dirty="0" smtClean="0"/>
                        <a:t> { </a:t>
                      </a:r>
                      <a:r>
                        <a:rPr lang="en-GB" baseline="0" dirty="0" err="1" smtClean="0"/>
                        <a:t>color</a:t>
                      </a:r>
                      <a:r>
                        <a:rPr lang="en-GB" baseline="0" dirty="0" smtClean="0"/>
                        <a:t>: #0000ff;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aseline="0" dirty="0" smtClean="0"/>
                        <a:t>Points:</a:t>
                      </a:r>
                      <a:r>
                        <a:rPr lang="en-GB" dirty="0" smtClean="0"/>
                        <a:t>	(0,</a:t>
                      </a:r>
                      <a:r>
                        <a:rPr lang="en-GB" baseline="0" dirty="0" smtClean="0"/>
                        <a:t> 0, 0, 1) = 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 smtClean="0"/>
                        <a:t>Least specific</a:t>
                      </a:r>
                      <a:endParaRPr lang="en-GB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524328" y="3068960"/>
            <a:ext cx="144016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697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#</a:t>
            </a:r>
            <a:r>
              <a:rPr lang="en-GB" b="1" dirty="0" err="1" smtClean="0"/>
              <a:t>nav</a:t>
            </a:r>
            <a:r>
              <a:rPr lang="en-GB" b="1" dirty="0" smtClean="0"/>
              <a:t> </a:t>
            </a:r>
            <a:r>
              <a:rPr lang="en-GB" b="1" dirty="0" err="1" smtClean="0"/>
              <a:t>li.active</a:t>
            </a:r>
            <a:r>
              <a:rPr lang="en-GB" b="1" dirty="0" smtClean="0"/>
              <a:t> a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b="1" dirty="0" err="1" smtClean="0"/>
              <a:t>ul</a:t>
            </a:r>
            <a:r>
              <a:rPr lang="en-GB" b="1" dirty="0" smtClean="0"/>
              <a:t> </a:t>
            </a:r>
            <a:r>
              <a:rPr lang="en-GB" b="1" dirty="0" err="1" smtClean="0"/>
              <a:t>li.red</a:t>
            </a:r>
            <a:endParaRPr lang="en-GB" b="1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b="1" dirty="0" err="1" smtClean="0"/>
              <a:t>div#mainContent</a:t>
            </a:r>
            <a:endParaRPr lang="en-GB" b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1115616" y="2204864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/>
                <a:gridCol w="1566174"/>
                <a:gridCol w="2214246"/>
                <a:gridCol w="189021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Style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Class,</a:t>
                      </a:r>
                      <a:r>
                        <a:rPr lang="en-GB" baseline="0" dirty="0" smtClean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Elements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/>
          </p:nvPr>
        </p:nvGraphicFramePr>
        <p:xfrm>
          <a:off x="1115616" y="3717032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/>
                <a:gridCol w="1566174"/>
                <a:gridCol w="2214246"/>
                <a:gridCol w="189021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Style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Class,</a:t>
                      </a:r>
                      <a:r>
                        <a:rPr lang="en-GB" baseline="0" dirty="0" smtClean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Elements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/>
          </p:nvPr>
        </p:nvGraphicFramePr>
        <p:xfrm>
          <a:off x="1115616" y="5301208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/>
                <a:gridCol w="1566174"/>
                <a:gridCol w="2214246"/>
                <a:gridCol w="189021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Style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Class,</a:t>
                      </a:r>
                      <a:r>
                        <a:rPr lang="en-GB" baseline="0" dirty="0" smtClean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Elements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9560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universal selector (*) has no specificity value (0, 0, 0, 0)</a:t>
            </a:r>
          </a:p>
          <a:p>
            <a:r>
              <a:rPr lang="en-GB" dirty="0" smtClean="0"/>
              <a:t>Pseudo-elements (e.g. </a:t>
            </a:r>
            <a:r>
              <a:rPr lang="en-GB" b="1" dirty="0" smtClean="0"/>
              <a:t>:first-child</a:t>
            </a:r>
            <a:r>
              <a:rPr lang="en-GB" dirty="0" smtClean="0"/>
              <a:t>) get </a:t>
            </a:r>
            <a:r>
              <a:rPr lang="en-GB" u="sng" dirty="0" smtClean="0"/>
              <a:t>element</a:t>
            </a:r>
            <a:r>
              <a:rPr lang="en-GB" dirty="0" smtClean="0"/>
              <a:t> points (0, 0, 0, 1)</a:t>
            </a:r>
          </a:p>
          <a:p>
            <a:r>
              <a:rPr lang="en-GB" dirty="0" smtClean="0"/>
              <a:t>Pseudo-classes (e.g. </a:t>
            </a:r>
            <a:r>
              <a:rPr lang="en-GB" b="1" dirty="0" smtClean="0"/>
              <a:t>:hover</a:t>
            </a:r>
            <a:r>
              <a:rPr lang="en-GB" dirty="0" smtClean="0"/>
              <a:t>) get </a:t>
            </a:r>
            <a:r>
              <a:rPr lang="en-GB" u="sng" dirty="0" smtClean="0"/>
              <a:t>class</a:t>
            </a:r>
            <a:r>
              <a:rPr lang="en-GB" dirty="0" smtClean="0"/>
              <a:t> points (0, 0, 1, 0)</a:t>
            </a:r>
          </a:p>
          <a:p>
            <a:r>
              <a:rPr lang="en-GB" dirty="0" smtClean="0"/>
              <a:t>You can use the </a:t>
            </a:r>
            <a:r>
              <a:rPr lang="en-GB" b="1" dirty="0" smtClean="0"/>
              <a:t>!important</a:t>
            </a:r>
            <a:r>
              <a:rPr lang="en-GB" dirty="0" smtClean="0"/>
              <a:t> rule to override style definitions – </a:t>
            </a:r>
            <a:r>
              <a:rPr lang="en-GB" i="1" dirty="0" smtClean="0"/>
              <a:t>will always win</a:t>
            </a:r>
            <a:r>
              <a:rPr lang="en-GB" dirty="0" smtClean="0"/>
              <a:t>!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li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#f00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!important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}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3995936" y="5517232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5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Cascade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Find all CSS declarations for the element/property</a:t>
            </a:r>
          </a:p>
          <a:p>
            <a:r>
              <a:rPr lang="en-GB" dirty="0" smtClean="0"/>
              <a:t>Sort according to weight (importance) and origin (author, user or browser styles)</a:t>
            </a:r>
          </a:p>
          <a:p>
            <a:r>
              <a:rPr lang="en-GB" dirty="0" smtClean="0"/>
              <a:t>Calculate specificity</a:t>
            </a:r>
          </a:p>
          <a:p>
            <a:r>
              <a:rPr lang="en-GB" dirty="0" smtClean="0"/>
              <a:t>If two rules have the same importance, origin and specificity, </a:t>
            </a:r>
            <a:r>
              <a:rPr lang="en-GB" b="1" dirty="0" smtClean="0"/>
              <a:t>the last one declared wins</a:t>
            </a:r>
            <a:r>
              <a:rPr lang="en-GB" dirty="0" smtClean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59266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Image Sprites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50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Image Sprites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 image sprite is a collection of several images saved together as one single image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995" y="4162719"/>
            <a:ext cx="4000500" cy="266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915" y="2618059"/>
            <a:ext cx="5280660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66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Combine Multiple Images?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0523" cy="4913722"/>
          </a:xfrm>
        </p:spPr>
        <p:txBody>
          <a:bodyPr/>
          <a:lstStyle/>
          <a:p>
            <a:r>
              <a:rPr lang="en-GB" dirty="0" smtClean="0"/>
              <a:t>Each </a:t>
            </a:r>
            <a:r>
              <a:rPr lang="en-GB" dirty="0"/>
              <a:t>image file added to your page is a separate HTTP-Request</a:t>
            </a:r>
            <a:r>
              <a:rPr lang="en-GB" dirty="0" smtClean="0"/>
              <a:t>.</a:t>
            </a:r>
          </a:p>
          <a:p>
            <a:r>
              <a:rPr lang="en-GB" dirty="0"/>
              <a:t>The more separate HTTP requests required, the less efficient your page is</a:t>
            </a:r>
            <a:r>
              <a:rPr lang="en-GB" dirty="0" smtClean="0"/>
              <a:t>.</a:t>
            </a:r>
          </a:p>
          <a:p>
            <a:r>
              <a:rPr lang="en-GB" dirty="0"/>
              <a:t>Using image sprites will reduce the number of server requests and save bandwidth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efficient page loading, </a:t>
            </a:r>
            <a:r>
              <a:rPr lang="en-GB" i="1" dirty="0" smtClean="0"/>
              <a:t>it is important to keep the number of HTTP requests as low as possible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020270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Sprites: 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497970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Requires 3 CSS Properties:</a:t>
            </a:r>
          </a:p>
          <a:p>
            <a:r>
              <a:rPr lang="en-GB" b="1" dirty="0" smtClean="0"/>
              <a:t>Width</a:t>
            </a:r>
            <a:r>
              <a:rPr lang="en-GB" dirty="0" smtClean="0"/>
              <a:t> and </a:t>
            </a:r>
            <a:r>
              <a:rPr lang="en-GB" b="1" dirty="0" smtClean="0"/>
              <a:t>Height</a:t>
            </a:r>
            <a:r>
              <a:rPr lang="en-GB" dirty="0" smtClean="0"/>
              <a:t> for:</a:t>
            </a:r>
          </a:p>
          <a:p>
            <a:pPr lvl="1"/>
            <a:r>
              <a:rPr lang="en-GB" dirty="0" smtClean="0"/>
              <a:t>the portion of the sprite needed and </a:t>
            </a:r>
          </a:p>
          <a:p>
            <a:pPr lvl="1"/>
            <a:r>
              <a:rPr lang="en-GB" dirty="0" smtClean="0"/>
              <a:t>its display area on the web page.</a:t>
            </a:r>
          </a:p>
          <a:p>
            <a:r>
              <a:rPr lang="en-GB" b="1" dirty="0" smtClean="0"/>
              <a:t>Background</a:t>
            </a:r>
          </a:p>
          <a:p>
            <a:pPr lvl="1"/>
            <a:r>
              <a:rPr lang="en-GB" b="1" i="1" dirty="0" smtClean="0"/>
              <a:t>URL</a:t>
            </a:r>
            <a:r>
              <a:rPr lang="en-GB" dirty="0" smtClean="0"/>
              <a:t>: the sprite image location.</a:t>
            </a:r>
          </a:p>
          <a:p>
            <a:pPr lvl="1"/>
            <a:r>
              <a:rPr lang="en-GB" b="1" dirty="0" smtClean="0"/>
              <a:t>Top, Left</a:t>
            </a:r>
            <a:r>
              <a:rPr lang="en-GB" dirty="0" smtClean="0"/>
              <a:t>: the </a:t>
            </a:r>
            <a:r>
              <a:rPr lang="en-GB" b="1" i="1" dirty="0" smtClean="0"/>
              <a:t>top-left position</a:t>
            </a:r>
            <a:r>
              <a:rPr lang="en-GB" dirty="0" smtClean="0"/>
              <a:t> of the portion of the sprite required.</a:t>
            </a:r>
          </a:p>
          <a:p>
            <a:pPr marL="685800" lvl="2" indent="0">
              <a:buNone/>
            </a:pPr>
            <a:r>
              <a:rPr lang="en-GB" i="1" dirty="0" smtClean="0"/>
              <a:t>The top-left position is used to shift the portion of the sprite image into view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33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Demo: CSS Sprites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42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717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Provide </a:t>
            </a:r>
            <a:r>
              <a:rPr lang="en-GB" dirty="0"/>
              <a:t>a way to request for information from the user and send it to a specified </a:t>
            </a:r>
            <a:r>
              <a:rPr lang="en-GB" dirty="0" smtClean="0"/>
              <a:t>destination.</a:t>
            </a:r>
          </a:p>
          <a:p>
            <a:r>
              <a:rPr lang="en-GB" dirty="0"/>
              <a:t>Popular examples include:</a:t>
            </a:r>
          </a:p>
          <a:p>
            <a:pPr lvl="1"/>
            <a:r>
              <a:rPr lang="en-GB" dirty="0"/>
              <a:t>Search forms</a:t>
            </a:r>
          </a:p>
          <a:p>
            <a:pPr lvl="1"/>
            <a:r>
              <a:rPr lang="en-GB" dirty="0"/>
              <a:t>Contact/Online enquiry forms</a:t>
            </a:r>
          </a:p>
          <a:p>
            <a:pPr lvl="1"/>
            <a:r>
              <a:rPr lang="en-GB" dirty="0"/>
              <a:t>Registration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Newsletter signup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Checkout shipping address 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25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HTML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&lt;form&gt; </a:t>
            </a:r>
            <a:r>
              <a:rPr lang="en-GB" dirty="0"/>
              <a:t>tag is used to create a HTML </a:t>
            </a:r>
            <a:r>
              <a:rPr lang="en-GB" dirty="0" smtClean="0"/>
              <a:t>Form</a:t>
            </a:r>
          </a:p>
          <a:p>
            <a:r>
              <a:rPr lang="en-GB" dirty="0"/>
              <a:t>It often requires the following two attributes: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specifies where to send the input data </a:t>
            </a:r>
            <a:r>
              <a:rPr lang="en-GB" dirty="0" smtClean="0"/>
              <a:t>to.</a:t>
            </a:r>
          </a:p>
          <a:p>
            <a:pPr lvl="1"/>
            <a:r>
              <a:rPr lang="en-GB" b="1" dirty="0" smtClean="0"/>
              <a:t>method</a:t>
            </a:r>
            <a:r>
              <a:rPr lang="en-GB" dirty="0" smtClean="0"/>
              <a:t>: specifies how to send the form input data to the address specified in the action attribute.</a:t>
            </a:r>
          </a:p>
          <a:p>
            <a:r>
              <a:rPr lang="en-GB" dirty="0" smtClean="0"/>
              <a:t>Other attributes are:</a:t>
            </a:r>
          </a:p>
          <a:p>
            <a:pPr lvl="1"/>
            <a:r>
              <a:rPr lang="en-GB" b="1" i="1" dirty="0"/>
              <a:t>autocomplete</a:t>
            </a:r>
            <a:r>
              <a:rPr lang="en-GB" dirty="0"/>
              <a:t>: will auto complete the form with historical input data if the browser is set to auto fill form fields.</a:t>
            </a:r>
          </a:p>
          <a:p>
            <a:pPr lvl="1"/>
            <a:r>
              <a:rPr lang="en-GB" b="1" i="1" dirty="0" err="1"/>
              <a:t>novalidate</a:t>
            </a:r>
            <a:r>
              <a:rPr lang="en-GB" dirty="0"/>
              <a:t>: if set to true, the browser will not validate the form.</a:t>
            </a:r>
          </a:p>
          <a:p>
            <a:pPr lvl="1"/>
            <a:r>
              <a:rPr lang="en-GB" b="1" i="1" dirty="0"/>
              <a:t>name</a:t>
            </a:r>
            <a:r>
              <a:rPr lang="en-GB" dirty="0"/>
              <a:t>: a name to identify the form for JavaScript programming.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5393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1200"/>
              </a:spcBef>
            </a:pPr>
            <a:r>
              <a:rPr lang="en-GB" dirty="0" smtClean="0"/>
              <a:t>A form typically contains </a:t>
            </a:r>
            <a:r>
              <a:rPr lang="en-GB" dirty="0"/>
              <a:t>elements for user </a:t>
            </a:r>
            <a:r>
              <a:rPr lang="en-GB" dirty="0" smtClean="0"/>
              <a:t>input.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&lt;input /&gt; </a:t>
            </a:r>
            <a:r>
              <a:rPr lang="en-GB" dirty="0"/>
              <a:t>element is the most popular.</a:t>
            </a:r>
          </a:p>
          <a:p>
            <a:r>
              <a:rPr lang="en-GB" dirty="0"/>
              <a:t>There are also other controls for specialised input.</a:t>
            </a:r>
          </a:p>
          <a:p>
            <a:r>
              <a:rPr lang="en-GB" dirty="0"/>
              <a:t>Use the </a:t>
            </a:r>
            <a:r>
              <a:rPr lang="en-GB" b="1" dirty="0"/>
              <a:t>&lt;label&gt;</a:t>
            </a:r>
            <a:r>
              <a:rPr lang="en-GB" dirty="0"/>
              <a:t> element to define labels for input fields and improve </a:t>
            </a:r>
            <a:r>
              <a:rPr lang="en-GB" dirty="0" smtClean="0"/>
              <a:t>usability and accessibility.</a:t>
            </a:r>
            <a:endParaRPr lang="en-GB" dirty="0" smtClean="0"/>
          </a:p>
          <a:p>
            <a:pPr lvl="1"/>
            <a:r>
              <a:rPr lang="en-GB" dirty="0" smtClean="0"/>
              <a:t>If you do not use a &lt;label&gt; element, then use the </a:t>
            </a:r>
            <a:r>
              <a:rPr lang="en-GB" b="1" dirty="0" smtClean="0"/>
              <a:t>placeholder</a:t>
            </a:r>
            <a:r>
              <a:rPr lang="en-GB" dirty="0" smtClean="0"/>
              <a:t> attribute on the input element.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89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&lt;input /&gt; Element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sz="2800" dirty="0" smtClean="0"/>
              <a:t>Creates a form field for users to input data.</a:t>
            </a:r>
          </a:p>
          <a:p>
            <a:r>
              <a:rPr lang="en-GB" sz="2800" dirty="0" smtClean="0"/>
              <a:t>It uses the following </a:t>
            </a:r>
            <a:r>
              <a:rPr lang="en-GB" sz="2800" dirty="0" smtClean="0">
                <a:hlinkClick r:id="rId3"/>
              </a:rPr>
              <a:t>attributes</a:t>
            </a:r>
            <a:r>
              <a:rPr lang="en-GB" sz="2800" dirty="0" smtClean="0"/>
              <a:t>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971600" y="2618980"/>
          <a:ext cx="8064896" cy="42976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052883"/>
                <a:gridCol w="6012013"/>
              </a:tblGrid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identifies the type of input control to display.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identifies the submitted form data element.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identifies the input field for programmatic access.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placeholder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short hint describing expected input.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indicates that this field must be completed.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specifies the value of a field, but in different ways depending on the type of input field.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a list of suggested input</a:t>
                      </a:r>
                      <a:r>
                        <a:rPr lang="en-GB" sz="2400" baseline="0" dirty="0" smtClean="0"/>
                        <a:t> options, works with the new </a:t>
                      </a:r>
                      <a:r>
                        <a:rPr lang="en-GB" sz="2400" baseline="0" dirty="0" err="1" smtClean="0"/>
                        <a:t>datalist</a:t>
                      </a:r>
                      <a:r>
                        <a:rPr lang="en-GB" sz="2400" baseline="0" dirty="0" smtClean="0"/>
                        <a:t> element.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741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HTML5 Input </a:t>
            </a:r>
            <a:r>
              <a:rPr lang="en-GB" dirty="0"/>
              <a:t>T</a:t>
            </a:r>
            <a:r>
              <a:rPr lang="en-GB" dirty="0" smtClean="0"/>
              <a:t>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7062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following are some of the new input types:</a:t>
            </a:r>
          </a:p>
          <a:p>
            <a:r>
              <a:rPr lang="en-GB" b="1" i="1" dirty="0" smtClean="0"/>
              <a:t>search</a:t>
            </a:r>
            <a:r>
              <a:rPr lang="en-GB" dirty="0" smtClean="0"/>
              <a:t>: creates a search entry input field</a:t>
            </a:r>
          </a:p>
          <a:p>
            <a:r>
              <a:rPr lang="en-GB" b="1" i="1" dirty="0" smtClean="0"/>
              <a:t>email</a:t>
            </a:r>
            <a:r>
              <a:rPr lang="en-GB" dirty="0" smtClean="0"/>
              <a:t>: creates an input field for a single email address – will validate against the standard email format.</a:t>
            </a:r>
          </a:p>
          <a:p>
            <a:r>
              <a:rPr lang="en-GB" b="1" i="1" dirty="0" err="1" smtClean="0"/>
              <a:t>tel</a:t>
            </a:r>
            <a:r>
              <a:rPr lang="en-GB" dirty="0" smtClean="0"/>
              <a:t>: creates an input field for a telephone number</a:t>
            </a:r>
          </a:p>
          <a:p>
            <a:r>
              <a:rPr lang="en-GB" b="1" i="1" dirty="0" smtClean="0"/>
              <a:t>url</a:t>
            </a:r>
            <a:r>
              <a:rPr lang="en-GB" dirty="0" smtClean="0"/>
              <a:t>: creates an input field for a URL address.</a:t>
            </a:r>
          </a:p>
          <a:p>
            <a:r>
              <a:rPr lang="en-GB" b="1" i="1" dirty="0" smtClean="0"/>
              <a:t>date</a:t>
            </a:r>
            <a:r>
              <a:rPr lang="en-GB" dirty="0" smtClean="0"/>
              <a:t>: creates an input field for date input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93495" y="6382488"/>
            <a:ext cx="6585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not all browsers support all of the new HTML5 input types.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71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HTML Form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textarea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multi-line text input control.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select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drop-down list control.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option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the options for a &lt;select&gt; element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latin typeface="Consolas"/>
              </a:rPr>
              <a:t>optgroup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options.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fieldset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form elements.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datalist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specifies a list of predefined autocomplete options for an input element.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label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a label for an input field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80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Form Element? Popular Types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52101948"/>
              </p:ext>
            </p:extLst>
          </p:nvPr>
        </p:nvGraphicFramePr>
        <p:xfrm>
          <a:off x="612775" y="1600200"/>
          <a:ext cx="8153400" cy="45161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3"/>
                <a:gridCol w="1152128"/>
                <a:gridCol w="1084680"/>
                <a:gridCol w="476567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Element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Input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Text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Single-line input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Checkbox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Selecting </a:t>
                      </a:r>
                      <a:r>
                        <a:rPr lang="en-GB" baseline="0" dirty="0" smtClean="0"/>
                        <a:t>ZERO or MORE options from a small choice of options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Radio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Selecting ONLY ONE option from</a:t>
                      </a:r>
                      <a:r>
                        <a:rPr lang="en-GB" baseline="0" dirty="0" smtClean="0"/>
                        <a:t> a small choice of options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Email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Select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Providing</a:t>
                      </a:r>
                      <a:r>
                        <a:rPr lang="en-GB" baseline="0" dirty="0" smtClean="0"/>
                        <a:t> a drop-down list of options from which the user can select one or more choices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 smtClean="0"/>
                        <a:t>TextArea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</a:t>
                      </a:r>
                      <a:r>
                        <a:rPr lang="en-GB" baseline="0" dirty="0" smtClean="0"/>
                        <a:t> long user input e.g. free format messages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Content"/>
          <p:cNvSpPr/>
          <p:nvPr>
            <p:custDataLst>
              <p:custData r:id="rId1"/>
            </p:custDataLst>
          </p:nvPr>
        </p:nvSpPr>
        <p:spPr>
          <a:xfrm>
            <a:off x="2911953" y="205739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 smtClean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First name</a:t>
            </a:r>
            <a:endParaRPr lang="en-US" sz="1200" dirty="0">
              <a:solidFill>
                <a:srgbClr val="000000"/>
              </a:solidFill>
              <a:latin typeface="Segoe UI" pitchFamily="34" charset="0"/>
              <a:cs typeface="Segoe UI" pitchFamily="34" charset="0"/>
            </a:endParaRPr>
          </a:p>
        </p:txBody>
      </p:sp>
      <p:grpSp>
        <p:nvGrpSpPr>
          <p:cNvPr id="7" name="CheckBoxUnchecked"/>
          <p:cNvGrpSpPr/>
          <p:nvPr>
            <p:custDataLst>
              <p:custData r:id="rId2"/>
            </p:custDataLst>
          </p:nvPr>
        </p:nvGrpSpPr>
        <p:grpSpPr>
          <a:xfrm>
            <a:off x="2928927" y="2438002"/>
            <a:ext cx="1108060" cy="230832"/>
            <a:chOff x="5168112" y="2087449"/>
            <a:chExt cx="1038476" cy="216403"/>
          </a:xfrm>
        </p:grpSpPr>
        <p:sp>
          <p:nvSpPr>
            <p:cNvPr id="8" name="Content"/>
            <p:cNvSpPr txBox="1"/>
            <p:nvPr/>
          </p:nvSpPr>
          <p:spPr>
            <a:xfrm>
              <a:off x="5168112" y="2087449"/>
              <a:ext cx="1038476" cy="216403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 smtClean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Agree terms?</a:t>
              </a:r>
            </a:p>
          </p:txBody>
        </p:sp>
        <p:sp>
          <p:nvSpPr>
            <p:cNvPr id="9" name="CheckBox"/>
            <p:cNvSpPr/>
            <p:nvPr/>
          </p:nvSpPr>
          <p:spPr>
            <a:xfrm>
              <a:off x="5179843" y="2150902"/>
              <a:ext cx="100012" cy="97631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65000"/>
                </a:srgbClr>
              </a:solidFill>
            </a:ln>
            <a:effectLst>
              <a:innerShdw blurRad="63500">
                <a:prstClr val="black">
                  <a:alpha val="17000"/>
                </a:prstClr>
              </a:innerShdw>
            </a:effectLst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RadioButtonSelected"/>
          <p:cNvGrpSpPr/>
          <p:nvPr>
            <p:custDataLst>
              <p:custData r:id="rId3"/>
            </p:custDataLst>
          </p:nvPr>
        </p:nvGrpSpPr>
        <p:grpSpPr>
          <a:xfrm>
            <a:off x="3009717" y="3024599"/>
            <a:ext cx="545790" cy="230832"/>
            <a:chOff x="4356895" y="3334651"/>
            <a:chExt cx="545790" cy="230832"/>
          </a:xfrm>
        </p:grpSpPr>
        <p:sp>
          <p:nvSpPr>
            <p:cNvPr id="11" name="Content"/>
            <p:cNvSpPr txBox="1"/>
            <p:nvPr/>
          </p:nvSpPr>
          <p:spPr>
            <a:xfrm>
              <a:off x="4356895" y="3334651"/>
              <a:ext cx="545790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 smtClean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Male</a:t>
              </a:r>
              <a:endParaRPr lang="en-US" sz="1200" dirty="0">
                <a:latin typeface="Segoe UI" pitchFamily="34" charset="0"/>
                <a:ea typeface="Segoe UI" pitchFamily="34" charset="0"/>
                <a:cs typeface="Segoe UI" pitchFamily="34" charset="0"/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3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solidFill>
                <a:srgbClr val="FFFFFF">
                  <a:lumMod val="50000"/>
                </a:srgbClr>
              </a:solidFill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5" name="RadioButtonSelected"/>
          <p:cNvGrpSpPr/>
          <p:nvPr>
            <p:custDataLst>
              <p:custData r:id="rId4"/>
            </p:custDataLst>
          </p:nvPr>
        </p:nvGrpSpPr>
        <p:grpSpPr>
          <a:xfrm>
            <a:off x="3000364" y="3335150"/>
            <a:ext cx="696473" cy="230832"/>
            <a:chOff x="4356895" y="3334651"/>
            <a:chExt cx="696473" cy="230832"/>
          </a:xfrm>
        </p:grpSpPr>
        <p:sp>
          <p:nvSpPr>
            <p:cNvPr id="16" name="Content"/>
            <p:cNvSpPr txBox="1"/>
            <p:nvPr/>
          </p:nvSpPr>
          <p:spPr>
            <a:xfrm>
              <a:off x="4356895" y="3334651"/>
              <a:ext cx="696473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 smtClean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Female</a:t>
              </a:r>
              <a:endParaRPr lang="en-US" sz="1200" dirty="0">
                <a:latin typeface="Segoe UI" pitchFamily="34" charset="0"/>
                <a:ea typeface="Segoe UI" pitchFamily="34" charset="0"/>
                <a:cs typeface="Segoe UI" pitchFamily="34" charset="0"/>
              </a:endParaRP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8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noFill/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20" name="DropdownBox"/>
          <p:cNvGrpSpPr/>
          <p:nvPr>
            <p:custDataLst>
              <p:custData r:id="rId5"/>
            </p:custDataLst>
          </p:nvPr>
        </p:nvGrpSpPr>
        <p:grpSpPr>
          <a:xfrm>
            <a:off x="2955925" y="4414846"/>
            <a:ext cx="973133" cy="228600"/>
            <a:chOff x="4016824" y="3329200"/>
            <a:chExt cx="1097652" cy="228600"/>
          </a:xfrm>
        </p:grpSpPr>
        <p:sp>
          <p:nvSpPr>
            <p:cNvPr id="21" name="Content"/>
            <p:cNvSpPr/>
            <p:nvPr/>
          </p:nvSpPr>
          <p:spPr>
            <a:xfrm>
              <a:off x="4016824" y="3329200"/>
              <a:ext cx="1097652" cy="228600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rIns="45720" rtlCol="0" anchor="ctr"/>
            <a:lstStyle/>
            <a:p>
              <a:r>
                <a:rPr lang="en-US" sz="1200" dirty="0" smtClean="0">
                  <a:solidFill>
                    <a:srgbClr val="000000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Country</a:t>
              </a:r>
              <a:endParaRPr lang="en-US" sz="1200" dirty="0">
                <a:solidFill>
                  <a:srgbClr val="000000"/>
                </a:solidFill>
                <a:latin typeface="Segoe UI" pitchFamily="34" charset="0"/>
                <a:ea typeface="Segoe UI" pitchFamily="34" charset="0"/>
                <a:cs typeface="Segoe UI" pitchFamily="34" charset="0"/>
              </a:endParaRPr>
            </a:p>
          </p:txBody>
        </p:sp>
        <p:sp>
          <p:nvSpPr>
            <p:cNvPr id="22" name="DownArrow"/>
            <p:cNvSpPr>
              <a:spLocks noChangeAspect="1"/>
            </p:cNvSpPr>
            <p:nvPr/>
          </p:nvSpPr>
          <p:spPr>
            <a:xfrm rot="10800000">
              <a:off x="4976001" y="3430199"/>
              <a:ext cx="91710" cy="48766"/>
            </a:xfrm>
            <a:prstGeom prst="triangle">
              <a:avLst/>
            </a:prstGeom>
            <a:solidFill>
              <a:srgbClr val="FFFFFF">
                <a:lumMod val="75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wrap="square" rtlCol="0" anchor="ctr"/>
            <a:lstStyle/>
            <a:p>
              <a:pPr algn="ctr"/>
              <a:endParaRPr lang="en-US" sz="2400" dirty="0"/>
            </a:p>
          </p:txBody>
        </p:sp>
      </p:grpSp>
      <p:sp>
        <p:nvSpPr>
          <p:cNvPr id="23" name="Content"/>
          <p:cNvSpPr/>
          <p:nvPr>
            <p:custDataLst>
              <p:custData r:id="rId6"/>
            </p:custDataLst>
          </p:nvPr>
        </p:nvSpPr>
        <p:spPr>
          <a:xfrm>
            <a:off x="2880000" y="5039376"/>
            <a:ext cx="1076346" cy="818516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lIns="45720" tIns="27432" rIns="0" bIns="0" rtlCol="0" anchor="t" anchorCtr="0"/>
          <a:lstStyle/>
          <a:p>
            <a:r>
              <a:rPr lang="en-US" sz="1200" dirty="0" smtClean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Your Message</a:t>
            </a:r>
          </a:p>
        </p:txBody>
      </p:sp>
      <p:grpSp>
        <p:nvGrpSpPr>
          <p:cNvPr id="24" name="DatePicker"/>
          <p:cNvGrpSpPr/>
          <p:nvPr>
            <p:custDataLst>
              <p:custData r:id="rId7"/>
            </p:custDataLst>
          </p:nvPr>
        </p:nvGrpSpPr>
        <p:grpSpPr>
          <a:xfrm>
            <a:off x="2940035" y="3698575"/>
            <a:ext cx="969302" cy="228600"/>
            <a:chOff x="3790801" y="3347719"/>
            <a:chExt cx="969299" cy="228600"/>
          </a:xfrm>
        </p:grpSpPr>
        <p:sp>
          <p:nvSpPr>
            <p:cNvPr id="25" name="Content"/>
            <p:cNvSpPr/>
            <p:nvPr/>
          </p:nvSpPr>
          <p:spPr>
            <a:xfrm>
              <a:off x="3790801" y="3347719"/>
              <a:ext cx="698655" cy="228600"/>
            </a:xfrm>
            <a:prstGeom prst="rect">
              <a:avLst/>
            </a:prstGeom>
            <a:solidFill>
              <a:sysClr val="window" lastClr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  <a:effectLst/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tIns="0" rIns="0" bIns="0" rtlCol="0" anchor="ctr"/>
            <a:lstStyle/>
            <a:p>
              <a:r>
                <a:rPr lang="en-US" sz="1200" dirty="0" smtClean="0">
                  <a:solidFill>
                    <a:srgbClr val="000000"/>
                  </a:solidFill>
                  <a:latin typeface="Segoe UI" pitchFamily="34" charset="0"/>
                  <a:cs typeface="Segoe UI" pitchFamily="34" charset="0"/>
                </a:rPr>
                <a:t>   /   /    </a:t>
              </a:r>
              <a:endPara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endParaRPr>
            </a:p>
          </p:txBody>
        </p:sp>
        <p:pic>
          <p:nvPicPr>
            <p:cNvPr id="26" name="Icon" descr="C:\Users\t-dantay\Documents\First24\calendar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5017" y="3347719"/>
              <a:ext cx="225083" cy="228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Content"/>
          <p:cNvSpPr/>
          <p:nvPr>
            <p:custDataLst>
              <p:custData r:id="rId8"/>
            </p:custDataLst>
          </p:nvPr>
        </p:nvSpPr>
        <p:spPr>
          <a:xfrm>
            <a:off x="2915816" y="407707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 smtClean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jo@mail.com</a:t>
            </a:r>
            <a:endParaRPr lang="en-US" sz="1200" dirty="0">
              <a:solidFill>
                <a:srgbClr val="000000"/>
              </a:solidFill>
              <a:latin typeface="Segoe UI" pitchFamily="34" charset="0"/>
              <a:cs typeface="Segoe U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93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Processing Form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action</a:t>
            </a:r>
            <a:r>
              <a:rPr lang="en-GB" sz="2400" dirty="0" smtClean="0">
                <a:solidFill>
                  <a:srgbClr val="0000FF"/>
                </a:solidFill>
                <a:latin typeface="Consolas"/>
              </a:rPr>
              <a:t>="post.asp" </a:t>
            </a:r>
            <a:r>
              <a:rPr lang="en-GB" sz="2400" dirty="0" smtClean="0">
                <a:solidFill>
                  <a:srgbClr val="FF0000"/>
                </a:solidFill>
                <a:latin typeface="Consolas"/>
              </a:rPr>
              <a:t>method</a:t>
            </a:r>
            <a:r>
              <a:rPr lang="en-GB" sz="2400" dirty="0" smtClean="0">
                <a:solidFill>
                  <a:srgbClr val="0000FF"/>
                </a:solidFill>
                <a:latin typeface="Consolas"/>
              </a:rPr>
              <a:t>="post"&gt;…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&lt;/ </a:t>
            </a:r>
            <a:r>
              <a:rPr lang="en-GB" sz="2400" dirty="0" smtClean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 smtClean="0">
                <a:solidFill>
                  <a:srgbClr val="0000FF"/>
                </a:solidFill>
                <a:latin typeface="Consolas"/>
              </a:rPr>
              <a:t>&gt;</a:t>
            </a:r>
            <a:endParaRPr lang="en-GB" sz="2400" dirty="0" smtClean="0"/>
          </a:p>
          <a:p>
            <a:r>
              <a:rPr lang="en-GB" b="1" dirty="0" smtClean="0"/>
              <a:t>action</a:t>
            </a:r>
            <a:r>
              <a:rPr lang="en-GB" dirty="0" smtClean="0"/>
              <a:t>: destination URL address (web, email, etc.)</a:t>
            </a:r>
          </a:p>
          <a:p>
            <a:r>
              <a:rPr lang="en-GB" b="1" dirty="0" smtClean="0"/>
              <a:t>method</a:t>
            </a:r>
            <a:r>
              <a:rPr lang="en-GB" dirty="0" smtClean="0"/>
              <a:t>:</a:t>
            </a:r>
          </a:p>
          <a:p>
            <a:pPr lvl="1"/>
            <a:r>
              <a:rPr lang="en-GB" b="1" dirty="0" smtClean="0"/>
              <a:t>Get</a:t>
            </a:r>
            <a:r>
              <a:rPr lang="en-GB" dirty="0" smtClean="0"/>
              <a:t>: data is sent as part of destination URL.</a:t>
            </a:r>
          </a:p>
          <a:p>
            <a:pPr lvl="1"/>
            <a:r>
              <a:rPr lang="en-GB" b="1" dirty="0" smtClean="0"/>
              <a:t>Post</a:t>
            </a:r>
            <a:r>
              <a:rPr lang="en-GB" dirty="0" smtClean="0"/>
              <a:t>: data is sent in the body of the form via script.</a:t>
            </a:r>
          </a:p>
          <a:p>
            <a:pPr marL="685800" lvl="2" indent="0">
              <a:buNone/>
            </a:pPr>
            <a:r>
              <a:rPr lang="en-GB" b="1" i="1" dirty="0"/>
              <a:t>Note</a:t>
            </a:r>
            <a:r>
              <a:rPr lang="en-GB" i="1" dirty="0"/>
              <a:t>: “Post” is the more secure and usually better to use.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3491880" y="3068960"/>
            <a:ext cx="2484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3279"/>
            <a:ext cx="2838450" cy="1000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Straight Arrow Connector 12"/>
          <p:cNvCxnSpPr/>
          <p:nvPr/>
        </p:nvCxnSpPr>
        <p:spPr>
          <a:xfrm>
            <a:off x="3491880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975602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2056" idx="3"/>
          </p:cNvCxnSpPr>
          <p:nvPr/>
        </p:nvCxnSpPr>
        <p:spPr>
          <a:xfrm>
            <a:off x="3378002" y="2053342"/>
            <a:ext cx="1497099" cy="1015618"/>
          </a:xfrm>
          <a:prstGeom prst="bentConnector3">
            <a:avLst>
              <a:gd name="adj1" fmla="val 10013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707904" y="1700808"/>
            <a:ext cx="2569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submit form data</a:t>
            </a:r>
          </a:p>
          <a:p>
            <a:r>
              <a:rPr lang="en-GB" i="1" dirty="0" smtClean="0"/>
              <a:t>(when button is clicked)</a:t>
            </a:r>
            <a:endParaRPr lang="en-GB" i="1" dirty="0"/>
          </a:p>
        </p:txBody>
      </p:sp>
      <p:sp>
        <p:nvSpPr>
          <p:cNvPr id="29" name="TextBox 28"/>
          <p:cNvSpPr txBox="1"/>
          <p:nvPr/>
        </p:nvSpPr>
        <p:spPr>
          <a:xfrm>
            <a:off x="3275856" y="3172326"/>
            <a:ext cx="382990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 smtClean="0"/>
              <a:t>to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5724128" y="3172326"/>
            <a:ext cx="611514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 smtClean="0"/>
              <a:t>how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0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10203</TotalTime>
  <Words>1319</Words>
  <Application>Microsoft Office PowerPoint</Application>
  <PresentationFormat>On-screen Show (4:3)</PresentationFormat>
  <Paragraphs>209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Calibri</vt:lpstr>
      <vt:lpstr>Cambria</vt:lpstr>
      <vt:lpstr>Consolas</vt:lpstr>
      <vt:lpstr>Segoe UI</vt:lpstr>
      <vt:lpstr>Wingdings</vt:lpstr>
      <vt:lpstr>Wingdings 2</vt:lpstr>
      <vt:lpstr>Median</vt:lpstr>
      <vt:lpstr>HTML Forms and More CSS</vt:lpstr>
      <vt:lpstr>Today’s Lecture</vt:lpstr>
      <vt:lpstr>More Pseudo Class CSS Selectors</vt:lpstr>
      <vt:lpstr>Pseudo Element CSS Selectors</vt:lpstr>
      <vt:lpstr>CSS Selectors Specificity Calculations</vt:lpstr>
      <vt:lpstr>Calculating Selectors Specificity Value</vt:lpstr>
      <vt:lpstr>Examples</vt:lpstr>
      <vt:lpstr>Important Notes</vt:lpstr>
      <vt:lpstr>CSS Cascade Rules</vt:lpstr>
      <vt:lpstr>CSS Image Sprites</vt:lpstr>
      <vt:lpstr>CSS Image Sprites</vt:lpstr>
      <vt:lpstr>Why Combine Multiple Images?</vt:lpstr>
      <vt:lpstr>CSS Sprites: How?</vt:lpstr>
      <vt:lpstr>Demo: CSS Sprites</vt:lpstr>
      <vt:lpstr>HTML Forms</vt:lpstr>
      <vt:lpstr>HTML Forms</vt:lpstr>
      <vt:lpstr>Creating a HTML Form</vt:lpstr>
      <vt:lpstr>Form Elements</vt:lpstr>
      <vt:lpstr>The &lt;input /&gt; Element</vt:lpstr>
      <vt:lpstr>HTML5 Input Types</vt:lpstr>
      <vt:lpstr>Other HTML Form Elements</vt:lpstr>
      <vt:lpstr>What Form Element? Popular Types</vt:lpstr>
      <vt:lpstr>Processing Form Data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1495</cp:revision>
  <cp:lastPrinted>2014-09-29T16:21:25Z</cp:lastPrinted>
  <dcterms:created xsi:type="dcterms:W3CDTF">2013-09-18T07:00:31Z</dcterms:created>
  <dcterms:modified xsi:type="dcterms:W3CDTF">2016-11-24T08:15:20Z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