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3.xml" ContentType="application/vnd.openxmlformats-officedocument.presentationml.tags+xml"/>
  <Override PartName="/ppt/notesSlides/notesSlide6.xml" ContentType="application/vnd.openxmlformats-officedocument.presentationml.notesSlide+xml"/>
  <Override PartName="/ppt/tags/tag4.xml" ContentType="application/vnd.openxmlformats-officedocument.presentationml.tags+xml"/>
  <Override PartName="/ppt/notesSlides/notesSlide7.xml" ContentType="application/vnd.openxmlformats-officedocument.presentationml.notesSlide+xml"/>
  <Override PartName="/ppt/tags/tag5.xml" ContentType="application/vnd.openxmlformats-officedocument.presentationml.tags+xml"/>
  <Override PartName="/ppt/notesSlides/notesSlide8.xml" ContentType="application/vnd.openxmlformats-officedocument.presentationml.notesSlide+xml"/>
  <Override PartName="/ppt/tags/tag6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  <p:sldMasterId id="2147483686" r:id="rId8"/>
    <p:sldMasterId id="2147483701" r:id="rId9"/>
  </p:sldMasterIdLst>
  <p:notesMasterIdLst>
    <p:notesMasterId r:id="rId30"/>
  </p:notesMasterIdLst>
  <p:sldIdLst>
    <p:sldId id="409" r:id="rId10"/>
    <p:sldId id="412" r:id="rId11"/>
    <p:sldId id="372" r:id="rId12"/>
    <p:sldId id="524" r:id="rId13"/>
    <p:sldId id="373" r:id="rId14"/>
    <p:sldId id="552" r:id="rId15"/>
    <p:sldId id="374" r:id="rId16"/>
    <p:sldId id="376" r:id="rId17"/>
    <p:sldId id="554" r:id="rId18"/>
    <p:sldId id="379" r:id="rId19"/>
    <p:sldId id="528" r:id="rId20"/>
    <p:sldId id="529" r:id="rId21"/>
    <p:sldId id="530" r:id="rId22"/>
    <p:sldId id="532" r:id="rId23"/>
    <p:sldId id="533" r:id="rId24"/>
    <p:sldId id="535" r:id="rId25"/>
    <p:sldId id="536" r:id="rId26"/>
    <p:sldId id="539" r:id="rId27"/>
    <p:sldId id="548" r:id="rId28"/>
    <p:sldId id="40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59443" autoAdjust="0"/>
  </p:normalViewPr>
  <p:slideViewPr>
    <p:cSldViewPr snapToGrid="0">
      <p:cViewPr varScale="1">
        <p:scale>
          <a:sx n="50" d="100"/>
          <a:sy n="50" d="100"/>
        </p:scale>
        <p:origin x="1423" y="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954D8DAC-0B6C-4F9A-8888-FB2C33956BBD}"/>
    <pc:docChg chg="delSld modSld">
      <pc:chgData name="Nitheesh Kaliyamurthy" userId="2821ebda-f4ac-4963-9a4e-a836dfc45829" providerId="ADAL" clId="{954D8DAC-0B6C-4F9A-8888-FB2C33956BBD}" dt="2024-01-29T12:45:42.476" v="65" actId="20577"/>
      <pc:docMkLst>
        <pc:docMk/>
      </pc:docMkLst>
      <pc:sldChg chg="modNotesTx">
        <pc:chgData name="Nitheesh Kaliyamurthy" userId="2821ebda-f4ac-4963-9a4e-a836dfc45829" providerId="ADAL" clId="{954D8DAC-0B6C-4F9A-8888-FB2C33956BBD}" dt="2024-01-29T12:26:34.031" v="0" actId="6549"/>
        <pc:sldMkLst>
          <pc:docMk/>
          <pc:sldMk cId="611457409" sldId="372"/>
        </pc:sldMkLst>
      </pc:sldChg>
      <pc:sldChg chg="modNotesTx">
        <pc:chgData name="Nitheesh Kaliyamurthy" userId="2821ebda-f4ac-4963-9a4e-a836dfc45829" providerId="ADAL" clId="{954D8DAC-0B6C-4F9A-8888-FB2C33956BBD}" dt="2024-01-29T12:26:39.091" v="1" actId="6549"/>
        <pc:sldMkLst>
          <pc:docMk/>
          <pc:sldMk cId="4292408592" sldId="373"/>
        </pc:sldMkLst>
      </pc:sldChg>
      <pc:sldChg chg="modSp mod modNotesTx">
        <pc:chgData name="Nitheesh Kaliyamurthy" userId="2821ebda-f4ac-4963-9a4e-a836dfc45829" providerId="ADAL" clId="{954D8DAC-0B6C-4F9A-8888-FB2C33956BBD}" dt="2024-01-29T12:28:07.007" v="58" actId="6549"/>
        <pc:sldMkLst>
          <pc:docMk/>
          <pc:sldMk cId="840170834" sldId="405"/>
        </pc:sldMkLst>
        <pc:spChg chg="mod">
          <ac:chgData name="Nitheesh Kaliyamurthy" userId="2821ebda-f4ac-4963-9a4e-a836dfc45829" providerId="ADAL" clId="{954D8DAC-0B6C-4F9A-8888-FB2C33956BBD}" dt="2024-01-29T12:27:43.776" v="12" actId="6549"/>
          <ac:spMkLst>
            <pc:docMk/>
            <pc:sldMk cId="840170834" sldId="405"/>
            <ac:spMk id="2" creationId="{EDD4C10A-E4A0-4C54-98D4-C13432B17C16}"/>
          </ac:spMkLst>
        </pc:spChg>
        <pc:spChg chg="mod">
          <ac:chgData name="Nitheesh Kaliyamurthy" userId="2821ebda-f4ac-4963-9a4e-a836dfc45829" providerId="ADAL" clId="{954D8DAC-0B6C-4F9A-8888-FB2C33956BBD}" dt="2024-01-29T12:28:03.266" v="57" actId="20577"/>
          <ac:spMkLst>
            <pc:docMk/>
            <pc:sldMk cId="840170834" sldId="405"/>
            <ac:spMk id="3" creationId="{8A24508A-09F8-407C-BCEE-EED5957725C5}"/>
          </ac:spMkLst>
        </pc:spChg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683668143" sldId="413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1128288593" sldId="414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2692523008" sldId="415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1001152144" sldId="416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1921073176" sldId="420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3672856317" sldId="427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378809121" sldId="442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730594138" sldId="443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2894681550" sldId="444"/>
        </pc:sldMkLst>
      </pc:sldChg>
      <pc:sldChg chg="modNotesTx">
        <pc:chgData name="Nitheesh Kaliyamurthy" userId="2821ebda-f4ac-4963-9a4e-a836dfc45829" providerId="ADAL" clId="{954D8DAC-0B6C-4F9A-8888-FB2C33956BBD}" dt="2024-01-29T12:26:51.360" v="3" actId="6549"/>
        <pc:sldMkLst>
          <pc:docMk/>
          <pc:sldMk cId="3895803092" sldId="529"/>
        </pc:sldMkLst>
      </pc:sldChg>
      <pc:sldChg chg="modNotesTx">
        <pc:chgData name="Nitheesh Kaliyamurthy" userId="2821ebda-f4ac-4963-9a4e-a836dfc45829" providerId="ADAL" clId="{954D8DAC-0B6C-4F9A-8888-FB2C33956BBD}" dt="2024-01-29T12:26:54.511" v="4" actId="6549"/>
        <pc:sldMkLst>
          <pc:docMk/>
          <pc:sldMk cId="690020946" sldId="530"/>
        </pc:sldMkLst>
      </pc:sldChg>
      <pc:sldChg chg="modSp mod">
        <pc:chgData name="Nitheesh Kaliyamurthy" userId="2821ebda-f4ac-4963-9a4e-a836dfc45829" providerId="ADAL" clId="{954D8DAC-0B6C-4F9A-8888-FB2C33956BBD}" dt="2024-01-29T12:45:42.476" v="65" actId="20577"/>
        <pc:sldMkLst>
          <pc:docMk/>
          <pc:sldMk cId="3430368062" sldId="532"/>
        </pc:sldMkLst>
        <pc:spChg chg="mod">
          <ac:chgData name="Nitheesh Kaliyamurthy" userId="2821ebda-f4ac-4963-9a4e-a836dfc45829" providerId="ADAL" clId="{954D8DAC-0B6C-4F9A-8888-FB2C33956BBD}" dt="2024-01-29T12:45:42.476" v="65" actId="20577"/>
          <ac:spMkLst>
            <pc:docMk/>
            <pc:sldMk cId="3430368062" sldId="532"/>
            <ac:spMk id="2" creationId="{00000000-0000-0000-0000-000000000000}"/>
          </ac:spMkLst>
        </pc:spChg>
      </pc:sldChg>
      <pc:sldChg chg="modNotesTx">
        <pc:chgData name="Nitheesh Kaliyamurthy" userId="2821ebda-f4ac-4963-9a4e-a836dfc45829" providerId="ADAL" clId="{954D8DAC-0B6C-4F9A-8888-FB2C33956BBD}" dt="2024-01-29T12:26:58.267" v="5" actId="6549"/>
        <pc:sldMkLst>
          <pc:docMk/>
          <pc:sldMk cId="2296249931" sldId="533"/>
        </pc:sldMkLst>
      </pc:sldChg>
      <pc:sldChg chg="modNotesTx">
        <pc:chgData name="Nitheesh Kaliyamurthy" userId="2821ebda-f4ac-4963-9a4e-a836dfc45829" providerId="ADAL" clId="{954D8DAC-0B6C-4F9A-8888-FB2C33956BBD}" dt="2024-01-29T12:27:01.817" v="6" actId="6549"/>
        <pc:sldMkLst>
          <pc:docMk/>
          <pc:sldMk cId="4143586659" sldId="535"/>
        </pc:sldMkLst>
      </pc:sldChg>
      <pc:sldChg chg="modNotesTx">
        <pc:chgData name="Nitheesh Kaliyamurthy" userId="2821ebda-f4ac-4963-9a4e-a836dfc45829" providerId="ADAL" clId="{954D8DAC-0B6C-4F9A-8888-FB2C33956BBD}" dt="2024-01-29T12:27:05.255" v="7" actId="6549"/>
        <pc:sldMkLst>
          <pc:docMk/>
          <pc:sldMk cId="226324778" sldId="536"/>
        </pc:sldMkLst>
      </pc:sldChg>
      <pc:sldChg chg="modNotesTx">
        <pc:chgData name="Nitheesh Kaliyamurthy" userId="2821ebda-f4ac-4963-9a4e-a836dfc45829" providerId="ADAL" clId="{954D8DAC-0B6C-4F9A-8888-FB2C33956BBD}" dt="2024-01-29T12:27:08.414" v="8" actId="6549"/>
        <pc:sldMkLst>
          <pc:docMk/>
          <pc:sldMk cId="2974234180" sldId="539"/>
        </pc:sldMkLst>
      </pc:sldChg>
      <pc:sldChg chg="modNotesTx">
        <pc:chgData name="Nitheesh Kaliyamurthy" userId="2821ebda-f4ac-4963-9a4e-a836dfc45829" providerId="ADAL" clId="{954D8DAC-0B6C-4F9A-8888-FB2C33956BBD}" dt="2024-01-29T12:27:11.386" v="9" actId="6549"/>
        <pc:sldMkLst>
          <pc:docMk/>
          <pc:sldMk cId="3680393115" sldId="548"/>
        </pc:sldMkLst>
      </pc:sldChg>
      <pc:sldChg chg="del">
        <pc:chgData name="Nitheesh Kaliyamurthy" userId="2821ebda-f4ac-4963-9a4e-a836dfc45829" providerId="ADAL" clId="{954D8DAC-0B6C-4F9A-8888-FB2C33956BBD}" dt="2024-01-29T12:27:19.505" v="10" actId="47"/>
        <pc:sldMkLst>
          <pc:docMk/>
          <pc:sldMk cId="4172233181" sldId="550"/>
        </pc:sldMkLst>
      </pc:sldChg>
      <pc:sldChg chg="modNotesTx">
        <pc:chgData name="Nitheesh Kaliyamurthy" userId="2821ebda-f4ac-4963-9a4e-a836dfc45829" providerId="ADAL" clId="{954D8DAC-0B6C-4F9A-8888-FB2C33956BBD}" dt="2024-01-29T12:26:42.394" v="2" actId="6549"/>
        <pc:sldMkLst>
          <pc:docMk/>
          <pc:sldMk cId="2594254486" sldId="552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2902312421" sldId="571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4073864068" sldId="572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2747083776" sldId="573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2736903517" sldId="574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3853743729" sldId="575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3495235038" sldId="576"/>
        </pc:sldMkLst>
      </pc:sldChg>
      <pc:sldChg chg="del">
        <pc:chgData name="Nitheesh Kaliyamurthy" userId="2821ebda-f4ac-4963-9a4e-a836dfc45829" providerId="ADAL" clId="{954D8DAC-0B6C-4F9A-8888-FB2C33956BBD}" dt="2024-01-29T12:27:34.076" v="11" actId="47"/>
        <pc:sldMkLst>
          <pc:docMk/>
          <pc:sldMk cId="739040080" sldId="57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EF847B-9A63-4A52-9866-E5001989F599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48CB94D-ED41-495B-A01C-A4ECBF6079D9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374205B6-8FDC-42F9-99BA-2C93735B75BA}" type="parTrans" cxnId="{5113BCAE-3C84-4AC3-8634-D5EFEEF7C15C}">
      <dgm:prSet/>
      <dgm:spPr/>
      <dgm:t>
        <a:bodyPr/>
        <a:lstStyle/>
        <a:p>
          <a:endParaRPr lang="en-US"/>
        </a:p>
      </dgm:t>
    </dgm:pt>
    <dgm:pt modelId="{7D8A61BB-9D23-4B00-9FE0-DDFF32A832C2}" type="sibTrans" cxnId="{5113BCAE-3C84-4AC3-8634-D5EFEEF7C15C}">
      <dgm:prSet/>
      <dgm:spPr/>
      <dgm:t>
        <a:bodyPr/>
        <a:lstStyle/>
        <a:p>
          <a:endParaRPr lang="en-US"/>
        </a:p>
      </dgm:t>
    </dgm:pt>
    <dgm:pt modelId="{431B0C7C-9D0F-44D4-99B6-23122EC8C58A}">
      <dgm:prSet/>
      <dgm:spPr/>
      <dgm:t>
        <a:bodyPr/>
        <a:lstStyle/>
        <a:p>
          <a:r>
            <a:rPr lang="en-GB" dirty="0"/>
            <a:t>Enterprise Network</a:t>
          </a:r>
          <a:endParaRPr lang="en-US" dirty="0"/>
        </a:p>
      </dgm:t>
    </dgm:pt>
    <dgm:pt modelId="{2E845047-319D-43FD-AF55-7BB1E0B35331}" type="parTrans" cxnId="{3D55D4DF-E118-4502-AED7-2410A9EB07FE}">
      <dgm:prSet/>
      <dgm:spPr/>
      <dgm:t>
        <a:bodyPr/>
        <a:lstStyle/>
        <a:p>
          <a:endParaRPr lang="en-US"/>
        </a:p>
      </dgm:t>
    </dgm:pt>
    <dgm:pt modelId="{69342973-714A-4DB6-BC4F-EE9BF0EF48ED}" type="sibTrans" cxnId="{3D55D4DF-E118-4502-AED7-2410A9EB07FE}">
      <dgm:prSet/>
      <dgm:spPr/>
      <dgm:t>
        <a:bodyPr/>
        <a:lstStyle/>
        <a:p>
          <a:endParaRPr lang="en-US"/>
        </a:p>
      </dgm:t>
    </dgm:pt>
    <dgm:pt modelId="{215A54DD-D539-45EA-B862-3052EF6EF4C6}">
      <dgm:prSet/>
      <dgm:spPr/>
      <dgm:t>
        <a:bodyPr/>
        <a:lstStyle/>
        <a:p>
          <a:r>
            <a:rPr lang="en-GB" dirty="0"/>
            <a:t>Virtualization</a:t>
          </a:r>
          <a:endParaRPr lang="en-US" dirty="0"/>
        </a:p>
      </dgm:t>
    </dgm:pt>
    <dgm:pt modelId="{B7C1444F-C90A-4641-8B97-0039353D7F69}" type="parTrans" cxnId="{2705197D-C34C-4C56-8CE2-ED64E888650D}">
      <dgm:prSet/>
      <dgm:spPr/>
      <dgm:t>
        <a:bodyPr/>
        <a:lstStyle/>
        <a:p>
          <a:endParaRPr lang="en-US"/>
        </a:p>
      </dgm:t>
    </dgm:pt>
    <dgm:pt modelId="{98D56EF3-8E3B-4113-A7D1-EE17E3D40037}" type="sibTrans" cxnId="{2705197D-C34C-4C56-8CE2-ED64E888650D}">
      <dgm:prSet/>
      <dgm:spPr/>
      <dgm:t>
        <a:bodyPr/>
        <a:lstStyle/>
        <a:p>
          <a:endParaRPr lang="en-US"/>
        </a:p>
      </dgm:t>
    </dgm:pt>
    <dgm:pt modelId="{33F61C36-39D1-4EEE-BA65-956BC8559672}">
      <dgm:prSet/>
      <dgm:spPr/>
      <dgm:t>
        <a:bodyPr/>
        <a:lstStyle/>
        <a:p>
          <a:r>
            <a:rPr lang="en-GB" dirty="0"/>
            <a:t>Security</a:t>
          </a:r>
          <a:endParaRPr lang="en-US" dirty="0"/>
        </a:p>
      </dgm:t>
    </dgm:pt>
    <dgm:pt modelId="{29D408AF-E50D-4C47-BC3B-CA52A3498DAB}" type="parTrans" cxnId="{32CABCB7-6DD7-4D15-AE37-8EBED9BE9394}">
      <dgm:prSet/>
      <dgm:spPr/>
      <dgm:t>
        <a:bodyPr/>
        <a:lstStyle/>
        <a:p>
          <a:endParaRPr lang="en-US"/>
        </a:p>
      </dgm:t>
    </dgm:pt>
    <dgm:pt modelId="{D6C3F024-A9F7-48DF-9F08-00AF3EF94FDF}" type="sibTrans" cxnId="{32CABCB7-6DD7-4D15-AE37-8EBED9BE9394}">
      <dgm:prSet/>
      <dgm:spPr/>
      <dgm:t>
        <a:bodyPr/>
        <a:lstStyle/>
        <a:p>
          <a:endParaRPr lang="en-US"/>
        </a:p>
      </dgm:t>
    </dgm:pt>
    <dgm:pt modelId="{93EE6A0D-6E2D-46E5-9A1E-53072A60859B}" type="pres">
      <dgm:prSet presAssocID="{4EEF847B-9A63-4A52-9866-E5001989F599}" presName="root" presStyleCnt="0">
        <dgm:presLayoutVars>
          <dgm:dir/>
          <dgm:resizeHandles val="exact"/>
        </dgm:presLayoutVars>
      </dgm:prSet>
      <dgm:spPr/>
    </dgm:pt>
    <dgm:pt modelId="{3E7604A9-17E1-4C9B-8091-18B79E62F80D}" type="pres">
      <dgm:prSet presAssocID="{248CB94D-ED41-495B-A01C-A4ECBF6079D9}" presName="compNode" presStyleCnt="0"/>
      <dgm:spPr/>
    </dgm:pt>
    <dgm:pt modelId="{41758B4D-DC4C-4650-8497-71614490C4CC}" type="pres">
      <dgm:prSet presAssocID="{248CB94D-ED41-495B-A01C-A4ECBF6079D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796E2643-A6AA-49E2-A8E5-7096A8FE1BD1}" type="pres">
      <dgm:prSet presAssocID="{248CB94D-ED41-495B-A01C-A4ECBF6079D9}" presName="spaceRect" presStyleCnt="0"/>
      <dgm:spPr/>
    </dgm:pt>
    <dgm:pt modelId="{6799B4F6-3D8D-4227-A8CB-DEF987D05F97}" type="pres">
      <dgm:prSet presAssocID="{248CB94D-ED41-495B-A01C-A4ECBF6079D9}" presName="textRect" presStyleLbl="revTx" presStyleIdx="0" presStyleCnt="4">
        <dgm:presLayoutVars>
          <dgm:chMax val="1"/>
          <dgm:chPref val="1"/>
        </dgm:presLayoutVars>
      </dgm:prSet>
      <dgm:spPr/>
    </dgm:pt>
    <dgm:pt modelId="{30C644C6-8BA3-4C88-8F60-CE8274C4183D}" type="pres">
      <dgm:prSet presAssocID="{7D8A61BB-9D23-4B00-9FE0-DDFF32A832C2}" presName="sibTrans" presStyleCnt="0"/>
      <dgm:spPr/>
    </dgm:pt>
    <dgm:pt modelId="{D7DFBD0C-F1EF-4ABB-9FD6-598325081201}" type="pres">
      <dgm:prSet presAssocID="{431B0C7C-9D0F-44D4-99B6-23122EC8C58A}" presName="compNode" presStyleCnt="0"/>
      <dgm:spPr/>
    </dgm:pt>
    <dgm:pt modelId="{957D98C9-888F-44BC-9D9E-DE34B44DBFD6}" type="pres">
      <dgm:prSet presAssocID="{431B0C7C-9D0F-44D4-99B6-23122EC8C58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E8321E6B-36E1-49B1-8135-005C9EE3FC3F}" type="pres">
      <dgm:prSet presAssocID="{431B0C7C-9D0F-44D4-99B6-23122EC8C58A}" presName="spaceRect" presStyleCnt="0"/>
      <dgm:spPr/>
    </dgm:pt>
    <dgm:pt modelId="{455BCB15-002E-422B-9EE0-0983CBCBAE7D}" type="pres">
      <dgm:prSet presAssocID="{431B0C7C-9D0F-44D4-99B6-23122EC8C58A}" presName="textRect" presStyleLbl="revTx" presStyleIdx="1" presStyleCnt="4">
        <dgm:presLayoutVars>
          <dgm:chMax val="1"/>
          <dgm:chPref val="1"/>
        </dgm:presLayoutVars>
      </dgm:prSet>
      <dgm:spPr/>
    </dgm:pt>
    <dgm:pt modelId="{9125FB75-F9DF-42A4-82E6-AF483D6B0B62}" type="pres">
      <dgm:prSet presAssocID="{69342973-714A-4DB6-BC4F-EE9BF0EF48ED}" presName="sibTrans" presStyleCnt="0"/>
      <dgm:spPr/>
    </dgm:pt>
    <dgm:pt modelId="{431C0DFB-0AE1-4461-889A-1F9895F4E89D}" type="pres">
      <dgm:prSet presAssocID="{215A54DD-D539-45EA-B862-3052EF6EF4C6}" presName="compNode" presStyleCnt="0"/>
      <dgm:spPr/>
    </dgm:pt>
    <dgm:pt modelId="{758B1510-6CD9-48BA-8A73-74AA2FAC4D36}" type="pres">
      <dgm:prSet presAssocID="{215A54DD-D539-45EA-B862-3052EF6EF4C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a"/>
        </a:ext>
      </dgm:extLst>
    </dgm:pt>
    <dgm:pt modelId="{3AB99E63-0EE2-4EE5-BBFD-644D21350139}" type="pres">
      <dgm:prSet presAssocID="{215A54DD-D539-45EA-B862-3052EF6EF4C6}" presName="spaceRect" presStyleCnt="0"/>
      <dgm:spPr/>
    </dgm:pt>
    <dgm:pt modelId="{9CC87AD4-7C44-46D3-9428-85A071F8713B}" type="pres">
      <dgm:prSet presAssocID="{215A54DD-D539-45EA-B862-3052EF6EF4C6}" presName="textRect" presStyleLbl="revTx" presStyleIdx="2" presStyleCnt="4">
        <dgm:presLayoutVars>
          <dgm:chMax val="1"/>
          <dgm:chPref val="1"/>
        </dgm:presLayoutVars>
      </dgm:prSet>
      <dgm:spPr/>
    </dgm:pt>
    <dgm:pt modelId="{0B3EB536-8305-4776-B13D-21E1C9F807EF}" type="pres">
      <dgm:prSet presAssocID="{98D56EF3-8E3B-4113-A7D1-EE17E3D40037}" presName="sibTrans" presStyleCnt="0"/>
      <dgm:spPr/>
    </dgm:pt>
    <dgm:pt modelId="{1E88139D-252F-4FD5-B7BD-100BB0E8EACA}" type="pres">
      <dgm:prSet presAssocID="{33F61C36-39D1-4EEE-BA65-956BC8559672}" presName="compNode" presStyleCnt="0"/>
      <dgm:spPr/>
    </dgm:pt>
    <dgm:pt modelId="{A7305EC7-6792-4778-A681-85816DE3C032}" type="pres">
      <dgm:prSet presAssocID="{33F61C36-39D1-4EEE-BA65-956BC8559672}" presName="iconRect" presStyleLbl="node1" presStyleIdx="3" presStyleCnt="4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</dgm:spPr>
    </dgm:pt>
    <dgm:pt modelId="{3FBFFF4D-E07D-4E11-B8AF-C5BC75BE524A}" type="pres">
      <dgm:prSet presAssocID="{33F61C36-39D1-4EEE-BA65-956BC8559672}" presName="spaceRect" presStyleCnt="0"/>
      <dgm:spPr/>
    </dgm:pt>
    <dgm:pt modelId="{7A2D1378-B469-4875-89D1-1064A42C3804}" type="pres">
      <dgm:prSet presAssocID="{33F61C36-39D1-4EEE-BA65-956BC855967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CC88E42-42FE-4877-810B-9D08D3E207CB}" type="presOf" srcId="{431B0C7C-9D0F-44D4-99B6-23122EC8C58A}" destId="{455BCB15-002E-422B-9EE0-0983CBCBAE7D}" srcOrd="0" destOrd="0" presId="urn:microsoft.com/office/officeart/2018/2/layout/IconLabelList"/>
    <dgm:cxn modelId="{B88D1874-DC1B-4D68-8930-D8D077BBFEBF}" type="presOf" srcId="{4EEF847B-9A63-4A52-9866-E5001989F599}" destId="{93EE6A0D-6E2D-46E5-9A1E-53072A60859B}" srcOrd="0" destOrd="0" presId="urn:microsoft.com/office/officeart/2018/2/layout/IconLabelList"/>
    <dgm:cxn modelId="{2705197D-C34C-4C56-8CE2-ED64E888650D}" srcId="{4EEF847B-9A63-4A52-9866-E5001989F599}" destId="{215A54DD-D539-45EA-B862-3052EF6EF4C6}" srcOrd="2" destOrd="0" parTransId="{B7C1444F-C90A-4641-8B97-0039353D7F69}" sibTransId="{98D56EF3-8E3B-4113-A7D1-EE17E3D40037}"/>
    <dgm:cxn modelId="{18326FAC-ED8B-4C72-9061-C63965C2F6AC}" type="presOf" srcId="{248CB94D-ED41-495B-A01C-A4ECBF6079D9}" destId="{6799B4F6-3D8D-4227-A8CB-DEF987D05F97}" srcOrd="0" destOrd="0" presId="urn:microsoft.com/office/officeart/2018/2/layout/IconLabelList"/>
    <dgm:cxn modelId="{5113BCAE-3C84-4AC3-8634-D5EFEEF7C15C}" srcId="{4EEF847B-9A63-4A52-9866-E5001989F599}" destId="{248CB94D-ED41-495B-A01C-A4ECBF6079D9}" srcOrd="0" destOrd="0" parTransId="{374205B6-8FDC-42F9-99BA-2C93735B75BA}" sibTransId="{7D8A61BB-9D23-4B00-9FE0-DDFF32A832C2}"/>
    <dgm:cxn modelId="{32CABCB7-6DD7-4D15-AE37-8EBED9BE9394}" srcId="{4EEF847B-9A63-4A52-9866-E5001989F599}" destId="{33F61C36-39D1-4EEE-BA65-956BC8559672}" srcOrd="3" destOrd="0" parTransId="{29D408AF-E50D-4C47-BC3B-CA52A3498DAB}" sibTransId="{D6C3F024-A9F7-48DF-9F08-00AF3EF94FDF}"/>
    <dgm:cxn modelId="{10A3BEB9-62E0-4E7A-A83B-A2281E01D4C1}" type="presOf" srcId="{215A54DD-D539-45EA-B862-3052EF6EF4C6}" destId="{9CC87AD4-7C44-46D3-9428-85A071F8713B}" srcOrd="0" destOrd="0" presId="urn:microsoft.com/office/officeart/2018/2/layout/IconLabelList"/>
    <dgm:cxn modelId="{9683F8CE-927D-40E6-A118-FAD55A2112BA}" type="presOf" srcId="{33F61C36-39D1-4EEE-BA65-956BC8559672}" destId="{7A2D1378-B469-4875-89D1-1064A42C3804}" srcOrd="0" destOrd="0" presId="urn:microsoft.com/office/officeart/2018/2/layout/IconLabelList"/>
    <dgm:cxn modelId="{3D55D4DF-E118-4502-AED7-2410A9EB07FE}" srcId="{4EEF847B-9A63-4A52-9866-E5001989F599}" destId="{431B0C7C-9D0F-44D4-99B6-23122EC8C58A}" srcOrd="1" destOrd="0" parTransId="{2E845047-319D-43FD-AF55-7BB1E0B35331}" sibTransId="{69342973-714A-4DB6-BC4F-EE9BF0EF48ED}"/>
    <dgm:cxn modelId="{6B6DD4D8-77C8-4917-9608-83DBC2FD334A}" type="presParOf" srcId="{93EE6A0D-6E2D-46E5-9A1E-53072A60859B}" destId="{3E7604A9-17E1-4C9B-8091-18B79E62F80D}" srcOrd="0" destOrd="0" presId="urn:microsoft.com/office/officeart/2018/2/layout/IconLabelList"/>
    <dgm:cxn modelId="{1B8A03C4-847E-4617-9642-D42DC3102D7B}" type="presParOf" srcId="{3E7604A9-17E1-4C9B-8091-18B79E62F80D}" destId="{41758B4D-DC4C-4650-8497-71614490C4CC}" srcOrd="0" destOrd="0" presId="urn:microsoft.com/office/officeart/2018/2/layout/IconLabelList"/>
    <dgm:cxn modelId="{6BCC8DFD-0201-4929-9933-38AE672FE102}" type="presParOf" srcId="{3E7604A9-17E1-4C9B-8091-18B79E62F80D}" destId="{796E2643-A6AA-49E2-A8E5-7096A8FE1BD1}" srcOrd="1" destOrd="0" presId="urn:microsoft.com/office/officeart/2018/2/layout/IconLabelList"/>
    <dgm:cxn modelId="{CF795EEA-84F0-4EA1-A4A9-6D51E51B3285}" type="presParOf" srcId="{3E7604A9-17E1-4C9B-8091-18B79E62F80D}" destId="{6799B4F6-3D8D-4227-A8CB-DEF987D05F97}" srcOrd="2" destOrd="0" presId="urn:microsoft.com/office/officeart/2018/2/layout/IconLabelList"/>
    <dgm:cxn modelId="{D2CF7777-10FD-4F19-978C-C5764F15445D}" type="presParOf" srcId="{93EE6A0D-6E2D-46E5-9A1E-53072A60859B}" destId="{30C644C6-8BA3-4C88-8F60-CE8274C4183D}" srcOrd="1" destOrd="0" presId="urn:microsoft.com/office/officeart/2018/2/layout/IconLabelList"/>
    <dgm:cxn modelId="{6E776345-47E2-4D79-AD06-0DEDEE2C35A4}" type="presParOf" srcId="{93EE6A0D-6E2D-46E5-9A1E-53072A60859B}" destId="{D7DFBD0C-F1EF-4ABB-9FD6-598325081201}" srcOrd="2" destOrd="0" presId="urn:microsoft.com/office/officeart/2018/2/layout/IconLabelList"/>
    <dgm:cxn modelId="{F8EAC6B5-850F-4B44-8754-C186B7831748}" type="presParOf" srcId="{D7DFBD0C-F1EF-4ABB-9FD6-598325081201}" destId="{957D98C9-888F-44BC-9D9E-DE34B44DBFD6}" srcOrd="0" destOrd="0" presId="urn:microsoft.com/office/officeart/2018/2/layout/IconLabelList"/>
    <dgm:cxn modelId="{705BBBD3-542B-46DA-9CDD-F1F1A815A676}" type="presParOf" srcId="{D7DFBD0C-F1EF-4ABB-9FD6-598325081201}" destId="{E8321E6B-36E1-49B1-8135-005C9EE3FC3F}" srcOrd="1" destOrd="0" presId="urn:microsoft.com/office/officeart/2018/2/layout/IconLabelList"/>
    <dgm:cxn modelId="{7FFDDBAA-BEA5-4F6C-98ED-0CCCAA87F0A5}" type="presParOf" srcId="{D7DFBD0C-F1EF-4ABB-9FD6-598325081201}" destId="{455BCB15-002E-422B-9EE0-0983CBCBAE7D}" srcOrd="2" destOrd="0" presId="urn:microsoft.com/office/officeart/2018/2/layout/IconLabelList"/>
    <dgm:cxn modelId="{F1EF3513-4EC7-49C3-B37B-996E1D8F6FA3}" type="presParOf" srcId="{93EE6A0D-6E2D-46E5-9A1E-53072A60859B}" destId="{9125FB75-F9DF-42A4-82E6-AF483D6B0B62}" srcOrd="3" destOrd="0" presId="urn:microsoft.com/office/officeart/2018/2/layout/IconLabelList"/>
    <dgm:cxn modelId="{C4B0CE87-D988-4A81-A2B0-DF093623A460}" type="presParOf" srcId="{93EE6A0D-6E2D-46E5-9A1E-53072A60859B}" destId="{431C0DFB-0AE1-4461-889A-1F9895F4E89D}" srcOrd="4" destOrd="0" presId="urn:microsoft.com/office/officeart/2018/2/layout/IconLabelList"/>
    <dgm:cxn modelId="{7197C2D3-1005-41C8-8C2A-9DA873E35102}" type="presParOf" srcId="{431C0DFB-0AE1-4461-889A-1F9895F4E89D}" destId="{758B1510-6CD9-48BA-8A73-74AA2FAC4D36}" srcOrd="0" destOrd="0" presId="urn:microsoft.com/office/officeart/2018/2/layout/IconLabelList"/>
    <dgm:cxn modelId="{8CD0A5BB-6C0F-4D8B-8EA8-6D19E71E9243}" type="presParOf" srcId="{431C0DFB-0AE1-4461-889A-1F9895F4E89D}" destId="{3AB99E63-0EE2-4EE5-BBFD-644D21350139}" srcOrd="1" destOrd="0" presId="urn:microsoft.com/office/officeart/2018/2/layout/IconLabelList"/>
    <dgm:cxn modelId="{6FD9042E-096B-4B15-A167-5289ADAD86F5}" type="presParOf" srcId="{431C0DFB-0AE1-4461-889A-1F9895F4E89D}" destId="{9CC87AD4-7C44-46D3-9428-85A071F8713B}" srcOrd="2" destOrd="0" presId="urn:microsoft.com/office/officeart/2018/2/layout/IconLabelList"/>
    <dgm:cxn modelId="{DE29192C-E578-4061-8D9C-3999AD09FB64}" type="presParOf" srcId="{93EE6A0D-6E2D-46E5-9A1E-53072A60859B}" destId="{0B3EB536-8305-4776-B13D-21E1C9F807EF}" srcOrd="5" destOrd="0" presId="urn:microsoft.com/office/officeart/2018/2/layout/IconLabelList"/>
    <dgm:cxn modelId="{9EED0904-EAB4-4F4E-A716-31C2ACB322E5}" type="presParOf" srcId="{93EE6A0D-6E2D-46E5-9A1E-53072A60859B}" destId="{1E88139D-252F-4FD5-B7BD-100BB0E8EACA}" srcOrd="6" destOrd="0" presId="urn:microsoft.com/office/officeart/2018/2/layout/IconLabelList"/>
    <dgm:cxn modelId="{995C706A-24DC-4EB3-AE12-91CD22228D87}" type="presParOf" srcId="{1E88139D-252F-4FD5-B7BD-100BB0E8EACA}" destId="{A7305EC7-6792-4778-A681-85816DE3C032}" srcOrd="0" destOrd="0" presId="urn:microsoft.com/office/officeart/2018/2/layout/IconLabelList"/>
    <dgm:cxn modelId="{E7B204B9-F354-4C31-9A01-5B17382DF714}" type="presParOf" srcId="{1E88139D-252F-4FD5-B7BD-100BB0E8EACA}" destId="{3FBFFF4D-E07D-4E11-B8AF-C5BC75BE524A}" srcOrd="1" destOrd="0" presId="urn:microsoft.com/office/officeart/2018/2/layout/IconLabelList"/>
    <dgm:cxn modelId="{533D4D89-25A9-4074-9CAC-137956D6A3B9}" type="presParOf" srcId="{1E88139D-252F-4FD5-B7BD-100BB0E8EACA}" destId="{7A2D1378-B469-4875-89D1-1064A42C380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758B4D-DC4C-4650-8497-71614490C4CC}">
      <dsp:nvSpPr>
        <dsp:cNvPr id="0" name=""/>
        <dsp:cNvSpPr/>
      </dsp:nvSpPr>
      <dsp:spPr>
        <a:xfrm>
          <a:off x="794747" y="996338"/>
          <a:ext cx="1069877" cy="10698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9B4F6-3D8D-4227-A8CB-DEF987D05F97}">
      <dsp:nvSpPr>
        <dsp:cNvPr id="0" name=""/>
        <dsp:cNvSpPr/>
      </dsp:nvSpPr>
      <dsp:spPr>
        <a:xfrm>
          <a:off x="140933" y="2382256"/>
          <a:ext cx="2377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Introduction</a:t>
          </a:r>
          <a:endParaRPr lang="en-US" sz="2500" kern="1200"/>
        </a:p>
      </dsp:txBody>
      <dsp:txXfrm>
        <a:off x="140933" y="2382256"/>
        <a:ext cx="2377504" cy="720000"/>
      </dsp:txXfrm>
    </dsp:sp>
    <dsp:sp modelId="{957D98C9-888F-44BC-9D9E-DE34B44DBFD6}">
      <dsp:nvSpPr>
        <dsp:cNvPr id="0" name=""/>
        <dsp:cNvSpPr/>
      </dsp:nvSpPr>
      <dsp:spPr>
        <a:xfrm>
          <a:off x="3588315" y="996338"/>
          <a:ext cx="1069877" cy="10698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BCB15-002E-422B-9EE0-0983CBCBAE7D}">
      <dsp:nvSpPr>
        <dsp:cNvPr id="0" name=""/>
        <dsp:cNvSpPr/>
      </dsp:nvSpPr>
      <dsp:spPr>
        <a:xfrm>
          <a:off x="2934501" y="2382256"/>
          <a:ext cx="2377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Enterprise Network</a:t>
          </a:r>
          <a:endParaRPr lang="en-US" sz="2500" kern="1200" dirty="0"/>
        </a:p>
      </dsp:txBody>
      <dsp:txXfrm>
        <a:off x="2934501" y="2382256"/>
        <a:ext cx="2377504" cy="720000"/>
      </dsp:txXfrm>
    </dsp:sp>
    <dsp:sp modelId="{758B1510-6CD9-48BA-8A73-74AA2FAC4D36}">
      <dsp:nvSpPr>
        <dsp:cNvPr id="0" name=""/>
        <dsp:cNvSpPr/>
      </dsp:nvSpPr>
      <dsp:spPr>
        <a:xfrm>
          <a:off x="6381883" y="996338"/>
          <a:ext cx="1069877" cy="10698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87AD4-7C44-46D3-9428-85A071F8713B}">
      <dsp:nvSpPr>
        <dsp:cNvPr id="0" name=""/>
        <dsp:cNvSpPr/>
      </dsp:nvSpPr>
      <dsp:spPr>
        <a:xfrm>
          <a:off x="5728069" y="2382256"/>
          <a:ext cx="2377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Virtualization</a:t>
          </a:r>
          <a:endParaRPr lang="en-US" sz="2500" kern="1200" dirty="0"/>
        </a:p>
      </dsp:txBody>
      <dsp:txXfrm>
        <a:off x="5728069" y="2382256"/>
        <a:ext cx="2377504" cy="720000"/>
      </dsp:txXfrm>
    </dsp:sp>
    <dsp:sp modelId="{A7305EC7-6792-4778-A681-85816DE3C032}">
      <dsp:nvSpPr>
        <dsp:cNvPr id="0" name=""/>
        <dsp:cNvSpPr/>
      </dsp:nvSpPr>
      <dsp:spPr>
        <a:xfrm>
          <a:off x="9175451" y="996338"/>
          <a:ext cx="1069877" cy="1069877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D1378-B469-4875-89D1-1064A42C3804}">
      <dsp:nvSpPr>
        <dsp:cNvPr id="0" name=""/>
        <dsp:cNvSpPr/>
      </dsp:nvSpPr>
      <dsp:spPr>
        <a:xfrm>
          <a:off x="8521637" y="2382256"/>
          <a:ext cx="2377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Security</a:t>
          </a:r>
          <a:endParaRPr lang="en-US" sz="2500" kern="1200" dirty="0"/>
        </a:p>
      </dsp:txBody>
      <dsp:txXfrm>
        <a:off x="8521637" y="2382256"/>
        <a:ext cx="2377504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74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53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1200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“Hyper-V provides the services that can be used to create and manage VMs, along with their resources”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479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9233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364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2743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4418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6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5986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472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899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1753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0065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54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6661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2492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8298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80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68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5180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13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55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27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092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975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396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89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911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4877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4124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6423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172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CB0EB6F8-EC51-F74F-782F-F97F59DC84E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849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diagramLayout" Target="../diagrams/layout1.xml"/><Relationship Id="rId9" Type="http://schemas.openxmlformats.org/officeDocument/2006/relationships/hyperlink" Target="https://websistent.com/vmware-bridged-networkin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1.xml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2.xml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4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5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virtualization/hyper-v-on-windows/quick-start/enable-hyper-v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docs.microsoft.com/en-us/virtualization/hyper-v-on-windows/quick-start/quick-create-virtual-machine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5066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2">
            <a:extLst>
              <a:ext uri="{FF2B5EF4-FFF2-40B4-BE49-F238E27FC236}">
                <a16:creationId xmlns:a16="http://schemas.microsoft.com/office/drawing/2014/main" id="{900AF725-3D2D-ECE6-C0E6-5BE3FDA8E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688" y="455085"/>
            <a:ext cx="11127317" cy="975783"/>
          </a:xfrm>
        </p:spPr>
        <p:txBody>
          <a:bodyPr>
            <a:normAutofit/>
          </a:bodyPr>
          <a:lstStyle/>
          <a:p>
            <a:r>
              <a:rPr lang="en-US" sz="3200" b="1" dirty="0"/>
              <a:t>Today’s Discussion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E91FCB-D0BE-39D3-F69C-3283D21825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1341661"/>
              </p:ext>
            </p:extLst>
          </p:nvPr>
        </p:nvGraphicFramePr>
        <p:xfrm>
          <a:off x="632885" y="1797052"/>
          <a:ext cx="11040076" cy="40985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227A289E-9EC1-1C8C-6EAE-122D1C7EA5DF}"/>
              </a:ext>
            </a:extLst>
          </p:cNvPr>
          <p:cNvSpPr txBox="1"/>
          <p:nvPr/>
        </p:nvSpPr>
        <p:spPr>
          <a:xfrm>
            <a:off x="3903592" y="148533"/>
            <a:ext cx="814263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During this week, we shall get introduced to this module, discuss the plan, coursework and the tools to be used in this module. 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We also discuss about Enterprise Networks, understand the importance of Virtualization followed by the need for security.  </a:t>
            </a:r>
          </a:p>
        </p:txBody>
      </p:sp>
      <p:pic>
        <p:nvPicPr>
          <p:cNvPr id="3" name="Picture 2" descr="A computer server on a plate&#10;&#10;Description automatically generated">
            <a:extLst>
              <a:ext uri="{FF2B5EF4-FFF2-40B4-BE49-F238E27FC236}">
                <a16:creationId xmlns:a16="http://schemas.microsoft.com/office/drawing/2014/main" id="{FDBDB06D-D4F1-A463-6FA6-362090ABA4B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246495" y="2595562"/>
            <a:ext cx="2381250" cy="16668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686C5A9-C857-FFFD-6A86-3B67DC451B15}"/>
              </a:ext>
            </a:extLst>
          </p:cNvPr>
          <p:cNvSpPr txBox="1"/>
          <p:nvPr/>
        </p:nvSpPr>
        <p:spPr>
          <a:xfrm>
            <a:off x="6464243" y="3770714"/>
            <a:ext cx="2381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9" tooltip="https://websistent.com/vmware-bridged-networking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0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9302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"/>
            <a:ext cx="7330440" cy="739139"/>
          </a:xfrm>
        </p:spPr>
        <p:txBody>
          <a:bodyPr>
            <a:normAutofit/>
          </a:bodyPr>
          <a:lstStyle/>
          <a:p>
            <a:r>
              <a:rPr lang="en-US" sz="3200" dirty="0"/>
              <a:t>Dedicated Servers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6241C1-922A-344A-BE2C-AE4BA89DA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092" y="1445041"/>
            <a:ext cx="5126791" cy="2453217"/>
          </a:xfrm>
        </p:spPr>
        <p:txBody>
          <a:bodyPr/>
          <a:lstStyle/>
          <a:p>
            <a:pPr marL="0" indent="0" algn="just"/>
            <a:r>
              <a:rPr lang="en-US" sz="2133" dirty="0">
                <a:solidFill>
                  <a:srgbClr val="000000"/>
                </a:solidFill>
              </a:rPr>
              <a:t>Historically, enterprise servers consisted of a server OS such as Windows Server or Linux Server, installed on specific hardware. </a:t>
            </a:r>
          </a:p>
          <a:p>
            <a:pPr marL="0" indent="0" algn="just"/>
            <a:endParaRPr lang="en-US" sz="2133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2133" dirty="0">
                <a:solidFill>
                  <a:srgbClr val="000000"/>
                </a:solidFill>
              </a:rPr>
              <a:t>All of a server’s RAM, processing power, and hard drive space were dedicated to the service provided (e.g., Web, email services, etc.).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F68B85-B729-DD44-817F-ABC3D6756B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7851" y="894122"/>
            <a:ext cx="6308249" cy="388810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1145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978391" cy="73842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Virtualization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216" y="738422"/>
            <a:ext cx="9167446" cy="39170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000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Virtualization: Sharing existing under utilized resources across a catalog of IT Applications 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2000" i="1" dirty="0">
                <a:solidFill>
                  <a:srgbClr val="000000"/>
                </a:solidFill>
              </a:rPr>
              <a:t>The technique of virtualization has existed in Processing, storage, and networking.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2000" i="1" dirty="0">
                <a:solidFill>
                  <a:srgbClr val="000000"/>
                </a:solidFill>
              </a:rPr>
              <a:t>The past decade has focused on development of Virtual Machines. 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2000" i="1" dirty="0">
                <a:solidFill>
                  <a:srgbClr val="000000"/>
                </a:solidFill>
              </a:rPr>
              <a:t>A virtual machine is a tightly isolated software container that runs its own operating system and applications as if it were a physical machine – (VMware website)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Virtualization also enables you to create storage devices and network resources. So, instead of having ten physical machines/servers, you can have one physical server and nine VMs running on it.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2000" b="1" dirty="0">
                <a:solidFill>
                  <a:srgbClr val="000000"/>
                </a:solidFill>
              </a:rPr>
              <a:t>Windows Server 2022 comes equipped with a Hyper-V feature that enables virtualization. </a:t>
            </a:r>
          </a:p>
          <a:p>
            <a:pPr marL="361950" indent="-36195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As a descendant of Windows Virtual PC, </a:t>
            </a:r>
            <a:r>
              <a:rPr lang="en-GB" sz="2000" b="1" dirty="0">
                <a:solidFill>
                  <a:srgbClr val="000000"/>
                </a:solidFill>
              </a:rPr>
              <a:t>Microsoft's Hyper-V </a:t>
            </a:r>
            <a:r>
              <a:rPr lang="en-GB" sz="2000" dirty="0">
                <a:solidFill>
                  <a:srgbClr val="000000"/>
                </a:solidFill>
              </a:rPr>
              <a:t>was introduced in </a:t>
            </a:r>
            <a:r>
              <a:rPr lang="en-GB" sz="2000" b="1" dirty="0">
                <a:solidFill>
                  <a:srgbClr val="000000"/>
                </a:solidFill>
              </a:rPr>
              <a:t>Windows Server 2008</a:t>
            </a:r>
            <a:r>
              <a:rPr lang="en-GB" sz="2000" dirty="0">
                <a:solidFill>
                  <a:srgbClr val="000000"/>
                </a:solidFill>
              </a:rPr>
              <a:t>. 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GB" sz="2000" i="1" dirty="0">
              <a:solidFill>
                <a:srgbClr val="000000"/>
              </a:solidFill>
            </a:endParaRPr>
          </a:p>
        </p:txBody>
      </p:sp>
      <p:pic>
        <p:nvPicPr>
          <p:cNvPr id="5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C234DFF2-38F9-420B-9A2E-D6D21B74A19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4" t="36337" r="63370" b="25274"/>
          <a:stretch/>
        </p:blipFill>
        <p:spPr>
          <a:xfrm>
            <a:off x="9777045" y="99704"/>
            <a:ext cx="2321169" cy="2751794"/>
          </a:xfrm>
          <a:prstGeom prst="rect">
            <a:avLst/>
          </a:prstGeom>
        </p:spPr>
      </p:pic>
      <p:pic>
        <p:nvPicPr>
          <p:cNvPr id="6" name="Picture 5" descr="Diagram, text&#10;&#10;Description automatically generated">
            <a:extLst>
              <a:ext uri="{FF2B5EF4-FFF2-40B4-BE49-F238E27FC236}">
                <a16:creationId xmlns:a16="http://schemas.microsoft.com/office/drawing/2014/main" id="{94842C1C-8AE1-42E5-ACD5-69BA4A6A00C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92" t="36337" r="30623" b="25274"/>
          <a:stretch/>
        </p:blipFill>
        <p:spPr>
          <a:xfrm>
            <a:off x="9777045" y="3006057"/>
            <a:ext cx="2321169" cy="2632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072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"/>
            <a:ext cx="5882640" cy="800099"/>
          </a:xfrm>
        </p:spPr>
        <p:txBody>
          <a:bodyPr>
            <a:normAutofit/>
          </a:bodyPr>
          <a:lstStyle/>
          <a:p>
            <a:r>
              <a:rPr lang="en-US" sz="3200" dirty="0"/>
              <a:t>Server Virtualization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AFB417-21AE-E04B-A264-F46D3B63D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72" y="975784"/>
            <a:ext cx="6316557" cy="4520665"/>
          </a:xfrm>
        </p:spPr>
        <p:txBody>
          <a:bodyPr/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0000"/>
                </a:solidFill>
              </a:rPr>
              <a:t>Server virtualization takes advantage of idle resources and consolidates the number of required servers. This also allows for multiple operating systems to exist on a single hardware platform.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US" dirty="0">
              <a:solidFill>
                <a:srgbClr val="000000"/>
              </a:solidFill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0000"/>
                </a:solidFill>
              </a:rPr>
              <a:t>The hypervisor is a program, firmware, or hardware that adds an abstraction layer on top of the physical hardware. </a:t>
            </a:r>
          </a:p>
          <a:p>
            <a:pPr marL="743010" lvl="1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0000"/>
              </a:solidFill>
            </a:endParaRPr>
          </a:p>
          <a:p>
            <a:pPr marL="743010" lvl="1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The abstraction layer is used to create virtual machines which have access to all the hardware of the physical machine such as CPUs, memory, disk controllers, and NICs.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77E84A-2A27-9B4A-B4F6-A244FC3A1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7101" y="694430"/>
            <a:ext cx="5397809" cy="4520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92408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1"/>
            <a:ext cx="9144000" cy="58280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Virtualization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C8518DBD-A4B9-4C76-903D-E6EFE59E8C7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0" t="30037" r="27876" b="20000"/>
          <a:stretch/>
        </p:blipFill>
        <p:spPr>
          <a:xfrm>
            <a:off x="29251" y="3587262"/>
            <a:ext cx="3744158" cy="2124389"/>
          </a:xfrm>
          <a:prstGeom prst="rect">
            <a:avLst/>
          </a:prstGeom>
        </p:spPr>
      </p:pic>
      <p:pic>
        <p:nvPicPr>
          <p:cNvPr id="15" name="Picture 1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F9AB9447-EC89-4C55-A057-4FC551D660D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35" t="2930" r="39744" b="24689"/>
          <a:stretch/>
        </p:blipFill>
        <p:spPr>
          <a:xfrm>
            <a:off x="3754906" y="1980408"/>
            <a:ext cx="3376246" cy="3731243"/>
          </a:xfrm>
          <a:prstGeom prst="rect">
            <a:avLst/>
          </a:prstGeom>
        </p:spPr>
      </p:pic>
      <p:pic>
        <p:nvPicPr>
          <p:cNvPr id="17" name="Picture 16" descr="Diagram, engineering drawing&#10;&#10;Description automatically generated">
            <a:extLst>
              <a:ext uri="{FF2B5EF4-FFF2-40B4-BE49-F238E27FC236}">
                <a16:creationId xmlns:a16="http://schemas.microsoft.com/office/drawing/2014/main" id="{0414340C-BD0A-4A8F-B211-10B59FE06C0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1" t="2637" r="33039" b="16337"/>
          <a:stretch/>
        </p:blipFill>
        <p:spPr>
          <a:xfrm>
            <a:off x="7104356" y="607088"/>
            <a:ext cx="5076872" cy="5104563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5BFAB7C-D4AA-4CA1-852C-683C8AFDA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2" y="914761"/>
            <a:ext cx="6500560" cy="1181091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i="1" dirty="0"/>
              <a:t>Virtualization </a:t>
            </a:r>
            <a:r>
              <a:rPr lang="en-GB" sz="1800" b="1" i="1" dirty="0"/>
              <a:t>decouples the application and OS from the server HW</a:t>
            </a:r>
            <a:r>
              <a:rPr lang="en-GB" sz="1800" i="1" dirty="0"/>
              <a:t>, helping in consolidation.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i="1" dirty="0"/>
              <a:t>Agility: More things for less money with faster processing</a:t>
            </a:r>
            <a:endParaRPr lang="en-GB" sz="2000" i="1" dirty="0"/>
          </a:p>
          <a:p>
            <a:pPr algn="just">
              <a:buFont typeface="Courier New" panose="02070309020205020404" pitchFamily="49" charset="0"/>
              <a:buChar char="o"/>
            </a:pPr>
            <a:endParaRPr lang="en-GB" sz="1800" i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40245B2-E543-43BF-BBC0-E51DD50D1FF5}"/>
              </a:ext>
            </a:extLst>
          </p:cNvPr>
          <p:cNvSpPr txBox="1"/>
          <p:nvPr/>
        </p:nvSpPr>
        <p:spPr>
          <a:xfrm>
            <a:off x="29251" y="2041878"/>
            <a:ext cx="308735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80975" indent="-180975" algn="just">
              <a:buFont typeface="Courier New" panose="02070309020205020404" pitchFamily="49" charset="0"/>
              <a:buChar char="o"/>
            </a:pPr>
            <a:r>
              <a:rPr lang="en-GB" sz="1800" i="1" dirty="0"/>
              <a:t>Privileges to Replicate, Move, Suspend etc</a:t>
            </a:r>
          </a:p>
          <a:p>
            <a:pPr marL="180975" indent="-180975" algn="just">
              <a:buFont typeface="Courier New" panose="02070309020205020404" pitchFamily="49" charset="0"/>
              <a:buChar char="o"/>
            </a:pPr>
            <a:endParaRPr lang="en-GB" sz="1800" i="1" dirty="0"/>
          </a:p>
        </p:txBody>
      </p:sp>
    </p:spTree>
    <p:extLst>
      <p:ext uri="{BB962C8B-B14F-4D97-AF65-F5344CB8AC3E}">
        <p14:creationId xmlns:p14="http://schemas.microsoft.com/office/powerpoint/2010/main" val="2594254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r>
              <a:rPr lang="en-US" sz="3200" dirty="0"/>
              <a:t>Advantages of Virtualization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36AB3A-3BD7-6D4B-BD39-7A0683AA9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83" y="975783"/>
            <a:ext cx="11040076" cy="4594437"/>
          </a:xfrm>
        </p:spPr>
        <p:txBody>
          <a:bodyPr/>
          <a:lstStyle/>
          <a:p>
            <a:pPr marL="0" indent="0" algn="just"/>
            <a:r>
              <a:rPr lang="en-US" sz="2133" dirty="0">
                <a:solidFill>
                  <a:srgbClr val="000000"/>
                </a:solidFill>
              </a:rPr>
              <a:t>One major advantage of virtualization is overall reduced cost: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Less equipment is required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Less energy is consumed 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Less space is required 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US" sz="2133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2133" dirty="0">
                <a:solidFill>
                  <a:srgbClr val="000000"/>
                </a:solidFill>
              </a:rPr>
              <a:t>These are additional benefits of virtualization: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Easier prototyping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Faster server provisioning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Increased server uptime 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Improved disaster recovery</a:t>
            </a:r>
          </a:p>
          <a:p>
            <a:pPr marL="457189" indent="-457189" algn="just">
              <a:buFont typeface="Wingdings" panose="05000000000000000000" pitchFamily="2" charset="2"/>
              <a:buChar char="ü"/>
            </a:pPr>
            <a:r>
              <a:rPr lang="en-US" sz="2133" dirty="0">
                <a:solidFill>
                  <a:srgbClr val="000000"/>
                </a:solidFill>
              </a:rPr>
              <a:t>Legacy support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731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r>
              <a:rPr lang="en-US" sz="3200" dirty="0"/>
              <a:t>Type 2 Hypervisors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4662F3-9D2E-0F4A-9CA4-8E097D17A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83" y="975784"/>
            <a:ext cx="10993060" cy="1755843"/>
          </a:xfrm>
        </p:spPr>
        <p:txBody>
          <a:bodyPr/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133" dirty="0">
                <a:solidFill>
                  <a:srgbClr val="000000"/>
                </a:solidFill>
              </a:rPr>
              <a:t>A Type 2 hypervisor is software that creates and runs VM instances. 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133" dirty="0">
                <a:solidFill>
                  <a:srgbClr val="000000"/>
                </a:solidFill>
              </a:rPr>
              <a:t>The computer, on which a hypervisor is supporting one or more VMs, is a host machine. 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133" dirty="0">
                <a:solidFill>
                  <a:srgbClr val="000000"/>
                </a:solidFill>
              </a:rPr>
              <a:t>Type 2 hypervisors are also called hosted hypervisors. 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133" dirty="0">
                <a:solidFill>
                  <a:srgbClr val="000000"/>
                </a:solidFill>
              </a:rPr>
              <a:t>A big advantage of Type 2 hypervisors is that management console software is not required.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024F4B-FC6A-D448-9552-72B707A3E3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5059" y="2963004"/>
            <a:ext cx="3721833" cy="260225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3312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r>
              <a:rPr lang="en-US" sz="3200" dirty="0"/>
              <a:t>Type 1 Hypervisors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125189-0140-7B41-BA11-AF1A333677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029" y="1736674"/>
            <a:ext cx="4768564" cy="262431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71797" y="1415127"/>
            <a:ext cx="711423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Type 1 hypervisors are also called the “bare metal” approach because the hypervisor is installed directly on the hardware.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Type 1 hypervisors are usually used on enterprise servers and data center networking devices.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With Type 1 hypervisors, the hypervisor is installed directly on the server or networking hardware. Then, instances of an OS are installed on the hypervisor, as shown in the figure.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Type 1 hypervisors have direct access to the hardware resources. Therefore, they are more efficient than hosted architectures.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</a:rPr>
              <a:t>Type 1 hypervisors improve scalability, performance, and robustness.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521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r>
              <a:rPr lang="en-US" sz="3200" dirty="0"/>
              <a:t>VM on a Hypervisor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5F2EA5-9D85-0E44-AEE5-1030A2B30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83" y="975783"/>
            <a:ext cx="11040076" cy="4179021"/>
          </a:xfrm>
        </p:spPr>
        <p:txBody>
          <a:bodyPr/>
          <a:lstStyle/>
          <a:p>
            <a:pPr marL="0" indent="0" algn="just"/>
            <a:r>
              <a:rPr lang="en-US" dirty="0">
                <a:solidFill>
                  <a:srgbClr val="000000"/>
                </a:solidFill>
              </a:rPr>
              <a:t>Type 1 hypervisors </a:t>
            </a:r>
            <a:r>
              <a:rPr lang="en-US" b="1" dirty="0">
                <a:solidFill>
                  <a:srgbClr val="000000"/>
                </a:solidFill>
              </a:rPr>
              <a:t>require a “management console” to manage the hypervisor</a:t>
            </a:r>
            <a:r>
              <a:rPr lang="en-US" dirty="0">
                <a:solidFill>
                  <a:srgbClr val="000000"/>
                </a:solidFill>
              </a:rPr>
              <a:t>. 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Management software is used to manage multiple servers using the same hypervisor. 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The management console can automatically consolidate servers and power on or off servers as required.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The management console provides recovery from hardware failure. If a server component fails, the management console automatically moves the VM to another server. 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Cisco Unified Computing System (UCS) Manager controls multiple servers and manages resources for thousands of VMs.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Some management consoles also allow server over allocation. 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Over allocation is when multiple OS instances are installed, but their memory allocation exceeds the total amount of memory that a server has. </a:t>
            </a:r>
          </a:p>
          <a:p>
            <a:pPr marL="857299" lvl="1" indent="-457189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</a:rPr>
              <a:t>Over allocation is a common practice because all four OS instances rarely require the all their allocated resources at any one moment.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2538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1"/>
            <a:ext cx="9425354" cy="63304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Virtualization: Reason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77910"/>
            <a:ext cx="10972800" cy="3917032"/>
          </a:xfrm>
        </p:spPr>
        <p:txBody>
          <a:bodyPr>
            <a:noAutofit/>
          </a:bodyPr>
          <a:lstStyle/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Run software that requires an older versions of Windows or non-Windows operating systems.</a:t>
            </a:r>
          </a:p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Experiment with other operating systems. </a:t>
            </a:r>
          </a:p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Comparatively easier to create and remove different operating systems.</a:t>
            </a:r>
          </a:p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Test software on multiple operating systems using multiple virtual machines. </a:t>
            </a:r>
          </a:p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Run them all on a single desktop or laptop computer. </a:t>
            </a:r>
          </a:p>
          <a:p>
            <a:pPr marL="361950" lvl="0" indent="-361950" algn="just">
              <a:buFont typeface="Courier New" panose="02070309020205020404" pitchFamily="49" charset="0"/>
              <a:buChar char="o"/>
            </a:pPr>
            <a:r>
              <a:rPr lang="en-GB" sz="2400" dirty="0"/>
              <a:t>These virtual machines can be exported and then imported into any other virtual system.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5439806"/>
            <a:ext cx="59981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* https://docs.microsoft.com/en-us/virtualization/hyper-v-on-windows/about/</a:t>
            </a:r>
          </a:p>
        </p:txBody>
      </p:sp>
    </p:spTree>
    <p:extLst>
      <p:ext uri="{BB962C8B-B14F-4D97-AF65-F5344CB8AC3E}">
        <p14:creationId xmlns:p14="http://schemas.microsoft.com/office/powerpoint/2010/main" val="1019910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64"/>
            <a:ext cx="8832113" cy="68002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Hyper-V: Architecture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440" y="1096609"/>
            <a:ext cx="8313271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Based on a hierarchical format </a:t>
            </a:r>
            <a:endParaRPr lang="en-GB" sz="2000" i="1" dirty="0">
              <a:solidFill>
                <a:srgbClr val="000000"/>
              </a:solidFill>
            </a:endParaRP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The first level represents the hypervisor as the main element that constitutes the Hyper-V virtual platform.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800" dirty="0"/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A hypervisor is accommodated at the root and has direct access to hardware devices.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The root component then creates branch OSes that represent isolated executable environments. The branched OS represents a logical unit of isolation that has no access to hardware devices. 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800" dirty="0"/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Components such as the virtualization service provider (VSP) and virtualization service consumer (VSC), through (logical channels for communication known as) the virtual machine bus (</a:t>
            </a:r>
            <a:r>
              <a:rPr lang="en-GB" sz="1800" dirty="0" err="1"/>
              <a:t>VMBus</a:t>
            </a:r>
            <a:r>
              <a:rPr lang="en-GB" sz="1800" dirty="0"/>
              <a:t>), enable communication between the root portion and the branch OSes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2113" y="825303"/>
            <a:ext cx="3099013" cy="4267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803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67" y="0"/>
            <a:ext cx="9328392" cy="65980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Hyper-V: Windows 10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923" y="796332"/>
            <a:ext cx="11448422" cy="39170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800" dirty="0"/>
              <a:t>Hyper-V provides hardware virtualization.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Each virtual machine runs on virtual hardware.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Hyper-V lets you create virtual hard drives, virtual switches, and a number of other virtual devices all of which can be added to virtual machines.</a:t>
            </a:r>
          </a:p>
          <a:p>
            <a:pPr marL="0" indent="0" algn="just">
              <a:buNone/>
            </a:pPr>
            <a:r>
              <a:rPr lang="en-GB" sz="1800" dirty="0"/>
              <a:t>Application of Hyper-V scenario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To run multiple operating systems.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Hyper-V lets you run multiple operating systems as virtual machines on Windows</a:t>
            </a:r>
          </a:p>
          <a:p>
            <a:pPr marL="0" indent="0" algn="just">
              <a:buNone/>
            </a:pPr>
            <a:r>
              <a:rPr lang="en-GB" sz="1800" dirty="0"/>
              <a:t>System requirements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Hyper-V is available on 64-bit versions of Windows 10 Pro, Enterprise, and Education.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/>
              <a:t>It is not available on the Home edition.</a:t>
            </a:r>
          </a:p>
          <a:p>
            <a:pPr marL="457200" lvl="1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r>
              <a:rPr lang="en-GB" sz="1800" dirty="0"/>
              <a:t>Most computers run Hyper-V, however each virtual machine runs a completely separate operating system. </a:t>
            </a:r>
          </a:p>
          <a:p>
            <a:pPr marL="457200" lvl="1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900209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0725"/>
            <a:ext cx="8353702" cy="32821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Try this Activity!!! – Before Activity 1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766385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/>
              <a:t>Install Hyper-V on Windows 10</a:t>
            </a:r>
          </a:p>
          <a:p>
            <a:pPr marL="0" indent="0" algn="just">
              <a:buNone/>
            </a:pPr>
            <a:r>
              <a:rPr lang="en-GB" sz="2000" dirty="0"/>
              <a:t>Reference: </a:t>
            </a:r>
            <a:r>
              <a:rPr lang="en-GB" sz="2000" dirty="0">
                <a:hlinkClick r:id="rId3"/>
              </a:rPr>
              <a:t>https://docs.microsoft.com/en-us/virtualization/hyper-v-on-windows/quick-start/enable-hyper-v</a:t>
            </a:r>
            <a:endParaRPr lang="en-GB" sz="2000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/>
              <a:t>Create a Virtual Machine with Hyper-V</a:t>
            </a:r>
          </a:p>
          <a:p>
            <a:pPr marL="0" indent="0" algn="just">
              <a:buNone/>
            </a:pPr>
            <a:r>
              <a:rPr lang="en-GB" sz="2000" dirty="0"/>
              <a:t>Reference: </a:t>
            </a:r>
            <a:r>
              <a:rPr lang="en-GB" sz="2000" dirty="0">
                <a:hlinkClick r:id="rId4"/>
              </a:rPr>
              <a:t>https://docs.microsoft.com/en-us/virtualization/hyper-v-on-windows/quick-start/quick-create-virtual-machine</a:t>
            </a:r>
            <a:endParaRPr lang="en-GB" sz="2000" dirty="0"/>
          </a:p>
          <a:p>
            <a:pPr algn="just"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30368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836023" cy="59951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Hyper-V: Windows Client &amp;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923" y="892087"/>
            <a:ext cx="10972800" cy="39170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800" dirty="0"/>
              <a:t>Hyper-V features only available on Windows Server: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Live migration of virtual machines from one host to another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Hyper-V Replica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Virtual </a:t>
            </a:r>
            <a:r>
              <a:rPr lang="en-GB" sz="1800" dirty="0" err="1"/>
              <a:t>Fiber</a:t>
            </a:r>
            <a:r>
              <a:rPr lang="en-GB" sz="1800" dirty="0"/>
              <a:t> Channel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SR-IOV networking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Shared .VHDX</a:t>
            </a:r>
          </a:p>
          <a:p>
            <a:pPr marL="0" indent="0" algn="just">
              <a:buNone/>
            </a:pPr>
            <a:r>
              <a:rPr lang="en-GB" sz="1800" dirty="0"/>
              <a:t>Hyper-V features available on Windows 10: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Quick Create and the VM Gallery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Default network (NAT switch)</a:t>
            </a:r>
          </a:p>
          <a:p>
            <a:pPr marL="0" indent="0" algn="just">
              <a:buNone/>
            </a:pPr>
            <a:r>
              <a:rPr lang="en-GB" sz="1800" dirty="0"/>
              <a:t>The memory management model is different on both.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On a server, Hyper-V memory is managed with the assumption that only the virtual machines are running on the server.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/>
              <a:t>On Windows, memory is managed with the expectation that most client machines are running software on host in addition to running virtual machines.</a:t>
            </a:r>
          </a:p>
          <a:p>
            <a:pPr marL="457200" lvl="1" indent="0" algn="just">
              <a:buNone/>
            </a:pPr>
            <a:endParaRPr lang="en-GB" sz="1800" dirty="0"/>
          </a:p>
          <a:p>
            <a:pPr marL="0" indent="0" algn="just">
              <a:buNone/>
            </a:pP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2296249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006845" cy="47893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Hyper-V: Limitations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730" y="927158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/>
              <a:t>Programs that depend on specific hardware will not work well in a virtual machine</a:t>
            </a:r>
            <a:r>
              <a:rPr lang="en-GB" sz="2000" dirty="0"/>
              <a:t>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For example, games or applications that require processing with GPUs might not work well. 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2000" dirty="0"/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Applications relying on sub-10ms timers such as live music mixing applications or high precision times could have issues running in a virtual machine.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2000" dirty="0"/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if Hyper-V is enabled in high-precision applications, which are latency-sensitive there may be issues running in the host. 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Why?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143586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002010" cy="44879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Nested Virtualization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778" y="1369287"/>
            <a:ext cx="10972800" cy="1605026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A Virtual Machine that runs inside another Virtual Machine.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It is possible!!!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It is the ability of the server's hardware to run the Hyper-V inside a VM, which itself runs on a Hyper-V too.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The concept of a VM inside a VM allows us to effectively nest one Hyper-V within another. </a:t>
            </a:r>
          </a:p>
        </p:txBody>
      </p:sp>
    </p:spTree>
    <p:extLst>
      <p:ext uri="{BB962C8B-B14F-4D97-AF65-F5344CB8AC3E}">
        <p14:creationId xmlns:p14="http://schemas.microsoft.com/office/powerpoint/2010/main" val="2263247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685297" cy="54927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Managing Hyper-V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985" y="907062"/>
            <a:ext cx="11515200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After installing Hyper-V role in servers, look out for its settings. You can set up the Hyper-V settings by clicking on Hyper-V Settings in the Actions pane.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Like, we need a physical switch to connect to a physical network, in the virtual network, a virtual switch is required to connect VMs.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Checkpoints: One of the few powerful options available to administer virtual environments. Checkpoints are the snapshots which is used in older versions. The Hyper-V's restore point.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Disk Storage: In legacy Hyper-V (2008), VHD (2 TB) format is supported, in 2012, VHDX format was introduced (storage up to 64 TB.). However, 2019, VHD is also supported.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Physical Servers to Virtual Servers (P2V): Virtualization has become an important network service driver, making organizations to move from physical servers to virtual servers to manage cost, future expansion etc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Virtual Servers to Physical Servers (V2P): Vice versa like the other. 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GB" sz="1800" dirty="0"/>
          </a:p>
          <a:p>
            <a:pPr algn="just">
              <a:buFont typeface="Courier New" panose="02070309020205020404" pitchFamily="49" charset="0"/>
              <a:buChar char="o"/>
            </a:pPr>
            <a:endParaRPr lang="en-GB" sz="1800" dirty="0"/>
          </a:p>
          <a:p>
            <a:pPr algn="just">
              <a:buFont typeface="Courier New" panose="02070309020205020404" pitchFamily="49" charset="0"/>
              <a:buChar char="o"/>
            </a:pPr>
            <a:endParaRPr lang="en-GB" sz="1800" dirty="0"/>
          </a:p>
          <a:p>
            <a:pPr marL="376238" lvl="1" indent="-285750" algn="just">
              <a:buFont typeface="Courier New" panose="02070309020205020404" pitchFamily="49" charset="0"/>
              <a:buChar char="o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742341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57570" cy="38850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Summary</a:t>
            </a:r>
            <a:r>
              <a:rPr lang="en-US" sz="3200" dirty="0">
                <a:solidFill>
                  <a:srgbClr val="002060"/>
                </a:solidFill>
              </a:rPr>
              <a:t> 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965" y="930645"/>
            <a:ext cx="11262070" cy="343216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/>
              <a:t>Server virtualization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Hyper-V architecture,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Hyper-V installation requirements,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000" dirty="0"/>
              <a:t>Nested virtualization.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Hyper-V Manager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Switches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Checkpoints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Disk Storage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P2V &amp; V2P</a:t>
            </a:r>
          </a:p>
        </p:txBody>
      </p:sp>
    </p:spTree>
    <p:extLst>
      <p:ext uri="{BB962C8B-B14F-4D97-AF65-F5344CB8AC3E}">
        <p14:creationId xmlns:p14="http://schemas.microsoft.com/office/powerpoint/2010/main" val="36803931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Enterprise Network Security </a:t>
            </a:r>
          </a:p>
          <a:p>
            <a:r>
              <a:rPr lang="en-GB" i="1" dirty="0"/>
              <a:t>(ACCA7032)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1599</Words>
  <Application>Microsoft Office PowerPoint</Application>
  <PresentationFormat>Widescreen</PresentationFormat>
  <Paragraphs>171</Paragraphs>
  <Slides>20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Arial</vt:lpstr>
      <vt:lpstr>Calibri</vt:lpstr>
      <vt:lpstr>Calibri Light</vt:lpstr>
      <vt:lpstr>Courier New</vt:lpstr>
      <vt:lpstr>Wingdings</vt:lpstr>
      <vt:lpstr>UWTSD 200_Title Page</vt:lpstr>
      <vt:lpstr>UWTSD 200_Text 1</vt:lpstr>
      <vt:lpstr>UWTSD 200_Title Page 2</vt:lpstr>
      <vt:lpstr>UWTSD 200_Subtitle 4</vt:lpstr>
      <vt:lpstr>UWTSD Holding Page</vt:lpstr>
      <vt:lpstr>Office Theme</vt:lpstr>
      <vt:lpstr>PowerPoint Presentation</vt:lpstr>
      <vt:lpstr>Today’s Discussion</vt:lpstr>
      <vt:lpstr>Dedicated Servers</vt:lpstr>
      <vt:lpstr>Virtualization</vt:lpstr>
      <vt:lpstr>Server Virtualization</vt:lpstr>
      <vt:lpstr>Virtualization</vt:lpstr>
      <vt:lpstr>Advantages of Virtualization</vt:lpstr>
      <vt:lpstr>Type 2 Hypervisors</vt:lpstr>
      <vt:lpstr>Type 1 Hypervisors</vt:lpstr>
      <vt:lpstr>VM on a Hypervisor</vt:lpstr>
      <vt:lpstr>Virtualization: Reason</vt:lpstr>
      <vt:lpstr>Hyper-V: Architecture</vt:lpstr>
      <vt:lpstr>Hyper-V: Windows 10</vt:lpstr>
      <vt:lpstr>Try this Activity!!! – Before Activity 1</vt:lpstr>
      <vt:lpstr>Hyper-V: Windows Client &amp; Server</vt:lpstr>
      <vt:lpstr>Hyper-V: Limitations</vt:lpstr>
      <vt:lpstr>Nested Virtualization</vt:lpstr>
      <vt:lpstr>Managing Hyper-V</vt:lpstr>
      <vt:lpstr>Summary 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57</cp:revision>
  <dcterms:created xsi:type="dcterms:W3CDTF">2021-03-05T06:07:01Z</dcterms:created>
  <dcterms:modified xsi:type="dcterms:W3CDTF">2024-01-29T12:45:50Z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