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9" r:id="rId2"/>
    <p:sldId id="357" r:id="rId3"/>
    <p:sldId id="358" r:id="rId4"/>
    <p:sldId id="359" r:id="rId5"/>
    <p:sldId id="366" r:id="rId6"/>
    <p:sldId id="360" r:id="rId7"/>
    <p:sldId id="368" r:id="rId8"/>
    <p:sldId id="350" r:id="rId9"/>
    <p:sldId id="367" r:id="rId10"/>
    <p:sldId id="272" r:id="rId11"/>
    <p:sldId id="362" r:id="rId12"/>
    <p:sldId id="298" r:id="rId13"/>
    <p:sldId id="365" r:id="rId14"/>
    <p:sldId id="35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8" y="6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51865F-114C-43EE-BE91-EAD843F7AE32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5E5338-0908-4E88-BAC4-2CCF8DB38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913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5A715771-AE89-8DF4-1B88-89AA95D27EC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B84124B5-313C-4141-0F15-5930B2AB58E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Full-time students,   a great university:                   No Exam / 10 modules 1 x month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Improve Your Workplace Skills 	        Only way fail – can’t be bothered / we can’t be bothered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First module - Personal Development for Improvement:            Always slides &amp; Hand-outs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F1D4FB35-0A95-1882-78EC-2722B6B37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3BCF8C0-079A-466E-AAC4-EFAF74B1DBB7}" type="slidenum">
              <a:rPr lang="en-GB" altLang="en-US" smtClean="0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CEB5DE97-657C-43D3-AD75-70B347A7C91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02EC19C9-85BB-ED3B-9DAB-2CDAC98CA25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Full-time students,   a great university:                   No Exam / 10 modules 1 x month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Improve Your Workplace Skills 	        Only way fail – can’t be bothered / we can’t be bothered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First module - Personal Development for Improvement:            Always slides &amp; Hand-outs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082CC56B-515A-8469-2DEF-B51AE82C97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792E1E2-4966-4360-BBD6-E82E0DC04252}" type="slidenum">
              <a:rPr lang="en-GB" altLang="en-US" smtClean="0"/>
              <a:pPr>
                <a:spcBef>
                  <a:spcPct val="0"/>
                </a:spcBef>
              </a:pPr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ED194268-05B8-3217-BA9E-BB9078E8169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056DCB78-8B66-4CC5-CAA9-49137352089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Full-time students,   a great university:                   No Exam / 10 modules 1 x month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Improve Your Workplace Skills 	        Only way fail – can’t be bothered / we can’t be bothered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First module - Personal Development for Improvement:            Always slides &amp; Hand-outs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93C4F67B-EF3F-BB45-4D83-88EDDACA7A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249F635-9642-4298-A3CE-D700BCDF08E7}" type="slidenum">
              <a:rPr lang="en-GB" altLang="en-US" smtClean="0"/>
              <a:pPr>
                <a:spcBef>
                  <a:spcPct val="0"/>
                </a:spcBef>
              </a:pPr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4D7C0DA7-CE66-B346-7C38-06E70CB19B6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B22071E5-23EA-8FBD-5BB9-7B1D01B6540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Full-time students,   a great university:                   No Exam / 10 modules 1 x month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Improve Your Workplace Skills 	        Only way fail – can’t be bothered / we can’t be bothered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First module - Personal Development for Improvement:            Always slides &amp; Hand-outs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E7CD755C-4B50-9A06-3BAF-4E6DBCC618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B552200-4791-4F13-B80D-A2146F534DB6}" type="slidenum">
              <a:rPr lang="en-GB" altLang="en-US" smtClean="0"/>
              <a:pPr>
                <a:spcBef>
                  <a:spcPct val="0"/>
                </a:spcBef>
              </a:pPr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5FB859F5-FE58-6F50-36ED-7E116F1C725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82E313CE-6A44-069A-009F-46F1322921F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Full-time students,   a great university:                   No Exam / 10 modules 1 x month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Improve Your Workplace Skills 	        Only way fail – can’t be bothered / we can’t be bothered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First module - Personal Development for Improvement:            Always slides &amp; Hand-outs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BCE1C263-BAE5-41A7-A8C8-0308278EC3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A57E99B-0CFD-484E-98A3-B4D250F9A2DD}" type="slidenum">
              <a:rPr lang="en-GB" altLang="en-US" smtClean="0"/>
              <a:pPr>
                <a:spcBef>
                  <a:spcPct val="0"/>
                </a:spcBef>
              </a:pPr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7387798A-1AD9-A1AC-7C48-47A55B4A0D6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089313C1-B463-B050-DB02-652DA2FE06F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Full-time students,   a great university:                   No Exam / 10 modules 1 x month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Improve Your Workplace Skills 	        Only way fail – can’t be bothered / we can’t be bothered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First module - Personal Development for Improvement:            Always slides &amp; Hand-outs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F1761BEC-CD20-AC0A-9D98-DF4D23B18C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D30243D-98E8-49D5-BF17-9ABC8453C234}" type="slidenum">
              <a:rPr lang="en-GB" altLang="en-US" smtClean="0"/>
              <a:pPr>
                <a:spcBef>
                  <a:spcPct val="0"/>
                </a:spcBef>
              </a:pPr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4E04C220-87DB-5FD9-5944-F3BB87AF6AA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E0C0C3DA-96AB-3DC5-017C-E9C668F0E30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Full-time students,   a great university:                   No Exam / 10 modules 1 x month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Improve Your Workplace Skills 	        Only way fail – can’t be bothered / we can’t be bothered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First module - Personal Development for Improvement:            Always slides &amp; Hand-outs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38ABA034-6001-6A9B-9B79-2D537D1D54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12F4A30-F156-4D51-8796-43831BD86312}" type="slidenum">
              <a:rPr lang="en-GB" altLang="en-US" smtClean="0"/>
              <a:pPr>
                <a:spcBef>
                  <a:spcPct val="0"/>
                </a:spcBef>
              </a:pPr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8">
            <a:extLst>
              <a:ext uri="{FF2B5EF4-FFF2-40B4-BE49-F238E27FC236}">
                <a16:creationId xmlns:a16="http://schemas.microsoft.com/office/drawing/2014/main" id="{2109ABAE-C249-0CC1-9C27-DB1DEB654AD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C3CFDE6-706E-4A16-A77B-FB03ADCD6722}" type="slidenum">
              <a:rPr lang="en-GB" altLang="en-US" smtClean="0"/>
              <a:pPr>
                <a:spcBef>
                  <a:spcPct val="0"/>
                </a:spcBef>
              </a:pPr>
              <a:t>9</a:t>
            </a:fld>
            <a:endParaRPr lang="en-GB" altLang="en-US"/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C3C3A613-0411-307F-9354-6CD55D300D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725" y="731838"/>
            <a:ext cx="6496050" cy="36544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id="{0296E9AC-B0BD-762C-03AC-3F1AFC47F5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8">
            <a:extLst>
              <a:ext uri="{FF2B5EF4-FFF2-40B4-BE49-F238E27FC236}">
                <a16:creationId xmlns:a16="http://schemas.microsoft.com/office/drawing/2014/main" id="{61518CF2-39F3-85F4-9568-FB93DBBD1FE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4874490-5C46-4A12-9B08-A84CD4A5A5A4}" type="slidenum">
              <a:rPr lang="en-GB" altLang="en-US" smtClean="0"/>
              <a:pPr>
                <a:spcBef>
                  <a:spcPct val="0"/>
                </a:spcBef>
              </a:pPr>
              <a:t>10</a:t>
            </a:fld>
            <a:endParaRPr lang="en-GB" altLang="en-US"/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775435E4-9A61-0FDA-D05D-F26DAC3508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725" y="731838"/>
            <a:ext cx="6496050" cy="36544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id="{9CDE0EF2-F6B7-2695-3794-2AF101E82B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8">
            <a:extLst>
              <a:ext uri="{FF2B5EF4-FFF2-40B4-BE49-F238E27FC236}">
                <a16:creationId xmlns:a16="http://schemas.microsoft.com/office/drawing/2014/main" id="{BE69532C-1DAB-3FB0-5243-D494575872A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F605DFB-46D8-4B85-9A71-0368484BE5BE}" type="slidenum">
              <a:rPr lang="en-GB" altLang="en-US" smtClean="0"/>
              <a:pPr>
                <a:spcBef>
                  <a:spcPct val="0"/>
                </a:spcBef>
              </a:pPr>
              <a:t>11</a:t>
            </a:fld>
            <a:endParaRPr lang="en-GB" altLang="en-US"/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9ED57207-FFAB-9E51-23BD-0C5A9126B7E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725" y="731838"/>
            <a:ext cx="6496050" cy="36544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83FA911C-9E3D-682A-4811-FF7499C00C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8">
            <a:extLst>
              <a:ext uri="{FF2B5EF4-FFF2-40B4-BE49-F238E27FC236}">
                <a16:creationId xmlns:a16="http://schemas.microsoft.com/office/drawing/2014/main" id="{E78C6023-CB87-E834-32DE-F64058AC011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EE5082-8941-4DCA-9A9E-DBB38D737AEF}" type="slidenum">
              <a:rPr lang="en-GB" altLang="en-US" smtClean="0"/>
              <a:pPr>
                <a:spcBef>
                  <a:spcPct val="0"/>
                </a:spcBef>
              </a:pPr>
              <a:t>12</a:t>
            </a:fld>
            <a:endParaRPr lang="en-GB" altLang="en-US"/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B8BA8787-2A5C-6810-4B73-EE55D3DD3E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725" y="731838"/>
            <a:ext cx="6496050" cy="36544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5673EE50-4A7C-E948-65D5-37AAA148BC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>
            <a:extLst>
              <a:ext uri="{FF2B5EF4-FFF2-40B4-BE49-F238E27FC236}">
                <a16:creationId xmlns:a16="http://schemas.microsoft.com/office/drawing/2014/main" id="{2E4B3D8F-BAD0-3552-2704-FDCF785E02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5AE622-91FA-47D7-A79D-964204C8B911}" type="slidenum">
              <a:rPr lang="en-GB" altLang="en-US" smtClean="0"/>
              <a:pPr>
                <a:spcBef>
                  <a:spcPct val="0"/>
                </a:spcBef>
              </a:pPr>
              <a:t>13</a:t>
            </a:fld>
            <a:endParaRPr lang="en-GB" altLang="en-US"/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7A212957-5B8B-ABC8-D38B-5A344D39986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725" y="731838"/>
            <a:ext cx="6496050" cy="36544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id="{D1D885A8-559D-A632-2E81-3993F7D73D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F4F6487A-52CD-34B5-4DC7-8EB675417F1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fld id="{5A3D6612-B88C-4DF5-8A72-5D29A7B2F418}" type="slidenum">
              <a:rPr lang="en-GB" altLang="en-US" smtClean="0">
                <a:latin typeface="Calibri" panose="020F0502020204030204" pitchFamily="34" charset="0"/>
              </a:rPr>
              <a:pPr/>
              <a:t>14</a:t>
            </a:fld>
            <a:endParaRPr lang="en-GB" altLang="en-US">
              <a:latin typeface="Calibri" panose="020F0502020204030204" pitchFamily="34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C7D2B11A-A27B-F1C8-A850-BAB390E1CA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AA83706A-CECD-0886-DCDA-0C2AEF4592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C6393-0584-B125-A457-6F80079A2A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0AF318-F7DF-AF06-9776-1044FEEBBD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79978-14F6-6B3C-F68D-51CBCCA5A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73C6-42C1-4BDA-8A3F-1C602E751041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C6BE0B-BADB-EEDC-4D1E-5936163A1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0C1D5D-6781-3E3C-DFA8-D58400DD2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101D8-8547-4A14-86FE-8A3496FA4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524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A2347-18B6-D8C1-4CB6-21868EE79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31DD6C-FFEE-D6AB-D8C8-27AC3C5F73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757DEC-10FD-42AA-10A1-F03159970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73C6-42C1-4BDA-8A3F-1C602E751041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65F44A-A031-19A5-0E6A-949146351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D917F-08EA-A967-74D7-0A57C1770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101D8-8547-4A14-86FE-8A3496FA4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907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4DC01-8110-137A-496E-B82617A13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A02CBB-B55F-C76C-8CBA-38C7D6EB29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F71C37-BD4B-6479-5A07-DA559ECF0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73C6-42C1-4BDA-8A3F-1C602E751041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21A407-A19B-05B1-D939-5002E98DB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AD107-2B70-27B9-84DB-7B80F809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101D8-8547-4A14-86FE-8A3496FA4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727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6E98D-0310-9AFB-C5D5-7F29C59DA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612751-6BFC-93D1-75D5-4E07680B7D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244336-AC32-525A-8FC0-C9BF4BF4B6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B1D832-0A94-DAC2-D529-DA9F26C0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73C6-42C1-4BDA-8A3F-1C602E751041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C41919-0B18-4AEC-DC3A-044B20B69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4AE13F-02B0-E965-BA0F-BE6B5C13B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101D8-8547-4A14-86FE-8A3496FA4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997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E4DF3-2647-6527-7E31-1010A99A3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CF58CE-8824-05F9-CD64-7995F5E164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D5FE0F-2BE6-CF6C-2817-E3E219CBB8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6D205B-9525-87C0-D526-D9B7889863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A9C5F1-EB64-35EF-A63F-E681C12996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A8D2DC-7007-425E-5A04-36896456B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73C6-42C1-4BDA-8A3F-1C602E751041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0CB2E9-0CE6-E707-0A98-FE923ED76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5948E6-4369-2653-C4DF-8E97AA85D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101D8-8547-4A14-86FE-8A3496FA4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790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2E560-A24C-3CD8-4A51-145D9A9DC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048DC7-99C6-C72C-2D76-42FA2331B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73C6-42C1-4BDA-8A3F-1C602E751041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7E6204-1FA2-7CF7-B133-1F91561B1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56AECA-C2D7-CF4D-8BD4-AD65E561E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101D8-8547-4A14-86FE-8A3496FA4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2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A9F626-E5C7-8CA4-E355-F5DADA4D6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73C6-42C1-4BDA-8A3F-1C602E751041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D2AC59-DFD3-87BE-EB9D-65701ED83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58F200-FA4C-A511-D481-2A14E4A7A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101D8-8547-4A14-86FE-8A3496FA4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969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CD00E-0B2D-CC1C-90C8-596042258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0A5031-F162-1392-8EB7-BBDAD4BD5B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BC6CE6-A578-1A15-2646-D28BE911FA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4FC7A5-3920-00BB-DCBC-F9515FA14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73C6-42C1-4BDA-8A3F-1C602E751041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D93AAD-92E9-B764-7BCE-34B061880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BE5B7E-DA31-2B5D-EBCF-C3DDB2A99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101D8-8547-4A14-86FE-8A3496FA4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012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82EC3-3582-A512-336D-C7B54AC20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EDE309-5169-ED63-C4B7-C5FFBA0453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E411CA-A52A-D7BB-AA25-5FF38C0C23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34A8BD-42B1-0D8C-7299-4D6FA1D85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73C6-42C1-4BDA-8A3F-1C602E751041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15AD4A-2CBE-FE9A-65C5-61559BD14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B9DE2E-CC76-C373-8EC7-162DACFFF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101D8-8547-4A14-86FE-8A3496FA4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991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9E176-9B32-E7F0-D9DE-48DBC6C06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6320C5-7267-300A-CEA8-E799816089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C5C8BC-AD80-C0E7-9EF3-456475041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73C6-42C1-4BDA-8A3F-1C602E751041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46361D-52A9-3D86-FF64-6DFBC0826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581D81-2C25-C042-0F7E-51355B3BA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101D8-8547-4A14-86FE-8A3496FA4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161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25D9A9-9263-E977-C691-4D768C6B91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C9360C-8DBF-8D6C-F315-BEB09E2BEA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E60715-F9D5-80CC-7E5D-4C0797308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73C6-42C1-4BDA-8A3F-1C602E751041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301CD6-1D67-39D5-8F6F-B750F1EAA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09A476-071C-B588-33F1-7642F25E8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101D8-8547-4A14-86FE-8A3496FA4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07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9711E2-472E-CD17-0D08-A87B43FA8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D2516C-AD0A-0D95-A6E2-004FCB0632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39E781-AB9B-14AA-936F-3910EB8E0C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173C6-42C1-4BDA-8A3F-1C602E751041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D22D9-EA55-F223-57F3-AE97136966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C9F2A9-E000-51BB-1801-971AA28C60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101D8-8547-4A14-86FE-8A3496FA4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618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2" name="Rectangle 6151">
            <a:extLst>
              <a:ext uri="{FF2B5EF4-FFF2-40B4-BE49-F238E27FC236}">
                <a16:creationId xmlns:a16="http://schemas.microsoft.com/office/drawing/2014/main" id="{8555C5B3-193A-4749-9AFD-682E53CDD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54" name="Rectangle 6153">
            <a:extLst>
              <a:ext uri="{FF2B5EF4-FFF2-40B4-BE49-F238E27FC236}">
                <a16:creationId xmlns:a16="http://schemas.microsoft.com/office/drawing/2014/main" id="{2EAE06A6-F76A-41C9-827A-C561B0044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"/>
            <a:ext cx="12192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56" name="Rectangle 6155">
            <a:extLst>
              <a:ext uri="{FF2B5EF4-FFF2-40B4-BE49-F238E27FC236}">
                <a16:creationId xmlns:a16="http://schemas.microsoft.com/office/drawing/2014/main" id="{89F9D4E8-0639-444B-949B-951858506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80861" y="0"/>
            <a:ext cx="7661934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45000"/>
                </a:schemeClr>
              </a:gs>
              <a:gs pos="100000">
                <a:srgbClr val="000000">
                  <a:alpha val="29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58" name="Rectangle 6157">
            <a:extLst>
              <a:ext uri="{FF2B5EF4-FFF2-40B4-BE49-F238E27FC236}">
                <a16:creationId xmlns:a16="http://schemas.microsoft.com/office/drawing/2014/main" id="{7E3DA7A2-ED70-4BBA-AB72-00AD461FA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80862" y="-6"/>
            <a:ext cx="11711138" cy="6410334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rgbClr val="000000">
                  <a:alpha val="41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74" name="Title 1">
            <a:extLst>
              <a:ext uri="{FF2B5EF4-FFF2-40B4-BE49-F238E27FC236}">
                <a16:creationId xmlns:a16="http://schemas.microsoft.com/office/drawing/2014/main" id="{36BD553B-8DC8-30D4-66B4-F15DC4C237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7208" y="857251"/>
            <a:ext cx="4747280" cy="3098061"/>
          </a:xfrm>
        </p:spPr>
        <p:txBody>
          <a:bodyPr rtlCol="0" anchor="b">
            <a:normAutofit/>
          </a:bodyPr>
          <a:lstStyle/>
          <a:p>
            <a:pPr algn="l">
              <a:defRPr/>
            </a:pPr>
            <a:r>
              <a:rPr lang="en-GB" altLang="en-US" sz="23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MBA – Master of Business Administration</a:t>
            </a:r>
            <a:br>
              <a:rPr lang="en-GB" altLang="en-US" sz="2300" dirty="0">
                <a:solidFill>
                  <a:srgbClr val="FFFFFF"/>
                </a:solidFill>
              </a:rPr>
            </a:br>
            <a:br>
              <a:rPr lang="en-GB" altLang="en-US" sz="2300" dirty="0">
                <a:solidFill>
                  <a:srgbClr val="FFFFFF"/>
                </a:solidFill>
              </a:rPr>
            </a:br>
            <a:r>
              <a:rPr lang="en-GB" sz="2300" b="1" dirty="0">
                <a:solidFill>
                  <a:srgbClr val="FFFFFF"/>
                </a:solidFill>
              </a:rPr>
              <a:t>LCMB7024</a:t>
            </a:r>
            <a:br>
              <a:rPr lang="en-GB" sz="2300" b="1" dirty="0">
                <a:solidFill>
                  <a:srgbClr val="FFFFFF"/>
                </a:solidFill>
              </a:rPr>
            </a:br>
            <a:br>
              <a:rPr lang="en-GB" sz="2300" b="1" u="sng" dirty="0">
                <a:solidFill>
                  <a:srgbClr val="FFFFFF"/>
                </a:solidFill>
              </a:rPr>
            </a:br>
            <a:r>
              <a:rPr lang="en-GB" sz="2300" b="1" dirty="0">
                <a:solidFill>
                  <a:srgbClr val="FFFFFF"/>
                </a:solidFill>
                <a:cs typeface="Arial" panose="020B0604020202020204" pitchFamily="34" charset="0"/>
              </a:rPr>
              <a:t>Marketing Management</a:t>
            </a:r>
            <a:br>
              <a:rPr lang="en-GB" sz="23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</a:br>
            <a:br>
              <a:rPr lang="en-GB" altLang="en-US" sz="2300" dirty="0">
                <a:solidFill>
                  <a:srgbClr val="FFFFFF"/>
                </a:solidFill>
              </a:rPr>
            </a:br>
            <a:br>
              <a:rPr lang="en-GB" altLang="en-US" sz="2300" dirty="0">
                <a:solidFill>
                  <a:srgbClr val="FFFFFF"/>
                </a:solidFill>
              </a:rPr>
            </a:br>
            <a:endParaRPr lang="en-GB" altLang="en-US" sz="2300" dirty="0">
              <a:solidFill>
                <a:srgbClr val="FFFFFF"/>
              </a:solidFill>
            </a:endParaRPr>
          </a:p>
        </p:txBody>
      </p:sp>
      <p:sp>
        <p:nvSpPr>
          <p:cNvPr id="6160" name="Rectangle 6159">
            <a:extLst>
              <a:ext uri="{FF2B5EF4-FFF2-40B4-BE49-F238E27FC236}">
                <a16:creationId xmlns:a16="http://schemas.microsoft.com/office/drawing/2014/main" id="{FC485432-3647-4218-B5D3-15D3FA222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844797" y="-489206"/>
            <a:ext cx="2502408" cy="12191998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8000">
                <a:schemeClr val="accent1">
                  <a:lumMod val="50000"/>
                  <a:alpha val="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62" name="Oval 6161">
            <a:extLst>
              <a:ext uri="{FF2B5EF4-FFF2-40B4-BE49-F238E27FC236}">
                <a16:creationId xmlns:a16="http://schemas.microsoft.com/office/drawing/2014/main" id="{F4AFDDCA-6ABA-4D23-8A5C-1BF0F4308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0589" y="1062544"/>
            <a:ext cx="4756162" cy="4756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7" name="Picture 1" descr="TSD_logo2010">
            <a:extLst>
              <a:ext uri="{FF2B5EF4-FFF2-40B4-BE49-F238E27FC236}">
                <a16:creationId xmlns:a16="http://schemas.microsoft.com/office/drawing/2014/main" id="{7324D1A2-FA0E-300F-271A-C70428FED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20559" y="2732454"/>
            <a:ext cx="3737164" cy="140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0" name="Rectangle 8199">
            <a:extLst>
              <a:ext uri="{FF2B5EF4-FFF2-40B4-BE49-F238E27FC236}">
                <a16:creationId xmlns:a16="http://schemas.microsoft.com/office/drawing/2014/main" id="{8555C5B3-193A-4749-9AFD-682E53CDD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02" name="Rectangle 8201">
            <a:extLst>
              <a:ext uri="{FF2B5EF4-FFF2-40B4-BE49-F238E27FC236}">
                <a16:creationId xmlns:a16="http://schemas.microsoft.com/office/drawing/2014/main" id="{2EAE06A6-F76A-41C9-827A-C561B0044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"/>
            <a:ext cx="12192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04" name="Rectangle 8203">
            <a:extLst>
              <a:ext uri="{FF2B5EF4-FFF2-40B4-BE49-F238E27FC236}">
                <a16:creationId xmlns:a16="http://schemas.microsoft.com/office/drawing/2014/main" id="{89F9D4E8-0639-444B-949B-951858506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80861" y="0"/>
            <a:ext cx="7661934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45000"/>
                </a:schemeClr>
              </a:gs>
              <a:gs pos="100000">
                <a:srgbClr val="000000">
                  <a:alpha val="29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06" name="Rectangle 8205">
            <a:extLst>
              <a:ext uri="{FF2B5EF4-FFF2-40B4-BE49-F238E27FC236}">
                <a16:creationId xmlns:a16="http://schemas.microsoft.com/office/drawing/2014/main" id="{7E3DA7A2-ED70-4BBA-AB72-00AD461FA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80862" y="-6"/>
            <a:ext cx="11711138" cy="6410334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rgbClr val="000000">
                  <a:alpha val="41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74" name="Title 1">
            <a:extLst>
              <a:ext uri="{FF2B5EF4-FFF2-40B4-BE49-F238E27FC236}">
                <a16:creationId xmlns:a16="http://schemas.microsoft.com/office/drawing/2014/main" id="{52E0CBDB-91BB-BB64-3FFB-F17C670F6F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7208" y="857251"/>
            <a:ext cx="4747280" cy="3098061"/>
          </a:xfrm>
        </p:spPr>
        <p:txBody>
          <a:bodyPr rtlCol="0" anchor="b">
            <a:normAutofit/>
          </a:bodyPr>
          <a:lstStyle/>
          <a:p>
            <a:pPr algn="l">
              <a:defRPr/>
            </a:pPr>
            <a:r>
              <a:rPr lang="en-GB" altLang="en-US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Module Introduction:</a:t>
            </a:r>
            <a:br>
              <a:rPr lang="en-GB" altLang="en-US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3000" b="1" dirty="0">
                <a:solidFill>
                  <a:srgbClr val="FFFFFF"/>
                </a:solidFill>
                <a:cs typeface="Arial" panose="020B0604020202020204" pitchFamily="34" charset="0"/>
              </a:rPr>
              <a:t>Marketing Management is a </a:t>
            </a:r>
            <a:br>
              <a:rPr lang="en-GB" sz="3000" b="1" dirty="0">
                <a:solidFill>
                  <a:srgbClr val="FFFFFF"/>
                </a:solidFill>
                <a:cs typeface="Arial" panose="020B0604020202020204" pitchFamily="34" charset="0"/>
              </a:rPr>
            </a:br>
            <a:r>
              <a:rPr lang="en-GB" sz="3000" b="1" dirty="0">
                <a:solidFill>
                  <a:srgbClr val="FFFFFF"/>
                </a:solidFill>
                <a:cs typeface="Arial" panose="020B0604020202020204" pitchFamily="34" charset="0"/>
              </a:rPr>
              <a:t>20 credit module.</a:t>
            </a:r>
            <a:br>
              <a:rPr lang="en-GB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</a:br>
            <a:br>
              <a:rPr lang="en-GB" altLang="en-US" sz="3000" dirty="0">
                <a:solidFill>
                  <a:srgbClr val="FFFFFF"/>
                </a:solidFill>
              </a:rPr>
            </a:br>
            <a:r>
              <a:rPr lang="en-GB" altLang="en-US" sz="3000" dirty="0">
                <a:solidFill>
                  <a:srgbClr val="FFFFFF"/>
                </a:solidFill>
              </a:rPr>
              <a:t> </a:t>
            </a:r>
            <a:br>
              <a:rPr lang="en-GB" altLang="en-US" sz="3000" dirty="0">
                <a:solidFill>
                  <a:srgbClr val="FFFFFF"/>
                </a:solidFill>
              </a:rPr>
            </a:br>
            <a:endParaRPr lang="en-GB" altLang="en-US" sz="3000" dirty="0">
              <a:solidFill>
                <a:srgbClr val="FFFFFF"/>
              </a:solidFill>
            </a:endParaRPr>
          </a:p>
        </p:txBody>
      </p:sp>
      <p:sp>
        <p:nvSpPr>
          <p:cNvPr id="8208" name="Rectangle 8207">
            <a:extLst>
              <a:ext uri="{FF2B5EF4-FFF2-40B4-BE49-F238E27FC236}">
                <a16:creationId xmlns:a16="http://schemas.microsoft.com/office/drawing/2014/main" id="{FC485432-3647-4218-B5D3-15D3FA222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844797" y="-489206"/>
            <a:ext cx="2502408" cy="12191998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8000">
                <a:schemeClr val="accent1">
                  <a:lumMod val="50000"/>
                  <a:alpha val="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0" name="Oval 8209">
            <a:extLst>
              <a:ext uri="{FF2B5EF4-FFF2-40B4-BE49-F238E27FC236}">
                <a16:creationId xmlns:a16="http://schemas.microsoft.com/office/drawing/2014/main" id="{F4AFDDCA-6ABA-4D23-8A5C-1BF0F4308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0589" y="1062544"/>
            <a:ext cx="4756162" cy="4756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5" name="Picture 1" descr="TSD_logo2010">
            <a:extLst>
              <a:ext uri="{FF2B5EF4-FFF2-40B4-BE49-F238E27FC236}">
                <a16:creationId xmlns:a16="http://schemas.microsoft.com/office/drawing/2014/main" id="{C90CE53E-BD27-72CD-9D49-AABB5AF08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20559" y="2732454"/>
            <a:ext cx="3737164" cy="140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8" name="Rectangle 10247">
            <a:extLst>
              <a:ext uri="{FF2B5EF4-FFF2-40B4-BE49-F238E27FC236}">
                <a16:creationId xmlns:a16="http://schemas.microsoft.com/office/drawing/2014/main" id="{8555C5B3-193A-4749-9AFD-682E53CDD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50" name="Rectangle 10249">
            <a:extLst>
              <a:ext uri="{FF2B5EF4-FFF2-40B4-BE49-F238E27FC236}">
                <a16:creationId xmlns:a16="http://schemas.microsoft.com/office/drawing/2014/main" id="{2EAE06A6-F76A-41C9-827A-C561B0044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"/>
            <a:ext cx="12192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52" name="Rectangle 10251">
            <a:extLst>
              <a:ext uri="{FF2B5EF4-FFF2-40B4-BE49-F238E27FC236}">
                <a16:creationId xmlns:a16="http://schemas.microsoft.com/office/drawing/2014/main" id="{89F9D4E8-0639-444B-949B-951858506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80861" y="0"/>
            <a:ext cx="7661934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45000"/>
                </a:schemeClr>
              </a:gs>
              <a:gs pos="100000">
                <a:srgbClr val="000000">
                  <a:alpha val="29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54" name="Rectangle 10253">
            <a:extLst>
              <a:ext uri="{FF2B5EF4-FFF2-40B4-BE49-F238E27FC236}">
                <a16:creationId xmlns:a16="http://schemas.microsoft.com/office/drawing/2014/main" id="{7E3DA7A2-ED70-4BBA-AB72-00AD461FA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80862" y="-6"/>
            <a:ext cx="11711138" cy="6410334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rgbClr val="000000">
                  <a:alpha val="41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74" name="Title 1">
            <a:extLst>
              <a:ext uri="{FF2B5EF4-FFF2-40B4-BE49-F238E27FC236}">
                <a16:creationId xmlns:a16="http://schemas.microsoft.com/office/drawing/2014/main" id="{D50B2621-9262-47F0-8E90-EF5CC96BA4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7208" y="857251"/>
            <a:ext cx="4747280" cy="3098061"/>
          </a:xfrm>
        </p:spPr>
        <p:txBody>
          <a:bodyPr rtlCol="0" anchor="b">
            <a:normAutofit fontScale="90000"/>
          </a:bodyPr>
          <a:lstStyle/>
          <a:p>
            <a:pPr algn="l">
              <a:defRPr/>
            </a:pPr>
            <a:r>
              <a:rPr lang="en-GB" altLang="en-US" sz="2800" b="1" dirty="0">
                <a:solidFill>
                  <a:srgbClr val="FFFFFF"/>
                </a:solidFill>
              </a:rPr>
              <a:t>Module aim:</a:t>
            </a:r>
            <a:br>
              <a:rPr lang="en-GB" altLang="en-US" sz="2800" b="1" dirty="0">
                <a:solidFill>
                  <a:srgbClr val="FFFFFF"/>
                </a:solidFill>
              </a:rPr>
            </a:br>
            <a:br>
              <a:rPr lang="en-GB" altLang="en-US" sz="2800" dirty="0">
                <a:solidFill>
                  <a:srgbClr val="FFFFFF"/>
                </a:solidFill>
              </a:rPr>
            </a:br>
            <a:r>
              <a:rPr lang="en-GB" sz="2800" b="1" dirty="0">
                <a:solidFill>
                  <a:srgbClr val="FFFFFF"/>
                </a:solidFill>
              </a:rPr>
              <a:t>To allow students assess the contribution of marketing in any organisation and critically evaluate its marketing activities.</a:t>
            </a:r>
            <a:r>
              <a:rPr lang="en-GB" alt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GB" altLang="en-US" sz="2800" dirty="0">
                <a:solidFill>
                  <a:srgbClr val="FFFFFF"/>
                </a:solidFill>
              </a:rPr>
            </a:br>
            <a:br>
              <a:rPr lang="en-GB" altLang="en-US" sz="2600" dirty="0">
                <a:solidFill>
                  <a:srgbClr val="FFFFFF"/>
                </a:solidFill>
              </a:rPr>
            </a:br>
            <a:endParaRPr lang="en-GB" altLang="en-US" sz="2600" dirty="0">
              <a:solidFill>
                <a:srgbClr val="FFFFFF"/>
              </a:solidFill>
            </a:endParaRPr>
          </a:p>
        </p:txBody>
      </p:sp>
      <p:sp>
        <p:nvSpPr>
          <p:cNvPr id="10256" name="Rectangle 10255">
            <a:extLst>
              <a:ext uri="{FF2B5EF4-FFF2-40B4-BE49-F238E27FC236}">
                <a16:creationId xmlns:a16="http://schemas.microsoft.com/office/drawing/2014/main" id="{FC485432-3647-4218-B5D3-15D3FA222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844797" y="-489206"/>
            <a:ext cx="2502408" cy="12191998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8000">
                <a:schemeClr val="accent1">
                  <a:lumMod val="50000"/>
                  <a:alpha val="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8" name="Oval 10257">
            <a:extLst>
              <a:ext uri="{FF2B5EF4-FFF2-40B4-BE49-F238E27FC236}">
                <a16:creationId xmlns:a16="http://schemas.microsoft.com/office/drawing/2014/main" id="{F4AFDDCA-6ABA-4D23-8A5C-1BF0F4308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0589" y="1062544"/>
            <a:ext cx="4756162" cy="4756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3" name="Picture 1" descr="TSD_logo2010">
            <a:extLst>
              <a:ext uri="{FF2B5EF4-FFF2-40B4-BE49-F238E27FC236}">
                <a16:creationId xmlns:a16="http://schemas.microsoft.com/office/drawing/2014/main" id="{9C1CB8FD-124D-FED6-BD65-68393C702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20559" y="2732454"/>
            <a:ext cx="3737164" cy="140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96" name="Rectangle 12295">
            <a:extLst>
              <a:ext uri="{FF2B5EF4-FFF2-40B4-BE49-F238E27FC236}">
                <a16:creationId xmlns:a16="http://schemas.microsoft.com/office/drawing/2014/main" id="{8555C5B3-193A-4749-9AFD-682E53CDD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298" name="Rectangle 12297">
            <a:extLst>
              <a:ext uri="{FF2B5EF4-FFF2-40B4-BE49-F238E27FC236}">
                <a16:creationId xmlns:a16="http://schemas.microsoft.com/office/drawing/2014/main" id="{2EAE06A6-F76A-41C9-827A-C561B0044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"/>
            <a:ext cx="12192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300" name="Rectangle 12299">
            <a:extLst>
              <a:ext uri="{FF2B5EF4-FFF2-40B4-BE49-F238E27FC236}">
                <a16:creationId xmlns:a16="http://schemas.microsoft.com/office/drawing/2014/main" id="{89F9D4E8-0639-444B-949B-951858506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80861" y="0"/>
            <a:ext cx="7661934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45000"/>
                </a:schemeClr>
              </a:gs>
              <a:gs pos="100000">
                <a:srgbClr val="000000">
                  <a:alpha val="29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302" name="Rectangle 12301">
            <a:extLst>
              <a:ext uri="{FF2B5EF4-FFF2-40B4-BE49-F238E27FC236}">
                <a16:creationId xmlns:a16="http://schemas.microsoft.com/office/drawing/2014/main" id="{7E3DA7A2-ED70-4BBA-AB72-00AD461FA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80862" y="-6"/>
            <a:ext cx="11711138" cy="6410334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rgbClr val="000000">
                  <a:alpha val="41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74" name="Title 1">
            <a:extLst>
              <a:ext uri="{FF2B5EF4-FFF2-40B4-BE49-F238E27FC236}">
                <a16:creationId xmlns:a16="http://schemas.microsoft.com/office/drawing/2014/main" id="{4E5642CD-17CC-E3D7-878D-B0977AE09D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7208" y="857251"/>
            <a:ext cx="4747280" cy="3098061"/>
          </a:xfrm>
        </p:spPr>
        <p:txBody>
          <a:bodyPr rtlCol="0" anchor="b">
            <a:normAutofit/>
          </a:bodyPr>
          <a:lstStyle/>
          <a:p>
            <a:pPr algn="l">
              <a:defRPr/>
            </a:pPr>
            <a:r>
              <a:rPr lang="en-GB" sz="1600" b="1">
                <a:solidFill>
                  <a:srgbClr val="FFFFFF"/>
                </a:solidFill>
              </a:rPr>
              <a:t>Learning Outcomes:</a:t>
            </a:r>
            <a:br>
              <a:rPr lang="en-GB" sz="1600" b="1">
                <a:solidFill>
                  <a:srgbClr val="FFFFFF"/>
                </a:solidFill>
              </a:rPr>
            </a:br>
            <a:br>
              <a:rPr lang="en-GB" sz="1600" b="1">
                <a:solidFill>
                  <a:srgbClr val="FFFFFF"/>
                </a:solidFill>
              </a:rPr>
            </a:br>
            <a:r>
              <a:rPr lang="en-GB" sz="1600" b="1">
                <a:solidFill>
                  <a:srgbClr val="FFFFFF"/>
                </a:solidFill>
              </a:rPr>
              <a:t>Upon the successful completion of this module, the student should be able to: </a:t>
            </a:r>
            <a:br>
              <a:rPr lang="en-GB" sz="1600" b="1">
                <a:solidFill>
                  <a:srgbClr val="FFFFFF"/>
                </a:solidFill>
              </a:rPr>
            </a:br>
            <a:r>
              <a:rPr lang="en-GB" sz="1600" b="1">
                <a:solidFill>
                  <a:srgbClr val="FFFFFF"/>
                </a:solidFill>
              </a:rPr>
              <a:t>• critically appraise key marketing activities and the contribution of the marketing department to the organisation; </a:t>
            </a:r>
            <a:br>
              <a:rPr lang="en-GB" sz="1600" b="1">
                <a:solidFill>
                  <a:srgbClr val="FFFFFF"/>
                </a:solidFill>
              </a:rPr>
            </a:br>
            <a:r>
              <a:rPr lang="en-GB" sz="1600" b="1">
                <a:solidFill>
                  <a:srgbClr val="FFFFFF"/>
                </a:solidFill>
              </a:rPr>
              <a:t>• anticipate and critically evaluate future developments in the field of marketing especially through technology.</a:t>
            </a:r>
            <a:br>
              <a:rPr lang="en-GB" altLang="en-US" sz="1600" b="1">
                <a:solidFill>
                  <a:srgbClr val="FFFFFF"/>
                </a:solidFill>
              </a:rPr>
            </a:br>
            <a:br>
              <a:rPr lang="en-GB" altLang="en-US" sz="1600">
                <a:solidFill>
                  <a:srgbClr val="FFFFFF"/>
                </a:solidFill>
              </a:rPr>
            </a:br>
            <a:endParaRPr lang="en-GB" altLang="en-US" sz="1600">
              <a:solidFill>
                <a:srgbClr val="FFFFFF"/>
              </a:solidFill>
            </a:endParaRPr>
          </a:p>
        </p:txBody>
      </p:sp>
      <p:sp>
        <p:nvSpPr>
          <p:cNvPr id="12304" name="Rectangle 12303">
            <a:extLst>
              <a:ext uri="{FF2B5EF4-FFF2-40B4-BE49-F238E27FC236}">
                <a16:creationId xmlns:a16="http://schemas.microsoft.com/office/drawing/2014/main" id="{FC485432-3647-4218-B5D3-15D3FA222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844797" y="-489206"/>
            <a:ext cx="2502408" cy="12191998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8000">
                <a:schemeClr val="accent1">
                  <a:lumMod val="50000"/>
                  <a:alpha val="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06" name="Oval 12305">
            <a:extLst>
              <a:ext uri="{FF2B5EF4-FFF2-40B4-BE49-F238E27FC236}">
                <a16:creationId xmlns:a16="http://schemas.microsoft.com/office/drawing/2014/main" id="{F4AFDDCA-6ABA-4D23-8A5C-1BF0F4308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0589" y="1062544"/>
            <a:ext cx="4756162" cy="4756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91" name="Picture 1" descr="TSD_logo2010">
            <a:extLst>
              <a:ext uri="{FF2B5EF4-FFF2-40B4-BE49-F238E27FC236}">
                <a16:creationId xmlns:a16="http://schemas.microsoft.com/office/drawing/2014/main" id="{376FA5AC-2868-D690-391A-612247CD1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20559" y="2732454"/>
            <a:ext cx="3737164" cy="140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1C83808F-A13B-DAC4-D187-FBA72105D9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6198" y="643466"/>
            <a:ext cx="9459602" cy="4445684"/>
          </a:xfrm>
        </p:spPr>
        <p:txBody>
          <a:bodyPr rtlCol="0">
            <a:normAutofit/>
          </a:bodyPr>
          <a:lstStyle/>
          <a:p>
            <a:pPr defTabSz="941832">
              <a:defRPr/>
            </a:pPr>
            <a:r>
              <a:rPr lang="en-GB" altLang="en-US" sz="412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Module Introduction: </a:t>
            </a:r>
            <a:br>
              <a:rPr lang="en-GB" altLang="en-US" sz="412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en-GB" altLang="en-US" sz="3296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The study time for the module is divided as follows:</a:t>
            </a:r>
            <a:br>
              <a:rPr lang="en-GB" altLang="en-US" sz="412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br>
              <a:rPr lang="en-GB" altLang="en-US" sz="412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br>
              <a:rPr lang="en-GB" altLang="en-US" sz="206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GB" altLang="en-US" sz="206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GB" altLang="en-US" sz="412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GB" altLang="en-US" sz="2800"/>
          </a:p>
        </p:txBody>
      </p:sp>
      <p:pic>
        <p:nvPicPr>
          <p:cNvPr id="14339" name="Picture 1" descr="TSD_logo2010">
            <a:extLst>
              <a:ext uri="{FF2B5EF4-FFF2-40B4-BE49-F238E27FC236}">
                <a16:creationId xmlns:a16="http://schemas.microsoft.com/office/drawing/2014/main" id="{B0E4E44E-E3CE-D04A-1649-9E4B88F990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4941" y="776905"/>
            <a:ext cx="2985687" cy="1118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le 3">
            <a:extLst>
              <a:ext uri="{FF2B5EF4-FFF2-40B4-BE49-F238E27FC236}">
                <a16:creationId xmlns:a16="http://schemas.microsoft.com/office/drawing/2014/main" id="{369E72F1-E399-3D2F-24A3-7D85C0A5C7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8563450"/>
              </p:ext>
            </p:extLst>
          </p:nvPr>
        </p:nvGraphicFramePr>
        <p:xfrm>
          <a:off x="1523860" y="4054920"/>
          <a:ext cx="8991599" cy="2087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08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98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40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569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6510">
                <a:tc>
                  <a:txBody>
                    <a:bodyPr/>
                    <a:lstStyle/>
                    <a:p>
                      <a:pPr algn="ctr"/>
                      <a:r>
                        <a:rPr lang="en-GB" sz="1800" b="1">
                          <a:solidFill>
                            <a:schemeClr val="tx1"/>
                          </a:solidFill>
                        </a:rPr>
                        <a:t>Activity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>
                          <a:solidFill>
                            <a:schemeClr val="tx1"/>
                          </a:solidFill>
                        </a:rPr>
                        <a:t>Hours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>
                          <a:solidFill>
                            <a:schemeClr val="tx1"/>
                          </a:solidFill>
                        </a:rPr>
                        <a:t>Percentage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>
                          <a:solidFill>
                            <a:schemeClr val="tx1"/>
                          </a:solidFill>
                        </a:rPr>
                        <a:t>Remarks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684">
                <a:tc>
                  <a:txBody>
                    <a:bodyPr/>
                    <a:lstStyle/>
                    <a:p>
                      <a:r>
                        <a:rPr lang="en-GB" sz="1800" b="1"/>
                        <a:t>Lectures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/>
                        <a:t> 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/>
                        <a:t>Class attendance mandatory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3684">
                <a:tc>
                  <a:txBody>
                    <a:bodyPr/>
                    <a:lstStyle/>
                    <a:p>
                      <a:r>
                        <a:rPr lang="en-GB" sz="1800" b="1"/>
                        <a:t>Independent study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/>
                        <a:t>160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/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/>
                        <a:t>Highly recommended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3684">
                <a:tc>
                  <a:txBody>
                    <a:bodyPr/>
                    <a:lstStyle/>
                    <a:p>
                      <a:r>
                        <a:rPr lang="en-GB" sz="1800" b="1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/>
                        <a:t>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/>
                        <a:t>Both to be taken seriously!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392" name="Rectangle 16391">
            <a:extLst>
              <a:ext uri="{FF2B5EF4-FFF2-40B4-BE49-F238E27FC236}">
                <a16:creationId xmlns:a16="http://schemas.microsoft.com/office/drawing/2014/main" id="{8555C5B3-193A-4749-9AFD-682E53CDD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394" name="Rectangle 16393">
            <a:extLst>
              <a:ext uri="{FF2B5EF4-FFF2-40B4-BE49-F238E27FC236}">
                <a16:creationId xmlns:a16="http://schemas.microsoft.com/office/drawing/2014/main" id="{2EAE06A6-F76A-41C9-827A-C561B0044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"/>
            <a:ext cx="12192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396" name="Rectangle 16395">
            <a:extLst>
              <a:ext uri="{FF2B5EF4-FFF2-40B4-BE49-F238E27FC236}">
                <a16:creationId xmlns:a16="http://schemas.microsoft.com/office/drawing/2014/main" id="{89F9D4E8-0639-444B-949B-951858506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80861" y="0"/>
            <a:ext cx="7661934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45000"/>
                </a:schemeClr>
              </a:gs>
              <a:gs pos="100000">
                <a:srgbClr val="000000">
                  <a:alpha val="29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398" name="Rectangle 16397">
            <a:extLst>
              <a:ext uri="{FF2B5EF4-FFF2-40B4-BE49-F238E27FC236}">
                <a16:creationId xmlns:a16="http://schemas.microsoft.com/office/drawing/2014/main" id="{7E3DA7A2-ED70-4BBA-AB72-00AD461FA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80862" y="-6"/>
            <a:ext cx="11711138" cy="6410334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rgbClr val="000000">
                  <a:alpha val="41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74" name="Title 1">
            <a:extLst>
              <a:ext uri="{FF2B5EF4-FFF2-40B4-BE49-F238E27FC236}">
                <a16:creationId xmlns:a16="http://schemas.microsoft.com/office/drawing/2014/main" id="{994A5257-56B8-1371-C538-5C0E215FAF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7207" y="857251"/>
            <a:ext cx="5355479" cy="4328898"/>
          </a:xfrm>
        </p:spPr>
        <p:txBody>
          <a:bodyPr rtlCol="0" anchor="b">
            <a:normAutofit/>
          </a:bodyPr>
          <a:lstStyle/>
          <a:p>
            <a:pPr algn="l">
              <a:spcAft>
                <a:spcPts val="800"/>
              </a:spcAft>
              <a:defRPr/>
            </a:pPr>
            <a:br>
              <a:rPr lang="en-GB" altLang="en-US" sz="1900" b="1" dirty="0">
                <a:solidFill>
                  <a:srgbClr val="FFFFFF"/>
                </a:solidFill>
              </a:rPr>
            </a:br>
            <a:br>
              <a:rPr lang="en-GB" altLang="en-US" sz="1900" b="1" dirty="0">
                <a:solidFill>
                  <a:srgbClr val="FFFFFF"/>
                </a:solidFill>
              </a:rPr>
            </a:br>
            <a:r>
              <a:rPr lang="en-GB" altLang="en-US" sz="2800" b="1" dirty="0">
                <a:solidFill>
                  <a:srgbClr val="FFFFFF"/>
                </a:solidFill>
              </a:rPr>
              <a:t>Mode of Delivery: </a:t>
            </a:r>
            <a:br>
              <a:rPr lang="en-GB" altLang="en-US" sz="2800" b="1" dirty="0">
                <a:solidFill>
                  <a:srgbClr val="FFFFFF"/>
                </a:solidFill>
              </a:rPr>
            </a:br>
            <a:r>
              <a:rPr lang="en-GB" sz="2800" b="1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PPT slides </a:t>
            </a:r>
            <a:br>
              <a:rPr lang="en-GB" sz="2800" b="1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800" b="1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Case Study, </a:t>
            </a:r>
            <a:br>
              <a:rPr lang="en-GB" sz="2800" b="1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800" b="1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Critical discussions,</a:t>
            </a:r>
            <a:br>
              <a:rPr lang="en-GB" sz="2800" b="1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800" b="1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Videos &amp; other useful materials.</a:t>
            </a:r>
            <a:br>
              <a:rPr lang="en-GB" sz="2800" b="1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2800" b="1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altLang="en-US" sz="1900" b="1" dirty="0">
                <a:solidFill>
                  <a:srgbClr val="FFFFFF"/>
                </a:solidFill>
              </a:rPr>
            </a:br>
            <a:br>
              <a:rPr lang="en-GB" altLang="en-US" sz="1900" dirty="0">
                <a:solidFill>
                  <a:srgbClr val="FFFFFF"/>
                </a:solidFill>
              </a:rPr>
            </a:br>
            <a:endParaRPr lang="en-GB" altLang="en-US" sz="1900" dirty="0">
              <a:solidFill>
                <a:srgbClr val="FFFFFF"/>
              </a:solidFill>
            </a:endParaRPr>
          </a:p>
        </p:txBody>
      </p:sp>
      <p:sp>
        <p:nvSpPr>
          <p:cNvPr id="16400" name="Rectangle 16399">
            <a:extLst>
              <a:ext uri="{FF2B5EF4-FFF2-40B4-BE49-F238E27FC236}">
                <a16:creationId xmlns:a16="http://schemas.microsoft.com/office/drawing/2014/main" id="{FC485432-3647-4218-B5D3-15D3FA222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844797" y="-489206"/>
            <a:ext cx="2502408" cy="12191998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8000">
                <a:schemeClr val="accent1">
                  <a:lumMod val="50000"/>
                  <a:alpha val="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02" name="Oval 16401">
            <a:extLst>
              <a:ext uri="{FF2B5EF4-FFF2-40B4-BE49-F238E27FC236}">
                <a16:creationId xmlns:a16="http://schemas.microsoft.com/office/drawing/2014/main" id="{F4AFDDCA-6ABA-4D23-8A5C-1BF0F4308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0589" y="1062544"/>
            <a:ext cx="4756162" cy="4756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387" name="Picture 1" descr="TSD_logo2010">
            <a:extLst>
              <a:ext uri="{FF2B5EF4-FFF2-40B4-BE49-F238E27FC236}">
                <a16:creationId xmlns:a16="http://schemas.microsoft.com/office/drawing/2014/main" id="{4DFF21B6-A5D4-0108-FA6E-89A55712C4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20559" y="2732454"/>
            <a:ext cx="3737164" cy="140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40" name="Rectangle 18439">
            <a:extLst>
              <a:ext uri="{FF2B5EF4-FFF2-40B4-BE49-F238E27FC236}">
                <a16:creationId xmlns:a16="http://schemas.microsoft.com/office/drawing/2014/main" id="{8555C5B3-193A-4749-9AFD-682E53CDD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442" name="Rectangle 18441">
            <a:extLst>
              <a:ext uri="{FF2B5EF4-FFF2-40B4-BE49-F238E27FC236}">
                <a16:creationId xmlns:a16="http://schemas.microsoft.com/office/drawing/2014/main" id="{2EAE06A6-F76A-41C9-827A-C561B0044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"/>
            <a:ext cx="12192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444" name="Rectangle 18443">
            <a:extLst>
              <a:ext uri="{FF2B5EF4-FFF2-40B4-BE49-F238E27FC236}">
                <a16:creationId xmlns:a16="http://schemas.microsoft.com/office/drawing/2014/main" id="{89F9D4E8-0639-444B-949B-951858506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80861" y="0"/>
            <a:ext cx="7661934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45000"/>
                </a:schemeClr>
              </a:gs>
              <a:gs pos="100000">
                <a:srgbClr val="000000">
                  <a:alpha val="29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446" name="Rectangle 18445">
            <a:extLst>
              <a:ext uri="{FF2B5EF4-FFF2-40B4-BE49-F238E27FC236}">
                <a16:creationId xmlns:a16="http://schemas.microsoft.com/office/drawing/2014/main" id="{7E3DA7A2-ED70-4BBA-AB72-00AD461FA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80862" y="-6"/>
            <a:ext cx="11711138" cy="6410334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rgbClr val="000000">
                  <a:alpha val="41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74" name="Title 1">
            <a:extLst>
              <a:ext uri="{FF2B5EF4-FFF2-40B4-BE49-F238E27FC236}">
                <a16:creationId xmlns:a16="http://schemas.microsoft.com/office/drawing/2014/main" id="{ADCDF5C9-400E-D574-CDA9-D95BD31A1B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7208" y="857251"/>
            <a:ext cx="4747280" cy="3098061"/>
          </a:xfrm>
        </p:spPr>
        <p:txBody>
          <a:bodyPr rtlCol="0" anchor="b">
            <a:normAutofit fontScale="90000"/>
          </a:bodyPr>
          <a:lstStyle/>
          <a:p>
            <a:pPr algn="l">
              <a:defRPr/>
            </a:pPr>
            <a:br>
              <a:rPr lang="en-GB" altLang="en-US" sz="1900" b="1" dirty="0">
                <a:solidFill>
                  <a:srgbClr val="FFFFFF"/>
                </a:solidFill>
              </a:rPr>
            </a:br>
            <a:br>
              <a:rPr lang="en-GB" altLang="en-US" sz="1900" b="1" dirty="0">
                <a:solidFill>
                  <a:srgbClr val="FFFFFF"/>
                </a:solidFill>
              </a:rPr>
            </a:br>
            <a:r>
              <a:rPr lang="en-GB" altLang="en-US" sz="2800" b="1" dirty="0">
                <a:solidFill>
                  <a:srgbClr val="FFFFFF"/>
                </a:solidFill>
              </a:rPr>
              <a:t>You need not to panic! </a:t>
            </a:r>
            <a:br>
              <a:rPr lang="en-GB" altLang="en-US" sz="2800" b="1" dirty="0">
                <a:solidFill>
                  <a:srgbClr val="FFFFFF"/>
                </a:solidFill>
              </a:rPr>
            </a:br>
            <a:br>
              <a:rPr lang="en-GB" altLang="en-US" sz="2800" b="1" dirty="0">
                <a:solidFill>
                  <a:srgbClr val="FFFFFF"/>
                </a:solidFill>
              </a:rPr>
            </a:br>
            <a:r>
              <a:rPr lang="en-GB" alt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Academic Support available!</a:t>
            </a:r>
            <a:br>
              <a:rPr lang="en-GB" alt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alt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Details will be provided during this lectures .</a:t>
            </a:r>
            <a:br>
              <a:rPr lang="en-GB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</a:br>
            <a:br>
              <a:rPr lang="en-GB" altLang="en-US" sz="2800" dirty="0">
                <a:solidFill>
                  <a:srgbClr val="FFFFFF"/>
                </a:solidFill>
              </a:rPr>
            </a:br>
            <a:br>
              <a:rPr lang="en-GB" altLang="en-US" sz="1900" dirty="0">
                <a:solidFill>
                  <a:srgbClr val="FFFFFF"/>
                </a:solidFill>
              </a:rPr>
            </a:br>
            <a:endParaRPr lang="en-GB" altLang="en-US" sz="1900" dirty="0">
              <a:solidFill>
                <a:srgbClr val="FFFFFF"/>
              </a:solidFill>
            </a:endParaRPr>
          </a:p>
        </p:txBody>
      </p:sp>
      <p:sp>
        <p:nvSpPr>
          <p:cNvPr id="18448" name="Rectangle 18447">
            <a:extLst>
              <a:ext uri="{FF2B5EF4-FFF2-40B4-BE49-F238E27FC236}">
                <a16:creationId xmlns:a16="http://schemas.microsoft.com/office/drawing/2014/main" id="{FC485432-3647-4218-B5D3-15D3FA222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844797" y="-489206"/>
            <a:ext cx="2502408" cy="12191998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8000">
                <a:schemeClr val="accent1">
                  <a:lumMod val="50000"/>
                  <a:alpha val="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50" name="Oval 18449">
            <a:extLst>
              <a:ext uri="{FF2B5EF4-FFF2-40B4-BE49-F238E27FC236}">
                <a16:creationId xmlns:a16="http://schemas.microsoft.com/office/drawing/2014/main" id="{F4AFDDCA-6ABA-4D23-8A5C-1BF0F4308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0589" y="1062544"/>
            <a:ext cx="4756162" cy="4756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435" name="Picture 1" descr="TSD_logo2010">
            <a:extLst>
              <a:ext uri="{FF2B5EF4-FFF2-40B4-BE49-F238E27FC236}">
                <a16:creationId xmlns:a16="http://schemas.microsoft.com/office/drawing/2014/main" id="{ECF2A1AD-B0EB-D9DE-994E-93A46CB37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20559" y="2732454"/>
            <a:ext cx="3737164" cy="140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03" name="Rectangle 20488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2" name="Title 1">
            <a:extLst>
              <a:ext uri="{FF2B5EF4-FFF2-40B4-BE49-F238E27FC236}">
                <a16:creationId xmlns:a16="http://schemas.microsoft.com/office/drawing/2014/main" id="{81B44467-ABE8-E3B2-BABC-EFFA3BDE8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7069" y="819440"/>
            <a:ext cx="3103808" cy="4421876"/>
          </a:xfrm>
        </p:spPr>
        <p:txBody>
          <a:bodyPr anchor="t">
            <a:normAutofit/>
          </a:bodyPr>
          <a:lstStyle/>
          <a:p>
            <a:pPr algn="r"/>
            <a:r>
              <a:rPr lang="en-GB" altLang="en-US" sz="4000" b="1" dirty="0"/>
              <a:t>Indicative Content</a:t>
            </a:r>
            <a:br>
              <a:rPr lang="en-GB" altLang="en-US" sz="4000" b="1" dirty="0"/>
            </a:br>
            <a:endParaRPr lang="en-GB" altLang="en-US" sz="4000" dirty="0"/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45B1A541-40B4-8F2E-B6D1-1E36029B3F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41484" y="464022"/>
            <a:ext cx="8063447" cy="4743175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GB" altLang="en-US" sz="1600" b="1" dirty="0"/>
              <a:t>Key Considerations:</a:t>
            </a:r>
          </a:p>
          <a:p>
            <a:pPr marL="0" indent="0">
              <a:buNone/>
            </a:pPr>
            <a:r>
              <a:rPr lang="en-GB" altLang="en-US" sz="1600" dirty="0"/>
              <a:t>• The marketing concept: the nature of marketing, its key components and applications. </a:t>
            </a:r>
          </a:p>
          <a:p>
            <a:pPr marL="0" indent="0">
              <a:buNone/>
            </a:pPr>
            <a:r>
              <a:rPr lang="en-GB" altLang="en-US" sz="1600" dirty="0"/>
              <a:t>• Scanning the marketing environment with a view to designing a MKIS. </a:t>
            </a:r>
          </a:p>
          <a:p>
            <a:pPr marL="0" indent="0">
              <a:buNone/>
            </a:pPr>
            <a:r>
              <a:rPr lang="en-GB" altLang="en-US" sz="1600" dirty="0"/>
              <a:t>• The nature of buying behaviour. </a:t>
            </a:r>
          </a:p>
          <a:p>
            <a:pPr marL="0" indent="0">
              <a:buNone/>
            </a:pPr>
            <a:r>
              <a:rPr lang="en-GB" altLang="en-US" sz="1600" dirty="0"/>
              <a:t>• Market segmentation, target marketing and positioning and their use in developing</a:t>
            </a:r>
          </a:p>
          <a:p>
            <a:pPr marL="0" indent="0">
              <a:buNone/>
            </a:pPr>
            <a:r>
              <a:rPr lang="en-GB" altLang="en-US" sz="1600" dirty="0"/>
              <a:t>  marketing strategies and marketing plans. </a:t>
            </a:r>
          </a:p>
          <a:p>
            <a:pPr marL="0" indent="0">
              <a:buNone/>
            </a:pPr>
            <a:r>
              <a:rPr lang="en-GB" altLang="en-US" sz="1600" dirty="0"/>
              <a:t>• The marketing mix concept and its relation to segmentation.</a:t>
            </a:r>
          </a:p>
          <a:p>
            <a:pPr marL="0" indent="0">
              <a:buNone/>
            </a:pPr>
            <a:r>
              <a:rPr lang="en-GB" altLang="en-US" sz="1600" dirty="0"/>
              <a:t>• Internal organisational marketing, marketing the corporate brand. Product and service</a:t>
            </a:r>
          </a:p>
          <a:p>
            <a:pPr marL="0" indent="0">
              <a:buNone/>
            </a:pPr>
            <a:r>
              <a:rPr lang="en-GB" altLang="en-US" sz="1600" dirty="0"/>
              <a:t>   quality audit. </a:t>
            </a:r>
          </a:p>
          <a:p>
            <a:pPr marL="0" indent="0">
              <a:buNone/>
            </a:pPr>
            <a:r>
              <a:rPr lang="en-GB" altLang="en-US" sz="1600" dirty="0"/>
              <a:t>• Brand building techniques and brand management. </a:t>
            </a:r>
          </a:p>
          <a:p>
            <a:pPr marL="0" indent="0">
              <a:buNone/>
            </a:pPr>
            <a:r>
              <a:rPr lang="en-GB" altLang="en-US" sz="1600" dirty="0"/>
              <a:t>• Market Analysis- market forces and failure, government intervention and failure in the</a:t>
            </a:r>
          </a:p>
          <a:p>
            <a:pPr marL="0" indent="0">
              <a:buNone/>
            </a:pPr>
            <a:r>
              <a:rPr lang="en-GB" altLang="en-US" sz="1600" dirty="0"/>
              <a:t>  market, competitive, cooperative and co-</a:t>
            </a:r>
            <a:r>
              <a:rPr lang="en-GB" altLang="en-US" sz="1600" dirty="0" err="1"/>
              <a:t>opetitive</a:t>
            </a:r>
            <a:r>
              <a:rPr lang="en-GB" altLang="en-US" sz="1600" dirty="0"/>
              <a:t> paradigms, consumer behaviour in a</a:t>
            </a:r>
          </a:p>
          <a:p>
            <a:pPr marL="0" indent="0">
              <a:buNone/>
            </a:pPr>
            <a:r>
              <a:rPr lang="en-GB" altLang="en-US" sz="1600" dirty="0"/>
              <a:t>  digital environment (C2B, C2C, B2C, B2B, C2G, G2C etc). </a:t>
            </a:r>
          </a:p>
          <a:p>
            <a:pPr marL="0" indent="0">
              <a:buNone/>
            </a:pPr>
            <a:r>
              <a:rPr lang="en-GB" altLang="en-US" sz="1600" dirty="0"/>
              <a:t>• Current issues and future developments in marketing to include ethics, green marketing,</a:t>
            </a:r>
          </a:p>
          <a:p>
            <a:pPr marL="0" indent="0">
              <a:buNone/>
            </a:pPr>
            <a:r>
              <a:rPr lang="en-GB" altLang="en-US" sz="1600" dirty="0"/>
              <a:t>  cyber marketing.</a:t>
            </a:r>
            <a:endParaRPr lang="en-GB" altLang="en-US" sz="1600" b="1" dirty="0"/>
          </a:p>
        </p:txBody>
      </p:sp>
      <p:sp>
        <p:nvSpPr>
          <p:cNvPr id="20504" name="Rectangle 20490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05" name="Rectangle 20492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76000"/>
                </a:srgbClr>
              </a:gs>
              <a:gs pos="100000">
                <a:schemeClr val="accent1"/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4317FCE7-8969-DAD2-8782-5A03F9BD2F6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704320" y="6455664"/>
            <a:ext cx="448056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A28C76E3-8E64-4905-B56F-C1DBAD4EAED0}" type="slidenum">
              <a:rPr lang="en-GB" altLang="en-US" sz="1100">
                <a:solidFill>
                  <a:srgbClr val="FFFFFF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8</a:t>
            </a:fld>
            <a:endParaRPr lang="en-GB" altLang="en-US" sz="11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515" name="Rectangle 21514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06" name="Rectangle 2">
            <a:extLst>
              <a:ext uri="{FF2B5EF4-FFF2-40B4-BE49-F238E27FC236}">
                <a16:creationId xmlns:a16="http://schemas.microsoft.com/office/drawing/2014/main" id="{D7D3301F-CE34-A81B-E178-E8F3591313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36396" y="457201"/>
            <a:ext cx="5814240" cy="1556870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4000" b="1" dirty="0"/>
              <a:t>Assessment Brief 1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B3CED09A-0EE3-0B24-2FAA-A86DA2A3CC7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36396" y="2277036"/>
            <a:ext cx="5814239" cy="3461155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sz="2000" b="1"/>
              <a:t>Essay </a:t>
            </a:r>
            <a:r>
              <a:rPr lang="en-GB" sz="2000"/>
              <a:t>(2,500 +/- 10%) 50</a:t>
            </a:r>
            <a:r>
              <a:rPr lang="en-GB" sz="2000" b="1"/>
              <a:t>%</a:t>
            </a:r>
          </a:p>
          <a:p>
            <a:pPr>
              <a:defRPr/>
            </a:pPr>
            <a:r>
              <a:rPr lang="en-GB" sz="2000"/>
              <a:t>You are required to critically evaluate the Marketing activities within an organisation of your choice and report on how these they achieve their business objectives through these activities.</a:t>
            </a:r>
          </a:p>
          <a:p>
            <a:pPr>
              <a:defRPr/>
            </a:pPr>
            <a:endParaRPr lang="en-GB" altLang="en-US" sz="2000" b="1"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GB" altLang="en-US" sz="2000" b="1">
                <a:latin typeface="Tahoma" panose="020B0604030504040204" pitchFamily="34" charset="0"/>
                <a:cs typeface="Times New Roman" panose="02020603050405020304" pitchFamily="18" charset="0"/>
              </a:rPr>
              <a:t>Please see full description in Assignment Brief </a:t>
            </a:r>
          </a:p>
        </p:txBody>
      </p:sp>
      <p:pic>
        <p:nvPicPr>
          <p:cNvPr id="21509" name="Picture 3">
            <a:extLst>
              <a:ext uri="{FF2B5EF4-FFF2-40B4-BE49-F238E27FC236}">
                <a16:creationId xmlns:a16="http://schemas.microsoft.com/office/drawing/2014/main" id="{C783654A-D99E-3492-E1EC-B5F762A91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9766" y="1216873"/>
            <a:ext cx="3712869" cy="137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0" name="Picture 1">
            <a:extLst>
              <a:ext uri="{FF2B5EF4-FFF2-40B4-BE49-F238E27FC236}">
                <a16:creationId xmlns:a16="http://schemas.microsoft.com/office/drawing/2014/main" id="{3844CAA8-0F3F-79E3-0946-FED21AF6EF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0213" y="3375824"/>
            <a:ext cx="2243263" cy="224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7" name="Rectangle 21516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19" name="Rectangle 21518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08" name="Slide Number Placeholder 4">
            <a:extLst>
              <a:ext uri="{FF2B5EF4-FFF2-40B4-BE49-F238E27FC236}">
                <a16:creationId xmlns:a16="http://schemas.microsoft.com/office/drawing/2014/main" id="{E419A5B6-9A5A-CF3F-DC3E-1FCA45816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1704320" y="6455664"/>
            <a:ext cx="448056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2B5198F9-87BA-446E-947F-388A8DDBF835}" type="slidenum">
              <a:rPr lang="en-GB" altLang="en-US" sz="1100">
                <a:solidFill>
                  <a:srgbClr val="FFFFFF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9</a:t>
            </a:fld>
            <a:endParaRPr lang="en-GB" altLang="en-US" sz="11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B90FAF2E-140A-B0E6-523E-F342CE3C6A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5037" y="1146092"/>
            <a:ext cx="9067800" cy="6207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sz="4000" b="1" dirty="0"/>
              <a:t>Assessment Brief 2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523246C2-E131-AB11-483D-2742476347C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74997" y="2120626"/>
            <a:ext cx="9067800" cy="5730875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sz="2400" b="1" dirty="0"/>
              <a:t>Portfolio Reports </a:t>
            </a:r>
            <a:r>
              <a:rPr lang="en-GB" sz="2400" dirty="0"/>
              <a:t>(2500 +/- 10 %)  </a:t>
            </a:r>
            <a:r>
              <a:rPr lang="en-GB" sz="2400" b="1" dirty="0"/>
              <a:t>50%</a:t>
            </a:r>
          </a:p>
          <a:p>
            <a:pPr marL="0" indent="0">
              <a:buNone/>
              <a:defRPr/>
            </a:pPr>
            <a:endParaRPr lang="en-GB" sz="2400" b="1" dirty="0"/>
          </a:p>
          <a:p>
            <a:pPr algn="just">
              <a:defRPr/>
            </a:pPr>
            <a:r>
              <a:rPr lang="en-GB" b="1" dirty="0"/>
              <a:t>Acting as Marketing Consultants/Specialists, you will conduct a live marketing consultation with an organisation of your choice to produce a portfolio of reports.</a:t>
            </a:r>
            <a:endParaRPr lang="en-GB" dirty="0"/>
          </a:p>
          <a:p>
            <a:pPr algn="just">
              <a:defRPr/>
            </a:pPr>
            <a:endParaRPr lang="en-GB" sz="2400" dirty="0"/>
          </a:p>
          <a:p>
            <a:pPr marL="0" indent="0">
              <a:lnSpc>
                <a:spcPct val="115000"/>
              </a:lnSpc>
              <a:buNone/>
              <a:defRPr/>
            </a:pPr>
            <a:endParaRPr lang="en-GB" altLang="en-US" sz="2400" b="1" dirty="0">
              <a:solidFill>
                <a:srgbClr val="0070C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556" name="Slide Number Placeholder 4">
            <a:extLst>
              <a:ext uri="{FF2B5EF4-FFF2-40B4-BE49-F238E27FC236}">
                <a16:creationId xmlns:a16="http://schemas.microsoft.com/office/drawing/2014/main" id="{822D750C-B510-D6FF-668B-F088026D7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1B8C7AA-BF2F-4553-9F81-ACC056F7E9ED}" type="slidenum">
              <a:rPr lang="en-GB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23557" name="Picture 3">
            <a:extLst>
              <a:ext uri="{FF2B5EF4-FFF2-40B4-BE49-F238E27FC236}">
                <a16:creationId xmlns:a16="http://schemas.microsoft.com/office/drawing/2014/main" id="{F1226950-369E-B401-5D8E-0DFF5160EE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9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8" name="Picture 1">
            <a:extLst>
              <a:ext uri="{FF2B5EF4-FFF2-40B4-BE49-F238E27FC236}">
                <a16:creationId xmlns:a16="http://schemas.microsoft.com/office/drawing/2014/main" id="{599A2253-C5A8-BE64-8A32-2C2BCD3C2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7789" y="4576764"/>
            <a:ext cx="1755775" cy="180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D0A4A4E-1CE6-7CBA-9FA8-2CAEB66689DA}"/>
              </a:ext>
            </a:extLst>
          </p:cNvPr>
          <p:cNvSpPr txBox="1"/>
          <p:nvPr/>
        </p:nvSpPr>
        <p:spPr>
          <a:xfrm>
            <a:off x="1337813" y="5179485"/>
            <a:ext cx="72727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GB" altLang="en-US" sz="24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Please see full description in Assignment Brief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611" name="Rectangle 25610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DA594F07-C7B5-049B-F80A-C409B2231F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36396" y="457201"/>
            <a:ext cx="5814240" cy="1556870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4000" b="1" dirty="0"/>
              <a:t>Further Tips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82FDB8E2-52D2-F6C2-FA79-58C2989037F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36396" y="2277036"/>
            <a:ext cx="5814239" cy="3461155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sz="1700" b="1"/>
              <a:t>Note! Assignment descriptions for both components – Compnent 1 as an Essay and Component 2 as a Portfolio of Reports:</a:t>
            </a:r>
          </a:p>
          <a:p>
            <a:pPr>
              <a:defRPr/>
            </a:pPr>
            <a:r>
              <a:rPr lang="en-GB" sz="1700"/>
              <a:t>Assignment briefs will be released in Week 1 of the term</a:t>
            </a:r>
          </a:p>
          <a:p>
            <a:pPr>
              <a:defRPr/>
            </a:pPr>
            <a:r>
              <a:rPr lang="en-GB" sz="1700"/>
              <a:t>Assignment Component 1 is due submission in Week 7 and Component 2 is due in Week 12 (See Briefs for actual dates)</a:t>
            </a:r>
          </a:p>
          <a:p>
            <a:pPr>
              <a:defRPr/>
            </a:pPr>
            <a:r>
              <a:rPr lang="en-GB" sz="1700"/>
              <a:t>Students can meet with their lecturer for guidance and also make use of academic support session.</a:t>
            </a:r>
          </a:p>
          <a:p>
            <a:pPr>
              <a:defRPr/>
            </a:pPr>
            <a:r>
              <a:rPr lang="en-GB" sz="1700"/>
              <a:t>Contemporary issues in marketing will be critically examined</a:t>
            </a:r>
          </a:p>
          <a:p>
            <a:pPr marL="0" indent="0">
              <a:buNone/>
              <a:defRPr/>
            </a:pPr>
            <a:r>
              <a:rPr lang="en-GB" sz="1700"/>
              <a:t>    during class discussion/group activities.</a:t>
            </a:r>
          </a:p>
          <a:p>
            <a:pPr>
              <a:defRPr/>
            </a:pPr>
            <a:r>
              <a:rPr lang="en-GB" sz="1700"/>
              <a:t>In-class practical activities – Case Study based.</a:t>
            </a:r>
          </a:p>
          <a:p>
            <a:pPr marL="0" indent="0">
              <a:buNone/>
              <a:defRPr/>
            </a:pPr>
            <a:endParaRPr lang="en-GB" altLang="en-US" sz="1700" b="1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5605" name="Picture 3">
            <a:extLst>
              <a:ext uri="{FF2B5EF4-FFF2-40B4-BE49-F238E27FC236}">
                <a16:creationId xmlns:a16="http://schemas.microsoft.com/office/drawing/2014/main" id="{A317423B-BCFE-1DB4-2305-3BEB43A95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9766" y="1216873"/>
            <a:ext cx="3712869" cy="137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6" name="Picture 1">
            <a:extLst>
              <a:ext uri="{FF2B5EF4-FFF2-40B4-BE49-F238E27FC236}">
                <a16:creationId xmlns:a16="http://schemas.microsoft.com/office/drawing/2014/main" id="{B21FF700-0CDB-B2B1-20D3-FA5DA806C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0213" y="3375824"/>
            <a:ext cx="2243263" cy="224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3" name="Rectangle 25612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15" name="Rectangle 25614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04" name="Slide Number Placeholder 4">
            <a:extLst>
              <a:ext uri="{FF2B5EF4-FFF2-40B4-BE49-F238E27FC236}">
                <a16:creationId xmlns:a16="http://schemas.microsoft.com/office/drawing/2014/main" id="{80B2B8BF-BF99-5D71-913C-10531EF93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1704320" y="6455664"/>
            <a:ext cx="448056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5C2236FE-B02C-47BC-9C4E-3F85F417E3F4}" type="slidenum">
              <a:rPr lang="en-GB" altLang="en-US" sz="1100">
                <a:solidFill>
                  <a:srgbClr val="FFFFFF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11</a:t>
            </a:fld>
            <a:endParaRPr lang="en-GB" altLang="en-US" sz="11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659" name="Rectangle 27658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45B42ABC-013B-858D-7789-5CFEA1712F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36396" y="457201"/>
            <a:ext cx="5814240" cy="1556870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4000" b="1"/>
              <a:t>Important Points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AEEE601C-7437-248F-FEC2-4D3EFF25922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36396" y="2277036"/>
            <a:ext cx="5814239" cy="3461155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altLang="en-US" sz="2000">
                <a:latin typeface="+mj-lt"/>
              </a:rPr>
              <a:t>Evidence of wide reading and research, encompassing application of relevant academic theories and models is ESSENTIAL!</a:t>
            </a:r>
            <a:endParaRPr lang="en-GB" altLang="en-US" sz="2000">
              <a:latin typeface="+mj-lt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endParaRPr lang="en-GB" altLang="en-US" sz="2000" b="1"/>
          </a:p>
        </p:txBody>
      </p:sp>
      <p:pic>
        <p:nvPicPr>
          <p:cNvPr id="27653" name="Picture 3">
            <a:extLst>
              <a:ext uri="{FF2B5EF4-FFF2-40B4-BE49-F238E27FC236}">
                <a16:creationId xmlns:a16="http://schemas.microsoft.com/office/drawing/2014/main" id="{F9A49562-A5C8-6432-B46F-0B1DF5EE7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9766" y="1216873"/>
            <a:ext cx="3712869" cy="137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4" name="Picture 2">
            <a:extLst>
              <a:ext uri="{FF2B5EF4-FFF2-40B4-BE49-F238E27FC236}">
                <a16:creationId xmlns:a16="http://schemas.microsoft.com/office/drawing/2014/main" id="{57CE2D96-4C16-A243-C01D-E57A074B2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74951" y="3375824"/>
            <a:ext cx="2293786" cy="224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1" name="Rectangle 27660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63" name="Rectangle 27662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52" name="Slide Number Placeholder 4">
            <a:extLst>
              <a:ext uri="{FF2B5EF4-FFF2-40B4-BE49-F238E27FC236}">
                <a16:creationId xmlns:a16="http://schemas.microsoft.com/office/drawing/2014/main" id="{707D2A85-1ED3-7D4A-329F-385099F99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1704320" y="6455664"/>
            <a:ext cx="448056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848B62AC-CA55-4E69-8C6F-74863162849C}" type="slidenum">
              <a:rPr lang="en-GB" altLang="en-US" sz="1100">
                <a:solidFill>
                  <a:srgbClr val="FFFFFF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12</a:t>
            </a:fld>
            <a:endParaRPr lang="en-GB" altLang="en-US" sz="11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707" name="Rectangle 29706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698" name="Rectangle 2">
            <a:extLst>
              <a:ext uri="{FF2B5EF4-FFF2-40B4-BE49-F238E27FC236}">
                <a16:creationId xmlns:a16="http://schemas.microsoft.com/office/drawing/2014/main" id="{61AB002F-6019-B403-2C29-38D257E549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36396" y="457201"/>
            <a:ext cx="5814240" cy="1556870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4000" b="1"/>
              <a:t>Important Points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E3A86442-8FC1-9E27-4C7C-7FA87748433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36396" y="2277036"/>
            <a:ext cx="5814239" cy="3461155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altLang="en-US" sz="2000" b="1">
                <a:latin typeface="+mj-lt"/>
              </a:rPr>
              <a:t>Use of relevant and credible literature.</a:t>
            </a:r>
          </a:p>
          <a:p>
            <a:pPr marL="0" indent="0">
              <a:buNone/>
              <a:defRPr/>
            </a:pPr>
            <a:r>
              <a:rPr lang="en-GB" altLang="en-US" sz="2000" b="1">
                <a:latin typeface="+mj-lt"/>
              </a:rPr>
              <a:t>Likely mix could include use of text-books, relevant and recent Marketing journals, credible links/websites (company website), independent analytic reviews/comments. </a:t>
            </a:r>
          </a:p>
          <a:p>
            <a:pPr marL="0" indent="0">
              <a:buNone/>
              <a:defRPr/>
            </a:pPr>
            <a:r>
              <a:rPr lang="en-GB" altLang="en-US" sz="2000" b="1">
                <a:latin typeface="+mj-lt"/>
              </a:rPr>
              <a:t>Students will be assessed for strict compliance to Harvard referencing style.</a:t>
            </a:r>
          </a:p>
          <a:p>
            <a:pPr marL="0" indent="0">
              <a:buNone/>
              <a:defRPr/>
            </a:pPr>
            <a:endParaRPr lang="en-GB" altLang="en-US" sz="2000" b="1">
              <a:latin typeface="+mj-lt"/>
            </a:endParaRPr>
          </a:p>
          <a:p>
            <a:pPr marL="0" indent="0">
              <a:buNone/>
              <a:defRPr/>
            </a:pPr>
            <a:endParaRPr lang="en-GB" altLang="en-US" sz="2000" b="1"/>
          </a:p>
        </p:txBody>
      </p:sp>
      <p:pic>
        <p:nvPicPr>
          <p:cNvPr id="29701" name="Picture 3">
            <a:extLst>
              <a:ext uri="{FF2B5EF4-FFF2-40B4-BE49-F238E27FC236}">
                <a16:creationId xmlns:a16="http://schemas.microsoft.com/office/drawing/2014/main" id="{5D8C1219-769D-9C89-E1A0-60F59814B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9766" y="1216873"/>
            <a:ext cx="3712869" cy="137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2" name="Picture 1">
            <a:extLst>
              <a:ext uri="{FF2B5EF4-FFF2-40B4-BE49-F238E27FC236}">
                <a16:creationId xmlns:a16="http://schemas.microsoft.com/office/drawing/2014/main" id="{187822DD-9081-341C-0BBC-1B2537D9C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0213" y="3375824"/>
            <a:ext cx="2243263" cy="224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Rectangle 29708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711" name="Rectangle 29710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700" name="Slide Number Placeholder 4">
            <a:extLst>
              <a:ext uri="{FF2B5EF4-FFF2-40B4-BE49-F238E27FC236}">
                <a16:creationId xmlns:a16="http://schemas.microsoft.com/office/drawing/2014/main" id="{3EE900AD-3E07-8E9D-C43D-808357CB7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1704320" y="6455664"/>
            <a:ext cx="448056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E7CA044E-4C77-4B74-90A2-1A5B59AFCD74}" type="slidenum">
              <a:rPr lang="en-GB" altLang="en-US" sz="1100">
                <a:solidFill>
                  <a:srgbClr val="FFFFFF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13</a:t>
            </a:fld>
            <a:endParaRPr lang="en-GB" altLang="en-US" sz="11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759" name="Rectangle 31752">
            <a:extLst>
              <a:ext uri="{FF2B5EF4-FFF2-40B4-BE49-F238E27FC236}">
                <a16:creationId xmlns:a16="http://schemas.microsoft.com/office/drawing/2014/main" id="{3346177D-ADC4-4968-B747-5CFCD390B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id="{8F65DA5E-E26A-F299-1479-8520F2D267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596501" y="489508"/>
            <a:ext cx="5754896" cy="1667569"/>
          </a:xfrm>
        </p:spPr>
        <p:txBody>
          <a:bodyPr anchor="b">
            <a:normAutofit/>
          </a:bodyPr>
          <a:lstStyle/>
          <a:p>
            <a:r>
              <a:rPr lang="en-GB" altLang="en-US" sz="4000" b="1" dirty="0"/>
              <a:t>Marketing Management Module</a:t>
            </a:r>
            <a:endParaRPr lang="en-GB" altLang="en-US" sz="4000" dirty="0"/>
          </a:p>
        </p:txBody>
      </p:sp>
      <p:pic>
        <p:nvPicPr>
          <p:cNvPr id="31748" name="Picture 5" descr="Image result for any questions gif">
            <a:extLst>
              <a:ext uri="{FF2B5EF4-FFF2-40B4-BE49-F238E27FC236}">
                <a16:creationId xmlns:a16="http://schemas.microsoft.com/office/drawing/2014/main" id="{7B26CAF6-38AD-A721-A007-4A9A5296A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8130" y="1923447"/>
            <a:ext cx="3876165" cy="2579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3">
            <a:extLst>
              <a:ext uri="{FF2B5EF4-FFF2-40B4-BE49-F238E27FC236}">
                <a16:creationId xmlns:a16="http://schemas.microsoft.com/office/drawing/2014/main" id="{125AE3AA-DC24-334C-84CD-E019BA6A86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596502" y="2405894"/>
            <a:ext cx="5754896" cy="3197464"/>
          </a:xfrm>
        </p:spPr>
        <p:txBody>
          <a:bodyPr anchor="t">
            <a:norm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GB" altLang="en-US" sz="2000" b="1"/>
              <a:t>    So far so good…</a:t>
            </a:r>
          </a:p>
          <a:p>
            <a:pPr>
              <a:buFont typeface="Wingdings" panose="05000000000000000000" pitchFamily="2" charset="2"/>
              <a:buNone/>
            </a:pPr>
            <a:r>
              <a:rPr lang="en-GB" altLang="en-US" sz="2000" b="1"/>
              <a:t>Any ….</a:t>
            </a:r>
          </a:p>
          <a:p>
            <a:pPr>
              <a:buFont typeface="Wingdings" panose="05000000000000000000" pitchFamily="2" charset="2"/>
              <a:buNone/>
            </a:pPr>
            <a:endParaRPr lang="en-GB" altLang="en-US" sz="2000"/>
          </a:p>
        </p:txBody>
      </p:sp>
      <p:sp>
        <p:nvSpPr>
          <p:cNvPr id="31760" name="Rectangle 31754">
            <a:extLst>
              <a:ext uri="{FF2B5EF4-FFF2-40B4-BE49-F238E27FC236}">
                <a16:creationId xmlns:a16="http://schemas.microsoft.com/office/drawing/2014/main" id="{0844A943-BF79-4FEA-ABB1-3BD54D236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90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761" name="Rectangle 31756">
            <a:extLst>
              <a:ext uri="{FF2B5EF4-FFF2-40B4-BE49-F238E27FC236}">
                <a16:creationId xmlns:a16="http://schemas.microsoft.com/office/drawing/2014/main" id="{6437CC72-F4A8-4DC3-AFAB-D22C482C8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985</Words>
  <Application>Microsoft Office PowerPoint</Application>
  <PresentationFormat>Widescreen</PresentationFormat>
  <Paragraphs>120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Myriad Pro</vt:lpstr>
      <vt:lpstr>Tahoma</vt:lpstr>
      <vt:lpstr>Wingdings</vt:lpstr>
      <vt:lpstr>Office Theme</vt:lpstr>
      <vt:lpstr>MBA – Master of Business Administration  LCMB7024  Marketing Management   </vt:lpstr>
      <vt:lpstr>Module Introduction: Marketing Management is a  20 credit module.    </vt:lpstr>
      <vt:lpstr>Module aim:  To allow students assess the contribution of marketing in any organisation and critically evaluate its marketing activities.   </vt:lpstr>
      <vt:lpstr>Learning Outcomes:  Upon the successful completion of this module, the student should be able to:  • critically appraise key marketing activities and the contribution of the marketing department to the organisation;  • anticipate and critically evaluate future developments in the field of marketing especially through technology.  </vt:lpstr>
      <vt:lpstr>Module Introduction:  The study time for the module is divided as follows:     </vt:lpstr>
      <vt:lpstr>  Mode of Delivery:  PPT slides  Case Study,  Critical discussions, Videos &amp; other useful materials.    </vt:lpstr>
      <vt:lpstr>  You need not to panic!   Academic Support available! Details will be provided during this lectures .   </vt:lpstr>
      <vt:lpstr>Indicative Content </vt:lpstr>
      <vt:lpstr>Assessment Brief 1</vt:lpstr>
      <vt:lpstr>Assessment Brief 2</vt:lpstr>
      <vt:lpstr>Further Tips</vt:lpstr>
      <vt:lpstr>Important Points</vt:lpstr>
      <vt:lpstr>Important Points</vt:lpstr>
      <vt:lpstr>Marketing Management Module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 – Master of Business Administration  LCMB7024  Marketing Management   </dc:title>
  <dc:creator>Efua Adams</dc:creator>
  <cp:lastModifiedBy>Efua Adams</cp:lastModifiedBy>
  <cp:revision>3</cp:revision>
  <dcterms:created xsi:type="dcterms:W3CDTF">2023-09-08T18:33:32Z</dcterms:created>
  <dcterms:modified xsi:type="dcterms:W3CDTF">2023-09-08T20:17:55Z</dcterms:modified>
</cp:coreProperties>
</file>