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6" r:id="rId2"/>
    <p:sldId id="257" r:id="rId3"/>
    <p:sldId id="259" r:id="rId4"/>
    <p:sldId id="264" r:id="rId5"/>
    <p:sldId id="261" r:id="rId6"/>
    <p:sldId id="262" r:id="rId7"/>
    <p:sldId id="277" r:id="rId8"/>
    <p:sldId id="266" r:id="rId9"/>
    <p:sldId id="267" r:id="rId10"/>
    <p:sldId id="268" r:id="rId11"/>
    <p:sldId id="271" r:id="rId12"/>
    <p:sldId id="272" r:id="rId13"/>
    <p:sldId id="273" r:id="rId14"/>
    <p:sldId id="27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BFF091-22EB-4C38-88E3-6C288ECC57C3}"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GB"/>
        </a:p>
      </dgm:t>
    </dgm:pt>
    <dgm:pt modelId="{DD67ADBC-C68B-4D1E-81D4-704FADCB2532}">
      <dgm:prSet phldrT="[Text]" custT="1"/>
      <dgm:spPr/>
      <dgm:t>
        <a:bodyPr/>
        <a:lstStyle/>
        <a:p>
          <a:r>
            <a:rPr lang="en-GB" sz="3600" b="1" dirty="0"/>
            <a:t>Time</a:t>
          </a:r>
        </a:p>
      </dgm:t>
    </dgm:pt>
    <dgm:pt modelId="{4394B3A6-D7D0-4A64-9151-1F39A6714187}" type="parTrans" cxnId="{AC1AB74D-2E64-48E4-ADA0-93B96D13DD22}">
      <dgm:prSet/>
      <dgm:spPr/>
      <dgm:t>
        <a:bodyPr/>
        <a:lstStyle/>
        <a:p>
          <a:endParaRPr lang="en-GB" sz="3600" b="1"/>
        </a:p>
      </dgm:t>
    </dgm:pt>
    <dgm:pt modelId="{F011DA86-67E3-40C5-B034-052F8935C188}" type="sibTrans" cxnId="{AC1AB74D-2E64-48E4-ADA0-93B96D13DD22}">
      <dgm:prSet custT="1"/>
      <dgm:spPr/>
      <dgm:t>
        <a:bodyPr/>
        <a:lstStyle/>
        <a:p>
          <a:endParaRPr lang="en-GB" sz="3600" b="1"/>
        </a:p>
      </dgm:t>
    </dgm:pt>
    <dgm:pt modelId="{68F75C6A-C938-44BE-BEED-7170D761F9F7}">
      <dgm:prSet phldrT="[Text]" custT="1"/>
      <dgm:spPr/>
      <dgm:t>
        <a:bodyPr/>
        <a:lstStyle/>
        <a:p>
          <a:r>
            <a:rPr lang="en-GB" sz="3600" b="1" dirty="0"/>
            <a:t>Financial resources </a:t>
          </a:r>
        </a:p>
      </dgm:t>
    </dgm:pt>
    <dgm:pt modelId="{573875CE-444B-4E6A-9F96-9DC2CFDF2C03}" type="parTrans" cxnId="{0185E153-3324-4052-839C-5F6DEA9B637D}">
      <dgm:prSet/>
      <dgm:spPr/>
      <dgm:t>
        <a:bodyPr/>
        <a:lstStyle/>
        <a:p>
          <a:endParaRPr lang="en-GB" sz="3600" b="1"/>
        </a:p>
      </dgm:t>
    </dgm:pt>
    <dgm:pt modelId="{13BBFACB-E5FB-4AA2-B686-FC3A01B6F8C6}" type="sibTrans" cxnId="{0185E153-3324-4052-839C-5F6DEA9B637D}">
      <dgm:prSet custT="1"/>
      <dgm:spPr/>
      <dgm:t>
        <a:bodyPr/>
        <a:lstStyle/>
        <a:p>
          <a:endParaRPr lang="en-GB" sz="3600" b="1"/>
        </a:p>
      </dgm:t>
    </dgm:pt>
    <dgm:pt modelId="{E8ECF1B5-D73D-4659-A5D6-ABCEA75A8C6B}">
      <dgm:prSet phldrT="[Text]" custT="1"/>
      <dgm:spPr/>
      <dgm:t>
        <a:bodyPr/>
        <a:lstStyle/>
        <a:p>
          <a:r>
            <a:rPr lang="en-GB" sz="3600" b="1" dirty="0"/>
            <a:t>Human resources</a:t>
          </a:r>
        </a:p>
      </dgm:t>
    </dgm:pt>
    <dgm:pt modelId="{17E9C698-55B3-42B9-8738-AF438BF3D089}" type="parTrans" cxnId="{490EC4FD-0902-4DD2-BB9D-DF35709E971B}">
      <dgm:prSet/>
      <dgm:spPr/>
      <dgm:t>
        <a:bodyPr/>
        <a:lstStyle/>
        <a:p>
          <a:endParaRPr lang="en-GB" sz="3600" b="1"/>
        </a:p>
      </dgm:t>
    </dgm:pt>
    <dgm:pt modelId="{2F4AC797-8B47-4951-862D-599DB7383879}" type="sibTrans" cxnId="{490EC4FD-0902-4DD2-BB9D-DF35709E971B}">
      <dgm:prSet custT="1"/>
      <dgm:spPr/>
      <dgm:t>
        <a:bodyPr/>
        <a:lstStyle/>
        <a:p>
          <a:endParaRPr lang="en-GB" sz="3600" b="1"/>
        </a:p>
      </dgm:t>
    </dgm:pt>
    <dgm:pt modelId="{75CB68D8-D4C2-48BC-BEFC-5C0C378B1361}" type="pres">
      <dgm:prSet presAssocID="{11BFF091-22EB-4C38-88E3-6C288ECC57C3}" presName="Name0" presStyleCnt="0">
        <dgm:presLayoutVars>
          <dgm:dir/>
          <dgm:resizeHandles val="exact"/>
        </dgm:presLayoutVars>
      </dgm:prSet>
      <dgm:spPr/>
    </dgm:pt>
    <dgm:pt modelId="{1A74E53B-2D3E-48CA-A84D-7774FAAC7C08}" type="pres">
      <dgm:prSet presAssocID="{DD67ADBC-C68B-4D1E-81D4-704FADCB2532}" presName="node" presStyleLbl="node1" presStyleIdx="0" presStyleCnt="3">
        <dgm:presLayoutVars>
          <dgm:bulletEnabled val="1"/>
        </dgm:presLayoutVars>
      </dgm:prSet>
      <dgm:spPr/>
    </dgm:pt>
    <dgm:pt modelId="{802A195E-BB2D-480A-825C-008A66926958}" type="pres">
      <dgm:prSet presAssocID="{F011DA86-67E3-40C5-B034-052F8935C188}" presName="sibTrans" presStyleLbl="sibTrans2D1" presStyleIdx="0" presStyleCnt="3"/>
      <dgm:spPr/>
    </dgm:pt>
    <dgm:pt modelId="{8762A107-E2C3-49E4-AD01-D574DD1511E3}" type="pres">
      <dgm:prSet presAssocID="{F011DA86-67E3-40C5-B034-052F8935C188}" presName="connectorText" presStyleLbl="sibTrans2D1" presStyleIdx="0" presStyleCnt="3"/>
      <dgm:spPr/>
    </dgm:pt>
    <dgm:pt modelId="{9F0543F0-21FA-40DB-8D1F-70A49F3CDD62}" type="pres">
      <dgm:prSet presAssocID="{68F75C6A-C938-44BE-BEED-7170D761F9F7}" presName="node" presStyleLbl="node1" presStyleIdx="1" presStyleCnt="3">
        <dgm:presLayoutVars>
          <dgm:bulletEnabled val="1"/>
        </dgm:presLayoutVars>
      </dgm:prSet>
      <dgm:spPr/>
    </dgm:pt>
    <dgm:pt modelId="{E93C88A4-649F-423C-8461-898E15ABE764}" type="pres">
      <dgm:prSet presAssocID="{13BBFACB-E5FB-4AA2-B686-FC3A01B6F8C6}" presName="sibTrans" presStyleLbl="sibTrans2D1" presStyleIdx="1" presStyleCnt="3"/>
      <dgm:spPr/>
    </dgm:pt>
    <dgm:pt modelId="{75BE2EB0-BB5A-4E82-ADF2-C067F1BEA969}" type="pres">
      <dgm:prSet presAssocID="{13BBFACB-E5FB-4AA2-B686-FC3A01B6F8C6}" presName="connectorText" presStyleLbl="sibTrans2D1" presStyleIdx="1" presStyleCnt="3"/>
      <dgm:spPr/>
    </dgm:pt>
    <dgm:pt modelId="{FF773BE4-EDDF-4412-AF8D-4D92B95175E7}" type="pres">
      <dgm:prSet presAssocID="{E8ECF1B5-D73D-4659-A5D6-ABCEA75A8C6B}" presName="node" presStyleLbl="node1" presStyleIdx="2" presStyleCnt="3">
        <dgm:presLayoutVars>
          <dgm:bulletEnabled val="1"/>
        </dgm:presLayoutVars>
      </dgm:prSet>
      <dgm:spPr/>
    </dgm:pt>
    <dgm:pt modelId="{1E07FA9E-E249-471D-8193-FB043E4B098E}" type="pres">
      <dgm:prSet presAssocID="{2F4AC797-8B47-4951-862D-599DB7383879}" presName="sibTrans" presStyleLbl="sibTrans2D1" presStyleIdx="2" presStyleCnt="3"/>
      <dgm:spPr/>
    </dgm:pt>
    <dgm:pt modelId="{127701A4-74FC-47C9-8C9B-FA30A818C08F}" type="pres">
      <dgm:prSet presAssocID="{2F4AC797-8B47-4951-862D-599DB7383879}" presName="connectorText" presStyleLbl="sibTrans2D1" presStyleIdx="2" presStyleCnt="3"/>
      <dgm:spPr/>
    </dgm:pt>
  </dgm:ptLst>
  <dgm:cxnLst>
    <dgm:cxn modelId="{47327D02-E959-4BEF-8097-46C4E9CB5AC0}" type="presOf" srcId="{13BBFACB-E5FB-4AA2-B686-FC3A01B6F8C6}" destId="{75BE2EB0-BB5A-4E82-ADF2-C067F1BEA969}" srcOrd="1" destOrd="0" presId="urn:microsoft.com/office/officeart/2005/8/layout/cycle7"/>
    <dgm:cxn modelId="{BAA3F918-79F8-4B7F-AF63-86112B338A79}" type="presOf" srcId="{F011DA86-67E3-40C5-B034-052F8935C188}" destId="{8762A107-E2C3-49E4-AD01-D574DD1511E3}" srcOrd="1" destOrd="0" presId="urn:microsoft.com/office/officeart/2005/8/layout/cycle7"/>
    <dgm:cxn modelId="{B253B61C-EAA7-4860-B4EF-7BA1B88542F2}" type="presOf" srcId="{68F75C6A-C938-44BE-BEED-7170D761F9F7}" destId="{9F0543F0-21FA-40DB-8D1F-70A49F3CDD62}" srcOrd="0" destOrd="0" presId="urn:microsoft.com/office/officeart/2005/8/layout/cycle7"/>
    <dgm:cxn modelId="{AC1AB74D-2E64-48E4-ADA0-93B96D13DD22}" srcId="{11BFF091-22EB-4C38-88E3-6C288ECC57C3}" destId="{DD67ADBC-C68B-4D1E-81D4-704FADCB2532}" srcOrd="0" destOrd="0" parTransId="{4394B3A6-D7D0-4A64-9151-1F39A6714187}" sibTransId="{F011DA86-67E3-40C5-B034-052F8935C188}"/>
    <dgm:cxn modelId="{FBF59552-9CBF-44E8-BB22-2C0A4F7A26E4}" type="presOf" srcId="{E8ECF1B5-D73D-4659-A5D6-ABCEA75A8C6B}" destId="{FF773BE4-EDDF-4412-AF8D-4D92B95175E7}" srcOrd="0" destOrd="0" presId="urn:microsoft.com/office/officeart/2005/8/layout/cycle7"/>
    <dgm:cxn modelId="{0185E153-3324-4052-839C-5F6DEA9B637D}" srcId="{11BFF091-22EB-4C38-88E3-6C288ECC57C3}" destId="{68F75C6A-C938-44BE-BEED-7170D761F9F7}" srcOrd="1" destOrd="0" parTransId="{573875CE-444B-4E6A-9F96-9DC2CFDF2C03}" sibTransId="{13BBFACB-E5FB-4AA2-B686-FC3A01B6F8C6}"/>
    <dgm:cxn modelId="{F1254B7A-D899-4BFE-B970-31D1DDB0E88D}" type="presOf" srcId="{11BFF091-22EB-4C38-88E3-6C288ECC57C3}" destId="{75CB68D8-D4C2-48BC-BEFC-5C0C378B1361}" srcOrd="0" destOrd="0" presId="urn:microsoft.com/office/officeart/2005/8/layout/cycle7"/>
    <dgm:cxn modelId="{F9A97293-3D6B-47F8-8614-CA33383D8AA9}" type="presOf" srcId="{2F4AC797-8B47-4951-862D-599DB7383879}" destId="{1E07FA9E-E249-471D-8193-FB043E4B098E}" srcOrd="0" destOrd="0" presId="urn:microsoft.com/office/officeart/2005/8/layout/cycle7"/>
    <dgm:cxn modelId="{329B93B3-8044-44D6-886E-178E3FE19DA0}" type="presOf" srcId="{F011DA86-67E3-40C5-B034-052F8935C188}" destId="{802A195E-BB2D-480A-825C-008A66926958}" srcOrd="0" destOrd="0" presId="urn:microsoft.com/office/officeart/2005/8/layout/cycle7"/>
    <dgm:cxn modelId="{94D5AEBE-86B4-4A30-9C7F-FCADD43FBB41}" type="presOf" srcId="{DD67ADBC-C68B-4D1E-81D4-704FADCB2532}" destId="{1A74E53B-2D3E-48CA-A84D-7774FAAC7C08}" srcOrd="0" destOrd="0" presId="urn:microsoft.com/office/officeart/2005/8/layout/cycle7"/>
    <dgm:cxn modelId="{973947EB-9A2F-497C-9814-83019A0BFAE6}" type="presOf" srcId="{2F4AC797-8B47-4951-862D-599DB7383879}" destId="{127701A4-74FC-47C9-8C9B-FA30A818C08F}" srcOrd="1" destOrd="0" presId="urn:microsoft.com/office/officeart/2005/8/layout/cycle7"/>
    <dgm:cxn modelId="{2A3DEEFC-443E-4BA0-B0E6-C3D73CED2B8E}" type="presOf" srcId="{13BBFACB-E5FB-4AA2-B686-FC3A01B6F8C6}" destId="{E93C88A4-649F-423C-8461-898E15ABE764}" srcOrd="0" destOrd="0" presId="urn:microsoft.com/office/officeart/2005/8/layout/cycle7"/>
    <dgm:cxn modelId="{490EC4FD-0902-4DD2-BB9D-DF35709E971B}" srcId="{11BFF091-22EB-4C38-88E3-6C288ECC57C3}" destId="{E8ECF1B5-D73D-4659-A5D6-ABCEA75A8C6B}" srcOrd="2" destOrd="0" parTransId="{17E9C698-55B3-42B9-8738-AF438BF3D089}" sibTransId="{2F4AC797-8B47-4951-862D-599DB7383879}"/>
    <dgm:cxn modelId="{6A9047EC-C627-415A-B914-DF9C907F1F80}" type="presParOf" srcId="{75CB68D8-D4C2-48BC-BEFC-5C0C378B1361}" destId="{1A74E53B-2D3E-48CA-A84D-7774FAAC7C08}" srcOrd="0" destOrd="0" presId="urn:microsoft.com/office/officeart/2005/8/layout/cycle7"/>
    <dgm:cxn modelId="{7165C06A-8851-4765-AB8D-BF36B015D205}" type="presParOf" srcId="{75CB68D8-D4C2-48BC-BEFC-5C0C378B1361}" destId="{802A195E-BB2D-480A-825C-008A66926958}" srcOrd="1" destOrd="0" presId="urn:microsoft.com/office/officeart/2005/8/layout/cycle7"/>
    <dgm:cxn modelId="{E28B2FB9-8472-4AF1-BCEB-C4D8D33361C8}" type="presParOf" srcId="{802A195E-BB2D-480A-825C-008A66926958}" destId="{8762A107-E2C3-49E4-AD01-D574DD1511E3}" srcOrd="0" destOrd="0" presId="urn:microsoft.com/office/officeart/2005/8/layout/cycle7"/>
    <dgm:cxn modelId="{709D61F2-A2B1-4C61-9190-E16D023DCF18}" type="presParOf" srcId="{75CB68D8-D4C2-48BC-BEFC-5C0C378B1361}" destId="{9F0543F0-21FA-40DB-8D1F-70A49F3CDD62}" srcOrd="2" destOrd="0" presId="urn:microsoft.com/office/officeart/2005/8/layout/cycle7"/>
    <dgm:cxn modelId="{B298DA89-4D65-4CE1-B22E-AC4433B9DBCD}" type="presParOf" srcId="{75CB68D8-D4C2-48BC-BEFC-5C0C378B1361}" destId="{E93C88A4-649F-423C-8461-898E15ABE764}" srcOrd="3" destOrd="0" presId="urn:microsoft.com/office/officeart/2005/8/layout/cycle7"/>
    <dgm:cxn modelId="{0DF1A923-0FA1-4BEE-B399-DBE175BCE6F6}" type="presParOf" srcId="{E93C88A4-649F-423C-8461-898E15ABE764}" destId="{75BE2EB0-BB5A-4E82-ADF2-C067F1BEA969}" srcOrd="0" destOrd="0" presId="urn:microsoft.com/office/officeart/2005/8/layout/cycle7"/>
    <dgm:cxn modelId="{2962F366-EB9A-44E2-88FE-46C53CAE8975}" type="presParOf" srcId="{75CB68D8-D4C2-48BC-BEFC-5C0C378B1361}" destId="{FF773BE4-EDDF-4412-AF8D-4D92B95175E7}" srcOrd="4" destOrd="0" presId="urn:microsoft.com/office/officeart/2005/8/layout/cycle7"/>
    <dgm:cxn modelId="{285200C3-FA69-451A-878B-D89EB610FC7C}" type="presParOf" srcId="{75CB68D8-D4C2-48BC-BEFC-5C0C378B1361}" destId="{1E07FA9E-E249-471D-8193-FB043E4B098E}" srcOrd="5" destOrd="0" presId="urn:microsoft.com/office/officeart/2005/8/layout/cycle7"/>
    <dgm:cxn modelId="{72051F10-6BCA-4C43-98C9-A93D51F9CE62}" type="presParOf" srcId="{1E07FA9E-E249-471D-8193-FB043E4B098E}" destId="{127701A4-74FC-47C9-8C9B-FA30A818C08F}" srcOrd="0" destOrd="0" presId="urn:microsoft.com/office/officeart/2005/8/layout/cycle7"/>
  </dgm:cxnLst>
  <dgm:bg/>
  <dgm:whole>
    <a:ln>
      <a:solidFill>
        <a:schemeClr val="bg1">
          <a:lumMod val="7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4E53B-2D3E-48CA-A84D-7774FAAC7C08}">
      <dsp:nvSpPr>
        <dsp:cNvPr id="0" name=""/>
        <dsp:cNvSpPr/>
      </dsp:nvSpPr>
      <dsp:spPr>
        <a:xfrm>
          <a:off x="2734468" y="1596"/>
          <a:ext cx="2659062" cy="1329531"/>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1" kern="1200" dirty="0"/>
            <a:t>Time</a:t>
          </a:r>
        </a:p>
      </dsp:txBody>
      <dsp:txXfrm>
        <a:off x="2773409" y="40537"/>
        <a:ext cx="2581180" cy="1251649"/>
      </dsp:txXfrm>
    </dsp:sp>
    <dsp:sp modelId="{802A195E-BB2D-480A-825C-008A66926958}">
      <dsp:nvSpPr>
        <dsp:cNvPr id="0" name=""/>
        <dsp:cNvSpPr/>
      </dsp:nvSpPr>
      <dsp:spPr>
        <a:xfrm rot="3600000">
          <a:off x="4468836" y="2335453"/>
          <a:ext cx="1386290" cy="465335"/>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b="1" kern="1200"/>
        </a:p>
      </dsp:txBody>
      <dsp:txXfrm>
        <a:off x="4608437" y="2428520"/>
        <a:ext cx="1107089" cy="279201"/>
      </dsp:txXfrm>
    </dsp:sp>
    <dsp:sp modelId="{9F0543F0-21FA-40DB-8D1F-70A49F3CDD62}">
      <dsp:nvSpPr>
        <dsp:cNvPr id="0" name=""/>
        <dsp:cNvSpPr/>
      </dsp:nvSpPr>
      <dsp:spPr>
        <a:xfrm>
          <a:off x="4930431" y="3805115"/>
          <a:ext cx="2659062" cy="1329531"/>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1" kern="1200" dirty="0"/>
            <a:t>Financial resources </a:t>
          </a:r>
        </a:p>
      </dsp:txBody>
      <dsp:txXfrm>
        <a:off x="4969372" y="3844056"/>
        <a:ext cx="2581180" cy="1251649"/>
      </dsp:txXfrm>
    </dsp:sp>
    <dsp:sp modelId="{E93C88A4-649F-423C-8461-898E15ABE764}">
      <dsp:nvSpPr>
        <dsp:cNvPr id="0" name=""/>
        <dsp:cNvSpPr/>
      </dsp:nvSpPr>
      <dsp:spPr>
        <a:xfrm rot="10800000">
          <a:off x="3370854" y="4237213"/>
          <a:ext cx="1386290" cy="465335"/>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b="1" kern="1200"/>
        </a:p>
      </dsp:txBody>
      <dsp:txXfrm rot="10800000">
        <a:off x="3510454" y="4330280"/>
        <a:ext cx="1107089" cy="279201"/>
      </dsp:txXfrm>
    </dsp:sp>
    <dsp:sp modelId="{FF773BE4-EDDF-4412-AF8D-4D92B95175E7}">
      <dsp:nvSpPr>
        <dsp:cNvPr id="0" name=""/>
        <dsp:cNvSpPr/>
      </dsp:nvSpPr>
      <dsp:spPr>
        <a:xfrm>
          <a:off x="538505" y="3805115"/>
          <a:ext cx="2659062" cy="1329531"/>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1" kern="1200" dirty="0"/>
            <a:t>Human resources</a:t>
          </a:r>
        </a:p>
      </dsp:txBody>
      <dsp:txXfrm>
        <a:off x="577446" y="3844056"/>
        <a:ext cx="2581180" cy="1251649"/>
      </dsp:txXfrm>
    </dsp:sp>
    <dsp:sp modelId="{1E07FA9E-E249-471D-8193-FB043E4B098E}">
      <dsp:nvSpPr>
        <dsp:cNvPr id="0" name=""/>
        <dsp:cNvSpPr/>
      </dsp:nvSpPr>
      <dsp:spPr>
        <a:xfrm rot="18000000">
          <a:off x="2272873" y="2335453"/>
          <a:ext cx="1386290" cy="465335"/>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b="1" kern="1200"/>
        </a:p>
      </dsp:txBody>
      <dsp:txXfrm>
        <a:off x="2412474" y="2428520"/>
        <a:ext cx="1107089" cy="279201"/>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32DB99-5AEC-4CA7-BB97-5953BA199EA6}" type="datetimeFigureOut">
              <a:rPr lang="en-GB" smtClean="0"/>
              <a:t>05/01/2018</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2224275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32DB99-5AEC-4CA7-BB97-5953BA199EA6}" type="datetimeFigureOut">
              <a:rPr lang="en-GB" smtClean="0"/>
              <a:t>05/01/2018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290239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32DB99-5AEC-4CA7-BB97-5953BA199EA6}" type="datetimeFigureOut">
              <a:rPr lang="en-GB" smtClean="0"/>
              <a:t>05/01/2018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1237082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32DB99-5AEC-4CA7-BB97-5953BA199EA6}" type="datetimeFigureOut">
              <a:rPr lang="en-GB" smtClean="0"/>
              <a:t>05/01/2018</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236953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32DB99-5AEC-4CA7-BB97-5953BA199EA6}" type="datetimeFigureOut">
              <a:rPr lang="en-GB" smtClean="0"/>
              <a:t>05/01/2018</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261071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32DB99-5AEC-4CA7-BB97-5953BA199EA6}" type="datetimeFigureOut">
              <a:rPr lang="en-GB" smtClean="0"/>
              <a:t>05/01/2018</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1037256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32DB99-5AEC-4CA7-BB97-5953BA199EA6}" type="datetimeFigureOut">
              <a:rPr lang="en-GB" smtClean="0"/>
              <a:t>05/01/2018</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2074406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32DB99-5AEC-4CA7-BB97-5953BA199EA6}" type="datetimeFigureOut">
              <a:rPr lang="en-GB" smtClean="0"/>
              <a:t>05/01/2018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24830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32DB99-5AEC-4CA7-BB97-5953BA199EA6}" type="datetimeFigureOut">
              <a:rPr lang="en-GB" smtClean="0"/>
              <a:t>05/01/2018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4231754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32DB99-5AEC-4CA7-BB97-5953BA199EA6}" type="datetimeFigureOut">
              <a:rPr lang="en-GB" smtClean="0"/>
              <a:t>05/01/2018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3053880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32DB99-5AEC-4CA7-BB97-5953BA199EA6}" type="datetimeFigureOut">
              <a:rPr lang="en-GB" smtClean="0"/>
              <a:t>05/01/2018</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03D024B-416F-4486-B80C-760CAEE3E262}"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65830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32DB99-5AEC-4CA7-BB97-5953BA199EA6}" type="datetimeFigureOut">
              <a:rPr lang="en-GB" smtClean="0"/>
              <a:t>05/01/2018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996642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32DB99-5AEC-4CA7-BB97-5953BA199EA6}" type="datetimeFigureOut">
              <a:rPr lang="en-GB" smtClean="0"/>
              <a:t>05/01/2018</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03D024B-416F-4486-B80C-760CAEE3E262}"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971430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32DB99-5AEC-4CA7-BB97-5953BA199EA6}" type="datetimeFigureOut">
              <a:rPr lang="en-GB" smtClean="0"/>
              <a:t>05/01/2018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590080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32DB99-5AEC-4CA7-BB97-5953BA199EA6}" type="datetimeFigureOut">
              <a:rPr lang="en-GB" smtClean="0"/>
              <a:t>05/01/2018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1267067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32DB99-5AEC-4CA7-BB97-5953BA199EA6}" type="datetimeFigureOut">
              <a:rPr lang="en-GB" smtClean="0"/>
              <a:t>05/01/2018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03D024B-416F-4486-B80C-760CAEE3E262}" type="slidenum">
              <a:rPr lang="en-GB" smtClean="0"/>
              <a:t>‹#›</a:t>
            </a:fld>
            <a:endParaRPr lang="en-GB"/>
          </a:p>
        </p:txBody>
      </p:sp>
    </p:spTree>
    <p:extLst>
      <p:ext uri="{BB962C8B-B14F-4D97-AF65-F5344CB8AC3E}">
        <p14:creationId xmlns:p14="http://schemas.microsoft.com/office/powerpoint/2010/main" val="3833157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A32DB99-5AEC-4CA7-BB97-5953BA199EA6}" type="datetimeFigureOut">
              <a:rPr lang="en-GB" smtClean="0"/>
              <a:t>05/01/2018</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03D024B-416F-4486-B80C-760CAEE3E262}" type="slidenum">
              <a:rPr lang="en-GB" smtClean="0"/>
              <a:t>‹#›</a:t>
            </a:fld>
            <a:endParaRPr lang="en-GB"/>
          </a:p>
        </p:txBody>
      </p:sp>
    </p:spTree>
    <p:extLst>
      <p:ext uri="{BB962C8B-B14F-4D97-AF65-F5344CB8AC3E}">
        <p14:creationId xmlns:p14="http://schemas.microsoft.com/office/powerpoint/2010/main" val="9100729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CB899-B418-436B-9F91-D096A253DD52}"/>
              </a:ext>
            </a:extLst>
          </p:cNvPr>
          <p:cNvSpPr>
            <a:spLocks noGrp="1"/>
          </p:cNvSpPr>
          <p:nvPr>
            <p:ph type="ctrTitle"/>
          </p:nvPr>
        </p:nvSpPr>
        <p:spPr>
          <a:xfrm>
            <a:off x="754759" y="0"/>
            <a:ext cx="10682481" cy="1014152"/>
          </a:xfrm>
        </p:spPr>
        <p:txBody>
          <a:bodyPr>
            <a:normAutofit/>
          </a:bodyPr>
          <a:lstStyle/>
          <a:p>
            <a:r>
              <a:rPr lang="en-GB" b="1" dirty="0"/>
              <a:t>PROJECT PLANNING - EMPL4009</a:t>
            </a:r>
            <a:endParaRPr lang="en-GB" dirty="0"/>
          </a:p>
        </p:txBody>
      </p:sp>
      <p:sp>
        <p:nvSpPr>
          <p:cNvPr id="3" name="Subtitle 2">
            <a:extLst>
              <a:ext uri="{FF2B5EF4-FFF2-40B4-BE49-F238E27FC236}">
                <a16:creationId xmlns:a16="http://schemas.microsoft.com/office/drawing/2014/main" id="{AD91579D-F41F-4301-80E5-1DB23EA920BD}"/>
              </a:ext>
            </a:extLst>
          </p:cNvPr>
          <p:cNvSpPr>
            <a:spLocks noGrp="1"/>
          </p:cNvSpPr>
          <p:nvPr>
            <p:ph type="subTitle" idx="1"/>
          </p:nvPr>
        </p:nvSpPr>
        <p:spPr>
          <a:xfrm>
            <a:off x="1809617" y="1906712"/>
            <a:ext cx="10539047" cy="4095078"/>
          </a:xfrm>
        </p:spPr>
        <p:txBody>
          <a:bodyPr>
            <a:normAutofit/>
          </a:bodyPr>
          <a:lstStyle/>
          <a:p>
            <a:r>
              <a:rPr lang="en-GB" sz="2400" b="1" dirty="0"/>
              <a:t>PSALMIST GEORGE KING (1606028)– group leader - Section 1</a:t>
            </a:r>
            <a:endParaRPr lang="en-GB" sz="2400" dirty="0"/>
          </a:p>
          <a:p>
            <a:r>
              <a:rPr lang="en-GB" sz="2400" b="1" dirty="0"/>
              <a:t>NESLIHAN AYDIN – 1606607 – section 2</a:t>
            </a:r>
            <a:endParaRPr lang="en-GB" sz="2400" dirty="0"/>
          </a:p>
          <a:p>
            <a:r>
              <a:rPr lang="en-GB" sz="2400" b="1" dirty="0"/>
              <a:t>Section 3 by </a:t>
            </a:r>
            <a:endParaRPr lang="en-GB" sz="2400" dirty="0"/>
          </a:p>
          <a:p>
            <a:r>
              <a:rPr lang="en-GB" sz="2400" b="1" dirty="0"/>
              <a:t>MATILDA </a:t>
            </a:r>
            <a:r>
              <a:rPr lang="en-US" sz="2400" b="1" dirty="0"/>
              <a:t>M. J.T – 1605824 – section 4</a:t>
            </a:r>
            <a:endParaRPr lang="en-GB" sz="2400" dirty="0"/>
          </a:p>
          <a:p>
            <a:endParaRPr lang="en-GB" sz="2400" b="1" dirty="0"/>
          </a:p>
          <a:p>
            <a:r>
              <a:rPr lang="en-GB" sz="2400" b="1" dirty="0"/>
              <a:t>Module Title- Project Planning</a:t>
            </a:r>
          </a:p>
          <a:p>
            <a:r>
              <a:rPr lang="en-GB" sz="2400" b="1" dirty="0"/>
              <a:t>Assignment Title- EMPL4009</a:t>
            </a:r>
          </a:p>
          <a:p>
            <a:r>
              <a:rPr lang="en-GB" sz="2400" b="1" dirty="0"/>
              <a:t>Module Lecturer- John Paul</a:t>
            </a:r>
          </a:p>
          <a:p>
            <a:endParaRPr lang="en-GB" sz="2400" dirty="0"/>
          </a:p>
        </p:txBody>
      </p:sp>
    </p:spTree>
    <p:extLst>
      <p:ext uri="{BB962C8B-B14F-4D97-AF65-F5344CB8AC3E}">
        <p14:creationId xmlns:p14="http://schemas.microsoft.com/office/powerpoint/2010/main" val="4265549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9C36D-9302-4F3C-AF0F-D4A05BDC2DA4}"/>
              </a:ext>
            </a:extLst>
          </p:cNvPr>
          <p:cNvSpPr>
            <a:spLocks noGrp="1"/>
          </p:cNvSpPr>
          <p:nvPr>
            <p:ph type="title"/>
          </p:nvPr>
        </p:nvSpPr>
        <p:spPr>
          <a:xfrm>
            <a:off x="790473" y="1186505"/>
            <a:ext cx="3726109" cy="769225"/>
          </a:xfrm>
        </p:spPr>
        <p:txBody>
          <a:bodyPr>
            <a:normAutofit fontScale="90000"/>
          </a:bodyPr>
          <a:lstStyle/>
          <a:p>
            <a:r>
              <a:rPr lang="en-GB" sz="4400" b="1" dirty="0"/>
              <a:t>Background</a:t>
            </a:r>
            <a:r>
              <a:rPr lang="en-GB" b="1" dirty="0"/>
              <a:t>: </a:t>
            </a:r>
            <a:br>
              <a:rPr lang="en-GB" dirty="0"/>
            </a:br>
            <a:endParaRPr lang="en-GB" dirty="0"/>
          </a:p>
        </p:txBody>
      </p:sp>
      <p:sp>
        <p:nvSpPr>
          <p:cNvPr id="3" name="Content Placeholder 2">
            <a:extLst>
              <a:ext uri="{FF2B5EF4-FFF2-40B4-BE49-F238E27FC236}">
                <a16:creationId xmlns:a16="http://schemas.microsoft.com/office/drawing/2014/main" id="{458180E2-48C4-4D61-95CA-2B9CAEDDA529}"/>
              </a:ext>
            </a:extLst>
          </p:cNvPr>
          <p:cNvSpPr>
            <a:spLocks noGrp="1"/>
          </p:cNvSpPr>
          <p:nvPr>
            <p:ph idx="1"/>
          </p:nvPr>
        </p:nvSpPr>
        <p:spPr>
          <a:xfrm>
            <a:off x="3973484" y="2192322"/>
            <a:ext cx="7610723" cy="2709949"/>
          </a:xfrm>
        </p:spPr>
        <p:txBody>
          <a:bodyPr>
            <a:normAutofit/>
          </a:bodyPr>
          <a:lstStyle/>
          <a:p>
            <a:r>
              <a:rPr lang="en-GB" sz="2800" dirty="0"/>
              <a:t>Expand a creche</a:t>
            </a:r>
          </a:p>
          <a:p>
            <a:r>
              <a:rPr lang="en-GB" sz="2800" dirty="0"/>
              <a:t>Parental worries</a:t>
            </a:r>
          </a:p>
          <a:p>
            <a:r>
              <a:rPr lang="en-GB" sz="2800" dirty="0"/>
              <a:t>Better environment for children</a:t>
            </a:r>
          </a:p>
          <a:p>
            <a:r>
              <a:rPr lang="en-GB" sz="2800" dirty="0"/>
              <a:t>Rebuilding the trust between parent and children</a:t>
            </a:r>
          </a:p>
        </p:txBody>
      </p:sp>
      <p:sp>
        <p:nvSpPr>
          <p:cNvPr id="5" name="TextBox 4">
            <a:extLst>
              <a:ext uri="{FF2B5EF4-FFF2-40B4-BE49-F238E27FC236}">
                <a16:creationId xmlns:a16="http://schemas.microsoft.com/office/drawing/2014/main" id="{9ED7CB1C-7202-433D-A7FE-9E0A6765CCA1}"/>
              </a:ext>
            </a:extLst>
          </p:cNvPr>
          <p:cNvSpPr txBox="1"/>
          <p:nvPr/>
        </p:nvSpPr>
        <p:spPr>
          <a:xfrm>
            <a:off x="3973484" y="30859"/>
            <a:ext cx="4195359" cy="646331"/>
          </a:xfrm>
          <a:prstGeom prst="rect">
            <a:avLst/>
          </a:prstGeom>
          <a:noFill/>
        </p:spPr>
        <p:txBody>
          <a:bodyPr wrap="square" rtlCol="0">
            <a:spAutoFit/>
          </a:bodyPr>
          <a:lstStyle/>
          <a:p>
            <a:r>
              <a:rPr lang="en-GB" b="1" dirty="0"/>
              <a:t>QUEEN’S CHILD CRECHE EXPANTION</a:t>
            </a:r>
          </a:p>
          <a:p>
            <a:endParaRPr lang="en-GB" dirty="0"/>
          </a:p>
        </p:txBody>
      </p:sp>
    </p:spTree>
    <p:extLst>
      <p:ext uri="{BB962C8B-B14F-4D97-AF65-F5344CB8AC3E}">
        <p14:creationId xmlns:p14="http://schemas.microsoft.com/office/powerpoint/2010/main" val="1383684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AA33E5-585E-42F7-9189-BBC11642A17C}"/>
              </a:ext>
            </a:extLst>
          </p:cNvPr>
          <p:cNvSpPr>
            <a:spLocks noGrp="1"/>
          </p:cNvSpPr>
          <p:nvPr>
            <p:ph idx="1"/>
          </p:nvPr>
        </p:nvSpPr>
        <p:spPr>
          <a:xfrm>
            <a:off x="5169578" y="2808562"/>
            <a:ext cx="7124648" cy="3567415"/>
          </a:xfrm>
        </p:spPr>
        <p:txBody>
          <a:bodyPr>
            <a:normAutofit/>
          </a:bodyPr>
          <a:lstStyle/>
          <a:p>
            <a:pPr marL="0" indent="0">
              <a:buNone/>
            </a:pPr>
            <a:r>
              <a:rPr lang="en-GB" sz="2000" b="1" dirty="0"/>
              <a:t>2. SMART target</a:t>
            </a:r>
          </a:p>
          <a:p>
            <a:r>
              <a:rPr lang="en-GB" sz="2400" dirty="0"/>
              <a:t>Specific: - Expansion </a:t>
            </a:r>
          </a:p>
          <a:p>
            <a:r>
              <a:rPr lang="en-GB" sz="2400" dirty="0"/>
              <a:t>Measurable: - reduce stress and worry (20%)</a:t>
            </a:r>
          </a:p>
          <a:p>
            <a:r>
              <a:rPr lang="en-GB" sz="2400" dirty="0"/>
              <a:t>Achievable: - (transportation &amp; workers)</a:t>
            </a:r>
          </a:p>
          <a:p>
            <a:r>
              <a:rPr lang="en-GB" sz="2400" dirty="0"/>
              <a:t>Realistic: - a concern and availability of resources </a:t>
            </a:r>
          </a:p>
          <a:p>
            <a:r>
              <a:rPr lang="en-GB" sz="2400" dirty="0"/>
              <a:t>Time: - 5 months</a:t>
            </a:r>
          </a:p>
        </p:txBody>
      </p:sp>
      <p:sp>
        <p:nvSpPr>
          <p:cNvPr id="5" name="TextBox 4">
            <a:extLst>
              <a:ext uri="{FF2B5EF4-FFF2-40B4-BE49-F238E27FC236}">
                <a16:creationId xmlns:a16="http://schemas.microsoft.com/office/drawing/2014/main" id="{3FC5B8BF-576C-4D49-AB5D-CFB59929EA54}"/>
              </a:ext>
            </a:extLst>
          </p:cNvPr>
          <p:cNvSpPr txBox="1"/>
          <p:nvPr/>
        </p:nvSpPr>
        <p:spPr>
          <a:xfrm>
            <a:off x="3572934" y="1020970"/>
            <a:ext cx="3926680"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0 to 5 years</a:t>
            </a:r>
          </a:p>
          <a:p>
            <a:endParaRPr lang="en-GB" sz="2400" dirty="0"/>
          </a:p>
        </p:txBody>
      </p:sp>
      <p:sp>
        <p:nvSpPr>
          <p:cNvPr id="2" name="TextBox 1">
            <a:extLst>
              <a:ext uri="{FF2B5EF4-FFF2-40B4-BE49-F238E27FC236}">
                <a16:creationId xmlns:a16="http://schemas.microsoft.com/office/drawing/2014/main" id="{9EDCCDC2-EE37-4601-963D-40305B8A75CD}"/>
              </a:ext>
            </a:extLst>
          </p:cNvPr>
          <p:cNvSpPr txBox="1"/>
          <p:nvPr/>
        </p:nvSpPr>
        <p:spPr>
          <a:xfrm>
            <a:off x="4380804" y="113030"/>
            <a:ext cx="2985806" cy="1323439"/>
          </a:xfrm>
          <a:prstGeom prst="rect">
            <a:avLst/>
          </a:prstGeom>
          <a:noFill/>
        </p:spPr>
        <p:txBody>
          <a:bodyPr wrap="square" rtlCol="0">
            <a:spAutoFit/>
          </a:bodyPr>
          <a:lstStyle/>
          <a:p>
            <a:r>
              <a:rPr lang="en-GB" sz="4000" b="1" dirty="0"/>
              <a:t>Purpose:</a:t>
            </a:r>
          </a:p>
          <a:p>
            <a:endParaRPr lang="en-GB" sz="4000" dirty="0"/>
          </a:p>
        </p:txBody>
      </p:sp>
      <p:sp>
        <p:nvSpPr>
          <p:cNvPr id="4" name="TextBox 3">
            <a:extLst>
              <a:ext uri="{FF2B5EF4-FFF2-40B4-BE49-F238E27FC236}">
                <a16:creationId xmlns:a16="http://schemas.microsoft.com/office/drawing/2014/main" id="{5FA991AF-8D5F-4C78-AAE7-03896D7B1AF9}"/>
              </a:ext>
            </a:extLst>
          </p:cNvPr>
          <p:cNvSpPr txBox="1"/>
          <p:nvPr/>
        </p:nvSpPr>
        <p:spPr>
          <a:xfrm>
            <a:off x="1655768" y="4084439"/>
            <a:ext cx="3674223" cy="1015663"/>
          </a:xfrm>
          <a:prstGeom prst="rect">
            <a:avLst/>
          </a:prstGeom>
          <a:noFill/>
        </p:spPr>
        <p:txBody>
          <a:bodyPr wrap="square" rtlCol="0">
            <a:spAutoFit/>
          </a:bodyPr>
          <a:lstStyle/>
          <a:p>
            <a:pPr marL="342900" indent="-342900">
              <a:buAutoNum type="arabicPeriod"/>
            </a:pPr>
            <a:r>
              <a:rPr lang="en-GB" b="1" dirty="0"/>
              <a:t>GANTT CHARTS:</a:t>
            </a:r>
            <a:r>
              <a:rPr lang="en-GB" dirty="0"/>
              <a:t> </a:t>
            </a:r>
          </a:p>
          <a:p>
            <a:r>
              <a:rPr lang="en-GB" sz="2400" dirty="0"/>
              <a:t>a calendar of records</a:t>
            </a:r>
          </a:p>
          <a:p>
            <a:endParaRPr lang="en-GB" dirty="0"/>
          </a:p>
        </p:txBody>
      </p:sp>
      <p:sp>
        <p:nvSpPr>
          <p:cNvPr id="6" name="TextBox 5">
            <a:extLst>
              <a:ext uri="{FF2B5EF4-FFF2-40B4-BE49-F238E27FC236}">
                <a16:creationId xmlns:a16="http://schemas.microsoft.com/office/drawing/2014/main" id="{05835AAC-F90A-49E6-869C-5A5591779049}"/>
              </a:ext>
            </a:extLst>
          </p:cNvPr>
          <p:cNvSpPr txBox="1"/>
          <p:nvPr/>
        </p:nvSpPr>
        <p:spPr>
          <a:xfrm>
            <a:off x="1242898" y="2331508"/>
            <a:ext cx="3926680" cy="954107"/>
          </a:xfrm>
          <a:prstGeom prst="rect">
            <a:avLst/>
          </a:prstGeom>
          <a:noFill/>
        </p:spPr>
        <p:txBody>
          <a:bodyPr wrap="square" rtlCol="0">
            <a:spAutoFit/>
          </a:bodyPr>
          <a:lstStyle/>
          <a:p>
            <a:r>
              <a:rPr lang="en-GB" sz="2800" b="1" dirty="0"/>
              <a:t>TOOLS &amp; TECHNIQUE:</a:t>
            </a:r>
          </a:p>
          <a:p>
            <a:endParaRPr lang="en-GB" sz="2800" dirty="0"/>
          </a:p>
        </p:txBody>
      </p:sp>
    </p:spTree>
    <p:extLst>
      <p:ext uri="{BB962C8B-B14F-4D97-AF65-F5344CB8AC3E}">
        <p14:creationId xmlns:p14="http://schemas.microsoft.com/office/powerpoint/2010/main" val="1100328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20137-4C6F-4F40-B175-500BCA641208}"/>
              </a:ext>
            </a:extLst>
          </p:cNvPr>
          <p:cNvSpPr>
            <a:spLocks noGrp="1"/>
          </p:cNvSpPr>
          <p:nvPr>
            <p:ph type="ctrTitle"/>
          </p:nvPr>
        </p:nvSpPr>
        <p:spPr>
          <a:xfrm>
            <a:off x="4342479" y="0"/>
            <a:ext cx="3185415" cy="805896"/>
          </a:xfrm>
        </p:spPr>
        <p:txBody>
          <a:bodyPr>
            <a:normAutofit/>
          </a:bodyPr>
          <a:lstStyle/>
          <a:p>
            <a:r>
              <a:rPr lang="en-GB" sz="4000" b="1" dirty="0"/>
              <a:t>OBJECTIVES</a:t>
            </a:r>
          </a:p>
        </p:txBody>
      </p:sp>
      <p:sp>
        <p:nvSpPr>
          <p:cNvPr id="3" name="Subtitle 2">
            <a:extLst>
              <a:ext uri="{FF2B5EF4-FFF2-40B4-BE49-F238E27FC236}">
                <a16:creationId xmlns:a16="http://schemas.microsoft.com/office/drawing/2014/main" id="{C749E380-5F97-4EC1-B1FB-8848AF186E67}"/>
              </a:ext>
            </a:extLst>
          </p:cNvPr>
          <p:cNvSpPr>
            <a:spLocks noGrp="1"/>
          </p:cNvSpPr>
          <p:nvPr>
            <p:ph type="subTitle" idx="1"/>
          </p:nvPr>
        </p:nvSpPr>
        <p:spPr>
          <a:xfrm>
            <a:off x="1823359" y="1726329"/>
            <a:ext cx="8545282" cy="3405341"/>
          </a:xfrm>
        </p:spPr>
        <p:txBody>
          <a:bodyPr>
            <a:noAutofit/>
          </a:bodyPr>
          <a:lstStyle/>
          <a:p>
            <a:pPr marL="285750" lvl="0" indent="-285750">
              <a:buFont typeface="Wingdings" panose="05000000000000000000" pitchFamily="2" charset="2"/>
              <a:buChar char="§"/>
            </a:pPr>
            <a:r>
              <a:rPr lang="en-GB" sz="2400" dirty="0"/>
              <a:t>To reduce long distance travelling</a:t>
            </a:r>
          </a:p>
          <a:p>
            <a:pPr marL="285750" lvl="0" indent="-285750">
              <a:buFont typeface="Wingdings" panose="05000000000000000000" pitchFamily="2" charset="2"/>
              <a:buChar char="§"/>
            </a:pPr>
            <a:r>
              <a:rPr lang="en-GB" sz="2400" dirty="0"/>
              <a:t>Community development</a:t>
            </a:r>
          </a:p>
          <a:p>
            <a:pPr marL="285750" lvl="0" indent="-285750">
              <a:buFont typeface="Wingdings" panose="05000000000000000000" pitchFamily="2" charset="2"/>
              <a:buChar char="§"/>
            </a:pPr>
            <a:r>
              <a:rPr lang="en-GB" sz="2400" dirty="0"/>
              <a:t>Quality care.</a:t>
            </a:r>
          </a:p>
          <a:p>
            <a:pPr marL="285750" lvl="0" indent="-285750">
              <a:buFont typeface="Wingdings" panose="05000000000000000000" pitchFamily="2" charset="2"/>
              <a:buChar char="§"/>
            </a:pPr>
            <a:r>
              <a:rPr lang="en-GB" sz="2400" dirty="0"/>
              <a:t>Initial learning elementary lather style to good education. </a:t>
            </a:r>
          </a:p>
          <a:p>
            <a:pPr marL="285750" lvl="0" indent="-285750">
              <a:buFont typeface="Wingdings" panose="05000000000000000000" pitchFamily="2" charset="2"/>
              <a:buChar char="§"/>
            </a:pPr>
            <a:r>
              <a:rPr lang="en-GB" sz="2400" dirty="0"/>
              <a:t>Atmosphere that is safe, encouraging and adaptive to each child’s specific needs. </a:t>
            </a:r>
          </a:p>
        </p:txBody>
      </p:sp>
    </p:spTree>
    <p:extLst>
      <p:ext uri="{BB962C8B-B14F-4D97-AF65-F5344CB8AC3E}">
        <p14:creationId xmlns:p14="http://schemas.microsoft.com/office/powerpoint/2010/main" val="2622573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8C667-967F-47FF-BBA5-F241093DDE4E}"/>
              </a:ext>
            </a:extLst>
          </p:cNvPr>
          <p:cNvSpPr>
            <a:spLocks noGrp="1"/>
          </p:cNvSpPr>
          <p:nvPr>
            <p:ph type="ctrTitle"/>
          </p:nvPr>
        </p:nvSpPr>
        <p:spPr>
          <a:xfrm>
            <a:off x="1052632" y="1246909"/>
            <a:ext cx="4633274" cy="899494"/>
          </a:xfrm>
        </p:spPr>
        <p:txBody>
          <a:bodyPr>
            <a:normAutofit fontScale="90000"/>
          </a:bodyPr>
          <a:lstStyle/>
          <a:p>
            <a:r>
              <a:rPr lang="en-GB" sz="4800" b="1" dirty="0"/>
              <a:t>PROJECT SCOPE:</a:t>
            </a:r>
          </a:p>
        </p:txBody>
      </p:sp>
      <p:sp>
        <p:nvSpPr>
          <p:cNvPr id="3" name="Subtitle 2">
            <a:extLst>
              <a:ext uri="{FF2B5EF4-FFF2-40B4-BE49-F238E27FC236}">
                <a16:creationId xmlns:a16="http://schemas.microsoft.com/office/drawing/2014/main" id="{BB6DC4C3-47B7-45A5-BA19-A03FD0656A9E}"/>
              </a:ext>
            </a:extLst>
          </p:cNvPr>
          <p:cNvSpPr>
            <a:spLocks noGrp="1"/>
          </p:cNvSpPr>
          <p:nvPr>
            <p:ph type="subTitle" idx="1"/>
          </p:nvPr>
        </p:nvSpPr>
        <p:spPr>
          <a:xfrm>
            <a:off x="5685906" y="2683731"/>
            <a:ext cx="6284422" cy="2027867"/>
          </a:xfrm>
        </p:spPr>
        <p:txBody>
          <a:bodyPr>
            <a:noAutofit/>
          </a:bodyPr>
          <a:lstStyle/>
          <a:p>
            <a:pPr marL="342900" indent="-342900" algn="l">
              <a:buFont typeface="Arial" panose="020B0604020202020204" pitchFamily="34" charset="0"/>
              <a:buChar char="•"/>
            </a:pPr>
            <a:r>
              <a:rPr lang="en-GB" sz="2800" b="1" dirty="0"/>
              <a:t>To meet TIME, COST and QUALITY</a:t>
            </a:r>
          </a:p>
          <a:p>
            <a:pPr marL="342900" indent="-342900" algn="l">
              <a:buFont typeface="Arial" panose="020B0604020202020204" pitchFamily="34" charset="0"/>
              <a:buChar char="•"/>
            </a:pPr>
            <a:r>
              <a:rPr lang="en-GB" sz="2800" b="1" dirty="0"/>
              <a:t>Plan B</a:t>
            </a:r>
          </a:p>
          <a:p>
            <a:pPr marL="342900" indent="-342900" algn="l">
              <a:buFont typeface="Arial" panose="020B0604020202020204" pitchFamily="34" charset="0"/>
              <a:buChar char="•"/>
            </a:pPr>
            <a:r>
              <a:rPr lang="en-GB" sz="2800" b="1" dirty="0"/>
              <a:t>Stakeholders</a:t>
            </a:r>
          </a:p>
          <a:p>
            <a:pPr marL="342900" indent="-342900" algn="l">
              <a:buFont typeface="Arial" panose="020B0604020202020204" pitchFamily="34" charset="0"/>
              <a:buChar char="•"/>
            </a:pPr>
            <a:endParaRPr lang="en-GB" sz="2400" dirty="0"/>
          </a:p>
        </p:txBody>
      </p:sp>
    </p:spTree>
    <p:extLst>
      <p:ext uri="{BB962C8B-B14F-4D97-AF65-F5344CB8AC3E}">
        <p14:creationId xmlns:p14="http://schemas.microsoft.com/office/powerpoint/2010/main" val="2011715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74F3-A12F-4437-9E8D-5C7CD8769A88}"/>
              </a:ext>
            </a:extLst>
          </p:cNvPr>
          <p:cNvSpPr>
            <a:spLocks noGrp="1"/>
          </p:cNvSpPr>
          <p:nvPr>
            <p:ph type="title"/>
          </p:nvPr>
        </p:nvSpPr>
        <p:spPr>
          <a:xfrm>
            <a:off x="1628649" y="624110"/>
            <a:ext cx="3503075" cy="1005185"/>
          </a:xfrm>
        </p:spPr>
        <p:txBody>
          <a:bodyPr>
            <a:normAutofit/>
          </a:bodyPr>
          <a:lstStyle/>
          <a:p>
            <a:r>
              <a:rPr lang="en-GB" sz="4000" b="1" dirty="0"/>
              <a:t>Deliverables</a:t>
            </a:r>
            <a:r>
              <a:rPr lang="en-GB" sz="4000" dirty="0"/>
              <a:t> </a:t>
            </a:r>
          </a:p>
        </p:txBody>
      </p:sp>
      <p:sp>
        <p:nvSpPr>
          <p:cNvPr id="3" name="Content Placeholder 2">
            <a:extLst>
              <a:ext uri="{FF2B5EF4-FFF2-40B4-BE49-F238E27FC236}">
                <a16:creationId xmlns:a16="http://schemas.microsoft.com/office/drawing/2014/main" id="{25035C1B-DB9E-4C7E-9D42-0E8BF80151E0}"/>
              </a:ext>
            </a:extLst>
          </p:cNvPr>
          <p:cNvSpPr>
            <a:spLocks noGrp="1"/>
          </p:cNvSpPr>
          <p:nvPr>
            <p:ph idx="1"/>
          </p:nvPr>
        </p:nvSpPr>
        <p:spPr>
          <a:xfrm>
            <a:off x="644035" y="1629295"/>
            <a:ext cx="5823268" cy="1295399"/>
          </a:xfrm>
        </p:spPr>
        <p:txBody>
          <a:bodyPr>
            <a:normAutofit/>
          </a:bodyPr>
          <a:lstStyle/>
          <a:p>
            <a:r>
              <a:rPr lang="en-GB" sz="2400" dirty="0"/>
              <a:t>Service provided to the community</a:t>
            </a:r>
          </a:p>
          <a:p>
            <a:r>
              <a:rPr lang="en-GB" sz="2400" dirty="0"/>
              <a:t>To report to the CEO.</a:t>
            </a:r>
          </a:p>
          <a:p>
            <a:pPr marL="0" indent="0">
              <a:buNone/>
            </a:pPr>
            <a:endParaRPr lang="en-GB" sz="2400" dirty="0"/>
          </a:p>
        </p:txBody>
      </p:sp>
      <p:sp>
        <p:nvSpPr>
          <p:cNvPr id="4" name="TextBox 3">
            <a:extLst>
              <a:ext uri="{FF2B5EF4-FFF2-40B4-BE49-F238E27FC236}">
                <a16:creationId xmlns:a16="http://schemas.microsoft.com/office/drawing/2014/main" id="{FCEF960C-7BCC-404D-8D36-93516B830003}"/>
              </a:ext>
            </a:extLst>
          </p:cNvPr>
          <p:cNvSpPr txBox="1"/>
          <p:nvPr/>
        </p:nvSpPr>
        <p:spPr>
          <a:xfrm>
            <a:off x="7310873" y="2924001"/>
            <a:ext cx="2552302" cy="1077218"/>
          </a:xfrm>
          <a:prstGeom prst="rect">
            <a:avLst/>
          </a:prstGeom>
          <a:noFill/>
        </p:spPr>
        <p:txBody>
          <a:bodyPr wrap="none" rtlCol="0">
            <a:spAutoFit/>
          </a:bodyPr>
          <a:lstStyle/>
          <a:p>
            <a:pPr algn="ctr"/>
            <a:r>
              <a:rPr lang="en-GB" sz="3200" b="1" dirty="0"/>
              <a:t>Exclusions</a:t>
            </a:r>
          </a:p>
          <a:p>
            <a:pPr algn="ctr"/>
            <a:r>
              <a:rPr lang="en-GB" sz="3200" b="1" dirty="0"/>
              <a:t>from scope:</a:t>
            </a:r>
          </a:p>
        </p:txBody>
      </p:sp>
      <p:sp>
        <p:nvSpPr>
          <p:cNvPr id="5" name="Content Placeholder 2">
            <a:extLst>
              <a:ext uri="{FF2B5EF4-FFF2-40B4-BE49-F238E27FC236}">
                <a16:creationId xmlns:a16="http://schemas.microsoft.com/office/drawing/2014/main" id="{465E5B8E-CF1D-46DF-B1DA-48E8BF4E86B2}"/>
              </a:ext>
            </a:extLst>
          </p:cNvPr>
          <p:cNvSpPr txBox="1">
            <a:spLocks/>
          </p:cNvSpPr>
          <p:nvPr/>
        </p:nvSpPr>
        <p:spPr>
          <a:xfrm>
            <a:off x="7115696" y="4001219"/>
            <a:ext cx="3591097" cy="69032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2400" dirty="0"/>
              <a:t>Toys and games</a:t>
            </a:r>
          </a:p>
        </p:txBody>
      </p:sp>
    </p:spTree>
    <p:extLst>
      <p:ext uri="{BB962C8B-B14F-4D97-AF65-F5344CB8AC3E}">
        <p14:creationId xmlns:p14="http://schemas.microsoft.com/office/powerpoint/2010/main" val="3416090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E9273-CA30-4BC3-A8A4-28292F2E0BE4}"/>
              </a:ext>
            </a:extLst>
          </p:cNvPr>
          <p:cNvSpPr>
            <a:spLocks noGrp="1"/>
          </p:cNvSpPr>
          <p:nvPr>
            <p:ph type="ctrTitle"/>
          </p:nvPr>
        </p:nvSpPr>
        <p:spPr>
          <a:xfrm>
            <a:off x="289358" y="0"/>
            <a:ext cx="4326976" cy="1126283"/>
          </a:xfrm>
        </p:spPr>
        <p:txBody>
          <a:bodyPr/>
          <a:lstStyle/>
          <a:p>
            <a:r>
              <a:rPr lang="en-GB" b="1" dirty="0"/>
              <a:t>Constraints: </a:t>
            </a:r>
            <a:endParaRPr lang="en-GB" dirty="0"/>
          </a:p>
        </p:txBody>
      </p:sp>
      <p:graphicFrame>
        <p:nvGraphicFramePr>
          <p:cNvPr id="6" name="Diagram 5">
            <a:extLst>
              <a:ext uri="{FF2B5EF4-FFF2-40B4-BE49-F238E27FC236}">
                <a16:creationId xmlns:a16="http://schemas.microsoft.com/office/drawing/2014/main" id="{8AA3473F-3BF1-4C7D-84E3-E4D3A9E2EB9F}"/>
              </a:ext>
            </a:extLst>
          </p:cNvPr>
          <p:cNvGraphicFramePr/>
          <p:nvPr>
            <p:extLst>
              <p:ext uri="{D42A27DB-BD31-4B8C-83A1-F6EECF244321}">
                <p14:modId xmlns:p14="http://schemas.microsoft.com/office/powerpoint/2010/main" val="2671643833"/>
              </p:ext>
            </p:extLst>
          </p:nvPr>
        </p:nvGraphicFramePr>
        <p:xfrm>
          <a:off x="2846647" y="1517479"/>
          <a:ext cx="8128000" cy="51362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2114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92F0E-3AB9-4062-9B2D-3270A885CC3A}"/>
              </a:ext>
            </a:extLst>
          </p:cNvPr>
          <p:cNvSpPr>
            <a:spLocks noGrp="1"/>
          </p:cNvSpPr>
          <p:nvPr>
            <p:ph type="title"/>
          </p:nvPr>
        </p:nvSpPr>
        <p:spPr>
          <a:xfrm>
            <a:off x="1476490" y="2816972"/>
            <a:ext cx="3506788" cy="1286082"/>
          </a:xfrm>
        </p:spPr>
        <p:txBody>
          <a:bodyPr>
            <a:normAutofit fontScale="90000"/>
          </a:bodyPr>
          <a:lstStyle/>
          <a:p>
            <a:pPr algn="ctr"/>
            <a:r>
              <a:rPr lang="en-GB" b="1" dirty="0"/>
              <a:t>Project Definition and Planning </a:t>
            </a:r>
            <a:br>
              <a:rPr lang="en-GB" dirty="0"/>
            </a:br>
            <a:endParaRPr lang="en-GB" sz="2800" b="1" dirty="0"/>
          </a:p>
        </p:txBody>
      </p:sp>
      <p:sp>
        <p:nvSpPr>
          <p:cNvPr id="3" name="Content Placeholder 2">
            <a:extLst>
              <a:ext uri="{FF2B5EF4-FFF2-40B4-BE49-F238E27FC236}">
                <a16:creationId xmlns:a16="http://schemas.microsoft.com/office/drawing/2014/main" id="{DE534934-91A8-4191-84FD-DD1A7A84467C}"/>
              </a:ext>
            </a:extLst>
          </p:cNvPr>
          <p:cNvSpPr>
            <a:spLocks noGrp="1"/>
          </p:cNvSpPr>
          <p:nvPr>
            <p:ph idx="1"/>
          </p:nvPr>
        </p:nvSpPr>
        <p:spPr>
          <a:xfrm>
            <a:off x="4342606" y="4041029"/>
            <a:ext cx="6457817" cy="2639516"/>
          </a:xfrm>
        </p:spPr>
        <p:txBody>
          <a:bodyPr>
            <a:normAutofit lnSpcReduction="10000"/>
          </a:bodyPr>
          <a:lstStyle/>
          <a:p>
            <a:pPr lvl="0"/>
            <a:r>
              <a:rPr lang="en-GB" dirty="0"/>
              <a:t>Relocation to Kennington park within 5 months’ time frame.</a:t>
            </a:r>
          </a:p>
          <a:p>
            <a:pPr lvl="0"/>
            <a:r>
              <a:rPr lang="en-GB" dirty="0"/>
              <a:t>Budget set by our client of £100,000</a:t>
            </a:r>
          </a:p>
          <a:p>
            <a:pPr lvl="0"/>
            <a:r>
              <a:rPr lang="en-GB" dirty="0"/>
              <a:t>A new nursery built to help local community e.g. working parents</a:t>
            </a:r>
          </a:p>
          <a:p>
            <a:pPr lvl="0"/>
            <a:r>
              <a:rPr lang="en-GB" dirty="0"/>
              <a:t>Noise level kept to a minimum during early morning as well saving on the environment making sure all equipment are turned off when off the site.</a:t>
            </a:r>
          </a:p>
          <a:p>
            <a:endParaRPr lang="en-GB" sz="2400" dirty="0"/>
          </a:p>
        </p:txBody>
      </p:sp>
      <p:sp>
        <p:nvSpPr>
          <p:cNvPr id="5" name="TextBox 4">
            <a:extLst>
              <a:ext uri="{FF2B5EF4-FFF2-40B4-BE49-F238E27FC236}">
                <a16:creationId xmlns:a16="http://schemas.microsoft.com/office/drawing/2014/main" id="{7ED17E4A-2E3B-4652-B745-82A02C9CBAB0}"/>
              </a:ext>
            </a:extLst>
          </p:cNvPr>
          <p:cNvSpPr txBox="1"/>
          <p:nvPr/>
        </p:nvSpPr>
        <p:spPr>
          <a:xfrm>
            <a:off x="3018691" y="0"/>
            <a:ext cx="6823577" cy="954107"/>
          </a:xfrm>
          <a:prstGeom prst="rect">
            <a:avLst/>
          </a:prstGeom>
          <a:noFill/>
        </p:spPr>
        <p:txBody>
          <a:bodyPr wrap="square" rtlCol="0">
            <a:spAutoFit/>
          </a:bodyPr>
          <a:lstStyle/>
          <a:p>
            <a:pPr algn="ctr"/>
            <a:r>
              <a:rPr lang="en-GB" sz="2800" b="1" u="sng" dirty="0"/>
              <a:t>Section 2: </a:t>
            </a:r>
          </a:p>
          <a:p>
            <a:pPr algn="ctr"/>
            <a:r>
              <a:rPr lang="en-GB" sz="2800" b="1" u="sng" dirty="0" err="1"/>
              <a:t>Neslihan</a:t>
            </a:r>
            <a:r>
              <a:rPr lang="en-GB" sz="2800" b="1" u="sng" dirty="0"/>
              <a:t> Aydin - 1606607</a:t>
            </a:r>
          </a:p>
        </p:txBody>
      </p:sp>
      <p:sp>
        <p:nvSpPr>
          <p:cNvPr id="4" name="TextBox 3">
            <a:extLst>
              <a:ext uri="{FF2B5EF4-FFF2-40B4-BE49-F238E27FC236}">
                <a16:creationId xmlns:a16="http://schemas.microsoft.com/office/drawing/2014/main" id="{1D90B008-70C6-476D-B858-AD5184C18052}"/>
              </a:ext>
            </a:extLst>
          </p:cNvPr>
          <p:cNvSpPr txBox="1"/>
          <p:nvPr/>
        </p:nvSpPr>
        <p:spPr>
          <a:xfrm>
            <a:off x="4983278" y="2020514"/>
            <a:ext cx="3506788" cy="954107"/>
          </a:xfrm>
          <a:prstGeom prst="rect">
            <a:avLst/>
          </a:prstGeom>
          <a:noFill/>
        </p:spPr>
        <p:txBody>
          <a:bodyPr wrap="square" rtlCol="0">
            <a:spAutoFit/>
          </a:bodyPr>
          <a:lstStyle/>
          <a:p>
            <a:r>
              <a:rPr lang="en-GB" sz="2800" b="1" dirty="0"/>
              <a:t>BUSINESS CASE.</a:t>
            </a:r>
            <a:endParaRPr lang="en-GB" sz="2800" dirty="0"/>
          </a:p>
          <a:p>
            <a:endParaRPr lang="en-GB" sz="2800" dirty="0"/>
          </a:p>
        </p:txBody>
      </p:sp>
    </p:spTree>
    <p:extLst>
      <p:ext uri="{BB962C8B-B14F-4D97-AF65-F5344CB8AC3E}">
        <p14:creationId xmlns:p14="http://schemas.microsoft.com/office/powerpoint/2010/main" val="4005637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BD9A-2B21-4783-BC90-57FCDED1118D}"/>
              </a:ext>
            </a:extLst>
          </p:cNvPr>
          <p:cNvSpPr>
            <a:spLocks noGrp="1"/>
          </p:cNvSpPr>
          <p:nvPr>
            <p:ph type="title"/>
          </p:nvPr>
        </p:nvSpPr>
        <p:spPr>
          <a:xfrm>
            <a:off x="3985791" y="209423"/>
            <a:ext cx="4220417" cy="754854"/>
          </a:xfrm>
        </p:spPr>
        <p:txBody>
          <a:bodyPr>
            <a:normAutofit fontScale="90000"/>
          </a:bodyPr>
          <a:lstStyle/>
          <a:p>
            <a:r>
              <a:rPr lang="en-GB" b="1" dirty="0"/>
              <a:t>Cost and timescale</a:t>
            </a:r>
          </a:p>
        </p:txBody>
      </p:sp>
      <p:sp>
        <p:nvSpPr>
          <p:cNvPr id="3" name="Content Placeholder 2">
            <a:extLst>
              <a:ext uri="{FF2B5EF4-FFF2-40B4-BE49-F238E27FC236}">
                <a16:creationId xmlns:a16="http://schemas.microsoft.com/office/drawing/2014/main" id="{F8AB93FC-7CD6-44A9-B294-32902035F274}"/>
              </a:ext>
            </a:extLst>
          </p:cNvPr>
          <p:cNvSpPr>
            <a:spLocks noGrp="1"/>
          </p:cNvSpPr>
          <p:nvPr>
            <p:ph idx="1"/>
          </p:nvPr>
        </p:nvSpPr>
        <p:spPr>
          <a:xfrm>
            <a:off x="2413043" y="1540189"/>
            <a:ext cx="8915400" cy="4345222"/>
          </a:xfrm>
        </p:spPr>
        <p:txBody>
          <a:bodyPr>
            <a:normAutofit/>
          </a:bodyPr>
          <a:lstStyle/>
          <a:p>
            <a:r>
              <a:rPr lang="en-GB" sz="2800" dirty="0"/>
              <a:t>Budget of about £100.000</a:t>
            </a:r>
          </a:p>
          <a:p>
            <a:r>
              <a:rPr lang="en-GB" sz="2800" dirty="0"/>
              <a:t>A scale of 5 months </a:t>
            </a:r>
          </a:p>
          <a:p>
            <a:r>
              <a:rPr lang="en-GB" sz="2800" dirty="0"/>
              <a:t>classrooms to accommodate at least 12 children </a:t>
            </a:r>
          </a:p>
          <a:p>
            <a:r>
              <a:rPr lang="en-GB" sz="2800" dirty="0"/>
              <a:t>A safe and secure outdoor play space </a:t>
            </a:r>
          </a:p>
          <a:p>
            <a:r>
              <a:rPr lang="en-GB" sz="2800" dirty="0"/>
              <a:t>Good location </a:t>
            </a:r>
          </a:p>
          <a:p>
            <a:r>
              <a:rPr lang="en-GB" sz="2800" dirty="0"/>
              <a:t>A separate reception and administration space</a:t>
            </a:r>
          </a:p>
          <a:p>
            <a:r>
              <a:rPr lang="en-GB" sz="2800" dirty="0"/>
              <a:t>Good location within the community </a:t>
            </a:r>
          </a:p>
        </p:txBody>
      </p:sp>
    </p:spTree>
    <p:extLst>
      <p:ext uri="{BB962C8B-B14F-4D97-AF65-F5344CB8AC3E}">
        <p14:creationId xmlns:p14="http://schemas.microsoft.com/office/powerpoint/2010/main" val="4226540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D8824-8856-4ED8-BC4A-3C72A0088A0B}"/>
              </a:ext>
            </a:extLst>
          </p:cNvPr>
          <p:cNvSpPr>
            <a:spLocks noGrp="1"/>
          </p:cNvSpPr>
          <p:nvPr>
            <p:ph type="title"/>
          </p:nvPr>
        </p:nvSpPr>
        <p:spPr>
          <a:xfrm>
            <a:off x="2585499" y="1474033"/>
            <a:ext cx="8911687" cy="923336"/>
          </a:xfrm>
        </p:spPr>
        <p:txBody>
          <a:bodyPr>
            <a:normAutofit fontScale="90000"/>
          </a:bodyPr>
          <a:lstStyle/>
          <a:p>
            <a:r>
              <a:rPr lang="en-GB" b="1" dirty="0"/>
              <a:t>Risk prevention &amp; Analysis:</a:t>
            </a:r>
            <a:br>
              <a:rPr lang="en-GB" dirty="0"/>
            </a:br>
            <a:endParaRPr lang="en-GB" dirty="0"/>
          </a:p>
        </p:txBody>
      </p:sp>
      <p:sp>
        <p:nvSpPr>
          <p:cNvPr id="3" name="Content Placeholder 2">
            <a:extLst>
              <a:ext uri="{FF2B5EF4-FFF2-40B4-BE49-F238E27FC236}">
                <a16:creationId xmlns:a16="http://schemas.microsoft.com/office/drawing/2014/main" id="{5E35E26A-7C0E-4048-BFE2-5C8EAE494AAD}"/>
              </a:ext>
            </a:extLst>
          </p:cNvPr>
          <p:cNvSpPr>
            <a:spLocks noGrp="1"/>
          </p:cNvSpPr>
          <p:nvPr>
            <p:ph idx="1"/>
          </p:nvPr>
        </p:nvSpPr>
        <p:spPr>
          <a:xfrm>
            <a:off x="2585499" y="2608384"/>
            <a:ext cx="8915400" cy="2652729"/>
          </a:xfrm>
        </p:spPr>
        <p:txBody>
          <a:bodyPr>
            <a:normAutofit/>
          </a:bodyPr>
          <a:lstStyle/>
          <a:p>
            <a:pPr lvl="0"/>
            <a:r>
              <a:rPr lang="en-GB" dirty="0"/>
              <a:t>First Aider Will be available at all times on site hours.</a:t>
            </a:r>
          </a:p>
          <a:p>
            <a:pPr lvl="0"/>
            <a:r>
              <a:rPr lang="en-GB" dirty="0"/>
              <a:t>To avoid possible hazards – need to ensure site is kept as tidy as possible to avoid any tips or falls.</a:t>
            </a:r>
          </a:p>
          <a:p>
            <a:pPr lvl="0"/>
            <a:r>
              <a:rPr lang="en-GB" dirty="0"/>
              <a:t>Incorrect lifting methods can be a result of an injury due to heavy materials.</a:t>
            </a:r>
          </a:p>
          <a:p>
            <a:pPr lvl="0"/>
            <a:endParaRPr lang="en-GB" sz="2800" dirty="0"/>
          </a:p>
        </p:txBody>
      </p:sp>
    </p:spTree>
    <p:extLst>
      <p:ext uri="{BB962C8B-B14F-4D97-AF65-F5344CB8AC3E}">
        <p14:creationId xmlns:p14="http://schemas.microsoft.com/office/powerpoint/2010/main" val="665877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C9685-4547-471C-92A6-82F9D41BF05E}"/>
              </a:ext>
            </a:extLst>
          </p:cNvPr>
          <p:cNvSpPr>
            <a:spLocks noGrp="1"/>
          </p:cNvSpPr>
          <p:nvPr>
            <p:ph type="title"/>
          </p:nvPr>
        </p:nvSpPr>
        <p:spPr>
          <a:xfrm>
            <a:off x="2592925" y="624110"/>
            <a:ext cx="3312925" cy="659406"/>
          </a:xfrm>
        </p:spPr>
        <p:txBody>
          <a:bodyPr>
            <a:normAutofit fontScale="90000"/>
          </a:bodyPr>
          <a:lstStyle/>
          <a:p>
            <a:br>
              <a:rPr lang="en-GB" dirty="0"/>
            </a:br>
            <a:endParaRPr lang="en-GB" dirty="0"/>
          </a:p>
        </p:txBody>
      </p:sp>
      <p:sp>
        <p:nvSpPr>
          <p:cNvPr id="3" name="Content Placeholder 2">
            <a:extLst>
              <a:ext uri="{FF2B5EF4-FFF2-40B4-BE49-F238E27FC236}">
                <a16:creationId xmlns:a16="http://schemas.microsoft.com/office/drawing/2014/main" id="{3607CB9C-023B-494F-91F6-0B1052BFAE13}"/>
              </a:ext>
            </a:extLst>
          </p:cNvPr>
          <p:cNvSpPr>
            <a:spLocks noGrp="1"/>
          </p:cNvSpPr>
          <p:nvPr>
            <p:ph idx="1"/>
          </p:nvPr>
        </p:nvSpPr>
        <p:spPr>
          <a:xfrm>
            <a:off x="5037882" y="2621086"/>
            <a:ext cx="7343354" cy="2227810"/>
          </a:xfrm>
        </p:spPr>
        <p:txBody>
          <a:bodyPr>
            <a:normAutofit/>
          </a:bodyPr>
          <a:lstStyle/>
          <a:p>
            <a:r>
              <a:rPr lang="en-GB" dirty="0"/>
              <a:t>Regular supervision by site manager is needed at all time to ensure all staff on site have the correct form of training. As well as any accidents or injuries to be reported to manager immediately to be addressed. </a:t>
            </a:r>
            <a:br>
              <a:rPr lang="en-GB" dirty="0"/>
            </a:br>
            <a:r>
              <a:rPr lang="en-GB" dirty="0"/>
              <a:t>All areas well-kept and all spillages to be addressed immediately to prevent any further accidents happening.</a:t>
            </a:r>
          </a:p>
          <a:p>
            <a:pPr marL="0" indent="0">
              <a:buNone/>
            </a:pPr>
            <a:endParaRPr lang="en-GB" sz="2400" dirty="0"/>
          </a:p>
        </p:txBody>
      </p:sp>
      <p:sp>
        <p:nvSpPr>
          <p:cNvPr id="4" name="TextBox 3">
            <a:extLst>
              <a:ext uri="{FF2B5EF4-FFF2-40B4-BE49-F238E27FC236}">
                <a16:creationId xmlns:a16="http://schemas.microsoft.com/office/drawing/2014/main" id="{1E0A1D74-1ACC-4550-AD94-7D944B90FC6A}"/>
              </a:ext>
            </a:extLst>
          </p:cNvPr>
          <p:cNvSpPr txBox="1"/>
          <p:nvPr/>
        </p:nvSpPr>
        <p:spPr>
          <a:xfrm>
            <a:off x="1562793" y="624110"/>
            <a:ext cx="3594912" cy="954107"/>
          </a:xfrm>
          <a:prstGeom prst="rect">
            <a:avLst/>
          </a:prstGeom>
          <a:noFill/>
        </p:spPr>
        <p:txBody>
          <a:bodyPr wrap="square" rtlCol="0">
            <a:spAutoFit/>
          </a:bodyPr>
          <a:lstStyle/>
          <a:p>
            <a:r>
              <a:rPr lang="en-GB" sz="2800" b="1" dirty="0"/>
              <a:t>Risk Management:</a:t>
            </a:r>
          </a:p>
          <a:p>
            <a:endParaRPr lang="en-GB" sz="2800" dirty="0"/>
          </a:p>
        </p:txBody>
      </p:sp>
    </p:spTree>
    <p:extLst>
      <p:ext uri="{BB962C8B-B14F-4D97-AF65-F5344CB8AC3E}">
        <p14:creationId xmlns:p14="http://schemas.microsoft.com/office/powerpoint/2010/main" val="596715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F12D0-6B7D-4547-8FDF-CE563BBA1AF9}"/>
              </a:ext>
            </a:extLst>
          </p:cNvPr>
          <p:cNvSpPr>
            <a:spLocks noGrp="1"/>
          </p:cNvSpPr>
          <p:nvPr>
            <p:ph type="title"/>
          </p:nvPr>
        </p:nvSpPr>
        <p:spPr>
          <a:xfrm>
            <a:off x="2073042" y="2869603"/>
            <a:ext cx="2967403" cy="813992"/>
          </a:xfrm>
        </p:spPr>
        <p:txBody>
          <a:bodyPr/>
          <a:lstStyle/>
          <a:p>
            <a:r>
              <a:rPr lang="en-GB" b="1" dirty="0"/>
              <a:t>Milestones:</a:t>
            </a:r>
            <a:endParaRPr lang="en-GB" dirty="0"/>
          </a:p>
        </p:txBody>
      </p:sp>
      <p:sp>
        <p:nvSpPr>
          <p:cNvPr id="3" name="Content Placeholder 2">
            <a:extLst>
              <a:ext uri="{FF2B5EF4-FFF2-40B4-BE49-F238E27FC236}">
                <a16:creationId xmlns:a16="http://schemas.microsoft.com/office/drawing/2014/main" id="{F68796E2-879B-418D-BD18-F5DB609CB5C0}"/>
              </a:ext>
            </a:extLst>
          </p:cNvPr>
          <p:cNvSpPr>
            <a:spLocks noGrp="1"/>
          </p:cNvSpPr>
          <p:nvPr>
            <p:ph idx="1"/>
          </p:nvPr>
        </p:nvSpPr>
        <p:spPr>
          <a:xfrm>
            <a:off x="5040445" y="3581401"/>
            <a:ext cx="6692430" cy="1923884"/>
          </a:xfrm>
        </p:spPr>
        <p:txBody>
          <a:bodyPr/>
          <a:lstStyle/>
          <a:p>
            <a:pPr marL="0" indent="0">
              <a:buNone/>
            </a:pPr>
            <a:r>
              <a:rPr lang="en-US" sz="2800" b="1" dirty="0"/>
              <a:t>Submitted.                           </a:t>
            </a:r>
            <a:r>
              <a:rPr lang="en-US" sz="2800" dirty="0"/>
              <a:t>07/11/17</a:t>
            </a:r>
            <a:endParaRPr lang="en-GB" sz="2800" dirty="0"/>
          </a:p>
          <a:p>
            <a:pPr marL="0" indent="0">
              <a:buNone/>
            </a:pPr>
            <a:r>
              <a:rPr lang="en-US" sz="2800" b="1" dirty="0"/>
              <a:t>Approved                            </a:t>
            </a:r>
            <a:r>
              <a:rPr lang="en-US" sz="2800" dirty="0"/>
              <a:t>01/12/17</a:t>
            </a:r>
            <a:endParaRPr lang="en-GB" sz="2800" dirty="0"/>
          </a:p>
          <a:p>
            <a:pPr marL="0" indent="0">
              <a:buNone/>
            </a:pPr>
            <a:r>
              <a:rPr lang="en-US" sz="2800" b="1" dirty="0"/>
              <a:t>Installation </a:t>
            </a:r>
            <a:r>
              <a:rPr lang="en-US" sz="2800" dirty="0"/>
              <a:t>                          17/02/18</a:t>
            </a:r>
            <a:endParaRPr lang="en-GB" sz="2800" dirty="0"/>
          </a:p>
          <a:p>
            <a:endParaRPr lang="en-GB" dirty="0"/>
          </a:p>
        </p:txBody>
      </p:sp>
      <p:sp>
        <p:nvSpPr>
          <p:cNvPr id="4" name="TextBox 3">
            <a:extLst>
              <a:ext uri="{FF2B5EF4-FFF2-40B4-BE49-F238E27FC236}">
                <a16:creationId xmlns:a16="http://schemas.microsoft.com/office/drawing/2014/main" id="{880E8BE4-301C-4518-900C-AE89428AED28}"/>
              </a:ext>
            </a:extLst>
          </p:cNvPr>
          <p:cNvSpPr txBox="1"/>
          <p:nvPr/>
        </p:nvSpPr>
        <p:spPr>
          <a:xfrm>
            <a:off x="4649585" y="0"/>
            <a:ext cx="2892829" cy="707886"/>
          </a:xfrm>
          <a:prstGeom prst="rect">
            <a:avLst/>
          </a:prstGeom>
          <a:noFill/>
        </p:spPr>
        <p:txBody>
          <a:bodyPr wrap="square" rtlCol="0">
            <a:spAutoFit/>
          </a:bodyPr>
          <a:lstStyle/>
          <a:p>
            <a:r>
              <a:rPr lang="en-GB" sz="4000" b="1" u="sng" dirty="0"/>
              <a:t>Section 4:</a:t>
            </a:r>
            <a:endParaRPr lang="en-GB" sz="2400" b="1" dirty="0"/>
          </a:p>
        </p:txBody>
      </p:sp>
      <p:sp>
        <p:nvSpPr>
          <p:cNvPr id="5" name="TextBox 4">
            <a:extLst>
              <a:ext uri="{FF2B5EF4-FFF2-40B4-BE49-F238E27FC236}">
                <a16:creationId xmlns:a16="http://schemas.microsoft.com/office/drawing/2014/main" id="{236770E4-6601-44DC-BCBA-DFBEEB9E4A02}"/>
              </a:ext>
            </a:extLst>
          </p:cNvPr>
          <p:cNvSpPr txBox="1"/>
          <p:nvPr/>
        </p:nvSpPr>
        <p:spPr>
          <a:xfrm>
            <a:off x="3805338" y="760879"/>
            <a:ext cx="4581322" cy="461665"/>
          </a:xfrm>
          <a:prstGeom prst="rect">
            <a:avLst/>
          </a:prstGeom>
          <a:noFill/>
        </p:spPr>
        <p:txBody>
          <a:bodyPr wrap="square" rtlCol="0">
            <a:spAutoFit/>
          </a:bodyPr>
          <a:lstStyle/>
          <a:p>
            <a:r>
              <a:rPr lang="en-GB" sz="2400" b="1" u="sng" dirty="0"/>
              <a:t>by </a:t>
            </a:r>
            <a:r>
              <a:rPr lang="en-US" sz="2400" b="1" dirty="0"/>
              <a:t>Matilda J. </a:t>
            </a:r>
            <a:r>
              <a:rPr lang="en-US" sz="2400" b="1" dirty="0" err="1"/>
              <a:t>Trye</a:t>
            </a:r>
            <a:r>
              <a:rPr lang="en-GB" sz="2400" b="1" dirty="0"/>
              <a:t> - </a:t>
            </a:r>
            <a:r>
              <a:rPr lang="en-US" sz="2400" b="1" dirty="0"/>
              <a:t>1605824</a:t>
            </a:r>
            <a:endParaRPr lang="en-GB" sz="2400" dirty="0"/>
          </a:p>
        </p:txBody>
      </p:sp>
    </p:spTree>
    <p:extLst>
      <p:ext uri="{BB962C8B-B14F-4D97-AF65-F5344CB8AC3E}">
        <p14:creationId xmlns:p14="http://schemas.microsoft.com/office/powerpoint/2010/main" val="25772422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6B9D79-0575-4BC8-B776-1BAEEE9C73DF}"/>
              </a:ext>
            </a:extLst>
          </p:cNvPr>
          <p:cNvSpPr>
            <a:spLocks noGrp="1"/>
          </p:cNvSpPr>
          <p:nvPr>
            <p:ph idx="1"/>
          </p:nvPr>
        </p:nvSpPr>
        <p:spPr>
          <a:xfrm>
            <a:off x="1579374" y="2546338"/>
            <a:ext cx="9033251" cy="2424673"/>
          </a:xfrm>
        </p:spPr>
        <p:txBody>
          <a:bodyPr>
            <a:normAutofit/>
          </a:bodyPr>
          <a:lstStyle/>
          <a:p>
            <a:pPr marL="0" indent="0">
              <a:buNone/>
            </a:pPr>
            <a:r>
              <a:rPr lang="en-GB" sz="3200" b="1" dirty="0"/>
              <a:t>Project Team:</a:t>
            </a:r>
            <a:endParaRPr lang="en-US" sz="3200" dirty="0"/>
          </a:p>
          <a:p>
            <a:r>
              <a:rPr lang="en-US" sz="3200" dirty="0"/>
              <a:t>Fully staffed to complete this project.</a:t>
            </a:r>
          </a:p>
          <a:p>
            <a:r>
              <a:rPr lang="en-US" sz="3200" dirty="0"/>
              <a:t>The project is monitored on a daily basis </a:t>
            </a:r>
          </a:p>
          <a:p>
            <a:pPr marL="0" indent="0">
              <a:buNone/>
            </a:pPr>
            <a:endParaRPr lang="en-GB" sz="3200" b="1" dirty="0"/>
          </a:p>
          <a:p>
            <a:endParaRPr lang="en-GB" dirty="0"/>
          </a:p>
        </p:txBody>
      </p:sp>
    </p:spTree>
    <p:extLst>
      <p:ext uri="{BB962C8B-B14F-4D97-AF65-F5344CB8AC3E}">
        <p14:creationId xmlns:p14="http://schemas.microsoft.com/office/powerpoint/2010/main" val="3431762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F8227-51BA-4F1D-AC12-94AEFFB38D8A}"/>
              </a:ext>
            </a:extLst>
          </p:cNvPr>
          <p:cNvSpPr>
            <a:spLocks noGrp="1"/>
          </p:cNvSpPr>
          <p:nvPr>
            <p:ph type="title"/>
          </p:nvPr>
        </p:nvSpPr>
        <p:spPr/>
        <p:txBody>
          <a:bodyPr/>
          <a:lstStyle/>
          <a:p>
            <a:br>
              <a:rPr lang="en-GB" dirty="0"/>
            </a:br>
            <a:endParaRPr lang="en-GB" dirty="0"/>
          </a:p>
        </p:txBody>
      </p:sp>
      <p:sp>
        <p:nvSpPr>
          <p:cNvPr id="3" name="Content Placeholder 2">
            <a:extLst>
              <a:ext uri="{FF2B5EF4-FFF2-40B4-BE49-F238E27FC236}">
                <a16:creationId xmlns:a16="http://schemas.microsoft.com/office/drawing/2014/main" id="{D73A8BEF-B026-401A-82CD-0B810EDB6B71}"/>
              </a:ext>
            </a:extLst>
          </p:cNvPr>
          <p:cNvSpPr>
            <a:spLocks noGrp="1"/>
          </p:cNvSpPr>
          <p:nvPr>
            <p:ph idx="1"/>
          </p:nvPr>
        </p:nvSpPr>
        <p:spPr>
          <a:xfrm>
            <a:off x="2589212" y="864524"/>
            <a:ext cx="8915400" cy="5046698"/>
          </a:xfrm>
        </p:spPr>
        <p:txBody>
          <a:bodyPr>
            <a:normAutofit/>
          </a:bodyPr>
          <a:lstStyle/>
          <a:p>
            <a:pPr marL="0" indent="0">
              <a:buNone/>
            </a:pPr>
            <a:r>
              <a:rPr lang="en-GB" sz="2800" b="1" dirty="0"/>
              <a:t>Communication channels and schedules:</a:t>
            </a:r>
            <a:endParaRPr lang="en-US" sz="2800" dirty="0"/>
          </a:p>
          <a:p>
            <a:r>
              <a:rPr lang="en-US" sz="2800" dirty="0"/>
              <a:t>role of the different responsibilities is shared among the various workers </a:t>
            </a:r>
            <a:endParaRPr lang="en-GB" sz="2800" dirty="0"/>
          </a:p>
          <a:p>
            <a:pPr marL="0" indent="0">
              <a:buNone/>
            </a:pPr>
            <a:endParaRPr lang="en-GB" sz="2800" b="1" dirty="0"/>
          </a:p>
          <a:p>
            <a:pPr marL="0" indent="0">
              <a:buNone/>
            </a:pPr>
            <a:endParaRPr lang="en-GB" sz="2800" b="1" dirty="0"/>
          </a:p>
          <a:p>
            <a:pPr marL="0" indent="0">
              <a:buNone/>
            </a:pPr>
            <a:endParaRPr lang="en-GB" sz="2800" b="1" dirty="0"/>
          </a:p>
          <a:p>
            <a:pPr marL="0" indent="0">
              <a:buNone/>
            </a:pPr>
            <a:r>
              <a:rPr lang="en-GB" sz="2800" b="1" dirty="0"/>
              <a:t>Quality Control:</a:t>
            </a:r>
            <a:endParaRPr lang="en-US" sz="2800" b="1" dirty="0"/>
          </a:p>
          <a:p>
            <a:r>
              <a:rPr lang="en-US" sz="2800" b="1" dirty="0"/>
              <a:t>The project is monitored on plan</a:t>
            </a:r>
          </a:p>
          <a:p>
            <a:r>
              <a:rPr lang="en-US" sz="2800" b="1" dirty="0"/>
              <a:t>Post-implementation is reviewed within 5 months </a:t>
            </a:r>
            <a:endParaRPr lang="en-GB" sz="2800" dirty="0"/>
          </a:p>
        </p:txBody>
      </p:sp>
    </p:spTree>
    <p:extLst>
      <p:ext uri="{BB962C8B-B14F-4D97-AF65-F5344CB8AC3E}">
        <p14:creationId xmlns:p14="http://schemas.microsoft.com/office/powerpoint/2010/main" val="372976013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2543</TotalTime>
  <Words>479</Words>
  <Application>Microsoft Office PowerPoint</Application>
  <PresentationFormat>Widescreen</PresentationFormat>
  <Paragraphs>87</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Wingdings</vt:lpstr>
      <vt:lpstr>Wingdings 3</vt:lpstr>
      <vt:lpstr>Wisp</vt:lpstr>
      <vt:lpstr>PROJECT PLANNING - EMPL4009</vt:lpstr>
      <vt:lpstr>Background:  </vt:lpstr>
      <vt:lpstr>PowerPoint Presentation</vt:lpstr>
      <vt:lpstr>OBJECTIVES</vt:lpstr>
      <vt:lpstr>PROJECT SCOPE:</vt:lpstr>
      <vt:lpstr>Deliverables </vt:lpstr>
      <vt:lpstr>Constraints: </vt:lpstr>
      <vt:lpstr>Project Definition and Planning  </vt:lpstr>
      <vt:lpstr>Cost and timescale</vt:lpstr>
      <vt:lpstr>Risk prevention &amp; Analysis: </vt:lpstr>
      <vt:lpstr> </vt:lpstr>
      <vt:lpstr>Milestones:</vt:lpstr>
      <vt:lpstr>PowerPoint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Psalmist King</dc:creator>
  <cp:lastModifiedBy>Nes Aydin</cp:lastModifiedBy>
  <cp:revision>59</cp:revision>
  <dcterms:created xsi:type="dcterms:W3CDTF">2017-12-30T22:35:45Z</dcterms:created>
  <dcterms:modified xsi:type="dcterms:W3CDTF">2018-01-05T11:14:10Z</dcterms:modified>
</cp:coreProperties>
</file>