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40325E-10C6-430B-B57B-D8E459B62D46}" v="48" dt="2026-08-09T22:00:20.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19" autoAdjust="0"/>
    <p:restoredTop sz="94660"/>
  </p:normalViewPr>
  <p:slideViewPr>
    <p:cSldViewPr snapToGrid="0">
      <p:cViewPr varScale="1">
        <p:scale>
          <a:sx n="104" d="100"/>
          <a:sy n="104" d="100"/>
        </p:scale>
        <p:origin x="228"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s Phillips (2404558)" userId="800c22a9-8928-414c-96e0-7b80c2cc795f" providerId="ADAL" clId="{B874B111-3E43-46FC-B0AC-D20D6422F754}"/>
    <pc:docChg chg="modSld modMainMaster">
      <pc:chgData name="Ellis Phillips (2404558)" userId="800c22a9-8928-414c-96e0-7b80c2cc795f" providerId="ADAL" clId="{B874B111-3E43-46FC-B0AC-D20D6422F754}" dt="2026-08-09T22:00:20.931" v="45"/>
      <pc:docMkLst>
        <pc:docMk/>
      </pc:docMkLst>
      <pc:sldChg chg="setBg">
        <pc:chgData name="Ellis Phillips (2404558)" userId="800c22a9-8928-414c-96e0-7b80c2cc795f" providerId="ADAL" clId="{B874B111-3E43-46FC-B0AC-D20D6422F754}" dt="2026-08-09T20:41:02.054" v="29"/>
        <pc:sldMkLst>
          <pc:docMk/>
          <pc:sldMk cId="3661358898" sldId="256"/>
        </pc:sldMkLst>
      </pc:sldChg>
      <pc:sldChg chg="modSp">
        <pc:chgData name="Ellis Phillips (2404558)" userId="800c22a9-8928-414c-96e0-7b80c2cc795f" providerId="ADAL" clId="{B874B111-3E43-46FC-B0AC-D20D6422F754}" dt="2026-08-09T21:06:24.597" v="44" actId="1076"/>
        <pc:sldMkLst>
          <pc:docMk/>
          <pc:sldMk cId="1497158053" sldId="257"/>
        </pc:sldMkLst>
        <pc:picChg chg="mod">
          <ac:chgData name="Ellis Phillips (2404558)" userId="800c22a9-8928-414c-96e0-7b80c2cc795f" providerId="ADAL" clId="{B874B111-3E43-46FC-B0AC-D20D6422F754}" dt="2026-08-09T21:06:24.597" v="44" actId="1076"/>
          <ac:picMkLst>
            <pc:docMk/>
            <pc:sldMk cId="1497158053" sldId="257"/>
            <ac:picMk id="9" creationId="{CDB14974-0669-F680-8BB5-58F7D4673E3B}"/>
          </ac:picMkLst>
        </pc:picChg>
      </pc:sldChg>
      <pc:sldChg chg="addSp modSp">
        <pc:chgData name="Ellis Phillips (2404558)" userId="800c22a9-8928-414c-96e0-7b80c2cc795f" providerId="ADAL" clId="{B874B111-3E43-46FC-B0AC-D20D6422F754}" dt="2026-08-09T17:49:39.483" v="0" actId="767"/>
        <pc:sldMkLst>
          <pc:docMk/>
          <pc:sldMk cId="516583430" sldId="259"/>
        </pc:sldMkLst>
        <pc:spChg chg="add mod">
          <ac:chgData name="Ellis Phillips (2404558)" userId="800c22a9-8928-414c-96e0-7b80c2cc795f" providerId="ADAL" clId="{B874B111-3E43-46FC-B0AC-D20D6422F754}" dt="2026-08-09T17:49:39.483" v="0" actId="767"/>
          <ac:spMkLst>
            <pc:docMk/>
            <pc:sldMk cId="516583430" sldId="259"/>
            <ac:spMk id="3" creationId="{F6435E0E-CAE2-5779-7372-2D368078DDE7}"/>
          </ac:spMkLst>
        </pc:spChg>
      </pc:sldChg>
      <pc:sldChg chg="addSp delSp modSp">
        <pc:chgData name="Ellis Phillips (2404558)" userId="800c22a9-8928-414c-96e0-7b80c2cc795f" providerId="ADAL" clId="{B874B111-3E43-46FC-B0AC-D20D6422F754}" dt="2026-08-09T18:08:10.883" v="3" actId="767"/>
        <pc:sldMkLst>
          <pc:docMk/>
          <pc:sldMk cId="123863881" sldId="260"/>
        </pc:sldMkLst>
        <pc:spChg chg="add del mod">
          <ac:chgData name="Ellis Phillips (2404558)" userId="800c22a9-8928-414c-96e0-7b80c2cc795f" providerId="ADAL" clId="{B874B111-3E43-46FC-B0AC-D20D6422F754}" dt="2026-08-09T18:08:00.659" v="2"/>
          <ac:spMkLst>
            <pc:docMk/>
            <pc:sldMk cId="123863881" sldId="260"/>
            <ac:spMk id="3" creationId="{DF37D596-FC1D-BE00-79A6-1D8501A3EF3C}"/>
          </ac:spMkLst>
        </pc:spChg>
        <pc:spChg chg="add mod">
          <ac:chgData name="Ellis Phillips (2404558)" userId="800c22a9-8928-414c-96e0-7b80c2cc795f" providerId="ADAL" clId="{B874B111-3E43-46FC-B0AC-D20D6422F754}" dt="2026-08-09T18:08:10.883" v="3" actId="767"/>
          <ac:spMkLst>
            <pc:docMk/>
            <pc:sldMk cId="123863881" sldId="260"/>
            <ac:spMk id="4" creationId="{9EC5ACB8-1C38-CCA9-C70E-BF1D33A9DEEA}"/>
          </ac:spMkLst>
        </pc:spChg>
      </pc:sldChg>
      <pc:sldChg chg="addSp modSp">
        <pc:chgData name="Ellis Phillips (2404558)" userId="800c22a9-8928-414c-96e0-7b80c2cc795f" providerId="ADAL" clId="{B874B111-3E43-46FC-B0AC-D20D6422F754}" dt="2026-08-09T18:21:45.304" v="4" actId="767"/>
        <pc:sldMkLst>
          <pc:docMk/>
          <pc:sldMk cId="221233636" sldId="261"/>
        </pc:sldMkLst>
        <pc:spChg chg="add mod">
          <ac:chgData name="Ellis Phillips (2404558)" userId="800c22a9-8928-414c-96e0-7b80c2cc795f" providerId="ADAL" clId="{B874B111-3E43-46FC-B0AC-D20D6422F754}" dt="2026-08-09T18:21:45.304" v="4" actId="767"/>
          <ac:spMkLst>
            <pc:docMk/>
            <pc:sldMk cId="221233636" sldId="261"/>
            <ac:spMk id="3" creationId="{91737713-ADDE-305E-4E53-58F8D845C029}"/>
          </ac:spMkLst>
        </pc:spChg>
      </pc:sldChg>
      <pc:sldChg chg="addSp delSp modSp">
        <pc:chgData name="Ellis Phillips (2404558)" userId="800c22a9-8928-414c-96e0-7b80c2cc795f" providerId="ADAL" clId="{B874B111-3E43-46FC-B0AC-D20D6422F754}" dt="2026-08-09T18:52:02.855" v="12"/>
        <pc:sldMkLst>
          <pc:docMk/>
          <pc:sldMk cId="4046355674" sldId="262"/>
        </pc:sldMkLst>
        <pc:spChg chg="add mod">
          <ac:chgData name="Ellis Phillips (2404558)" userId="800c22a9-8928-414c-96e0-7b80c2cc795f" providerId="ADAL" clId="{B874B111-3E43-46FC-B0AC-D20D6422F754}" dt="2026-08-09T18:38:12.985" v="5" actId="767"/>
          <ac:spMkLst>
            <pc:docMk/>
            <pc:sldMk cId="4046355674" sldId="262"/>
            <ac:spMk id="3" creationId="{ACC5E0AB-458E-FEC7-8F74-FB2C39BBD59C}"/>
          </ac:spMkLst>
        </pc:spChg>
        <pc:spChg chg="add mod">
          <ac:chgData name="Ellis Phillips (2404558)" userId="800c22a9-8928-414c-96e0-7b80c2cc795f" providerId="ADAL" clId="{B874B111-3E43-46FC-B0AC-D20D6422F754}" dt="2026-08-09T18:39:40.607" v="6" actId="767"/>
          <ac:spMkLst>
            <pc:docMk/>
            <pc:sldMk cId="4046355674" sldId="262"/>
            <ac:spMk id="4" creationId="{04E8C78E-7BE1-5B4E-2525-D52DB18BBBF8}"/>
          </ac:spMkLst>
        </pc:spChg>
        <pc:spChg chg="add mod">
          <ac:chgData name="Ellis Phillips (2404558)" userId="800c22a9-8928-414c-96e0-7b80c2cc795f" providerId="ADAL" clId="{B874B111-3E43-46FC-B0AC-D20D6422F754}" dt="2026-08-09T18:40:12.867" v="7" actId="767"/>
          <ac:spMkLst>
            <pc:docMk/>
            <pc:sldMk cId="4046355674" sldId="262"/>
            <ac:spMk id="5" creationId="{2C60E134-E099-94ED-1C38-3738B9A0D667}"/>
          </ac:spMkLst>
        </pc:spChg>
        <pc:spChg chg="add mod">
          <ac:chgData name="Ellis Phillips (2404558)" userId="800c22a9-8928-414c-96e0-7b80c2cc795f" providerId="ADAL" clId="{B874B111-3E43-46FC-B0AC-D20D6422F754}" dt="2026-08-09T18:43:59.008" v="8" actId="767"/>
          <ac:spMkLst>
            <pc:docMk/>
            <pc:sldMk cId="4046355674" sldId="262"/>
            <ac:spMk id="6" creationId="{CB8F90DE-B2E8-62B7-0905-AA6E24F54FEA}"/>
          </ac:spMkLst>
        </pc:spChg>
        <pc:spChg chg="add del mod">
          <ac:chgData name="Ellis Phillips (2404558)" userId="800c22a9-8928-414c-96e0-7b80c2cc795f" providerId="ADAL" clId="{B874B111-3E43-46FC-B0AC-D20D6422F754}" dt="2026-08-09T18:48:43.259" v="10"/>
          <ac:spMkLst>
            <pc:docMk/>
            <pc:sldMk cId="4046355674" sldId="262"/>
            <ac:spMk id="7" creationId="{EA1F1CC4-DB9E-1467-F6E7-979E2625572F}"/>
          </ac:spMkLst>
        </pc:spChg>
        <pc:spChg chg="add mod">
          <ac:chgData name="Ellis Phillips (2404558)" userId="800c22a9-8928-414c-96e0-7b80c2cc795f" providerId="ADAL" clId="{B874B111-3E43-46FC-B0AC-D20D6422F754}" dt="2026-08-09T18:52:02.855" v="12"/>
          <ac:spMkLst>
            <pc:docMk/>
            <pc:sldMk cId="4046355674" sldId="262"/>
            <ac:spMk id="8" creationId="{E9141DF1-4237-935C-3D80-B5AB14161A2A}"/>
          </ac:spMkLst>
        </pc:spChg>
      </pc:sldChg>
      <pc:sldChg chg="addSp modSp">
        <pc:chgData name="Ellis Phillips (2404558)" userId="800c22a9-8928-414c-96e0-7b80c2cc795f" providerId="ADAL" clId="{B874B111-3E43-46FC-B0AC-D20D6422F754}" dt="2026-08-09T18:58:34.218" v="13" actId="767"/>
        <pc:sldMkLst>
          <pc:docMk/>
          <pc:sldMk cId="3711905211" sldId="263"/>
        </pc:sldMkLst>
        <pc:spChg chg="add mod">
          <ac:chgData name="Ellis Phillips (2404558)" userId="800c22a9-8928-414c-96e0-7b80c2cc795f" providerId="ADAL" clId="{B874B111-3E43-46FC-B0AC-D20D6422F754}" dt="2026-08-09T18:58:34.218" v="13" actId="767"/>
          <ac:spMkLst>
            <pc:docMk/>
            <pc:sldMk cId="3711905211" sldId="263"/>
            <ac:spMk id="3" creationId="{EC2B725A-ACC5-CC79-8310-35E8313CBA74}"/>
          </ac:spMkLst>
        </pc:spChg>
      </pc:sldChg>
      <pc:sldChg chg="addSp modSp">
        <pc:chgData name="Ellis Phillips (2404558)" userId="800c22a9-8928-414c-96e0-7b80c2cc795f" providerId="ADAL" clId="{B874B111-3E43-46FC-B0AC-D20D6422F754}" dt="2026-08-09T19:13:22.597" v="15" actId="767"/>
        <pc:sldMkLst>
          <pc:docMk/>
          <pc:sldMk cId="1266632737" sldId="264"/>
        </pc:sldMkLst>
        <pc:spChg chg="add mod">
          <ac:chgData name="Ellis Phillips (2404558)" userId="800c22a9-8928-414c-96e0-7b80c2cc795f" providerId="ADAL" clId="{B874B111-3E43-46FC-B0AC-D20D6422F754}" dt="2026-08-09T19:11:23.084" v="14" actId="767"/>
          <ac:spMkLst>
            <pc:docMk/>
            <pc:sldMk cId="1266632737" sldId="264"/>
            <ac:spMk id="3" creationId="{BDCA6AC9-77B5-B449-2FDA-5FE308B3A5DD}"/>
          </ac:spMkLst>
        </pc:spChg>
        <pc:spChg chg="add mod">
          <ac:chgData name="Ellis Phillips (2404558)" userId="800c22a9-8928-414c-96e0-7b80c2cc795f" providerId="ADAL" clId="{B874B111-3E43-46FC-B0AC-D20D6422F754}" dt="2026-08-09T19:13:22.597" v="15" actId="767"/>
          <ac:spMkLst>
            <pc:docMk/>
            <pc:sldMk cId="1266632737" sldId="264"/>
            <ac:spMk id="4" creationId="{698FBD52-FEA3-58AA-3D9D-D5108AE2AF45}"/>
          </ac:spMkLst>
        </pc:spChg>
      </pc:sldChg>
      <pc:sldChg chg="addSp modSp">
        <pc:chgData name="Ellis Phillips (2404558)" userId="800c22a9-8928-414c-96e0-7b80c2cc795f" providerId="ADAL" clId="{B874B111-3E43-46FC-B0AC-D20D6422F754}" dt="2026-08-09T19:36:43.936" v="17" actId="767"/>
        <pc:sldMkLst>
          <pc:docMk/>
          <pc:sldMk cId="1333286879" sldId="265"/>
        </pc:sldMkLst>
        <pc:spChg chg="add mod">
          <ac:chgData name="Ellis Phillips (2404558)" userId="800c22a9-8928-414c-96e0-7b80c2cc795f" providerId="ADAL" clId="{B874B111-3E43-46FC-B0AC-D20D6422F754}" dt="2026-08-09T19:34:22.030" v="16" actId="767"/>
          <ac:spMkLst>
            <pc:docMk/>
            <pc:sldMk cId="1333286879" sldId="265"/>
            <ac:spMk id="3" creationId="{B74B1628-03B4-1F30-D2C2-FE8327EDB0EB}"/>
          </ac:spMkLst>
        </pc:spChg>
        <pc:spChg chg="add mod">
          <ac:chgData name="Ellis Phillips (2404558)" userId="800c22a9-8928-414c-96e0-7b80c2cc795f" providerId="ADAL" clId="{B874B111-3E43-46FC-B0AC-D20D6422F754}" dt="2026-08-09T19:36:43.936" v="17" actId="767"/>
          <ac:spMkLst>
            <pc:docMk/>
            <pc:sldMk cId="1333286879" sldId="265"/>
            <ac:spMk id="4" creationId="{F1A88849-749F-4409-844F-6F6F06361C2A}"/>
          </ac:spMkLst>
        </pc:spChg>
      </pc:sldChg>
      <pc:sldChg chg="addSp delSp modSp">
        <pc:chgData name="Ellis Phillips (2404558)" userId="800c22a9-8928-414c-96e0-7b80c2cc795f" providerId="ADAL" clId="{B874B111-3E43-46FC-B0AC-D20D6422F754}" dt="2026-08-09T20:19:23.924" v="20"/>
        <pc:sldMkLst>
          <pc:docMk/>
          <pc:sldMk cId="3186625233" sldId="266"/>
        </pc:sldMkLst>
        <pc:spChg chg="add mod">
          <ac:chgData name="Ellis Phillips (2404558)" userId="800c22a9-8928-414c-96e0-7b80c2cc795f" providerId="ADAL" clId="{B874B111-3E43-46FC-B0AC-D20D6422F754}" dt="2026-08-09T19:59:50.721" v="18" actId="767"/>
          <ac:spMkLst>
            <pc:docMk/>
            <pc:sldMk cId="3186625233" sldId="266"/>
            <ac:spMk id="3" creationId="{364E2035-1036-2BEE-75BF-62077140FA01}"/>
          </ac:spMkLst>
        </pc:spChg>
        <pc:spChg chg="add del mod">
          <ac:chgData name="Ellis Phillips (2404558)" userId="800c22a9-8928-414c-96e0-7b80c2cc795f" providerId="ADAL" clId="{B874B111-3E43-46FC-B0AC-D20D6422F754}" dt="2026-08-09T20:19:23.924" v="20"/>
          <ac:spMkLst>
            <pc:docMk/>
            <pc:sldMk cId="3186625233" sldId="266"/>
            <ac:spMk id="4" creationId="{A507C9B6-3015-B3AF-9FE1-4C53468F8EB7}"/>
          </ac:spMkLst>
        </pc:spChg>
      </pc:sldChg>
      <pc:sldChg chg="addSp modSp">
        <pc:chgData name="Ellis Phillips (2404558)" userId="800c22a9-8928-414c-96e0-7b80c2cc795f" providerId="ADAL" clId="{B874B111-3E43-46FC-B0AC-D20D6422F754}" dt="2026-08-09T22:00:20.931" v="45"/>
        <pc:sldMkLst>
          <pc:docMk/>
          <pc:sldMk cId="2081134438" sldId="267"/>
        </pc:sldMkLst>
        <pc:spChg chg="add mod">
          <ac:chgData name="Ellis Phillips (2404558)" userId="800c22a9-8928-414c-96e0-7b80c2cc795f" providerId="ADAL" clId="{B874B111-3E43-46FC-B0AC-D20D6422F754}" dt="2026-08-09T20:26:11.345" v="21" actId="767"/>
          <ac:spMkLst>
            <pc:docMk/>
            <pc:sldMk cId="2081134438" sldId="267"/>
            <ac:spMk id="3" creationId="{F51F9AB2-E805-0354-8667-4A678970238C}"/>
          </ac:spMkLst>
        </pc:spChg>
        <pc:spChg chg="add mod">
          <ac:chgData name="Ellis Phillips (2404558)" userId="800c22a9-8928-414c-96e0-7b80c2cc795f" providerId="ADAL" clId="{B874B111-3E43-46FC-B0AC-D20D6422F754}" dt="2026-08-09T22:00:20.931" v="45"/>
          <ac:spMkLst>
            <pc:docMk/>
            <pc:sldMk cId="2081134438" sldId="267"/>
            <ac:spMk id="4" creationId="{5A21C617-845A-0924-DD12-B45C42C26268}"/>
          </ac:spMkLst>
        </pc:spChg>
        <pc:spChg chg="add mod">
          <ac:chgData name="Ellis Phillips (2404558)" userId="800c22a9-8928-414c-96e0-7b80c2cc795f" providerId="ADAL" clId="{B874B111-3E43-46FC-B0AC-D20D6422F754}" dt="2026-08-09T20:31:57.280" v="23" actId="767"/>
          <ac:spMkLst>
            <pc:docMk/>
            <pc:sldMk cId="2081134438" sldId="267"/>
            <ac:spMk id="5" creationId="{BF25B9D7-683A-D857-8766-EE9E043476AC}"/>
          </ac:spMkLst>
        </pc:spChg>
      </pc:sldChg>
      <pc:sldChg chg="modSp">
        <pc:chgData name="Ellis Phillips (2404558)" userId="800c22a9-8928-414c-96e0-7b80c2cc795f" providerId="ADAL" clId="{B874B111-3E43-46FC-B0AC-D20D6422F754}" dt="2026-08-09T21:03:43.638" v="38"/>
        <pc:sldMkLst>
          <pc:docMk/>
          <pc:sldMk cId="3305732099" sldId="268"/>
        </pc:sldMkLst>
        <pc:spChg chg="mod">
          <ac:chgData name="Ellis Phillips (2404558)" userId="800c22a9-8928-414c-96e0-7b80c2cc795f" providerId="ADAL" clId="{B874B111-3E43-46FC-B0AC-D20D6422F754}" dt="2026-08-09T21:03:43.638" v="38"/>
          <ac:spMkLst>
            <pc:docMk/>
            <pc:sldMk cId="3305732099" sldId="268"/>
            <ac:spMk id="3" creationId="{4DC67BF6-F080-D9D5-B483-55D7B53792AA}"/>
          </ac:spMkLst>
        </pc:spChg>
      </pc:sldChg>
      <pc:sldMasterChg chg="setBg">
        <pc:chgData name="Ellis Phillips (2404558)" userId="800c22a9-8928-414c-96e0-7b80c2cc795f" providerId="ADAL" clId="{B874B111-3E43-46FC-B0AC-D20D6422F754}" dt="2026-08-09T20:45:21.229" v="30"/>
        <pc:sldMasterMkLst>
          <pc:docMk/>
          <pc:sldMasterMk cId="3140721533" sldId="2147483689"/>
        </pc:sldMasterMkLst>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8CC48-A15F-7DE8-A45F-B348954D81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A946B3-87B6-712A-1529-D8BCBCD66F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8FF96B-EF69-2C02-590A-0BA98D697CD5}"/>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5" name="Footer Placeholder 4">
            <a:extLst>
              <a:ext uri="{FF2B5EF4-FFF2-40B4-BE49-F238E27FC236}">
                <a16:creationId xmlns:a16="http://schemas.microsoft.com/office/drawing/2014/main" id="{61449257-4E5D-16D5-D079-0B9AA99F44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DA1C1-8FC8-4605-6A39-DC8617508846}"/>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2622283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02C26-5D5B-F8D0-AD78-EB03BB7EE6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1EE5D8-D07E-1F2F-F39B-8DC347EB1C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1684E2-FD2D-A98D-52AC-42FF7F1806EE}"/>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5" name="Footer Placeholder 4">
            <a:extLst>
              <a:ext uri="{FF2B5EF4-FFF2-40B4-BE49-F238E27FC236}">
                <a16:creationId xmlns:a16="http://schemas.microsoft.com/office/drawing/2014/main" id="{62EB72EE-1A88-D93A-EE32-1B672E3C9B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AF8A4F-86AD-FF15-BAAD-498E594CA743}"/>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2452896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099FB-5BED-12E0-7319-F8FF152860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66CC8A-F16C-554C-67DF-1A38072259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3DF98B-4B92-46C4-C258-FDE15577C2C6}"/>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5" name="Footer Placeholder 4">
            <a:extLst>
              <a:ext uri="{FF2B5EF4-FFF2-40B4-BE49-F238E27FC236}">
                <a16:creationId xmlns:a16="http://schemas.microsoft.com/office/drawing/2014/main" id="{6B7E8390-293B-3C21-8AD4-73541AEB6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C3899A-1D80-62E0-81C4-354699066AFB}"/>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1659329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99F1-86AD-8F4F-71A9-9175FCF76B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105029-A060-5B38-5DF1-9005964757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02568E-25FB-BB44-2AAE-9B2411DC47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3154C3-DAAE-A2E9-0583-DFFD97094A2A}"/>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6" name="Footer Placeholder 5">
            <a:extLst>
              <a:ext uri="{FF2B5EF4-FFF2-40B4-BE49-F238E27FC236}">
                <a16:creationId xmlns:a16="http://schemas.microsoft.com/office/drawing/2014/main" id="{AEE87E6E-BF0F-7E8B-E4F7-27065F5AE0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037F69-1202-2C46-31C6-36847599C1B4}"/>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185062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76C34-C4BD-03CB-D91C-6E14A968D7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0D5C6E-B355-921D-B254-A841F05E26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1347A5-BFB2-1B73-0D59-46AE1D7506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B5D6F0-C159-A086-FCAB-A6EE5AD50C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793024-F409-D345-0322-923FEF7124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F28F8B-6BCF-18C2-F457-B1CF23594BFB}"/>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8" name="Footer Placeholder 7">
            <a:extLst>
              <a:ext uri="{FF2B5EF4-FFF2-40B4-BE49-F238E27FC236}">
                <a16:creationId xmlns:a16="http://schemas.microsoft.com/office/drawing/2014/main" id="{D2129E61-A5EA-B632-1D25-BF503CB55F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CE1B05-A736-4281-98D1-D544A8DE8412}"/>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2247004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F1546-5D4C-7C22-8AD7-0856C93AAC2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0421AA-17C2-D3C5-6080-0C13BEE278ED}"/>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4" name="Footer Placeholder 3">
            <a:extLst>
              <a:ext uri="{FF2B5EF4-FFF2-40B4-BE49-F238E27FC236}">
                <a16:creationId xmlns:a16="http://schemas.microsoft.com/office/drawing/2014/main" id="{F47AE1C9-B8DE-9C3A-A8B8-6107FF9E7E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A7F6A3-7BDC-2B74-C677-6EB4916F2FF6}"/>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516409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3D49FE-0EDA-9E68-C2B7-D372751B71A6}"/>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3" name="Footer Placeholder 2">
            <a:extLst>
              <a:ext uri="{FF2B5EF4-FFF2-40B4-BE49-F238E27FC236}">
                <a16:creationId xmlns:a16="http://schemas.microsoft.com/office/drawing/2014/main" id="{640D425C-BB46-545B-1B87-1167DB5AF0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5EFBD1-2683-93FA-3D08-97D76A04B476}"/>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3027950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9695B-B980-B0B2-EE96-C11DAF54D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4A2B05-DD40-EEB6-2BB9-975219C082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F34F8B-BA99-4464-EFE5-BF3E930BE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89E2F9-6590-75BF-15CD-EDFE5AF8494E}"/>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6" name="Footer Placeholder 5">
            <a:extLst>
              <a:ext uri="{FF2B5EF4-FFF2-40B4-BE49-F238E27FC236}">
                <a16:creationId xmlns:a16="http://schemas.microsoft.com/office/drawing/2014/main" id="{487F54F6-79D9-01B0-B30A-EFC83D2777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DA3339-E2E7-C6B9-03DD-37C6C50D0A43}"/>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770721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70F27-4FC3-40B0-5DE7-3A70EEC83A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FA4D8C-BA7A-2051-D93E-87E31D2E66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F99F6F-5614-585C-8A5C-51A53C1B55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4F1ABE-F673-ABAA-6564-F92396D23960}"/>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6" name="Footer Placeholder 5">
            <a:extLst>
              <a:ext uri="{FF2B5EF4-FFF2-40B4-BE49-F238E27FC236}">
                <a16:creationId xmlns:a16="http://schemas.microsoft.com/office/drawing/2014/main" id="{AA5AEE5B-F66A-DBA2-E7E8-54E19A6931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23482-5A38-120E-E5D8-FA4819C9BB9F}"/>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410002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E2971-9316-BD33-4EF9-8E989B0E6C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F775D6-09E7-D6D0-B4F7-E11FA11781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D75BD6-1D3F-87A5-C1E9-3BC57CD3E891}"/>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5" name="Footer Placeholder 4">
            <a:extLst>
              <a:ext uri="{FF2B5EF4-FFF2-40B4-BE49-F238E27FC236}">
                <a16:creationId xmlns:a16="http://schemas.microsoft.com/office/drawing/2014/main" id="{CA48B240-1840-CFE2-D22A-91FE512DAD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1D34C-D1E6-0C7D-7751-485FBECD6E2E}"/>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857653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A46410-0194-40F1-FF31-50EE607D15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8AFE6A-F57A-CB62-B98B-1F4C6E0BEC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D3E720-E07B-7688-B0DA-E92151E28B8C}"/>
              </a:ext>
            </a:extLst>
          </p:cNvPr>
          <p:cNvSpPr>
            <a:spLocks noGrp="1"/>
          </p:cNvSpPr>
          <p:nvPr>
            <p:ph type="dt" sz="half" idx="10"/>
          </p:nvPr>
        </p:nvSpPr>
        <p:spPr/>
        <p:txBody>
          <a:bodyPr/>
          <a:lstStyle/>
          <a:p>
            <a:fld id="{A9B95E73-B5DB-4B43-828A-EBA4BD4F116C}" type="datetimeFigureOut">
              <a:rPr lang="en-GB" smtClean="0"/>
              <a:t>09/08/2026</a:t>
            </a:fld>
            <a:endParaRPr lang="en-GB"/>
          </a:p>
        </p:txBody>
      </p:sp>
      <p:sp>
        <p:nvSpPr>
          <p:cNvPr id="5" name="Footer Placeholder 4">
            <a:extLst>
              <a:ext uri="{FF2B5EF4-FFF2-40B4-BE49-F238E27FC236}">
                <a16:creationId xmlns:a16="http://schemas.microsoft.com/office/drawing/2014/main" id="{970C516B-631C-569E-F3BB-255ECB609F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59D69B-7EBD-3D53-5B41-884A5326F151}"/>
              </a:ext>
            </a:extLst>
          </p:cNvPr>
          <p:cNvSpPr>
            <a:spLocks noGrp="1"/>
          </p:cNvSpPr>
          <p:nvPr>
            <p:ph type="sldNum" sz="quarter" idx="12"/>
          </p:nvPr>
        </p:nvSpPr>
        <p:spPr/>
        <p:txBody>
          <a:bodyPr/>
          <a:lstStyle/>
          <a:p>
            <a:fld id="{75E474CD-7773-4F0B-8ADD-83C12985E150}" type="slidenum">
              <a:rPr lang="en-GB" smtClean="0"/>
              <a:t>‹#›</a:t>
            </a:fld>
            <a:endParaRPr lang="en-GB"/>
          </a:p>
        </p:txBody>
      </p:sp>
    </p:spTree>
    <p:extLst>
      <p:ext uri="{BB962C8B-B14F-4D97-AF65-F5344CB8AC3E}">
        <p14:creationId xmlns:p14="http://schemas.microsoft.com/office/powerpoint/2010/main" val="707496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19F079-673C-5502-0933-9930F21592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8F5DAE-4FC2-A5FB-AC10-15412FE5E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B6EF53-D259-EE08-813D-504451831B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9B95E73-B5DB-4B43-828A-EBA4BD4F116C}" type="datetimeFigureOut">
              <a:rPr lang="en-GB" smtClean="0"/>
              <a:t>09/08/2026</a:t>
            </a:fld>
            <a:endParaRPr lang="en-GB"/>
          </a:p>
        </p:txBody>
      </p:sp>
      <p:sp>
        <p:nvSpPr>
          <p:cNvPr id="5" name="Footer Placeholder 4">
            <a:extLst>
              <a:ext uri="{FF2B5EF4-FFF2-40B4-BE49-F238E27FC236}">
                <a16:creationId xmlns:a16="http://schemas.microsoft.com/office/drawing/2014/main" id="{81EE680E-594C-3B97-68CB-7F87D227B9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6CD7BF-0B29-50C8-C163-3F5CA2138E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E474CD-7773-4F0B-8ADD-83C12985E150}" type="slidenum">
              <a:rPr lang="en-GB" smtClean="0"/>
              <a:t>‹#›</a:t>
            </a:fld>
            <a:endParaRPr lang="en-GB"/>
          </a:p>
        </p:txBody>
      </p:sp>
    </p:spTree>
    <p:extLst>
      <p:ext uri="{BB962C8B-B14F-4D97-AF65-F5344CB8AC3E}">
        <p14:creationId xmlns:p14="http://schemas.microsoft.com/office/powerpoint/2010/main" val="3140721533"/>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anernstore.com/blogs/diy-solar-guides/lifepo4-vs-nmc-battery-safety" TargetMode="External"/><Relationship Id="rId2" Type="http://schemas.openxmlformats.org/officeDocument/2006/relationships/hyperlink" Target="https://sites.lafayette.edu/ece492-sp16/files/2016/12/2017-2018-Formula-SAE-Electric-Vehicle-Rul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06CA2-1BAE-33DF-C7AC-4AD4AF1E8154}"/>
              </a:ext>
            </a:extLst>
          </p:cNvPr>
          <p:cNvSpPr>
            <a:spLocks noGrp="1"/>
          </p:cNvSpPr>
          <p:nvPr>
            <p:ph type="ctrTitle"/>
          </p:nvPr>
        </p:nvSpPr>
        <p:spPr>
          <a:xfrm>
            <a:off x="770236" y="2397211"/>
            <a:ext cx="5235147" cy="1031789"/>
          </a:xfrm>
        </p:spPr>
        <p:txBody>
          <a:bodyPr>
            <a:normAutofit fontScale="90000"/>
          </a:bodyPr>
          <a:lstStyle/>
          <a:p>
            <a:pPr algn="l"/>
            <a:r>
              <a:rPr lang="en-US" sz="4000" dirty="0"/>
              <a:t>Electrification of a Formula 750 Race Car </a:t>
            </a:r>
            <a:endParaRPr lang="en-GB" sz="4000" dirty="0"/>
          </a:p>
        </p:txBody>
      </p:sp>
      <p:sp>
        <p:nvSpPr>
          <p:cNvPr id="3" name="Subtitle 2">
            <a:extLst>
              <a:ext uri="{FF2B5EF4-FFF2-40B4-BE49-F238E27FC236}">
                <a16:creationId xmlns:a16="http://schemas.microsoft.com/office/drawing/2014/main" id="{8EB2A0FB-5F51-718D-B3AD-6CBDBC22C2DE}"/>
              </a:ext>
            </a:extLst>
          </p:cNvPr>
          <p:cNvSpPr>
            <a:spLocks noGrp="1"/>
          </p:cNvSpPr>
          <p:nvPr>
            <p:ph type="subTitle" idx="1"/>
          </p:nvPr>
        </p:nvSpPr>
        <p:spPr>
          <a:xfrm>
            <a:off x="770237" y="3429000"/>
            <a:ext cx="9757719" cy="1031789"/>
          </a:xfrm>
        </p:spPr>
        <p:txBody>
          <a:bodyPr/>
          <a:lstStyle/>
          <a:p>
            <a:pPr algn="l"/>
            <a:r>
              <a:rPr lang="en-US" dirty="0"/>
              <a:t>Critical reflection on design decisions, alternatives and improvements and an analysis of weaknesses </a:t>
            </a:r>
            <a:endParaRPr lang="en-GB" dirty="0"/>
          </a:p>
        </p:txBody>
      </p:sp>
      <p:sp>
        <p:nvSpPr>
          <p:cNvPr id="4" name="TextBox 3">
            <a:extLst>
              <a:ext uri="{FF2B5EF4-FFF2-40B4-BE49-F238E27FC236}">
                <a16:creationId xmlns:a16="http://schemas.microsoft.com/office/drawing/2014/main" id="{47BA2C3E-8934-0A8B-6340-488C0AE8667B}"/>
              </a:ext>
            </a:extLst>
          </p:cNvPr>
          <p:cNvSpPr txBox="1"/>
          <p:nvPr/>
        </p:nvSpPr>
        <p:spPr>
          <a:xfrm>
            <a:off x="770236" y="1927654"/>
            <a:ext cx="6573795" cy="369332"/>
          </a:xfrm>
          <a:prstGeom prst="rect">
            <a:avLst/>
          </a:prstGeom>
          <a:noFill/>
        </p:spPr>
        <p:txBody>
          <a:bodyPr wrap="square" rtlCol="0">
            <a:spAutoFit/>
          </a:bodyPr>
          <a:lstStyle/>
          <a:p>
            <a:r>
              <a:rPr lang="en-US" dirty="0"/>
              <a:t>ACHA5014 – Group Design Project</a:t>
            </a:r>
            <a:endParaRPr lang="en-GB" dirty="0"/>
          </a:p>
        </p:txBody>
      </p:sp>
      <p:sp>
        <p:nvSpPr>
          <p:cNvPr id="5" name="TextBox 4">
            <a:extLst>
              <a:ext uri="{FF2B5EF4-FFF2-40B4-BE49-F238E27FC236}">
                <a16:creationId xmlns:a16="http://schemas.microsoft.com/office/drawing/2014/main" id="{E639A785-3362-E764-EFBD-E0F5E7F0EB39}"/>
              </a:ext>
            </a:extLst>
          </p:cNvPr>
          <p:cNvSpPr txBox="1"/>
          <p:nvPr/>
        </p:nvSpPr>
        <p:spPr>
          <a:xfrm>
            <a:off x="770236" y="4695567"/>
            <a:ext cx="4312508" cy="400110"/>
          </a:xfrm>
          <a:prstGeom prst="rect">
            <a:avLst/>
          </a:prstGeom>
          <a:noFill/>
        </p:spPr>
        <p:txBody>
          <a:bodyPr wrap="square" rtlCol="0">
            <a:spAutoFit/>
          </a:bodyPr>
          <a:lstStyle/>
          <a:p>
            <a:r>
              <a:rPr lang="en-US" sz="2000" dirty="0">
                <a:solidFill>
                  <a:schemeClr val="accent2"/>
                </a:solidFill>
              </a:rPr>
              <a:t>By Ellis Phillips / 2404558 </a:t>
            </a:r>
            <a:endParaRPr lang="en-GB" sz="2000" dirty="0">
              <a:solidFill>
                <a:schemeClr val="accent2"/>
              </a:solidFill>
            </a:endParaRPr>
          </a:p>
        </p:txBody>
      </p:sp>
    </p:spTree>
    <p:extLst>
      <p:ext uri="{BB962C8B-B14F-4D97-AF65-F5344CB8AC3E}">
        <p14:creationId xmlns:p14="http://schemas.microsoft.com/office/powerpoint/2010/main" val="3661358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9B9468-6276-804E-8269-70EB1D536666}"/>
              </a:ext>
            </a:extLst>
          </p:cNvPr>
          <p:cNvSpPr txBox="1"/>
          <p:nvPr/>
        </p:nvSpPr>
        <p:spPr>
          <a:xfrm>
            <a:off x="838200" y="1597730"/>
            <a:ext cx="6195595" cy="4345870"/>
          </a:xfrm>
          <a:prstGeom prst="rect">
            <a:avLst/>
          </a:prstGeom>
          <a:noFill/>
        </p:spPr>
        <p:txBody>
          <a:bodyPr wrap="square" rtlCol="0">
            <a:spAutoFit/>
          </a:bodyPr>
          <a:lstStyle/>
          <a:p>
            <a:r>
              <a:rPr lang="en-US" b="1" dirty="0"/>
              <a:t>From ICE to EV </a:t>
            </a:r>
          </a:p>
          <a:p>
            <a:r>
              <a:rPr lang="en-US" dirty="0"/>
              <a:t>8 student race team converting a Formula 750 chassis, intended for an internal combustion engine, into a fully electric race car over the academic year </a:t>
            </a:r>
          </a:p>
          <a:p>
            <a:endParaRPr lang="en-US" dirty="0"/>
          </a:p>
          <a:p>
            <a:pPr>
              <a:lnSpc>
                <a:spcPct val="150000"/>
              </a:lnSpc>
            </a:pPr>
            <a:r>
              <a:rPr lang="en-US" dirty="0"/>
              <a:t>This talk covers : </a:t>
            </a:r>
          </a:p>
          <a:p>
            <a:pPr marL="285750" indent="-285750">
              <a:lnSpc>
                <a:spcPct val="150000"/>
              </a:lnSpc>
              <a:buFont typeface="Arial" panose="020B0604020202020204" pitchFamily="34" charset="0"/>
              <a:buChar char="•"/>
            </a:pPr>
            <a:r>
              <a:rPr lang="en-US" dirty="0"/>
              <a:t>Critical design requirements </a:t>
            </a:r>
          </a:p>
          <a:p>
            <a:pPr marL="285750" indent="-285750">
              <a:lnSpc>
                <a:spcPct val="150000"/>
              </a:lnSpc>
              <a:buFont typeface="Arial" panose="020B0604020202020204" pitchFamily="34" charset="0"/>
              <a:buChar char="•"/>
            </a:pPr>
            <a:r>
              <a:rPr lang="en-US" dirty="0"/>
              <a:t>Design justifications across the project </a:t>
            </a:r>
          </a:p>
          <a:p>
            <a:pPr marL="285750" indent="-285750">
              <a:lnSpc>
                <a:spcPct val="150000"/>
              </a:lnSpc>
              <a:buFont typeface="Arial" panose="020B0604020202020204" pitchFamily="34" charset="0"/>
              <a:buChar char="•"/>
            </a:pPr>
            <a:r>
              <a:rPr lang="en-US" dirty="0"/>
              <a:t>Alternative choices </a:t>
            </a:r>
          </a:p>
          <a:p>
            <a:pPr marL="285750" indent="-285750">
              <a:lnSpc>
                <a:spcPct val="150000"/>
              </a:lnSpc>
              <a:buFont typeface="Arial" panose="020B0604020202020204" pitchFamily="34" charset="0"/>
              <a:buChar char="•"/>
            </a:pPr>
            <a:r>
              <a:rPr lang="en-US" dirty="0"/>
              <a:t>Areas of weakness</a:t>
            </a:r>
          </a:p>
          <a:p>
            <a:pPr marL="285750" indent="-285750">
              <a:lnSpc>
                <a:spcPct val="150000"/>
              </a:lnSpc>
              <a:buFont typeface="Arial" panose="020B0604020202020204" pitchFamily="34" charset="0"/>
              <a:buChar char="•"/>
            </a:pPr>
            <a:r>
              <a:rPr lang="en-US" dirty="0"/>
              <a:t>Future work </a:t>
            </a:r>
          </a:p>
          <a:p>
            <a:pPr marL="285750" indent="-285750">
              <a:lnSpc>
                <a:spcPct val="150000"/>
              </a:lnSpc>
              <a:buFont typeface="Arial" panose="020B0604020202020204" pitchFamily="34" charset="0"/>
              <a:buChar char="•"/>
            </a:pPr>
            <a:r>
              <a:rPr lang="en-US" dirty="0"/>
              <a:t>Management analysis </a:t>
            </a:r>
          </a:p>
        </p:txBody>
      </p:sp>
      <p:sp>
        <p:nvSpPr>
          <p:cNvPr id="5" name="Title 4">
            <a:extLst>
              <a:ext uri="{FF2B5EF4-FFF2-40B4-BE49-F238E27FC236}">
                <a16:creationId xmlns:a16="http://schemas.microsoft.com/office/drawing/2014/main" id="{F705676C-70B7-0502-9487-0E16D55A437D}"/>
              </a:ext>
            </a:extLst>
          </p:cNvPr>
          <p:cNvSpPr>
            <a:spLocks noGrp="1"/>
          </p:cNvSpPr>
          <p:nvPr>
            <p:ph type="title"/>
          </p:nvPr>
        </p:nvSpPr>
        <p:spPr/>
        <p:txBody>
          <a:bodyPr/>
          <a:lstStyle/>
          <a:p>
            <a:r>
              <a:rPr lang="en-US" dirty="0"/>
              <a:t>Project Overview</a:t>
            </a:r>
            <a:endParaRPr lang="en-GB" dirty="0"/>
          </a:p>
        </p:txBody>
      </p:sp>
      <p:pic>
        <p:nvPicPr>
          <p:cNvPr id="9" name="Picture 34">
            <a:extLst>
              <a:ext uri="{FF2B5EF4-FFF2-40B4-BE49-F238E27FC236}">
                <a16:creationId xmlns:a16="http://schemas.microsoft.com/office/drawing/2014/main" id="{CDB14974-0669-F680-8BB5-58F7D4673E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491" y="2718487"/>
            <a:ext cx="4759163" cy="3534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158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C0D7B8-10EC-93D8-5982-C3C09F981B08}"/>
              </a:ext>
            </a:extLst>
          </p:cNvPr>
          <p:cNvSpPr>
            <a:spLocks noGrp="1"/>
          </p:cNvSpPr>
          <p:nvPr>
            <p:ph type="title"/>
          </p:nvPr>
        </p:nvSpPr>
        <p:spPr/>
        <p:txBody>
          <a:bodyPr/>
          <a:lstStyle/>
          <a:p>
            <a:r>
              <a:rPr lang="en-US" dirty="0"/>
              <a:t>Design Requirements </a:t>
            </a:r>
            <a:br>
              <a:rPr lang="en-US" dirty="0"/>
            </a:br>
            <a:r>
              <a:rPr lang="en-US" sz="2400" dirty="0"/>
              <a:t>Set at start of project based on assignment brief </a:t>
            </a:r>
            <a:endParaRPr lang="en-GB" dirty="0"/>
          </a:p>
        </p:txBody>
      </p:sp>
      <p:sp>
        <p:nvSpPr>
          <p:cNvPr id="5" name="TextBox 4">
            <a:extLst>
              <a:ext uri="{FF2B5EF4-FFF2-40B4-BE49-F238E27FC236}">
                <a16:creationId xmlns:a16="http://schemas.microsoft.com/office/drawing/2014/main" id="{F99FA4D7-3103-A4F3-D0E2-2A4E5B1B3473}"/>
              </a:ext>
            </a:extLst>
          </p:cNvPr>
          <p:cNvSpPr txBox="1"/>
          <p:nvPr/>
        </p:nvSpPr>
        <p:spPr>
          <a:xfrm>
            <a:off x="838200" y="1997839"/>
            <a:ext cx="4845133" cy="3170099"/>
          </a:xfrm>
          <a:prstGeom prst="rect">
            <a:avLst/>
          </a:prstGeom>
          <a:noFill/>
        </p:spPr>
        <p:txBody>
          <a:bodyPr wrap="square" rtlCol="0">
            <a:spAutoFit/>
          </a:bodyPr>
          <a:lstStyle/>
          <a:p>
            <a:r>
              <a:rPr lang="en-US" sz="2000" b="1" dirty="0"/>
              <a:t>Full EV Conversion </a:t>
            </a:r>
            <a:r>
              <a:rPr lang="en-US" sz="2000" dirty="0"/>
              <a:t>: </a:t>
            </a:r>
          </a:p>
          <a:p>
            <a:r>
              <a:rPr lang="en-US" sz="2000" dirty="0"/>
              <a:t>ICE to electric drivetrain while remaining as close to regulations as possible </a:t>
            </a:r>
          </a:p>
          <a:p>
            <a:endParaRPr lang="en-US" sz="2000" dirty="0"/>
          </a:p>
          <a:p>
            <a:endParaRPr lang="en-US" sz="2000" b="1" u="sng" dirty="0"/>
          </a:p>
          <a:p>
            <a:endParaRPr lang="en-US" sz="2000" b="1" u="sng" dirty="0"/>
          </a:p>
          <a:p>
            <a:r>
              <a:rPr lang="en-US" sz="2000" b="1" dirty="0"/>
              <a:t>Secure Battery Housing </a:t>
            </a:r>
            <a:r>
              <a:rPr lang="en-US" sz="2000" dirty="0"/>
              <a:t>: </a:t>
            </a:r>
          </a:p>
          <a:p>
            <a:r>
              <a:rPr lang="en-US" sz="2000" dirty="0"/>
              <a:t>Battery box housing BMS with sufficient electrical and thermal protection. </a:t>
            </a:r>
          </a:p>
          <a:p>
            <a:endParaRPr lang="en-GB" sz="2000" dirty="0"/>
          </a:p>
        </p:txBody>
      </p:sp>
      <p:sp>
        <p:nvSpPr>
          <p:cNvPr id="6" name="TextBox 5">
            <a:extLst>
              <a:ext uri="{FF2B5EF4-FFF2-40B4-BE49-F238E27FC236}">
                <a16:creationId xmlns:a16="http://schemas.microsoft.com/office/drawing/2014/main" id="{E2DD7091-B2DD-B91C-2CF5-6CA7EFCE9377}"/>
              </a:ext>
            </a:extLst>
          </p:cNvPr>
          <p:cNvSpPr txBox="1"/>
          <p:nvPr/>
        </p:nvSpPr>
        <p:spPr>
          <a:xfrm>
            <a:off x="6508667" y="1997839"/>
            <a:ext cx="4845133" cy="3170099"/>
          </a:xfrm>
          <a:prstGeom prst="rect">
            <a:avLst/>
          </a:prstGeom>
          <a:noFill/>
        </p:spPr>
        <p:txBody>
          <a:bodyPr wrap="square" rtlCol="0">
            <a:spAutoFit/>
          </a:bodyPr>
          <a:lstStyle/>
          <a:p>
            <a:r>
              <a:rPr lang="en-US" sz="2000" b="1" dirty="0"/>
              <a:t>Wiring Harness </a:t>
            </a:r>
            <a:r>
              <a:rPr lang="en-US" sz="2000" dirty="0"/>
              <a:t>: </a:t>
            </a:r>
          </a:p>
          <a:p>
            <a:r>
              <a:rPr lang="en-US" sz="2000" dirty="0"/>
              <a:t>Connection between cockpit, control systems and the tractive system </a:t>
            </a:r>
          </a:p>
          <a:p>
            <a:endParaRPr lang="en-US" sz="2000" dirty="0"/>
          </a:p>
          <a:p>
            <a:endParaRPr lang="en-US" sz="2000" dirty="0"/>
          </a:p>
          <a:p>
            <a:endParaRPr lang="en-US" sz="2000" dirty="0"/>
          </a:p>
          <a:p>
            <a:r>
              <a:rPr lang="en-US" sz="2000" b="1" dirty="0"/>
              <a:t>Competitive Performance </a:t>
            </a:r>
            <a:r>
              <a:rPr lang="en-US" sz="2000" dirty="0"/>
              <a:t>: </a:t>
            </a:r>
          </a:p>
          <a:p>
            <a:r>
              <a:rPr lang="en-US" sz="2000" dirty="0"/>
              <a:t>Measured on track power, speed and handling exceeding that of existing ICE F750 vehicles </a:t>
            </a:r>
            <a:endParaRPr lang="en-GB" sz="2000" dirty="0"/>
          </a:p>
        </p:txBody>
      </p:sp>
    </p:spTree>
    <p:extLst>
      <p:ext uri="{BB962C8B-B14F-4D97-AF65-F5344CB8AC3E}">
        <p14:creationId xmlns:p14="http://schemas.microsoft.com/office/powerpoint/2010/main" val="3246981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DE6F6-11A1-7AA7-B6CD-60D3F80E3228}"/>
              </a:ext>
            </a:extLst>
          </p:cNvPr>
          <p:cNvSpPr>
            <a:spLocks noGrp="1"/>
          </p:cNvSpPr>
          <p:nvPr>
            <p:ph type="title"/>
          </p:nvPr>
        </p:nvSpPr>
        <p:spPr/>
        <p:txBody>
          <a:bodyPr/>
          <a:lstStyle/>
          <a:p>
            <a:r>
              <a:rPr lang="en-US" dirty="0"/>
              <a:t>Design Decisions </a:t>
            </a:r>
            <a:endParaRPr lang="en-GB" dirty="0"/>
          </a:p>
        </p:txBody>
      </p:sp>
      <p:sp>
        <p:nvSpPr>
          <p:cNvPr id="3" name="TextBox 2">
            <a:extLst>
              <a:ext uri="{FF2B5EF4-FFF2-40B4-BE49-F238E27FC236}">
                <a16:creationId xmlns:a16="http://schemas.microsoft.com/office/drawing/2014/main" id="{F6435E0E-CAE2-5779-7372-2D368078DDE7}"/>
              </a:ext>
            </a:extLst>
          </p:cNvPr>
          <p:cNvSpPr txBox="1"/>
          <p:nvPr/>
        </p:nvSpPr>
        <p:spPr>
          <a:xfrm>
            <a:off x="838200" y="1389413"/>
            <a:ext cx="10295906" cy="5016758"/>
          </a:xfrm>
          <a:prstGeom prst="rect">
            <a:avLst/>
          </a:prstGeom>
          <a:noFill/>
        </p:spPr>
        <p:txBody>
          <a:bodyPr wrap="square" rtlCol="0">
            <a:spAutoFit/>
          </a:bodyPr>
          <a:lstStyle/>
          <a:p>
            <a:r>
              <a:rPr lang="en-US" sz="2000" b="1" dirty="0"/>
              <a:t>Group Leadership</a:t>
            </a:r>
          </a:p>
          <a:p>
            <a:pPr marL="342900" indent="-342900">
              <a:buFontTx/>
              <a:buChar char="-"/>
            </a:pPr>
            <a:r>
              <a:rPr lang="en-US" sz="2000" dirty="0"/>
              <a:t>Oversaw all project areas and divided work when faced with delays. </a:t>
            </a:r>
          </a:p>
          <a:p>
            <a:pPr marL="342900" indent="-342900">
              <a:buFontTx/>
              <a:buChar char="-"/>
            </a:pPr>
            <a:r>
              <a:rPr lang="en-US" sz="2000" dirty="0"/>
              <a:t> Led wiring harness production and controller software work. </a:t>
            </a:r>
          </a:p>
          <a:p>
            <a:pPr marL="342900" indent="-342900">
              <a:buFontTx/>
              <a:buChar char="-"/>
            </a:pPr>
            <a:r>
              <a:rPr lang="en-US" sz="2000" dirty="0"/>
              <a:t>When running into battery access issues, analyzed photos and researched alternative data to be implemented. </a:t>
            </a:r>
          </a:p>
          <a:p>
            <a:pPr marL="342900" indent="-342900">
              <a:buFontTx/>
              <a:buChar char="-"/>
            </a:pPr>
            <a:endParaRPr lang="en-US" sz="2000" dirty="0"/>
          </a:p>
          <a:p>
            <a:pPr marL="342900" indent="-342900">
              <a:buFontTx/>
              <a:buChar char="-"/>
            </a:pPr>
            <a:endParaRPr lang="en-US" sz="2000" dirty="0"/>
          </a:p>
          <a:p>
            <a:r>
              <a:rPr lang="en-US" sz="2000" b="1" dirty="0"/>
              <a:t>Motor, Drivetrain &amp; Performance </a:t>
            </a:r>
          </a:p>
          <a:p>
            <a:pPr marL="342900" indent="-342900">
              <a:buFontTx/>
              <a:buChar char="-"/>
            </a:pPr>
            <a:r>
              <a:rPr lang="en-US" sz="2000" dirty="0"/>
              <a:t>Completed motor output calculations to predict significant performance gains </a:t>
            </a:r>
          </a:p>
          <a:p>
            <a:pPr marL="342900" indent="-342900">
              <a:buFontTx/>
              <a:buChar char="-"/>
            </a:pPr>
            <a:r>
              <a:rPr lang="en-US" sz="2000" dirty="0"/>
              <a:t>Identified differential as limiting factor – proposal for MX-5 differential </a:t>
            </a:r>
          </a:p>
          <a:p>
            <a:pPr marL="342900" indent="-342900">
              <a:buFontTx/>
              <a:buChar char="-"/>
            </a:pPr>
            <a:endParaRPr lang="en-US" sz="2000" dirty="0"/>
          </a:p>
          <a:p>
            <a:pPr marL="342900" indent="-342900">
              <a:buFontTx/>
              <a:buChar char="-"/>
            </a:pPr>
            <a:endParaRPr lang="en-US" sz="2000" dirty="0"/>
          </a:p>
          <a:p>
            <a:r>
              <a:rPr lang="en-US" sz="2000" b="1" dirty="0"/>
              <a:t>Weight, suspension &amp; Battery Box</a:t>
            </a:r>
          </a:p>
          <a:p>
            <a:pPr marL="342900" indent="-342900">
              <a:buFontTx/>
              <a:buChar char="-"/>
            </a:pPr>
            <a:r>
              <a:rPr lang="en-US" sz="2000" dirty="0"/>
              <a:t>Discovered 38% front weight distribution – comparable to cars in class </a:t>
            </a:r>
          </a:p>
          <a:p>
            <a:pPr marL="342900" indent="-342900">
              <a:buFontTx/>
              <a:buChar char="-"/>
            </a:pPr>
            <a:r>
              <a:rPr lang="en-US" sz="2000" dirty="0"/>
              <a:t>Initial CAD design for Battery box – unable to iterate due to restricted battery access  </a:t>
            </a:r>
          </a:p>
          <a:p>
            <a:endParaRPr lang="en-US" sz="2000" dirty="0"/>
          </a:p>
        </p:txBody>
      </p:sp>
    </p:spTree>
    <p:extLst>
      <p:ext uri="{BB962C8B-B14F-4D97-AF65-F5344CB8AC3E}">
        <p14:creationId xmlns:p14="http://schemas.microsoft.com/office/powerpoint/2010/main" val="516583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D4D9E-F00A-54A5-2C4D-F8CB17D795FF}"/>
              </a:ext>
            </a:extLst>
          </p:cNvPr>
          <p:cNvSpPr>
            <a:spLocks noGrp="1"/>
          </p:cNvSpPr>
          <p:nvPr>
            <p:ph type="title"/>
          </p:nvPr>
        </p:nvSpPr>
        <p:spPr/>
        <p:txBody>
          <a:bodyPr/>
          <a:lstStyle/>
          <a:p>
            <a:r>
              <a:rPr lang="en-US" dirty="0"/>
              <a:t>Design Decisions </a:t>
            </a:r>
            <a:endParaRPr lang="en-GB" dirty="0"/>
          </a:p>
        </p:txBody>
      </p:sp>
      <p:sp>
        <p:nvSpPr>
          <p:cNvPr id="4" name="TextBox 3">
            <a:extLst>
              <a:ext uri="{FF2B5EF4-FFF2-40B4-BE49-F238E27FC236}">
                <a16:creationId xmlns:a16="http://schemas.microsoft.com/office/drawing/2014/main" id="{9EC5ACB8-1C38-CCA9-C70E-BF1D33A9DEEA}"/>
              </a:ext>
            </a:extLst>
          </p:cNvPr>
          <p:cNvSpPr txBox="1"/>
          <p:nvPr/>
        </p:nvSpPr>
        <p:spPr>
          <a:xfrm>
            <a:off x="838200" y="1381930"/>
            <a:ext cx="10616540" cy="5324535"/>
          </a:xfrm>
          <a:prstGeom prst="rect">
            <a:avLst/>
          </a:prstGeom>
          <a:noFill/>
        </p:spPr>
        <p:txBody>
          <a:bodyPr wrap="square" rtlCol="0">
            <a:spAutoFit/>
          </a:bodyPr>
          <a:lstStyle/>
          <a:p>
            <a:r>
              <a:rPr lang="en-US" sz="2000" b="1" dirty="0"/>
              <a:t>Cooling system</a:t>
            </a:r>
          </a:p>
          <a:p>
            <a:pPr marL="342900" indent="-342900">
              <a:buFontTx/>
              <a:buChar char="-"/>
            </a:pPr>
            <a:r>
              <a:rPr lang="en-US" sz="2000" dirty="0"/>
              <a:t>24.3L/min required flow – rounded up to 30L/min for safety margin.  </a:t>
            </a:r>
          </a:p>
          <a:p>
            <a:pPr marL="342900" indent="-342900">
              <a:buFontTx/>
              <a:buChar char="-"/>
            </a:pPr>
            <a:r>
              <a:rPr lang="en-US" sz="2000" dirty="0"/>
              <a:t>Single-loop water glycol cooling system chosen for reduced complexity and reliability.</a:t>
            </a:r>
          </a:p>
          <a:p>
            <a:pPr marL="342900" indent="-342900">
              <a:buFontTx/>
              <a:buChar char="-"/>
            </a:pPr>
            <a:endParaRPr lang="en-US" sz="2000" dirty="0"/>
          </a:p>
          <a:p>
            <a:r>
              <a:rPr lang="en-US" sz="2000" b="1" dirty="0"/>
              <a:t>CAD </a:t>
            </a:r>
          </a:p>
          <a:p>
            <a:pPr marL="342900" indent="-342900">
              <a:buFontTx/>
              <a:buChar char="-"/>
            </a:pPr>
            <a:r>
              <a:rPr lang="en-US" sz="2000" dirty="0"/>
              <a:t>Chassis was reverse engineered, split into segments to be mapped out, allows easier test fitting of components </a:t>
            </a:r>
          </a:p>
          <a:p>
            <a:pPr marL="342900" indent="-342900">
              <a:buFontTx/>
              <a:buChar char="-"/>
            </a:pPr>
            <a:r>
              <a:rPr lang="en-US" sz="2000" dirty="0"/>
              <a:t>Firewall composition proposed – 3mm aluminium plate joined with 3mm Procell PCL-350 sheets  </a:t>
            </a:r>
          </a:p>
          <a:p>
            <a:pPr marL="342900" indent="-342900">
              <a:buFontTx/>
              <a:buChar char="-"/>
            </a:pPr>
            <a:endParaRPr lang="en-US" sz="2000" dirty="0"/>
          </a:p>
          <a:p>
            <a:r>
              <a:rPr lang="en-US" sz="2000" b="1" dirty="0"/>
              <a:t>Battery Management</a:t>
            </a:r>
          </a:p>
          <a:p>
            <a:pPr marL="342900" indent="-342900">
              <a:buFontTx/>
              <a:buChar char="-"/>
            </a:pPr>
            <a:r>
              <a:rPr lang="en-US" sz="2000" dirty="0"/>
              <a:t>Used manufacturer listing data for battery calculations </a:t>
            </a:r>
          </a:p>
          <a:p>
            <a:pPr marL="342900" indent="-342900">
              <a:buFontTx/>
              <a:buChar char="-"/>
            </a:pPr>
            <a:r>
              <a:rPr lang="en-US" sz="2000" dirty="0"/>
              <a:t>Selected an Orion 2 BMS for its high voltage and current rating and cell count compatibility</a:t>
            </a:r>
          </a:p>
          <a:p>
            <a:pPr marL="342900" indent="-342900">
              <a:buFontTx/>
              <a:buChar char="-"/>
            </a:pPr>
            <a:endParaRPr lang="en-US" sz="2000" dirty="0"/>
          </a:p>
          <a:p>
            <a:r>
              <a:rPr lang="en-US" sz="2000" b="1" dirty="0"/>
              <a:t>Packaging</a:t>
            </a:r>
            <a:r>
              <a:rPr lang="en-US" sz="2000" dirty="0"/>
              <a:t> </a:t>
            </a:r>
          </a:p>
          <a:p>
            <a:pPr marL="342900" indent="-342900">
              <a:buFontTx/>
              <a:buChar char="-"/>
            </a:pPr>
            <a:r>
              <a:rPr lang="en-US" sz="2000" dirty="0"/>
              <a:t>Motor mount concept design with adjustable mounting points </a:t>
            </a:r>
          </a:p>
          <a:p>
            <a:pPr marL="342900" indent="-342900">
              <a:buFontTx/>
              <a:buChar char="-"/>
            </a:pPr>
            <a:r>
              <a:rPr lang="en-US" sz="2000" dirty="0"/>
              <a:t>Prototype of differential mount created with torsion bars </a:t>
            </a:r>
          </a:p>
        </p:txBody>
      </p:sp>
    </p:spTree>
    <p:extLst>
      <p:ext uri="{BB962C8B-B14F-4D97-AF65-F5344CB8AC3E}">
        <p14:creationId xmlns:p14="http://schemas.microsoft.com/office/powerpoint/2010/main" val="123863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A06A-C21C-A87F-24CA-38696C607136}"/>
              </a:ext>
            </a:extLst>
          </p:cNvPr>
          <p:cNvSpPr>
            <a:spLocks noGrp="1"/>
          </p:cNvSpPr>
          <p:nvPr>
            <p:ph type="title"/>
          </p:nvPr>
        </p:nvSpPr>
        <p:spPr/>
        <p:txBody>
          <a:bodyPr/>
          <a:lstStyle/>
          <a:p>
            <a:r>
              <a:rPr lang="en-US" dirty="0"/>
              <a:t>Design Decisions </a:t>
            </a:r>
            <a:endParaRPr lang="en-GB" dirty="0"/>
          </a:p>
        </p:txBody>
      </p:sp>
      <p:sp>
        <p:nvSpPr>
          <p:cNvPr id="3" name="TextBox 2">
            <a:extLst>
              <a:ext uri="{FF2B5EF4-FFF2-40B4-BE49-F238E27FC236}">
                <a16:creationId xmlns:a16="http://schemas.microsoft.com/office/drawing/2014/main" id="{91737713-ADDE-305E-4E53-58F8D845C029}"/>
              </a:ext>
            </a:extLst>
          </p:cNvPr>
          <p:cNvSpPr txBox="1"/>
          <p:nvPr/>
        </p:nvSpPr>
        <p:spPr>
          <a:xfrm>
            <a:off x="961901" y="1690688"/>
            <a:ext cx="9678390" cy="4401205"/>
          </a:xfrm>
          <a:prstGeom prst="rect">
            <a:avLst/>
          </a:prstGeom>
          <a:noFill/>
        </p:spPr>
        <p:txBody>
          <a:bodyPr wrap="square" rtlCol="0">
            <a:spAutoFit/>
          </a:bodyPr>
          <a:lstStyle/>
          <a:p>
            <a:r>
              <a:rPr lang="en-US" sz="2000" b="1" dirty="0"/>
              <a:t>My role – Driver Control and Safety </a:t>
            </a:r>
          </a:p>
          <a:p>
            <a:endParaRPr lang="en-US" sz="2000" b="1" u="sng" dirty="0"/>
          </a:p>
          <a:p>
            <a:pPr marL="342900" indent="-342900">
              <a:buFontTx/>
              <a:buChar char="-"/>
            </a:pPr>
            <a:r>
              <a:rPr lang="en-US" sz="2000" dirty="0"/>
              <a:t>Recognizing insufficient information in 750 Motor Club rulebook – soliciting MSUK regulations and referencing FS &amp; FSAE regulations </a:t>
            </a:r>
          </a:p>
          <a:p>
            <a:pPr marL="342900" indent="-342900">
              <a:buFontTx/>
              <a:buChar char="-"/>
            </a:pPr>
            <a:endParaRPr lang="en-US" sz="2000" dirty="0"/>
          </a:p>
          <a:p>
            <a:pPr marL="342900" indent="-342900">
              <a:buFontTx/>
              <a:buChar char="-"/>
            </a:pPr>
            <a:r>
              <a:rPr lang="en-US" sz="2000" dirty="0"/>
              <a:t>Sourcing and developing of archived F750 Race Data – help calculate duty cycles and performance targets for the final car.</a:t>
            </a:r>
          </a:p>
          <a:p>
            <a:pPr marL="342900" indent="-342900">
              <a:buFontTx/>
              <a:buChar char="-"/>
            </a:pPr>
            <a:endParaRPr lang="en-US" sz="2000" dirty="0"/>
          </a:p>
          <a:p>
            <a:pPr marL="342900" indent="-342900">
              <a:buFontTx/>
              <a:buChar char="-"/>
            </a:pPr>
            <a:r>
              <a:rPr lang="en-US" sz="2000" dirty="0"/>
              <a:t>Alternative Firewall Proposal – 2mm aluminium sheet + Nomex honeycomb layering</a:t>
            </a:r>
          </a:p>
          <a:p>
            <a:r>
              <a:rPr lang="en-US" sz="2000" dirty="0"/>
              <a:t> </a:t>
            </a:r>
          </a:p>
          <a:p>
            <a:pPr marL="342900" indent="-342900">
              <a:buFontTx/>
              <a:buChar char="-"/>
            </a:pPr>
            <a:r>
              <a:rPr lang="en-US" sz="2000" dirty="0"/>
              <a:t>Regulatory guidance to battery box and packaging department to location of fire extinguishant activation and battery cut off points. </a:t>
            </a:r>
          </a:p>
          <a:p>
            <a:pPr marL="342900" indent="-342900">
              <a:buFontTx/>
              <a:buChar char="-"/>
            </a:pPr>
            <a:endParaRPr lang="en-US" sz="2000" dirty="0"/>
          </a:p>
          <a:p>
            <a:pPr marL="342900" indent="-342900">
              <a:buFontTx/>
              <a:buChar char="-"/>
            </a:pPr>
            <a:endParaRPr lang="en-GB" sz="2000" dirty="0"/>
          </a:p>
        </p:txBody>
      </p:sp>
    </p:spTree>
    <p:extLst>
      <p:ext uri="{BB962C8B-B14F-4D97-AF65-F5344CB8AC3E}">
        <p14:creationId xmlns:p14="http://schemas.microsoft.com/office/powerpoint/2010/main" val="221233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78C44-CBFC-254D-F31B-74F591973EB7}"/>
              </a:ext>
            </a:extLst>
          </p:cNvPr>
          <p:cNvSpPr>
            <a:spLocks noGrp="1"/>
          </p:cNvSpPr>
          <p:nvPr>
            <p:ph type="title"/>
          </p:nvPr>
        </p:nvSpPr>
        <p:spPr/>
        <p:txBody>
          <a:bodyPr/>
          <a:lstStyle/>
          <a:p>
            <a:r>
              <a:rPr lang="en-US" dirty="0"/>
              <a:t>Proposed Alternative Decisions </a:t>
            </a:r>
            <a:endParaRPr lang="en-GB" dirty="0"/>
          </a:p>
        </p:txBody>
      </p:sp>
      <p:sp>
        <p:nvSpPr>
          <p:cNvPr id="5" name="TextBox 4">
            <a:extLst>
              <a:ext uri="{FF2B5EF4-FFF2-40B4-BE49-F238E27FC236}">
                <a16:creationId xmlns:a16="http://schemas.microsoft.com/office/drawing/2014/main" id="{2C60E134-E099-94ED-1C38-3738B9A0D667}"/>
              </a:ext>
            </a:extLst>
          </p:cNvPr>
          <p:cNvSpPr txBox="1"/>
          <p:nvPr/>
        </p:nvSpPr>
        <p:spPr>
          <a:xfrm>
            <a:off x="452255" y="1690688"/>
            <a:ext cx="3621974" cy="4708981"/>
          </a:xfrm>
          <a:prstGeom prst="rect">
            <a:avLst/>
          </a:prstGeom>
          <a:solidFill>
            <a:schemeClr val="bg2">
              <a:lumMod val="90000"/>
            </a:schemeClr>
          </a:solidFill>
        </p:spPr>
        <p:txBody>
          <a:bodyPr wrap="square" rtlCol="0">
            <a:spAutoFit/>
          </a:bodyPr>
          <a:lstStyle/>
          <a:p>
            <a:pPr algn="just"/>
            <a:r>
              <a:rPr lang="en-US" sz="2000" b="1" dirty="0"/>
              <a:t>Cooling system </a:t>
            </a:r>
          </a:p>
          <a:p>
            <a:pPr algn="just"/>
            <a:endParaRPr lang="en-US" sz="2000" dirty="0"/>
          </a:p>
          <a:p>
            <a:pPr algn="just"/>
            <a:endParaRPr lang="en-US" sz="2000" dirty="0"/>
          </a:p>
          <a:p>
            <a:pPr algn="just"/>
            <a:endParaRPr lang="en-US" sz="2000" dirty="0"/>
          </a:p>
          <a:p>
            <a:pPr algn="just"/>
            <a:endParaRPr lang="en-US" sz="2000" dirty="0"/>
          </a:p>
          <a:p>
            <a:pPr algn="just"/>
            <a:r>
              <a:rPr lang="en-GB" sz="2000" dirty="0"/>
              <a:t>A single water glycol loop was chosen although many small EV race cars use dual loop systems instead this allows. This allows separate regulation of batteries and controller and motor, therefore tighter thermal control.</a:t>
            </a:r>
          </a:p>
          <a:p>
            <a:pPr algn="just"/>
            <a:endParaRPr lang="en-GB" sz="2000" dirty="0"/>
          </a:p>
          <a:p>
            <a:pPr algn="just"/>
            <a:endParaRPr lang="en-GB" sz="2000" dirty="0"/>
          </a:p>
        </p:txBody>
      </p:sp>
      <p:sp>
        <p:nvSpPr>
          <p:cNvPr id="6" name="TextBox 5">
            <a:extLst>
              <a:ext uri="{FF2B5EF4-FFF2-40B4-BE49-F238E27FC236}">
                <a16:creationId xmlns:a16="http://schemas.microsoft.com/office/drawing/2014/main" id="{CB8F90DE-B2E8-62B7-0905-AA6E24F54FEA}"/>
              </a:ext>
            </a:extLst>
          </p:cNvPr>
          <p:cNvSpPr txBox="1"/>
          <p:nvPr/>
        </p:nvSpPr>
        <p:spPr>
          <a:xfrm>
            <a:off x="4285013" y="1690688"/>
            <a:ext cx="3621974" cy="4647426"/>
          </a:xfrm>
          <a:prstGeom prst="rect">
            <a:avLst/>
          </a:prstGeom>
          <a:solidFill>
            <a:schemeClr val="bg2">
              <a:lumMod val="90000"/>
            </a:schemeClr>
          </a:solidFill>
        </p:spPr>
        <p:txBody>
          <a:bodyPr wrap="square" rtlCol="0">
            <a:spAutoFit/>
          </a:bodyPr>
          <a:lstStyle/>
          <a:p>
            <a:r>
              <a:rPr lang="en-US" sz="2000" b="1" dirty="0"/>
              <a:t>Regulatory Framework</a:t>
            </a:r>
          </a:p>
          <a:p>
            <a:endParaRPr lang="en-US" sz="2000" dirty="0"/>
          </a:p>
          <a:p>
            <a:endParaRPr lang="en-US" sz="2000" dirty="0"/>
          </a:p>
          <a:p>
            <a:endParaRPr lang="en-US" sz="2000" dirty="0"/>
          </a:p>
          <a:p>
            <a:endParaRPr lang="en-US" sz="2000" dirty="0"/>
          </a:p>
          <a:p>
            <a:r>
              <a:rPr lang="en-US" sz="2000" dirty="0"/>
              <a:t>FSAE rules on EV safety are far more specific to our vehicle than the general MSUK EV rules. Providing a more consistent guideline, MSUK regulations could be used for any unanswered queries, rather than the opposite </a:t>
            </a:r>
          </a:p>
          <a:p>
            <a:endParaRPr lang="en-US" sz="2000" dirty="0"/>
          </a:p>
          <a:p>
            <a:r>
              <a:rPr lang="en-GB" sz="1600" i="1" dirty="0"/>
              <a:t>(Lafayette FSAE EV Rules, 2017-2018)</a:t>
            </a:r>
          </a:p>
        </p:txBody>
      </p:sp>
      <p:sp>
        <p:nvSpPr>
          <p:cNvPr id="8" name="TextBox 7">
            <a:extLst>
              <a:ext uri="{FF2B5EF4-FFF2-40B4-BE49-F238E27FC236}">
                <a16:creationId xmlns:a16="http://schemas.microsoft.com/office/drawing/2014/main" id="{E9141DF1-4237-935C-3D80-B5AB14161A2A}"/>
              </a:ext>
            </a:extLst>
          </p:cNvPr>
          <p:cNvSpPr txBox="1"/>
          <p:nvPr/>
        </p:nvSpPr>
        <p:spPr>
          <a:xfrm>
            <a:off x="8117771" y="1690688"/>
            <a:ext cx="3621974" cy="4708981"/>
          </a:xfrm>
          <a:prstGeom prst="rect">
            <a:avLst/>
          </a:prstGeom>
          <a:solidFill>
            <a:schemeClr val="bg2">
              <a:lumMod val="90000"/>
            </a:schemeClr>
          </a:solidFill>
        </p:spPr>
        <p:txBody>
          <a:bodyPr wrap="square" rtlCol="0">
            <a:spAutoFit/>
          </a:bodyPr>
          <a:lstStyle/>
          <a:p>
            <a:r>
              <a:rPr lang="en-US" sz="2000" b="1" dirty="0"/>
              <a:t>Battery Chemistry </a:t>
            </a:r>
          </a:p>
          <a:p>
            <a:endParaRPr lang="en-US" sz="2000" dirty="0"/>
          </a:p>
          <a:p>
            <a:endParaRPr lang="en-US" sz="2000" dirty="0"/>
          </a:p>
          <a:p>
            <a:endParaRPr lang="en-US" sz="2000" dirty="0"/>
          </a:p>
          <a:p>
            <a:endParaRPr lang="en-US" sz="2000" dirty="0"/>
          </a:p>
          <a:p>
            <a:r>
              <a:rPr lang="en-US" sz="2000" dirty="0"/>
              <a:t>The supplied NMC batteries have a far lower thermal runaway temperature (150-200°C) than Lithium-iron-phosphate batteries (270-300°C) due to a more stable structure. Reducing fire risk at the source with a minor weight trade-off.</a:t>
            </a:r>
          </a:p>
          <a:p>
            <a:r>
              <a:rPr lang="en-US" sz="1600" i="1" dirty="0"/>
              <a:t>(</a:t>
            </a:r>
            <a:r>
              <a:rPr lang="en-US" sz="1600" i="1" dirty="0" err="1"/>
              <a:t>Anern</a:t>
            </a:r>
            <a:r>
              <a:rPr lang="en-US" sz="1600" i="1" dirty="0"/>
              <a:t>, 2025)</a:t>
            </a:r>
            <a:endParaRPr lang="en-GB" sz="1600" i="1" dirty="0"/>
          </a:p>
        </p:txBody>
      </p:sp>
    </p:spTree>
    <p:extLst>
      <p:ext uri="{BB962C8B-B14F-4D97-AF65-F5344CB8AC3E}">
        <p14:creationId xmlns:p14="http://schemas.microsoft.com/office/powerpoint/2010/main" val="4046355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C5455-5140-0FC8-31AF-D16184E50E4C}"/>
              </a:ext>
            </a:extLst>
          </p:cNvPr>
          <p:cNvSpPr>
            <a:spLocks noGrp="1"/>
          </p:cNvSpPr>
          <p:nvPr>
            <p:ph type="title"/>
          </p:nvPr>
        </p:nvSpPr>
        <p:spPr/>
        <p:txBody>
          <a:bodyPr/>
          <a:lstStyle/>
          <a:p>
            <a:r>
              <a:rPr lang="en-US" dirty="0"/>
              <a:t>Areas of Weakness </a:t>
            </a:r>
            <a:endParaRPr lang="en-GB" dirty="0"/>
          </a:p>
        </p:txBody>
      </p:sp>
      <p:sp>
        <p:nvSpPr>
          <p:cNvPr id="3" name="TextBox 2">
            <a:extLst>
              <a:ext uri="{FF2B5EF4-FFF2-40B4-BE49-F238E27FC236}">
                <a16:creationId xmlns:a16="http://schemas.microsoft.com/office/drawing/2014/main" id="{EC2B725A-ACC5-CC79-8310-35E8313CBA74}"/>
              </a:ext>
            </a:extLst>
          </p:cNvPr>
          <p:cNvSpPr txBox="1"/>
          <p:nvPr/>
        </p:nvSpPr>
        <p:spPr>
          <a:xfrm>
            <a:off x="700644" y="1472540"/>
            <a:ext cx="10653156" cy="4708981"/>
          </a:xfrm>
          <a:prstGeom prst="rect">
            <a:avLst/>
          </a:prstGeom>
          <a:noFill/>
        </p:spPr>
        <p:txBody>
          <a:bodyPr wrap="square" rtlCol="0">
            <a:spAutoFit/>
          </a:bodyPr>
          <a:lstStyle/>
          <a:p>
            <a:r>
              <a:rPr lang="en-US" sz="2000" b="1" dirty="0"/>
              <a:t>Weight and Springs </a:t>
            </a:r>
          </a:p>
          <a:p>
            <a:r>
              <a:rPr lang="en-US" sz="2000" dirty="0"/>
              <a:t>Mass and Weight Distribution calculations rely on assumed battery mass – potential spring rate and tuning problems later in project. </a:t>
            </a:r>
          </a:p>
          <a:p>
            <a:endParaRPr lang="en-GB" sz="2000" dirty="0"/>
          </a:p>
          <a:p>
            <a:r>
              <a:rPr lang="en-GB" sz="2000" b="1" dirty="0"/>
              <a:t>Cooling</a:t>
            </a:r>
            <a:r>
              <a:rPr lang="en-GB" sz="2000" dirty="0"/>
              <a:t> </a:t>
            </a:r>
          </a:p>
          <a:p>
            <a:r>
              <a:rPr lang="en-GB" sz="2000" dirty="0"/>
              <a:t>Formula Student radiator being reused based on required surface area, but limited knowledge of airflow and pressure change when in new chassis position </a:t>
            </a:r>
          </a:p>
          <a:p>
            <a:endParaRPr lang="en-GB" sz="2000" dirty="0"/>
          </a:p>
          <a:p>
            <a:r>
              <a:rPr lang="en-GB" sz="2000" b="1" dirty="0"/>
              <a:t>Battery access – Main problem </a:t>
            </a:r>
          </a:p>
          <a:p>
            <a:r>
              <a:rPr lang="en-GB" sz="2000" dirty="0"/>
              <a:t>The supplied batteries unable to access during the academic year due to hazards around collection. This problem led to confusion on sourcing battery data and measurements as limited online material can be found. This caused uncertainty in battery calculations and sizing for packaging and battery box development </a:t>
            </a:r>
          </a:p>
          <a:p>
            <a:endParaRPr lang="en-GB" sz="2000" dirty="0"/>
          </a:p>
          <a:p>
            <a:endParaRPr lang="en-GB" sz="2000" dirty="0"/>
          </a:p>
        </p:txBody>
      </p:sp>
    </p:spTree>
    <p:extLst>
      <p:ext uri="{BB962C8B-B14F-4D97-AF65-F5344CB8AC3E}">
        <p14:creationId xmlns:p14="http://schemas.microsoft.com/office/powerpoint/2010/main" val="3711905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FB24F-FED0-49AC-9EAF-9D179E76B2D7}"/>
              </a:ext>
            </a:extLst>
          </p:cNvPr>
          <p:cNvSpPr>
            <a:spLocks noGrp="1"/>
          </p:cNvSpPr>
          <p:nvPr>
            <p:ph type="title"/>
          </p:nvPr>
        </p:nvSpPr>
        <p:spPr/>
        <p:txBody>
          <a:bodyPr/>
          <a:lstStyle/>
          <a:p>
            <a:r>
              <a:rPr lang="en-US" dirty="0"/>
              <a:t>Next steps &amp; Improvements </a:t>
            </a:r>
            <a:endParaRPr lang="en-GB" dirty="0"/>
          </a:p>
        </p:txBody>
      </p:sp>
      <p:sp>
        <p:nvSpPr>
          <p:cNvPr id="3" name="TextBox 2">
            <a:extLst>
              <a:ext uri="{FF2B5EF4-FFF2-40B4-BE49-F238E27FC236}">
                <a16:creationId xmlns:a16="http://schemas.microsoft.com/office/drawing/2014/main" id="{BDCA6AC9-77B5-B449-2FDA-5FE308B3A5DD}"/>
              </a:ext>
            </a:extLst>
          </p:cNvPr>
          <p:cNvSpPr txBox="1"/>
          <p:nvPr/>
        </p:nvSpPr>
        <p:spPr>
          <a:xfrm>
            <a:off x="676894" y="1591294"/>
            <a:ext cx="5118264" cy="1323439"/>
          </a:xfrm>
          <a:prstGeom prst="rect">
            <a:avLst/>
          </a:prstGeom>
          <a:noFill/>
          <a:ln w="57150">
            <a:solidFill>
              <a:schemeClr val="bg1"/>
            </a:solidFill>
          </a:ln>
        </p:spPr>
        <p:txBody>
          <a:bodyPr wrap="square" rtlCol="0">
            <a:spAutoFit/>
          </a:bodyPr>
          <a:lstStyle/>
          <a:p>
            <a:r>
              <a:rPr lang="en-US" sz="2000" b="1" dirty="0"/>
              <a:t>Sourcing MX – 5 Differential </a:t>
            </a:r>
          </a:p>
          <a:p>
            <a:r>
              <a:rPr lang="en-US" sz="2000" dirty="0"/>
              <a:t>Redo drivetrain calculations and </a:t>
            </a:r>
            <a:r>
              <a:rPr lang="en-US" sz="2000" dirty="0" err="1"/>
              <a:t>accomodate</a:t>
            </a:r>
            <a:r>
              <a:rPr lang="en-US" sz="2000" dirty="0"/>
              <a:t> mount prototype </a:t>
            </a:r>
          </a:p>
          <a:p>
            <a:endParaRPr lang="en-GB" sz="2000" dirty="0"/>
          </a:p>
        </p:txBody>
      </p:sp>
      <p:sp>
        <p:nvSpPr>
          <p:cNvPr id="6" name="TextBox 5">
            <a:extLst>
              <a:ext uri="{FF2B5EF4-FFF2-40B4-BE49-F238E27FC236}">
                <a16:creationId xmlns:a16="http://schemas.microsoft.com/office/drawing/2014/main" id="{C47BB876-A3F7-029A-651C-A783044786DA}"/>
              </a:ext>
            </a:extLst>
          </p:cNvPr>
          <p:cNvSpPr txBox="1"/>
          <p:nvPr/>
        </p:nvSpPr>
        <p:spPr>
          <a:xfrm>
            <a:off x="676894" y="3097481"/>
            <a:ext cx="5118264" cy="1323439"/>
          </a:xfrm>
          <a:prstGeom prst="rect">
            <a:avLst/>
          </a:prstGeom>
          <a:noFill/>
          <a:ln w="57150">
            <a:solidFill>
              <a:schemeClr val="bg1"/>
            </a:solidFill>
          </a:ln>
        </p:spPr>
        <p:txBody>
          <a:bodyPr wrap="square" rtlCol="0">
            <a:spAutoFit/>
          </a:bodyPr>
          <a:lstStyle/>
          <a:p>
            <a:r>
              <a:rPr lang="en-US" sz="2000" b="1" dirty="0"/>
              <a:t>Gain physical access to batteries </a:t>
            </a:r>
          </a:p>
          <a:p>
            <a:r>
              <a:rPr lang="en-US" sz="2000" dirty="0"/>
              <a:t>Gather accurate dimensions and cell data to finalize battery box design</a:t>
            </a:r>
          </a:p>
          <a:p>
            <a:r>
              <a:rPr lang="en-US" sz="2000" dirty="0"/>
              <a:t> </a:t>
            </a:r>
          </a:p>
        </p:txBody>
      </p:sp>
      <p:sp>
        <p:nvSpPr>
          <p:cNvPr id="8" name="TextBox 7">
            <a:extLst>
              <a:ext uri="{FF2B5EF4-FFF2-40B4-BE49-F238E27FC236}">
                <a16:creationId xmlns:a16="http://schemas.microsoft.com/office/drawing/2014/main" id="{05B3948C-02A8-8AA6-EA72-6178382E865C}"/>
              </a:ext>
            </a:extLst>
          </p:cNvPr>
          <p:cNvSpPr txBox="1"/>
          <p:nvPr/>
        </p:nvSpPr>
        <p:spPr>
          <a:xfrm>
            <a:off x="676894" y="4758874"/>
            <a:ext cx="5118264" cy="1323439"/>
          </a:xfrm>
          <a:prstGeom prst="rect">
            <a:avLst/>
          </a:prstGeom>
          <a:noFill/>
          <a:ln w="57150">
            <a:solidFill>
              <a:schemeClr val="bg1"/>
            </a:solidFill>
          </a:ln>
        </p:spPr>
        <p:txBody>
          <a:bodyPr wrap="square" rtlCol="0">
            <a:spAutoFit/>
          </a:bodyPr>
          <a:lstStyle/>
          <a:p>
            <a:r>
              <a:rPr lang="en-US" sz="2000" b="1" dirty="0"/>
              <a:t>Firewall finalization </a:t>
            </a:r>
          </a:p>
          <a:p>
            <a:r>
              <a:rPr lang="en-US" sz="2000" dirty="0"/>
              <a:t>Conclude on a final firewall composition and research appropriate mounting method to properly protect cockpit </a:t>
            </a:r>
          </a:p>
        </p:txBody>
      </p:sp>
      <p:sp>
        <p:nvSpPr>
          <p:cNvPr id="10" name="TextBox 9">
            <a:extLst>
              <a:ext uri="{FF2B5EF4-FFF2-40B4-BE49-F238E27FC236}">
                <a16:creationId xmlns:a16="http://schemas.microsoft.com/office/drawing/2014/main" id="{33833000-BD56-20C3-4649-A98F88BCB87C}"/>
              </a:ext>
            </a:extLst>
          </p:cNvPr>
          <p:cNvSpPr txBox="1"/>
          <p:nvPr/>
        </p:nvSpPr>
        <p:spPr>
          <a:xfrm>
            <a:off x="6396844" y="1591293"/>
            <a:ext cx="5118264" cy="1323439"/>
          </a:xfrm>
          <a:prstGeom prst="rect">
            <a:avLst/>
          </a:prstGeom>
          <a:noFill/>
          <a:ln w="57150">
            <a:solidFill>
              <a:schemeClr val="bg1"/>
            </a:solidFill>
          </a:ln>
        </p:spPr>
        <p:txBody>
          <a:bodyPr wrap="square" rtlCol="0">
            <a:spAutoFit/>
          </a:bodyPr>
          <a:lstStyle/>
          <a:p>
            <a:r>
              <a:rPr lang="en-US" sz="2000" b="1" dirty="0"/>
              <a:t>Testing cooling system </a:t>
            </a:r>
          </a:p>
          <a:p>
            <a:r>
              <a:rPr lang="en-US" sz="2000" dirty="0"/>
              <a:t>Build cooling system and test effectiveness before being fitted into vehicle with drivetrain components </a:t>
            </a:r>
            <a:endParaRPr lang="en-GB" sz="2000" dirty="0"/>
          </a:p>
        </p:txBody>
      </p:sp>
      <p:sp>
        <p:nvSpPr>
          <p:cNvPr id="12" name="TextBox 11">
            <a:extLst>
              <a:ext uri="{FF2B5EF4-FFF2-40B4-BE49-F238E27FC236}">
                <a16:creationId xmlns:a16="http://schemas.microsoft.com/office/drawing/2014/main" id="{ED7A5FED-3FE5-634B-C889-0F76066C9A93}"/>
              </a:ext>
            </a:extLst>
          </p:cNvPr>
          <p:cNvSpPr txBox="1"/>
          <p:nvPr/>
        </p:nvSpPr>
        <p:spPr>
          <a:xfrm>
            <a:off x="6396844" y="3097480"/>
            <a:ext cx="5118264" cy="1323439"/>
          </a:xfrm>
          <a:prstGeom prst="rect">
            <a:avLst/>
          </a:prstGeom>
          <a:noFill/>
          <a:ln w="57150">
            <a:solidFill>
              <a:schemeClr val="bg1"/>
            </a:solidFill>
          </a:ln>
        </p:spPr>
        <p:txBody>
          <a:bodyPr wrap="square" rtlCol="0">
            <a:spAutoFit/>
          </a:bodyPr>
          <a:lstStyle/>
          <a:p>
            <a:r>
              <a:rPr lang="en-US" sz="2000" b="1" dirty="0"/>
              <a:t>3D-scan of bodywork</a:t>
            </a:r>
          </a:p>
          <a:p>
            <a:r>
              <a:rPr lang="en-US" sz="2000" dirty="0"/>
              <a:t>Assess aerodynamic performance of bodywork and identify areas for improvement</a:t>
            </a:r>
          </a:p>
          <a:p>
            <a:endParaRPr lang="en-US" sz="2000" dirty="0"/>
          </a:p>
        </p:txBody>
      </p:sp>
      <p:pic>
        <p:nvPicPr>
          <p:cNvPr id="16" name="Picture 15" descr="A yellow race car in a garage&#10;&#10;AI-generated content may be incorrect.">
            <a:extLst>
              <a:ext uri="{FF2B5EF4-FFF2-40B4-BE49-F238E27FC236}">
                <a16:creationId xmlns:a16="http://schemas.microsoft.com/office/drawing/2014/main" id="{8990BDC4-31B1-4074-DB57-035B50011C68}"/>
              </a:ext>
            </a:extLst>
          </p:cNvPr>
          <p:cNvPicPr>
            <a:picLocks noChangeAspect="1"/>
          </p:cNvPicPr>
          <p:nvPr/>
        </p:nvPicPr>
        <p:blipFill>
          <a:blip r:embed="rId2"/>
          <a:stretch>
            <a:fillRect/>
          </a:stretch>
        </p:blipFill>
        <p:spPr>
          <a:xfrm>
            <a:off x="6396844" y="4603667"/>
            <a:ext cx="2572374" cy="1889208"/>
          </a:xfrm>
          <a:prstGeom prst="rect">
            <a:avLst/>
          </a:prstGeom>
        </p:spPr>
      </p:pic>
    </p:spTree>
    <p:extLst>
      <p:ext uri="{BB962C8B-B14F-4D97-AF65-F5344CB8AC3E}">
        <p14:creationId xmlns:p14="http://schemas.microsoft.com/office/powerpoint/2010/main" val="1266632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CC41-65A1-872E-B28B-18A1E72C52FF}"/>
              </a:ext>
            </a:extLst>
          </p:cNvPr>
          <p:cNvSpPr>
            <a:spLocks noGrp="1"/>
          </p:cNvSpPr>
          <p:nvPr>
            <p:ph type="title"/>
          </p:nvPr>
        </p:nvSpPr>
        <p:spPr/>
        <p:txBody>
          <a:bodyPr/>
          <a:lstStyle/>
          <a:p>
            <a:r>
              <a:rPr lang="en-US" dirty="0"/>
              <a:t>Full Project Control </a:t>
            </a:r>
            <a:endParaRPr lang="en-GB" dirty="0"/>
          </a:p>
        </p:txBody>
      </p:sp>
      <p:sp>
        <p:nvSpPr>
          <p:cNvPr id="3" name="TextBox 2">
            <a:extLst>
              <a:ext uri="{FF2B5EF4-FFF2-40B4-BE49-F238E27FC236}">
                <a16:creationId xmlns:a16="http://schemas.microsoft.com/office/drawing/2014/main" id="{B74B1628-03B4-1F30-D2C2-FE8327EDB0EB}"/>
              </a:ext>
            </a:extLst>
          </p:cNvPr>
          <p:cNvSpPr txBox="1"/>
          <p:nvPr/>
        </p:nvSpPr>
        <p:spPr>
          <a:xfrm>
            <a:off x="838199" y="1321356"/>
            <a:ext cx="8056419" cy="369332"/>
          </a:xfrm>
          <a:prstGeom prst="rect">
            <a:avLst/>
          </a:prstGeom>
          <a:noFill/>
        </p:spPr>
        <p:txBody>
          <a:bodyPr wrap="square" rtlCol="0">
            <a:spAutoFit/>
          </a:bodyPr>
          <a:lstStyle/>
          <a:p>
            <a:r>
              <a:rPr lang="en-US" dirty="0">
                <a:solidFill>
                  <a:schemeClr val="accent2"/>
                </a:solidFill>
              </a:rPr>
              <a:t>Alternative steps had the project been an individual project with full autonomy</a:t>
            </a:r>
          </a:p>
        </p:txBody>
      </p:sp>
      <p:sp>
        <p:nvSpPr>
          <p:cNvPr id="4" name="TextBox 3">
            <a:extLst>
              <a:ext uri="{FF2B5EF4-FFF2-40B4-BE49-F238E27FC236}">
                <a16:creationId xmlns:a16="http://schemas.microsoft.com/office/drawing/2014/main" id="{F1A88849-749F-4409-844F-6F6F06361C2A}"/>
              </a:ext>
            </a:extLst>
          </p:cNvPr>
          <p:cNvSpPr txBox="1"/>
          <p:nvPr/>
        </p:nvSpPr>
        <p:spPr>
          <a:xfrm>
            <a:off x="838199" y="2274012"/>
            <a:ext cx="4778830" cy="1323439"/>
          </a:xfrm>
          <a:prstGeom prst="rect">
            <a:avLst/>
          </a:prstGeom>
          <a:noFill/>
        </p:spPr>
        <p:txBody>
          <a:bodyPr wrap="square" rtlCol="0">
            <a:spAutoFit/>
          </a:bodyPr>
          <a:lstStyle/>
          <a:p>
            <a:r>
              <a:rPr lang="en-US" sz="2000" dirty="0"/>
              <a:t>1. Before beginning the project, there would be a heavy focus on securing physical battery access before beginning design work.</a:t>
            </a:r>
            <a:endParaRPr lang="en-GB" sz="2000" dirty="0"/>
          </a:p>
        </p:txBody>
      </p:sp>
      <p:sp>
        <p:nvSpPr>
          <p:cNvPr id="6" name="TextBox 5">
            <a:extLst>
              <a:ext uri="{FF2B5EF4-FFF2-40B4-BE49-F238E27FC236}">
                <a16:creationId xmlns:a16="http://schemas.microsoft.com/office/drawing/2014/main" id="{F54CA292-270D-E8E2-74A3-E31E490C51AF}"/>
              </a:ext>
            </a:extLst>
          </p:cNvPr>
          <p:cNvSpPr txBox="1"/>
          <p:nvPr/>
        </p:nvSpPr>
        <p:spPr>
          <a:xfrm>
            <a:off x="6574971" y="2274012"/>
            <a:ext cx="4778829" cy="1323439"/>
          </a:xfrm>
          <a:prstGeom prst="rect">
            <a:avLst/>
          </a:prstGeom>
          <a:noFill/>
        </p:spPr>
        <p:txBody>
          <a:bodyPr wrap="square" rtlCol="0">
            <a:spAutoFit/>
          </a:bodyPr>
          <a:lstStyle/>
          <a:p>
            <a:r>
              <a:rPr lang="en-US" sz="2000" dirty="0"/>
              <a:t>2. Acquiring the MX-5  differential as soon as the liability was noticed, this would run alongside the drivetrain construction and prototype mount development.</a:t>
            </a:r>
            <a:endParaRPr lang="en-GB" sz="2000" dirty="0"/>
          </a:p>
        </p:txBody>
      </p:sp>
      <p:sp>
        <p:nvSpPr>
          <p:cNvPr id="8" name="TextBox 7">
            <a:extLst>
              <a:ext uri="{FF2B5EF4-FFF2-40B4-BE49-F238E27FC236}">
                <a16:creationId xmlns:a16="http://schemas.microsoft.com/office/drawing/2014/main" id="{F2A31A69-56EC-0294-4D33-AFCDC35A2CB5}"/>
              </a:ext>
            </a:extLst>
          </p:cNvPr>
          <p:cNvSpPr txBox="1"/>
          <p:nvPr/>
        </p:nvSpPr>
        <p:spPr>
          <a:xfrm>
            <a:off x="6514364" y="4180775"/>
            <a:ext cx="4998028" cy="1631216"/>
          </a:xfrm>
          <a:prstGeom prst="rect">
            <a:avLst/>
          </a:prstGeom>
          <a:noFill/>
        </p:spPr>
        <p:txBody>
          <a:bodyPr wrap="square" rtlCol="0">
            <a:spAutoFit/>
          </a:bodyPr>
          <a:lstStyle/>
          <a:p>
            <a:r>
              <a:rPr lang="en-US" sz="2000" dirty="0"/>
              <a:t>3. Given the chance to redo the project, FSAE regulations would be used as a baseline for all safety decisions and only applying MSUK regulations to provide clarity. </a:t>
            </a:r>
            <a:endParaRPr lang="en-GB" sz="2000" dirty="0"/>
          </a:p>
        </p:txBody>
      </p:sp>
      <p:pic>
        <p:nvPicPr>
          <p:cNvPr id="10" name="Picture 9">
            <a:extLst>
              <a:ext uri="{FF2B5EF4-FFF2-40B4-BE49-F238E27FC236}">
                <a16:creationId xmlns:a16="http://schemas.microsoft.com/office/drawing/2014/main" id="{26761242-B38B-B8C5-1F6E-AF7DDDCEDA85}"/>
              </a:ext>
            </a:extLst>
          </p:cNvPr>
          <p:cNvPicPr>
            <a:picLocks noChangeAspect="1"/>
          </p:cNvPicPr>
          <p:nvPr/>
        </p:nvPicPr>
        <p:blipFill>
          <a:blip r:embed="rId2"/>
          <a:srcRect t="13202"/>
          <a:stretch>
            <a:fillRect/>
          </a:stretch>
        </p:blipFill>
        <p:spPr>
          <a:xfrm>
            <a:off x="630702" y="3990830"/>
            <a:ext cx="4986327" cy="2357212"/>
          </a:xfrm>
          <a:prstGeom prst="rect">
            <a:avLst/>
          </a:prstGeom>
          <a:noFill/>
        </p:spPr>
      </p:pic>
    </p:spTree>
    <p:extLst>
      <p:ext uri="{BB962C8B-B14F-4D97-AF65-F5344CB8AC3E}">
        <p14:creationId xmlns:p14="http://schemas.microsoft.com/office/powerpoint/2010/main" val="1333286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F54B-7124-E7A6-1109-A332994E966A}"/>
              </a:ext>
            </a:extLst>
          </p:cNvPr>
          <p:cNvSpPr>
            <a:spLocks noGrp="1"/>
          </p:cNvSpPr>
          <p:nvPr>
            <p:ph type="title"/>
          </p:nvPr>
        </p:nvSpPr>
        <p:spPr/>
        <p:txBody>
          <a:bodyPr/>
          <a:lstStyle/>
          <a:p>
            <a:r>
              <a:rPr lang="en-US" dirty="0"/>
              <a:t>Reviewing Management </a:t>
            </a:r>
            <a:endParaRPr lang="en-GB" dirty="0"/>
          </a:p>
        </p:txBody>
      </p:sp>
      <p:sp>
        <p:nvSpPr>
          <p:cNvPr id="3" name="TextBox 2">
            <a:extLst>
              <a:ext uri="{FF2B5EF4-FFF2-40B4-BE49-F238E27FC236}">
                <a16:creationId xmlns:a16="http://schemas.microsoft.com/office/drawing/2014/main" id="{364E2035-1036-2BEE-75BF-62077140FA01}"/>
              </a:ext>
            </a:extLst>
          </p:cNvPr>
          <p:cNvSpPr txBox="1"/>
          <p:nvPr/>
        </p:nvSpPr>
        <p:spPr>
          <a:xfrm>
            <a:off x="838199" y="1591293"/>
            <a:ext cx="10515600" cy="4401205"/>
          </a:xfrm>
          <a:prstGeom prst="rect">
            <a:avLst/>
          </a:prstGeom>
          <a:noFill/>
        </p:spPr>
        <p:txBody>
          <a:bodyPr wrap="square" rtlCol="0">
            <a:spAutoFit/>
          </a:bodyPr>
          <a:lstStyle/>
          <a:p>
            <a:pPr marL="342900" indent="-342900">
              <a:buFont typeface="Arial" panose="020B0604020202020204" pitchFamily="34" charset="0"/>
              <a:buChar char="•"/>
            </a:pPr>
            <a:r>
              <a:rPr lang="en-US" sz="2000" dirty="0"/>
              <a:t>Single group leader setting gateway objectives and displaying progress using Gantt charts</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Discussion between group leader, supervisor and team members allowed assumed data to be approved quickly to keep momentum in the progress when battery access was denied </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Shared workspaces such as a dedicated workshop and teams folder kept all team members aware of goals and cross team disruptions </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When certain team members showed lack of motivation or struggle with workload, work was distributed to more capable team members to help meet deadlines </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Although the individual group leader maintained a single authority, if the team were any bigger, the team could have a shared leadership allowing more focus on each decision made across the car and easier management in keeping people on track. </a:t>
            </a:r>
            <a:endParaRPr lang="en-GB" sz="2000" dirty="0"/>
          </a:p>
        </p:txBody>
      </p:sp>
    </p:spTree>
    <p:extLst>
      <p:ext uri="{BB962C8B-B14F-4D97-AF65-F5344CB8AC3E}">
        <p14:creationId xmlns:p14="http://schemas.microsoft.com/office/powerpoint/2010/main" val="3186625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97406-855A-6899-0935-B2FCBDFDB4BC}"/>
              </a:ext>
            </a:extLst>
          </p:cNvPr>
          <p:cNvSpPr>
            <a:spLocks noGrp="1"/>
          </p:cNvSpPr>
          <p:nvPr>
            <p:ph type="title"/>
          </p:nvPr>
        </p:nvSpPr>
        <p:spPr>
          <a:xfrm>
            <a:off x="838200" y="623455"/>
            <a:ext cx="10515600" cy="1325563"/>
          </a:xfrm>
        </p:spPr>
        <p:txBody>
          <a:bodyPr>
            <a:normAutofit/>
          </a:bodyPr>
          <a:lstStyle/>
          <a:p>
            <a:r>
              <a:rPr lang="en-US" dirty="0"/>
              <a:t>Conclusion </a:t>
            </a:r>
            <a:br>
              <a:rPr lang="en-US" dirty="0"/>
            </a:br>
            <a:r>
              <a:rPr lang="en-US" sz="2000" dirty="0"/>
              <a:t>This conversion is a well justified and well managed project with theoretical performance gain over ICE counterparts </a:t>
            </a:r>
            <a:endParaRPr lang="en-GB" dirty="0"/>
          </a:p>
        </p:txBody>
      </p:sp>
      <p:sp>
        <p:nvSpPr>
          <p:cNvPr id="4" name="TextBox 3">
            <a:extLst>
              <a:ext uri="{FF2B5EF4-FFF2-40B4-BE49-F238E27FC236}">
                <a16:creationId xmlns:a16="http://schemas.microsoft.com/office/drawing/2014/main" id="{5A21C617-845A-0924-DD12-B45C42C26268}"/>
              </a:ext>
            </a:extLst>
          </p:cNvPr>
          <p:cNvSpPr txBox="1"/>
          <p:nvPr/>
        </p:nvSpPr>
        <p:spPr>
          <a:xfrm>
            <a:off x="838200" y="1949018"/>
            <a:ext cx="9528958" cy="4401205"/>
          </a:xfrm>
          <a:prstGeom prst="rect">
            <a:avLst/>
          </a:prstGeom>
          <a:noFill/>
        </p:spPr>
        <p:txBody>
          <a:bodyPr wrap="square" rtlCol="0">
            <a:spAutoFit/>
          </a:bodyPr>
          <a:lstStyle/>
          <a:p>
            <a:r>
              <a:rPr lang="en-US" sz="2000" dirty="0"/>
              <a:t>Highlighted next steps and future improvements </a:t>
            </a:r>
          </a:p>
          <a:p>
            <a:endParaRPr lang="en-US" sz="2000" dirty="0"/>
          </a:p>
          <a:p>
            <a:r>
              <a:rPr lang="en-US" sz="2000" dirty="0"/>
              <a:t>A predicted top speed gain of 6mph and a 2.6s decrease in 0-60mph time </a:t>
            </a:r>
          </a:p>
          <a:p>
            <a:endParaRPr lang="en-US" sz="2000" dirty="0"/>
          </a:p>
          <a:p>
            <a:r>
              <a:rPr lang="en-US" sz="2000" dirty="0"/>
              <a:t>The projects largest setback was not found in technical reasoning but rather a project wide dependency on using assumed data rather than measured data gathered from the physical batteries.</a:t>
            </a:r>
          </a:p>
          <a:p>
            <a:endParaRPr lang="en-US" sz="2000" dirty="0"/>
          </a:p>
          <a:p>
            <a:r>
              <a:rPr lang="en-US" sz="2000" dirty="0"/>
              <a:t>Despite the problems identified, a design stage theoretical conversion has been undertaken which is ready for test fitting of components and system construction </a:t>
            </a:r>
          </a:p>
          <a:p>
            <a:endParaRPr lang="en-US" sz="2000" dirty="0"/>
          </a:p>
          <a:p>
            <a:r>
              <a:rPr lang="en-US" sz="2000" dirty="0"/>
              <a:t>If successful, this project would act as a step forward in introducing electric powered racing in smaller British racing championships. </a:t>
            </a:r>
          </a:p>
          <a:p>
            <a:endParaRPr lang="en-GB" sz="2000" dirty="0"/>
          </a:p>
        </p:txBody>
      </p:sp>
      <p:sp>
        <p:nvSpPr>
          <p:cNvPr id="5" name="TextBox 4">
            <a:extLst>
              <a:ext uri="{FF2B5EF4-FFF2-40B4-BE49-F238E27FC236}">
                <a16:creationId xmlns:a16="http://schemas.microsoft.com/office/drawing/2014/main" id="{BF25B9D7-683A-D857-8766-EE9E043476AC}"/>
              </a:ext>
            </a:extLst>
          </p:cNvPr>
          <p:cNvSpPr txBox="1"/>
          <p:nvPr/>
        </p:nvSpPr>
        <p:spPr>
          <a:xfrm>
            <a:off x="3642756" y="5994536"/>
            <a:ext cx="4906488" cy="480018"/>
          </a:xfrm>
          <a:prstGeom prst="rect">
            <a:avLst/>
          </a:prstGeom>
          <a:noFill/>
        </p:spPr>
        <p:txBody>
          <a:bodyPr wrap="square" rtlCol="0">
            <a:spAutoFit/>
          </a:bodyPr>
          <a:lstStyle/>
          <a:p>
            <a:r>
              <a:rPr lang="en-US" sz="2400" dirty="0">
                <a:solidFill>
                  <a:schemeClr val="accent2"/>
                </a:solidFill>
              </a:rPr>
              <a:t>Thank you – Questions are welcome </a:t>
            </a:r>
            <a:endParaRPr lang="en-GB" sz="2400" dirty="0">
              <a:solidFill>
                <a:schemeClr val="accent2"/>
              </a:solidFill>
            </a:endParaRPr>
          </a:p>
        </p:txBody>
      </p:sp>
    </p:spTree>
    <p:extLst>
      <p:ext uri="{BB962C8B-B14F-4D97-AF65-F5344CB8AC3E}">
        <p14:creationId xmlns:p14="http://schemas.microsoft.com/office/powerpoint/2010/main" val="2081134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1C9FD-2F1E-2FD0-BD6F-4F08C5D3FF22}"/>
              </a:ext>
            </a:extLst>
          </p:cNvPr>
          <p:cNvSpPr>
            <a:spLocks noGrp="1"/>
          </p:cNvSpPr>
          <p:nvPr>
            <p:ph type="title"/>
          </p:nvPr>
        </p:nvSpPr>
        <p:spPr/>
        <p:txBody>
          <a:bodyPr/>
          <a:lstStyle/>
          <a:p>
            <a:r>
              <a:rPr lang="en-US" dirty="0"/>
              <a:t>Bibliography </a:t>
            </a:r>
            <a:endParaRPr lang="en-GB" dirty="0"/>
          </a:p>
        </p:txBody>
      </p:sp>
      <p:sp>
        <p:nvSpPr>
          <p:cNvPr id="3" name="Content Placeholder 2">
            <a:extLst>
              <a:ext uri="{FF2B5EF4-FFF2-40B4-BE49-F238E27FC236}">
                <a16:creationId xmlns:a16="http://schemas.microsoft.com/office/drawing/2014/main" id="{4DC67BF6-F080-D9D5-B483-55D7B53792AA}"/>
              </a:ext>
            </a:extLst>
          </p:cNvPr>
          <p:cNvSpPr>
            <a:spLocks noGrp="1"/>
          </p:cNvSpPr>
          <p:nvPr>
            <p:ph idx="1"/>
          </p:nvPr>
        </p:nvSpPr>
        <p:spPr/>
        <p:txBody>
          <a:bodyPr>
            <a:normAutofit/>
          </a:bodyPr>
          <a:lstStyle/>
          <a:p>
            <a:pPr>
              <a:buFontTx/>
              <a:buChar char="-"/>
            </a:pPr>
            <a:r>
              <a:rPr lang="en-US" sz="2000" dirty="0"/>
              <a:t>Lafayette, 2017-2018, ‘</a:t>
            </a:r>
            <a:r>
              <a:rPr lang="en-US" sz="2000" i="1" dirty="0"/>
              <a:t>Formula SAE Rules’</a:t>
            </a:r>
            <a:r>
              <a:rPr lang="en-US" sz="2000" dirty="0"/>
              <a:t>, </a:t>
            </a:r>
            <a:r>
              <a:rPr lang="en-US" sz="2000" u="sng" dirty="0">
                <a:hlinkClick r:id="rId2"/>
              </a:rPr>
              <a:t>https://sites.lafayette.edu/ece492-sp16/files/2016/12/2017-2018-Formula-SAE-Electric-Vehicle-Rules.pdf</a:t>
            </a:r>
            <a:endParaRPr lang="en-US" sz="2000" u="sng" dirty="0"/>
          </a:p>
          <a:p>
            <a:pPr>
              <a:buFontTx/>
              <a:buChar char="-"/>
            </a:pPr>
            <a:r>
              <a:rPr lang="en-US" sz="2000" dirty="0" err="1"/>
              <a:t>Anern</a:t>
            </a:r>
            <a:r>
              <a:rPr lang="en-US" sz="2000" dirty="0"/>
              <a:t>, 2025, ‘</a:t>
            </a:r>
            <a:r>
              <a:rPr lang="en-US" sz="2000" i="1" dirty="0"/>
              <a:t>LiFePO4 vs. NMC: A Deep Dive on Battery Safety Chemistry</a:t>
            </a:r>
            <a:r>
              <a:rPr lang="en-US" sz="2000" dirty="0"/>
              <a:t>’, </a:t>
            </a:r>
            <a:r>
              <a:rPr lang="en-US" sz="2000" u="sng" dirty="0">
                <a:hlinkClick r:id="rId3"/>
              </a:rPr>
              <a:t>https://www.anernstore.com/blogs/diy-solar-guides/lifepo4-vs-nmc-battery-safety</a:t>
            </a:r>
            <a:endParaRPr lang="en-US" sz="2000" u="sng" dirty="0"/>
          </a:p>
        </p:txBody>
      </p:sp>
    </p:spTree>
    <p:extLst>
      <p:ext uri="{BB962C8B-B14F-4D97-AF65-F5344CB8AC3E}">
        <p14:creationId xmlns:p14="http://schemas.microsoft.com/office/powerpoint/2010/main" val="33057320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1175</Words>
  <Application>Microsoft Office PowerPoint</Application>
  <PresentationFormat>Widescreen</PresentationFormat>
  <Paragraphs>143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Electrification of a Formula 750 Race Car </vt:lpstr>
      <vt:lpstr>Project Overview</vt:lpstr>
      <vt:lpstr>Design Requirements  Set at start of project based on assignment brief </vt:lpstr>
      <vt:lpstr>Design Decisions </vt:lpstr>
      <vt:lpstr>Design Decisions </vt:lpstr>
      <vt:lpstr>Design Decisions </vt:lpstr>
      <vt:lpstr>Proposed Alternative Decisions </vt:lpstr>
      <vt:lpstr>Areas of Weakness </vt:lpstr>
      <vt:lpstr>Next steps &amp; Improvements </vt:lpstr>
      <vt:lpstr>Full Project Control </vt:lpstr>
      <vt:lpstr>Reviewing Management </vt:lpstr>
      <vt:lpstr>Conclusion  This conversion is a well justified and well managed project with theoretical performance gain over ICE counterparts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Ellis Phillips</dc:creator>
  <cp:lastModifiedBy>Ellis Phillips</cp:lastModifiedBy>
  <cp:revision>1</cp:revision>
  <dcterms:created xsi:type="dcterms:W3CDTF">2026-08-09T17:10:08Z</dcterms:created>
  <dcterms:modified xsi:type="dcterms:W3CDTF">2026-08-09T22:02:04Z</dcterms:modified>
</cp:coreProperties>
</file>