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0" r:id="rId1"/>
  </p:sldMasterIdLst>
  <p:sldIdLst>
    <p:sldId id="256" r:id="rId2"/>
    <p:sldId id="257" r:id="rId3"/>
    <p:sldId id="258" r:id="rId4"/>
    <p:sldId id="261" r:id="rId5"/>
    <p:sldId id="304" r:id="rId6"/>
    <p:sldId id="259" r:id="rId7"/>
    <p:sldId id="263" r:id="rId8"/>
    <p:sldId id="276" r:id="rId9"/>
    <p:sldId id="264" r:id="rId10"/>
    <p:sldId id="265" r:id="rId11"/>
    <p:sldId id="266" r:id="rId12"/>
    <p:sldId id="300" r:id="rId13"/>
    <p:sldId id="269" r:id="rId14"/>
    <p:sldId id="273" r:id="rId15"/>
    <p:sldId id="274" r:id="rId16"/>
    <p:sldId id="267" r:id="rId17"/>
    <p:sldId id="268" r:id="rId18"/>
    <p:sldId id="270" r:id="rId19"/>
    <p:sldId id="277" r:id="rId20"/>
    <p:sldId id="301" r:id="rId21"/>
    <p:sldId id="281" r:id="rId22"/>
    <p:sldId id="282" r:id="rId23"/>
    <p:sldId id="283" r:id="rId24"/>
    <p:sldId id="284" r:id="rId25"/>
    <p:sldId id="285" r:id="rId26"/>
    <p:sldId id="289" r:id="rId27"/>
    <p:sldId id="288" r:id="rId28"/>
    <p:sldId id="290" r:id="rId29"/>
    <p:sldId id="291" r:id="rId30"/>
    <p:sldId id="292" r:id="rId31"/>
    <p:sldId id="294" r:id="rId32"/>
    <p:sldId id="295" r:id="rId33"/>
    <p:sldId id="299" r:id="rId34"/>
    <p:sldId id="303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31" autoAdjust="0"/>
    <p:restoredTop sz="94660"/>
  </p:normalViewPr>
  <p:slideViewPr>
    <p:cSldViewPr snapToGrid="0">
      <p:cViewPr varScale="1">
        <p:scale>
          <a:sx n="97" d="100"/>
          <a:sy n="97" d="100"/>
        </p:scale>
        <p:origin x="6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334D819-9F07-4261-B09B-9E467E5D9002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447789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3624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05929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663149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80308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8146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0561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01844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84444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368803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4D819-9F07-4261-B09B-9E467E5D9002}" type="datetimeFigureOut">
              <a:rPr lang="en-US" smtClean="0"/>
              <a:t>1/6/20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766878-3199-4EAB-94E7-2D6D11070E1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532820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34D819-9F07-4261-B09B-9E467E5D9002}" type="datetimeFigureOut">
              <a:rPr lang="en-US" smtClean="0"/>
              <a:pPr/>
              <a:t>1/6/20</a:t>
            </a:fld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766878-3199-4EAB-94E7-2D6D11070E1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88196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Orpy_d2HPM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fqkbdEVXzWE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8OXqdHSOIxI" TargetMode="Externa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hyperlink" Target="https://youtu.be/hxeITyt_Xf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Sustainable </a:t>
            </a:r>
            <a:br>
              <a:rPr lang="en-GB" dirty="0"/>
            </a:br>
            <a:r>
              <a:rPr lang="en-GB" dirty="0"/>
              <a:t>tourism</a:t>
            </a:r>
            <a:br>
              <a:rPr lang="en-GB" dirty="0"/>
            </a:br>
            <a:r>
              <a:rPr lang="en-GB" dirty="0"/>
              <a:t>1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36119" y="3750414"/>
            <a:ext cx="8913809" cy="1752600"/>
          </a:xfrm>
        </p:spPr>
        <p:txBody>
          <a:bodyPr>
            <a:normAutofit lnSpcReduction="10000"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Principles of Sustainability and the historical development and Impact of tourism on Destinations</a:t>
            </a:r>
          </a:p>
        </p:txBody>
      </p:sp>
    </p:spTree>
    <p:extLst>
      <p:ext uri="{BB962C8B-B14F-4D97-AF65-F5344CB8AC3E}">
        <p14:creationId xmlns:p14="http://schemas.microsoft.com/office/powerpoint/2010/main" val="34984730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Sustainable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 the different stages in destination development. 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Understand sustainable tourism development and its benefits. 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Identify the different prerequisites of a sustainable tourism development.</a:t>
            </a:r>
          </a:p>
          <a:p>
            <a:pPr>
              <a:buFontTx/>
              <a:buChar char="-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Analyse the roles played by various stakeholders in sustainable tourism development.</a:t>
            </a:r>
          </a:p>
        </p:txBody>
      </p:sp>
    </p:spTree>
    <p:extLst>
      <p:ext uri="{BB962C8B-B14F-4D97-AF65-F5344CB8AC3E}">
        <p14:creationId xmlns:p14="http://schemas.microsoft.com/office/powerpoint/2010/main" val="15783025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Butler Model of Tourism Life cycle</a:t>
            </a:r>
          </a:p>
        </p:txBody>
      </p:sp>
      <p:pic>
        <p:nvPicPr>
          <p:cNvPr id="2052" name="Picture 4" descr="Image result for image of butler model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667" y="2065867"/>
            <a:ext cx="7704666" cy="4610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1602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8523" y="2612571"/>
            <a:ext cx="10318418" cy="2249714"/>
          </a:xfrm>
        </p:spPr>
        <p:txBody>
          <a:bodyPr/>
          <a:lstStyle/>
          <a:p>
            <a:r>
              <a:rPr lang="en-GB" dirty="0"/>
              <a:t>Boracay Island 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5045" y="5326744"/>
            <a:ext cx="8045373" cy="653142"/>
          </a:xfrm>
        </p:spPr>
        <p:txBody>
          <a:bodyPr/>
          <a:lstStyle/>
          <a:p>
            <a:r>
              <a:rPr lang="en-GB" dirty="0"/>
              <a:t>Beach Capital of the Philippines</a:t>
            </a:r>
          </a:p>
        </p:txBody>
      </p:sp>
    </p:spTree>
    <p:extLst>
      <p:ext uri="{BB962C8B-B14F-4D97-AF65-F5344CB8AC3E}">
        <p14:creationId xmlns:p14="http://schemas.microsoft.com/office/powerpoint/2010/main" val="3590068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Boracay island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https://youtu.be/8Orpy_d2HPM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01732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</a:t>
            </a:r>
            <a:r>
              <a:rPr lang="en-GB" sz="2800" b="0" dirty="0"/>
              <a:t> during 1970s</a:t>
            </a:r>
            <a:endParaRPr lang="en-GB" sz="2800" dirty="0"/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1630" b="11630"/>
          <a:stretch>
            <a:fillRect/>
          </a:stretch>
        </p:blipFill>
        <p:spPr/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37883" y="1741335"/>
            <a:ext cx="3092117" cy="5116664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Stage 1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Discovery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3426491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769118" y="152400"/>
            <a:ext cx="2224100" cy="1196670"/>
          </a:xfrm>
        </p:spPr>
        <p:txBody>
          <a:bodyPr>
            <a:noAutofit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during 1980s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647" b="10647"/>
          <a:stretch>
            <a:fillRect/>
          </a:stretch>
        </p:blipFill>
        <p:spPr>
          <a:xfrm>
            <a:off x="0" y="0"/>
            <a:ext cx="9607826" cy="5022906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94057" y="4126726"/>
            <a:ext cx="3802743" cy="4891693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 Stage 2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Development </a:t>
            </a:r>
          </a:p>
        </p:txBody>
      </p:sp>
    </p:spTree>
    <p:extLst>
      <p:ext uri="{BB962C8B-B14F-4D97-AF65-F5344CB8AC3E}">
        <p14:creationId xmlns:p14="http://schemas.microsoft.com/office/powerpoint/2010/main" val="25542825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996465" y="321433"/>
            <a:ext cx="1758213" cy="566738"/>
          </a:xfrm>
        </p:spPr>
        <p:txBody>
          <a:bodyPr>
            <a:normAutofit fontScale="90000"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 </a:t>
            </a:r>
            <a:b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late 1980s </a:t>
            </a:r>
          </a:p>
        </p:txBody>
      </p:sp>
      <p:pic>
        <p:nvPicPr>
          <p:cNvPr id="6" name="Picture Placeholder 5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766" b="10766"/>
          <a:stretch>
            <a:fillRect/>
          </a:stretch>
        </p:blipFill>
        <p:spPr>
          <a:xfrm>
            <a:off x="196517" y="0"/>
            <a:ext cx="9799948" cy="4691270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3591" y="4341915"/>
            <a:ext cx="1758213" cy="909099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Stage 3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Success</a:t>
            </a:r>
          </a:p>
        </p:txBody>
      </p:sp>
    </p:spTree>
    <p:extLst>
      <p:ext uri="{BB962C8B-B14F-4D97-AF65-F5344CB8AC3E}">
        <p14:creationId xmlns:p14="http://schemas.microsoft.com/office/powerpoint/2010/main" val="15800058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296400" y="215416"/>
            <a:ext cx="2743200" cy="566738"/>
          </a:xfrm>
        </p:spPr>
        <p:txBody>
          <a:bodyPr>
            <a:normAutofit fontScale="90000"/>
          </a:bodyPr>
          <a:lstStyle/>
          <a:p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Boracay</a:t>
            </a:r>
            <a:r>
              <a:rPr lang="en-GB" dirty="0"/>
              <a:t> </a:t>
            </a:r>
            <a:br>
              <a:rPr lang="en-GB" dirty="0"/>
            </a:br>
            <a:r>
              <a:rPr lang="en-GB" sz="2800" b="0" dirty="0">
                <a:latin typeface="Arial" panose="020B0604020202020204" pitchFamily="34" charset="0"/>
                <a:cs typeface="Arial" panose="020B0604020202020204" pitchFamily="34" charset="0"/>
              </a:rPr>
              <a:t>1990s &amp; beyond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9296400" cy="5632174"/>
          </a:xfrm>
        </p:spPr>
      </p:pic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634330" y="4484536"/>
            <a:ext cx="1888435" cy="1001864"/>
          </a:xfrm>
        </p:spPr>
        <p:txBody>
          <a:bodyPr>
            <a:normAutofit/>
          </a:bodyPr>
          <a:lstStyle/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Stage 4 </a:t>
            </a:r>
          </a:p>
          <a:p>
            <a:pPr algn="ctr"/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Stagnation </a:t>
            </a:r>
          </a:p>
          <a:p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85987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10058399" y="4227444"/>
            <a:ext cx="2040835" cy="1436914"/>
          </a:xfrm>
        </p:spPr>
        <p:txBody>
          <a:bodyPr>
            <a:noAutofit/>
          </a:bodyPr>
          <a:lstStyle/>
          <a:p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Stage 5</a:t>
            </a:r>
            <a:b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Decline of a destination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643" b="10643"/>
          <a:stretch>
            <a:fillRect/>
          </a:stretch>
        </p:blipFill>
        <p:spPr>
          <a:xfrm>
            <a:off x="0" y="0"/>
            <a:ext cx="9872870" cy="5664358"/>
          </a:xfrm>
        </p:spPr>
      </p:pic>
    </p:spTree>
    <p:extLst>
      <p:ext uri="{BB962C8B-B14F-4D97-AF65-F5344CB8AC3E}">
        <p14:creationId xmlns:p14="http://schemas.microsoft.com/office/powerpoint/2010/main" val="2464323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9755865" y="4452730"/>
            <a:ext cx="2316865" cy="1199637"/>
          </a:xfrm>
        </p:spPr>
        <p:txBody>
          <a:bodyPr>
            <a:noAutofit/>
          </a:bodyPr>
          <a:lstStyle/>
          <a:p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Stage 5 </a:t>
            </a:r>
            <a:b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rejuvenation of a destination</a:t>
            </a:r>
          </a:p>
        </p:txBody>
      </p:sp>
      <p:pic>
        <p:nvPicPr>
          <p:cNvPr id="5" name="Picture Placeholder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10647" b="10647"/>
          <a:stretch>
            <a:fillRect/>
          </a:stretch>
        </p:blipFill>
        <p:spPr>
          <a:xfrm>
            <a:off x="-1" y="0"/>
            <a:ext cx="9647583" cy="5652367"/>
          </a:xfrm>
        </p:spPr>
      </p:pic>
    </p:spTree>
    <p:extLst>
      <p:ext uri="{BB962C8B-B14F-4D97-AF65-F5344CB8AC3E}">
        <p14:creationId xmlns:p14="http://schemas.microsoft.com/office/powerpoint/2010/main" val="16818782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1678" y="382384"/>
            <a:ext cx="10178322" cy="2143101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2017 International year of sustainable tourism </a:t>
            </a:r>
            <a:br>
              <a:rPr lang="en-GB" dirty="0"/>
            </a:br>
            <a:r>
              <a:rPr lang="en-GB" dirty="0"/>
              <a:t>for development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3149600"/>
            <a:ext cx="10178322" cy="2729992"/>
          </a:xfrm>
        </p:spPr>
        <p:txBody>
          <a:bodyPr/>
          <a:lstStyle/>
          <a:p>
            <a:r>
              <a:rPr lang="en-GB" dirty="0">
                <a:hlinkClick r:id="rId2"/>
              </a:rPr>
              <a:t>https://youtu.be/fqkbdEVXzWE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900372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Sustainable tourism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What does this all mean?</a:t>
            </a:r>
          </a:p>
        </p:txBody>
      </p:sp>
    </p:spTree>
    <p:extLst>
      <p:ext uri="{BB962C8B-B14F-4D97-AF65-F5344CB8AC3E}">
        <p14:creationId xmlns:p14="http://schemas.microsoft.com/office/powerpoint/2010/main" val="316531785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Sustaining tourism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717964"/>
            <a:ext cx="10178322" cy="4886036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Tourism will never be completely sustainable as every industry has impacts, but it can work towards becoming more sustainable.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Impacts on natural resources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Development guidelines and management practices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Sustainability principles</a:t>
            </a:r>
          </a:p>
        </p:txBody>
      </p:sp>
    </p:spTree>
    <p:extLst>
      <p:ext uri="{BB962C8B-B14F-4D97-AF65-F5344CB8AC3E}">
        <p14:creationId xmlns:p14="http://schemas.microsoft.com/office/powerpoint/2010/main" val="5335587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tourism should: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79418"/>
            <a:ext cx="10178322" cy="508000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Make optimal use of environmental resources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Respect the socio-cultural authenticity of host communities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Ensure viable and long-term economic operations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Development requires the informed participation of all relevant stakeholders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Strong political leadership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Achieving Sustainable Tourism is a continuous process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should also maintain a high level of tourist satisfaction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6155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Model for sustainable development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40059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599" y="372533"/>
            <a:ext cx="7653867" cy="6248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086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2032000" y="1277257"/>
            <a:ext cx="7112000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400" dirty="0">
                <a:solidFill>
                  <a:srgbClr val="3B38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Sustainable development is progress that meets the needs of the present without compromising the ability of the future to meet their own needs</a:t>
            </a:r>
          </a:p>
          <a:p>
            <a:pPr algn="ctr"/>
            <a:r>
              <a:rPr lang="en-GB" sz="4400" dirty="0">
                <a:solidFill>
                  <a:srgbClr val="3B383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(UN WCED, 1987).</a:t>
            </a:r>
            <a:endParaRPr lang="en-GB" sz="4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359212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Tourism.. Sustainability means ….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419927"/>
            <a:ext cx="10178322" cy="4065539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Achieving quality growth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Achieving balance 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• Greatest interaction and enjoyment with the least destruction</a:t>
            </a:r>
          </a:p>
        </p:txBody>
      </p:sp>
    </p:spTree>
    <p:extLst>
      <p:ext uri="{BB962C8B-B14F-4D97-AF65-F5344CB8AC3E}">
        <p14:creationId xmlns:p14="http://schemas.microsoft.com/office/powerpoint/2010/main" val="327835254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Island Solutions – sustainable tourism for secure livelihoods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https://youtu.be/8OXqdHSOIxI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073458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Prerequisites to Sustainable Tourism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4230913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Carrying Capacity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High quality attractions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Tourism infrastructure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Community support and tolerance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Government assistance at all levels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Personal security and safety of tourists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Code of ethics and behaviour of tourists</a:t>
            </a:r>
          </a:p>
        </p:txBody>
      </p:sp>
    </p:spTree>
    <p:extLst>
      <p:ext uri="{BB962C8B-B14F-4D97-AF65-F5344CB8AC3E}">
        <p14:creationId xmlns:p14="http://schemas.microsoft.com/office/powerpoint/2010/main" val="349645607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High quality attractions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524001"/>
            <a:ext cx="10178322" cy="4355592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Attractions draw visitors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Offers experiences that visitors want and need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goal of sustainable tourism development is the preservation of the attractions so that future generations can enjoy them.</a:t>
            </a:r>
          </a:p>
        </p:txBody>
      </p:sp>
    </p:spTree>
    <p:extLst>
      <p:ext uri="{BB962C8B-B14F-4D97-AF65-F5344CB8AC3E}">
        <p14:creationId xmlns:p14="http://schemas.microsoft.com/office/powerpoint/2010/main" val="38863448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Attributes of attractions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93371"/>
            <a:ext cx="10178322" cy="4934858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Natural or human made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Fixed or mobile 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New or ancient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Large or small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Temporary or permanent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Maybe designed for some type of human activity 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Unique</a:t>
            </a:r>
          </a:p>
        </p:txBody>
      </p:sp>
    </p:spTree>
    <p:extLst>
      <p:ext uri="{BB962C8B-B14F-4D97-AF65-F5344CB8AC3E}">
        <p14:creationId xmlns:p14="http://schemas.microsoft.com/office/powerpoint/2010/main" val="52943666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players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64343"/>
            <a:ext cx="10178322" cy="5050971"/>
          </a:xfrm>
        </p:spPr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Private Sector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Government Sector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NGOs </a:t>
            </a:r>
          </a:p>
        </p:txBody>
      </p:sp>
    </p:spTree>
    <p:extLst>
      <p:ext uri="{BB962C8B-B14F-4D97-AF65-F5344CB8AC3E}">
        <p14:creationId xmlns:p14="http://schemas.microsoft.com/office/powerpoint/2010/main" val="96215756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Tourism infrastructure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72145"/>
            <a:ext cx="10178322" cy="3607448"/>
          </a:xfrm>
        </p:spPr>
        <p:txBody>
          <a:bodyPr/>
          <a:lstStyle/>
          <a:p>
            <a:pPr marL="0" indent="0" algn="ctr">
              <a:buNone/>
            </a:pP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The sum total of basic facilities, equipment and installations needed for a functioning tourism industry</a:t>
            </a:r>
            <a:r>
              <a:rPr lang="en-GB" sz="4000" i="1" dirty="0"/>
              <a:t> 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2675916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249714" y="406400"/>
            <a:ext cx="6081486" cy="251097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Mistakes are made when single purpose tourism infrastructures are narrowly conceived and rushed</a:t>
            </a:r>
            <a:endParaRPr lang="en-GB" sz="2400" dirty="0">
              <a:solidFill>
                <a:schemeClr val="tx1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1596571" y="3396343"/>
            <a:ext cx="9710058" cy="3338286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Feasibility and Market Studies are required to evaluate the financial realism and the Environmental, Social and Economic Impacts of Tourism Development.</a:t>
            </a:r>
          </a:p>
        </p:txBody>
      </p:sp>
    </p:spTree>
    <p:extLst>
      <p:ext uri="{BB962C8B-B14F-4D97-AF65-F5344CB8AC3E}">
        <p14:creationId xmlns:p14="http://schemas.microsoft.com/office/powerpoint/2010/main" val="32461993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Support and Tolerance Culture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4085770"/>
          </a:xfrm>
        </p:spPr>
        <p:txBody>
          <a:bodyPr>
            <a:norm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Has numerous and diverse traits.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learned behaviour.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Creation of human mind and practice.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Spreads through communication.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limited to human acts, customs or material possessions.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Embraces a large field of human behaviour and creativity.</a:t>
            </a:r>
          </a:p>
        </p:txBody>
      </p:sp>
    </p:spTree>
    <p:extLst>
      <p:ext uri="{BB962C8B-B14F-4D97-AF65-F5344CB8AC3E}">
        <p14:creationId xmlns:p14="http://schemas.microsoft.com/office/powerpoint/2010/main" val="35108498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Support and Tolerance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104571"/>
            <a:ext cx="10178322" cy="4601029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Cultural harmony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Cultural diffusion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Transmitting culture.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Safe and Secure environment</a:t>
            </a:r>
          </a:p>
        </p:txBody>
      </p:sp>
    </p:spTree>
    <p:extLst>
      <p:ext uri="{BB962C8B-B14F-4D97-AF65-F5344CB8AC3E}">
        <p14:creationId xmlns:p14="http://schemas.microsoft.com/office/powerpoint/2010/main" val="420180822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Support and Tolerance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Harmony between traditional and foreign cultures must be established through demonstration and communication</a:t>
            </a:r>
            <a:r>
              <a:rPr lang="en-GB" sz="2800" dirty="0"/>
              <a:t>. </a:t>
            </a:r>
          </a:p>
          <a:p>
            <a:pPr marL="0" indent="0" algn="ctr">
              <a:buNone/>
            </a:pPr>
            <a:endParaRPr lang="en-GB" sz="2800" dirty="0"/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Mutual respect can be gained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Acceptance of tourism and cultural changes can be achieved</a:t>
            </a:r>
          </a:p>
        </p:txBody>
      </p:sp>
    </p:spTree>
    <p:extLst>
      <p:ext uri="{BB962C8B-B14F-4D97-AF65-F5344CB8AC3E}">
        <p14:creationId xmlns:p14="http://schemas.microsoft.com/office/powerpoint/2010/main" val="342431621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Government assistance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00507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National level </a:t>
            </a:r>
          </a:p>
          <a:p>
            <a:pPr marL="0" indent="0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Regional level &amp; Local level </a:t>
            </a: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96455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Code of Ethics and Behaviour for Tourists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2286001"/>
            <a:ext cx="10178322" cy="2793999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How should tourists behave?</a:t>
            </a:r>
          </a:p>
        </p:txBody>
      </p:sp>
    </p:spTree>
    <p:extLst>
      <p:ext uri="{BB962C8B-B14F-4D97-AF65-F5344CB8AC3E}">
        <p14:creationId xmlns:p14="http://schemas.microsoft.com/office/powerpoint/2010/main" val="35182034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Benefits of Sustainable Tourism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874517"/>
            <a:ext cx="10178322" cy="4983483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Developing new businesses.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Expanding job opportunities. 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Increasing income.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Marketing new products.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Improving infrastructures.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Encouraging diversification. 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Integrating local economy.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Promoting community pride.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Higher quality of life for local population.</a:t>
            </a:r>
          </a:p>
        </p:txBody>
      </p:sp>
    </p:spTree>
    <p:extLst>
      <p:ext uri="{BB962C8B-B14F-4D97-AF65-F5344CB8AC3E}">
        <p14:creationId xmlns:p14="http://schemas.microsoft.com/office/powerpoint/2010/main" val="198850774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Sustainable solution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51678" y="1364343"/>
            <a:ext cx="10178322" cy="4515249"/>
          </a:xfrm>
        </p:spPr>
        <p:txBody>
          <a:bodyPr>
            <a:normAutofit/>
          </a:bodyPr>
          <a:lstStyle/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Sustainable tourism is about re-focusing and adapting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Balance must be found between limits and usage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requires thinking long-term (10, 20+ years)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Economic, social and environmental are the 3 pillars for sustainable development 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Must include the interests of all stakeholders including the local people and communities, visitors, industry and government.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84820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Top 10 vacation spots in the world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https://youtu.be/hxeITyt_XfU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1344449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Sustainable Hospitality and Tourism Management Introduction to the Module</Template>
  <TotalTime>7667</TotalTime>
  <Words>701</Words>
  <Application>Microsoft Macintosh PowerPoint</Application>
  <PresentationFormat>Widescreen</PresentationFormat>
  <Paragraphs>122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Arial</vt:lpstr>
      <vt:lpstr>Myriad Pro</vt:lpstr>
      <vt:lpstr>20140311PresentationUWTSDTemplate</vt:lpstr>
      <vt:lpstr>Sustainable  tourism 1</vt:lpstr>
      <vt:lpstr>Sustainable Overview</vt:lpstr>
      <vt:lpstr>Butler Model of Tourism Life cycle</vt:lpstr>
      <vt:lpstr>Boracay Island  </vt:lpstr>
      <vt:lpstr>Boracay island </vt:lpstr>
      <vt:lpstr>Boracay during 1970s</vt:lpstr>
      <vt:lpstr>Boracay during 1980s</vt:lpstr>
      <vt:lpstr>Boracay  late 1980s </vt:lpstr>
      <vt:lpstr>Boracay  1990s &amp; beyond</vt:lpstr>
      <vt:lpstr>Stage 5 Decline of a destination</vt:lpstr>
      <vt:lpstr>Stage 5  rejuvenation of a destination</vt:lpstr>
      <vt:lpstr>2017 International year of sustainable tourism  for development </vt:lpstr>
      <vt:lpstr>Sustainable tourism </vt:lpstr>
      <vt:lpstr>Sustaining tourism </vt:lpstr>
      <vt:lpstr>Sustainable tourism should:</vt:lpstr>
      <vt:lpstr>Model for sustainable development </vt:lpstr>
      <vt:lpstr>PowerPoint Presentation</vt:lpstr>
      <vt:lpstr>PowerPoint Presentation</vt:lpstr>
      <vt:lpstr>In Tourism.. Sustainability means ….</vt:lpstr>
      <vt:lpstr>Island Solutions – sustainable tourism for secure livelihoods</vt:lpstr>
      <vt:lpstr>Prerequisites to Sustainable Tourism Development</vt:lpstr>
      <vt:lpstr>High quality attractions</vt:lpstr>
      <vt:lpstr>Attributes of attractions</vt:lpstr>
      <vt:lpstr>Key players</vt:lpstr>
      <vt:lpstr>Tourism infrastructure</vt:lpstr>
      <vt:lpstr>PowerPoint Presentation</vt:lpstr>
      <vt:lpstr>Community Support and Tolerance Culture</vt:lpstr>
      <vt:lpstr>Community Support and Tolerance</vt:lpstr>
      <vt:lpstr>Community Support and Tolerance</vt:lpstr>
      <vt:lpstr>Government assistance</vt:lpstr>
      <vt:lpstr>Code of Ethics and Behaviour for Tourists</vt:lpstr>
      <vt:lpstr>Benefits of Sustainable Tourism Development</vt:lpstr>
      <vt:lpstr>Sustainable solution </vt:lpstr>
      <vt:lpstr>Top 10 vacation spots in the world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Sustainable  tourism</dc:title>
  <dc:creator>Samantha Birdsell</dc:creator>
  <cp:lastModifiedBy>Abdirahman Nuur Mahamed (PhD Ironbridge +Cult Herit PT)</cp:lastModifiedBy>
  <cp:revision>58</cp:revision>
  <dcterms:created xsi:type="dcterms:W3CDTF">2017-01-04T11:42:18Z</dcterms:created>
  <dcterms:modified xsi:type="dcterms:W3CDTF">2020-01-08T14:55:06Z</dcterms:modified>
</cp:coreProperties>
</file>