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1"/>
  </p:notesMasterIdLst>
  <p:sldIdLst>
    <p:sldId id="256" r:id="rId2"/>
    <p:sldId id="268" r:id="rId3"/>
    <p:sldId id="269" r:id="rId4"/>
    <p:sldId id="276" r:id="rId5"/>
    <p:sldId id="270" r:id="rId6"/>
    <p:sldId id="271" r:id="rId7"/>
    <p:sldId id="272" r:id="rId8"/>
    <p:sldId id="273" r:id="rId9"/>
    <p:sldId id="274" r:id="rId10"/>
    <p:sldId id="275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94" r:id="rId20"/>
    <p:sldId id="259" r:id="rId21"/>
    <p:sldId id="262" r:id="rId22"/>
    <p:sldId id="263" r:id="rId23"/>
    <p:sldId id="264" r:id="rId24"/>
    <p:sldId id="265" r:id="rId25"/>
    <p:sldId id="266" r:id="rId26"/>
    <p:sldId id="267" r:id="rId27"/>
    <p:sldId id="260" r:id="rId28"/>
    <p:sldId id="261" r:id="rId29"/>
    <p:sldId id="295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B47968-008E-4E51-A0C9-700B12C03807}" v="36" dt="2018-10-22T10:37:07.6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>
        <p:scale>
          <a:sx n="61" d="100"/>
          <a:sy n="61" d="100"/>
        </p:scale>
        <p:origin x="21" y="9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2D90580A-6DC9-44CF-A17A-BD3CF9FF410C}"/>
    <pc:docChg chg="custSel modSld">
      <pc:chgData name="Ralph Haeussler" userId="a33031a8bc7a0d8c" providerId="LiveId" clId="{2D90580A-6DC9-44CF-A17A-BD3CF9FF410C}" dt="2018-10-22T10:38:18.873" v="98" actId="20577"/>
      <pc:docMkLst>
        <pc:docMk/>
      </pc:docMkLst>
      <pc:sldChg chg="modSp">
        <pc:chgData name="Ralph Haeussler" userId="a33031a8bc7a0d8c" providerId="LiveId" clId="{2D90580A-6DC9-44CF-A17A-BD3CF9FF410C}" dt="2018-10-22T10:38:18.873" v="98" actId="20577"/>
        <pc:sldMkLst>
          <pc:docMk/>
          <pc:sldMk cId="4227380641" sldId="256"/>
        </pc:sldMkLst>
        <pc:spChg chg="mod">
          <ac:chgData name="Ralph Haeussler" userId="a33031a8bc7a0d8c" providerId="LiveId" clId="{2D90580A-6DC9-44CF-A17A-BD3CF9FF410C}" dt="2018-10-22T10:38:18.873" v="98" actId="20577"/>
          <ac:spMkLst>
            <pc:docMk/>
            <pc:sldMk cId="4227380641" sldId="256"/>
            <ac:spMk id="3" creationId="{9CDF3017-95B6-4487-95D3-84965BBBB08A}"/>
          </ac:spMkLst>
        </pc:spChg>
      </pc:sldChg>
      <pc:sldChg chg="modTransition">
        <pc:chgData name="Ralph Haeussler" userId="a33031a8bc7a0d8c" providerId="LiveId" clId="{2D90580A-6DC9-44CF-A17A-BD3CF9FF410C}" dt="2018-10-22T10:33:18.822" v="43"/>
        <pc:sldMkLst>
          <pc:docMk/>
          <pc:sldMk cId="229843570" sldId="259"/>
        </pc:sldMkLst>
      </pc:sldChg>
      <pc:sldChg chg="modSp">
        <pc:chgData name="Ralph Haeussler" userId="a33031a8bc7a0d8c" providerId="LiveId" clId="{2D90580A-6DC9-44CF-A17A-BD3CF9FF410C}" dt="2018-10-22T10:37:10.268" v="78" actId="14100"/>
        <pc:sldMkLst>
          <pc:docMk/>
          <pc:sldMk cId="3536085650" sldId="260"/>
        </pc:sldMkLst>
        <pc:spChg chg="mod">
          <ac:chgData name="Ralph Haeussler" userId="a33031a8bc7a0d8c" providerId="LiveId" clId="{2D90580A-6DC9-44CF-A17A-BD3CF9FF410C}" dt="2018-10-22T10:37:10.268" v="78" actId="14100"/>
          <ac:spMkLst>
            <pc:docMk/>
            <pc:sldMk cId="3536085650" sldId="260"/>
            <ac:spMk id="10" creationId="{932EA52E-12D2-4B06-98B9-2C4662359755}"/>
          </ac:spMkLst>
        </pc:spChg>
        <pc:picChg chg="mod">
          <ac:chgData name="Ralph Haeussler" userId="a33031a8bc7a0d8c" providerId="LiveId" clId="{2D90580A-6DC9-44CF-A17A-BD3CF9FF410C}" dt="2018-10-22T10:36:10.251" v="57" actId="14100"/>
          <ac:picMkLst>
            <pc:docMk/>
            <pc:sldMk cId="3536085650" sldId="260"/>
            <ac:picMk id="11" creationId="{11AFAFC4-33E5-4FC1-A97D-7D137794608C}"/>
          </ac:picMkLst>
        </pc:picChg>
      </pc:sldChg>
      <pc:sldChg chg="modSp">
        <pc:chgData name="Ralph Haeussler" userId="a33031a8bc7a0d8c" providerId="LiveId" clId="{2D90580A-6DC9-44CF-A17A-BD3CF9FF410C}" dt="2018-10-22T10:35:19.299" v="53" actId="1440"/>
        <pc:sldMkLst>
          <pc:docMk/>
          <pc:sldMk cId="3392723862" sldId="267"/>
        </pc:sldMkLst>
        <pc:spChg chg="ord">
          <ac:chgData name="Ralph Haeussler" userId="a33031a8bc7a0d8c" providerId="LiveId" clId="{2D90580A-6DC9-44CF-A17A-BD3CF9FF410C}" dt="2018-10-22T10:35:03.991" v="48" actId="166"/>
          <ac:spMkLst>
            <pc:docMk/>
            <pc:sldMk cId="3392723862" sldId="267"/>
            <ac:spMk id="41" creationId="{B4D8CCB6-167E-4031-BB20-A7A543F88561}"/>
          </ac:spMkLst>
        </pc:spChg>
        <pc:picChg chg="mod">
          <ac:chgData name="Ralph Haeussler" userId="a33031a8bc7a0d8c" providerId="LiveId" clId="{2D90580A-6DC9-44CF-A17A-BD3CF9FF410C}" dt="2018-10-22T10:35:19.299" v="53" actId="1440"/>
          <ac:picMkLst>
            <pc:docMk/>
            <pc:sldMk cId="3392723862" sldId="267"/>
            <ac:picMk id="11" creationId="{23389CD3-BC78-4629-B965-52ED0B358518}"/>
          </ac:picMkLst>
        </pc:picChg>
        <pc:picChg chg="mod">
          <ac:chgData name="Ralph Haeussler" userId="a33031a8bc7a0d8c" providerId="LiveId" clId="{2D90580A-6DC9-44CF-A17A-BD3CF9FF410C}" dt="2018-10-22T10:35:13.731" v="52" actId="1440"/>
          <ac:picMkLst>
            <pc:docMk/>
            <pc:sldMk cId="3392723862" sldId="267"/>
            <ac:picMk id="14" creationId="{38BEFBB7-8E29-4CEA-B609-8F8635527E90}"/>
          </ac:picMkLst>
        </pc:picChg>
      </pc:sldChg>
      <pc:sldChg chg="modTransition">
        <pc:chgData name="Ralph Haeussler" userId="a33031a8bc7a0d8c" providerId="LiveId" clId="{2D90580A-6DC9-44CF-A17A-BD3CF9FF410C}" dt="2018-10-22T10:27:16.232" v="0"/>
        <pc:sldMkLst>
          <pc:docMk/>
          <pc:sldMk cId="2973311581" sldId="268"/>
        </pc:sldMkLst>
      </pc:sldChg>
      <pc:sldChg chg="modSp">
        <pc:chgData name="Ralph Haeussler" userId="a33031a8bc7a0d8c" providerId="LiveId" clId="{2D90580A-6DC9-44CF-A17A-BD3CF9FF410C}" dt="2018-10-22T10:28:06.650" v="5" actId="14100"/>
        <pc:sldMkLst>
          <pc:docMk/>
          <pc:sldMk cId="3707882756" sldId="271"/>
        </pc:sldMkLst>
        <pc:spChg chg="mod">
          <ac:chgData name="Ralph Haeussler" userId="a33031a8bc7a0d8c" providerId="LiveId" clId="{2D90580A-6DC9-44CF-A17A-BD3CF9FF410C}" dt="2018-10-22T10:28:06.650" v="5" actId="14100"/>
          <ac:spMkLst>
            <pc:docMk/>
            <pc:sldMk cId="3707882756" sldId="271"/>
            <ac:spMk id="3" creationId="{C34BDECE-08A4-418B-9A0E-3E2D20FCB63A}"/>
          </ac:spMkLst>
        </pc:spChg>
      </pc:sldChg>
      <pc:sldChg chg="modSp">
        <pc:chgData name="Ralph Haeussler" userId="a33031a8bc7a0d8c" providerId="LiveId" clId="{2D90580A-6DC9-44CF-A17A-BD3CF9FF410C}" dt="2018-10-22T10:31:45.395" v="9" actId="403"/>
        <pc:sldMkLst>
          <pc:docMk/>
          <pc:sldMk cId="486281568" sldId="274"/>
        </pc:sldMkLst>
        <pc:spChg chg="mod">
          <ac:chgData name="Ralph Haeussler" userId="a33031a8bc7a0d8c" providerId="LiveId" clId="{2D90580A-6DC9-44CF-A17A-BD3CF9FF410C}" dt="2018-10-22T10:31:45.395" v="9" actId="403"/>
          <ac:spMkLst>
            <pc:docMk/>
            <pc:sldMk cId="486281568" sldId="274"/>
            <ac:spMk id="4" creationId="{E06FABAF-EF4B-4FFF-BF25-C39F7804E3CC}"/>
          </ac:spMkLst>
        </pc:spChg>
      </pc:sldChg>
      <pc:sldChg chg="modSp">
        <pc:chgData name="Ralph Haeussler" userId="a33031a8bc7a0d8c" providerId="LiveId" clId="{2D90580A-6DC9-44CF-A17A-BD3CF9FF410C}" dt="2018-10-22T10:29:42.303" v="7" actId="20577"/>
        <pc:sldMkLst>
          <pc:docMk/>
          <pc:sldMk cId="3586945992" sldId="276"/>
        </pc:sldMkLst>
        <pc:spChg chg="mod">
          <ac:chgData name="Ralph Haeussler" userId="a33031a8bc7a0d8c" providerId="LiveId" clId="{2D90580A-6DC9-44CF-A17A-BD3CF9FF410C}" dt="2018-10-22T10:29:42.303" v="7" actId="20577"/>
          <ac:spMkLst>
            <pc:docMk/>
            <pc:sldMk cId="3586945992" sldId="276"/>
            <ac:spMk id="10" creationId="{8D2B61DD-2041-4CDA-85EA-AB6F2E01F11A}"/>
          </ac:spMkLst>
        </pc:spChg>
      </pc:sldChg>
      <pc:sldChg chg="addSp modSp modTransition modAnim">
        <pc:chgData name="Ralph Haeussler" userId="a33031a8bc7a0d8c" providerId="LiveId" clId="{2D90580A-6DC9-44CF-A17A-BD3CF9FF410C}" dt="2018-10-22T10:33:40.892" v="44"/>
        <pc:sldMkLst>
          <pc:docMk/>
          <pc:sldMk cId="927347934" sldId="281"/>
        </pc:sldMkLst>
        <pc:spChg chg="add">
          <ac:chgData name="Ralph Haeussler" userId="a33031a8bc7a0d8c" providerId="LiveId" clId="{2D90580A-6DC9-44CF-A17A-BD3CF9FF410C}" dt="2018-10-22T10:33:40.892" v="44"/>
          <ac:spMkLst>
            <pc:docMk/>
            <pc:sldMk cId="927347934" sldId="281"/>
            <ac:spMk id="5" creationId="{9CA30A87-E8CE-42C1-A9C0-DF68E0DCFA66}"/>
          </ac:spMkLst>
        </pc:spChg>
        <pc:spChg chg="mod">
          <ac:chgData name="Ralph Haeussler" userId="a33031a8bc7a0d8c" providerId="LiveId" clId="{2D90580A-6DC9-44CF-A17A-BD3CF9FF410C}" dt="2018-10-22T10:32:31.229" v="33" actId="14100"/>
          <ac:spMkLst>
            <pc:docMk/>
            <pc:sldMk cId="927347934" sldId="281"/>
            <ac:spMk id="11" creationId="{CFA9A26A-8EF8-4713-ADDE-02FBAB0B0AE7}"/>
          </ac:spMkLst>
        </pc:spChg>
      </pc:sldChg>
      <pc:sldChg chg="addSp">
        <pc:chgData name="Ralph Haeussler" userId="a33031a8bc7a0d8c" providerId="LiveId" clId="{2D90580A-6DC9-44CF-A17A-BD3CF9FF410C}" dt="2018-10-22T10:32:34.054" v="34"/>
        <pc:sldMkLst>
          <pc:docMk/>
          <pc:sldMk cId="2283997365" sldId="282"/>
        </pc:sldMkLst>
        <pc:spChg chg="add">
          <ac:chgData name="Ralph Haeussler" userId="a33031a8bc7a0d8c" providerId="LiveId" clId="{2D90580A-6DC9-44CF-A17A-BD3CF9FF410C}" dt="2018-10-22T10:32:34.054" v="34"/>
          <ac:spMkLst>
            <pc:docMk/>
            <pc:sldMk cId="2283997365" sldId="282"/>
            <ac:spMk id="8" creationId="{D26A3356-2CB7-45AC-B428-453DE56ABB0B}"/>
          </ac:spMkLst>
        </pc:spChg>
      </pc:sldChg>
      <pc:sldChg chg="addSp">
        <pc:chgData name="Ralph Haeussler" userId="a33031a8bc7a0d8c" providerId="LiveId" clId="{2D90580A-6DC9-44CF-A17A-BD3CF9FF410C}" dt="2018-10-22T10:32:36.314" v="35"/>
        <pc:sldMkLst>
          <pc:docMk/>
          <pc:sldMk cId="1520165843" sldId="283"/>
        </pc:sldMkLst>
        <pc:spChg chg="add">
          <ac:chgData name="Ralph Haeussler" userId="a33031a8bc7a0d8c" providerId="LiveId" clId="{2D90580A-6DC9-44CF-A17A-BD3CF9FF410C}" dt="2018-10-22T10:32:36.314" v="35"/>
          <ac:spMkLst>
            <pc:docMk/>
            <pc:sldMk cId="1520165843" sldId="283"/>
            <ac:spMk id="8" creationId="{F820B27F-CFC3-4DD5-8118-0351E9CE66A3}"/>
          </ac:spMkLst>
        </pc:spChg>
      </pc:sldChg>
      <pc:sldChg chg="addSp">
        <pc:chgData name="Ralph Haeussler" userId="a33031a8bc7a0d8c" providerId="LiveId" clId="{2D90580A-6DC9-44CF-A17A-BD3CF9FF410C}" dt="2018-10-22T10:32:38.272" v="36"/>
        <pc:sldMkLst>
          <pc:docMk/>
          <pc:sldMk cId="3406503687" sldId="284"/>
        </pc:sldMkLst>
        <pc:spChg chg="add">
          <ac:chgData name="Ralph Haeussler" userId="a33031a8bc7a0d8c" providerId="LiveId" clId="{2D90580A-6DC9-44CF-A17A-BD3CF9FF410C}" dt="2018-10-22T10:32:38.272" v="36"/>
          <ac:spMkLst>
            <pc:docMk/>
            <pc:sldMk cId="3406503687" sldId="284"/>
            <ac:spMk id="7" creationId="{9539E903-1818-4123-ADB1-A0003C767892}"/>
          </ac:spMkLst>
        </pc:spChg>
      </pc:sldChg>
      <pc:sldChg chg="addSp">
        <pc:chgData name="Ralph Haeussler" userId="a33031a8bc7a0d8c" providerId="LiveId" clId="{2D90580A-6DC9-44CF-A17A-BD3CF9FF410C}" dt="2018-10-22T10:32:40.482" v="37"/>
        <pc:sldMkLst>
          <pc:docMk/>
          <pc:sldMk cId="353075614" sldId="285"/>
        </pc:sldMkLst>
        <pc:spChg chg="add">
          <ac:chgData name="Ralph Haeussler" userId="a33031a8bc7a0d8c" providerId="LiveId" clId="{2D90580A-6DC9-44CF-A17A-BD3CF9FF410C}" dt="2018-10-22T10:32:40.482" v="37"/>
          <ac:spMkLst>
            <pc:docMk/>
            <pc:sldMk cId="353075614" sldId="285"/>
            <ac:spMk id="10" creationId="{3B13E4BA-18C5-48C8-A574-57E7A494742C}"/>
          </ac:spMkLst>
        </pc:spChg>
      </pc:sldChg>
      <pc:sldChg chg="addSp">
        <pc:chgData name="Ralph Haeussler" userId="a33031a8bc7a0d8c" providerId="LiveId" clId="{2D90580A-6DC9-44CF-A17A-BD3CF9FF410C}" dt="2018-10-22T10:32:46.478" v="38"/>
        <pc:sldMkLst>
          <pc:docMk/>
          <pc:sldMk cId="3875481527" sldId="286"/>
        </pc:sldMkLst>
        <pc:spChg chg="add">
          <ac:chgData name="Ralph Haeussler" userId="a33031a8bc7a0d8c" providerId="LiveId" clId="{2D90580A-6DC9-44CF-A17A-BD3CF9FF410C}" dt="2018-10-22T10:32:46.478" v="38"/>
          <ac:spMkLst>
            <pc:docMk/>
            <pc:sldMk cId="3875481527" sldId="286"/>
            <ac:spMk id="11" creationId="{B949FBA8-7D12-451A-A466-1600E540D7E1}"/>
          </ac:spMkLst>
        </pc:spChg>
      </pc:sldChg>
      <pc:sldChg chg="addSp">
        <pc:chgData name="Ralph Haeussler" userId="a33031a8bc7a0d8c" providerId="LiveId" clId="{2D90580A-6DC9-44CF-A17A-BD3CF9FF410C}" dt="2018-10-22T10:32:48.845" v="39"/>
        <pc:sldMkLst>
          <pc:docMk/>
          <pc:sldMk cId="1188380033" sldId="287"/>
        </pc:sldMkLst>
        <pc:spChg chg="add">
          <ac:chgData name="Ralph Haeussler" userId="a33031a8bc7a0d8c" providerId="LiveId" clId="{2D90580A-6DC9-44CF-A17A-BD3CF9FF410C}" dt="2018-10-22T10:32:48.845" v="39"/>
          <ac:spMkLst>
            <pc:docMk/>
            <pc:sldMk cId="1188380033" sldId="287"/>
            <ac:spMk id="12" creationId="{3F61C4F0-27A5-49B4-8617-5A89063B580B}"/>
          </ac:spMkLst>
        </pc:spChg>
      </pc:sldChg>
      <pc:sldChg chg="addSp">
        <pc:chgData name="Ralph Haeussler" userId="a33031a8bc7a0d8c" providerId="LiveId" clId="{2D90580A-6DC9-44CF-A17A-BD3CF9FF410C}" dt="2018-10-22T10:32:52.248" v="40"/>
        <pc:sldMkLst>
          <pc:docMk/>
          <pc:sldMk cId="3817519004" sldId="288"/>
        </pc:sldMkLst>
        <pc:spChg chg="add">
          <ac:chgData name="Ralph Haeussler" userId="a33031a8bc7a0d8c" providerId="LiveId" clId="{2D90580A-6DC9-44CF-A17A-BD3CF9FF410C}" dt="2018-10-22T10:32:52.248" v="40"/>
          <ac:spMkLst>
            <pc:docMk/>
            <pc:sldMk cId="3817519004" sldId="288"/>
            <ac:spMk id="13" creationId="{730358C5-A9D1-4F4C-BB0F-60EF7C6E1B64}"/>
          </ac:spMkLst>
        </pc:spChg>
      </pc:sldChg>
      <pc:sldChg chg="addSp modSp">
        <pc:chgData name="Ralph Haeussler" userId="a33031a8bc7a0d8c" providerId="LiveId" clId="{2D90580A-6DC9-44CF-A17A-BD3CF9FF410C}" dt="2018-10-22T10:33:01.484" v="42" actId="167"/>
        <pc:sldMkLst>
          <pc:docMk/>
          <pc:sldMk cId="4173172006" sldId="294"/>
        </pc:sldMkLst>
        <pc:spChg chg="add ord">
          <ac:chgData name="Ralph Haeussler" userId="a33031a8bc7a0d8c" providerId="LiveId" clId="{2D90580A-6DC9-44CF-A17A-BD3CF9FF410C}" dt="2018-10-22T10:33:01.484" v="42" actId="167"/>
          <ac:spMkLst>
            <pc:docMk/>
            <pc:sldMk cId="4173172006" sldId="294"/>
            <ac:spMk id="21" creationId="{0C1CB750-AE38-404F-9863-95E4B056F772}"/>
          </ac:spMkLst>
        </pc:spChg>
      </pc:sldChg>
      <pc:sldChg chg="modTransition">
        <pc:chgData name="Ralph Haeussler" userId="a33031a8bc7a0d8c" providerId="LiveId" clId="{2D90580A-6DC9-44CF-A17A-BD3CF9FF410C}" dt="2018-10-22T10:35:50.875" v="55"/>
        <pc:sldMkLst>
          <pc:docMk/>
          <pc:sldMk cId="1472772172" sldId="29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88C1F2-E130-4176-B5DC-F2A7E4FBCEE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076F79-0FB2-4F8F-A41A-69418FE43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023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69901" y="1463040"/>
            <a:ext cx="1024128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76B5D25-34C5-47F0-B492-16B667B727F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2FE45E5-0AED-4F18-B00E-BEB14A786A7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37110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  <p:sldLayoutId id="2147483668" r:id="rId18"/>
  </p:sldLayoutIdLst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.jpg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3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microsoft.com/office/2007/relationships/hdphoto" Target="../media/hdphoto1.wdp"/><Relationship Id="rId7" Type="http://schemas.openxmlformats.org/officeDocument/2006/relationships/image" Target="../media/image13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13" Type="http://schemas.microsoft.com/office/2007/relationships/hdphoto" Target="../media/hdphoto2.wdp"/><Relationship Id="rId18" Type="http://schemas.openxmlformats.org/officeDocument/2006/relationships/image" Target="../media/image22.jpeg"/><Relationship Id="rId3" Type="http://schemas.microsoft.com/office/2007/relationships/hdphoto" Target="../media/hdphoto1.wdp"/><Relationship Id="rId7" Type="http://schemas.openxmlformats.org/officeDocument/2006/relationships/image" Target="../media/image13.jpg"/><Relationship Id="rId12" Type="http://schemas.openxmlformats.org/officeDocument/2006/relationships/image" Target="../media/image18.png"/><Relationship Id="rId17" Type="http://schemas.microsoft.com/office/2007/relationships/hdphoto" Target="../media/hdphoto3.wdp"/><Relationship Id="rId2" Type="http://schemas.openxmlformats.org/officeDocument/2006/relationships/image" Target="../media/image9.jpeg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jpg"/><Relationship Id="rId11" Type="http://schemas.openxmlformats.org/officeDocument/2006/relationships/image" Target="../media/image17.gif"/><Relationship Id="rId5" Type="http://schemas.openxmlformats.org/officeDocument/2006/relationships/image" Target="../media/image11.jpg"/><Relationship Id="rId15" Type="http://schemas.openxmlformats.org/officeDocument/2006/relationships/image" Target="../media/image20.jpeg"/><Relationship Id="rId10" Type="http://schemas.openxmlformats.org/officeDocument/2006/relationships/image" Target="../media/image16.jpeg"/><Relationship Id="rId19" Type="http://schemas.microsoft.com/office/2007/relationships/hdphoto" Target="../media/hdphoto4.wdp"/><Relationship Id="rId4" Type="http://schemas.openxmlformats.org/officeDocument/2006/relationships/image" Target="../media/image10.png"/><Relationship Id="rId9" Type="http://schemas.openxmlformats.org/officeDocument/2006/relationships/image" Target="../media/image15.jpg"/><Relationship Id="rId14" Type="http://schemas.openxmlformats.org/officeDocument/2006/relationships/image" Target="../media/image19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gif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3" Type="http://schemas.openxmlformats.org/officeDocument/2006/relationships/image" Target="../media/image23.jpg"/><Relationship Id="rId7" Type="http://schemas.openxmlformats.org/officeDocument/2006/relationships/image" Target="../media/image2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g"/><Relationship Id="rId5" Type="http://schemas.openxmlformats.org/officeDocument/2006/relationships/image" Target="../media/image24.gif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3" Type="http://schemas.openxmlformats.org/officeDocument/2006/relationships/image" Target="../media/image23.jpg"/><Relationship Id="rId7" Type="http://schemas.openxmlformats.org/officeDocument/2006/relationships/image" Target="../media/image2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g"/><Relationship Id="rId5" Type="http://schemas.openxmlformats.org/officeDocument/2006/relationships/image" Target="../media/image24.gif"/><Relationship Id="rId4" Type="http://schemas.openxmlformats.org/officeDocument/2006/relationships/image" Target="../media/image3.png"/><Relationship Id="rId9" Type="http://schemas.openxmlformats.org/officeDocument/2006/relationships/image" Target="../media/image28.jp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g"/><Relationship Id="rId13" Type="http://schemas.openxmlformats.org/officeDocument/2006/relationships/image" Target="../media/image33.png"/><Relationship Id="rId3" Type="http://schemas.openxmlformats.org/officeDocument/2006/relationships/image" Target="../media/image23.jpg"/><Relationship Id="rId7" Type="http://schemas.openxmlformats.org/officeDocument/2006/relationships/image" Target="../media/image5.jpg"/><Relationship Id="rId12" Type="http://schemas.microsoft.com/office/2007/relationships/hdphoto" Target="../media/hdphoto5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g"/><Relationship Id="rId11" Type="http://schemas.openxmlformats.org/officeDocument/2006/relationships/image" Target="../media/image32.png"/><Relationship Id="rId5" Type="http://schemas.openxmlformats.org/officeDocument/2006/relationships/image" Target="../media/image24.gif"/><Relationship Id="rId10" Type="http://schemas.openxmlformats.org/officeDocument/2006/relationships/image" Target="../media/image31.jpg"/><Relationship Id="rId4" Type="http://schemas.openxmlformats.org/officeDocument/2006/relationships/image" Target="../media/image3.png"/><Relationship Id="rId9" Type="http://schemas.openxmlformats.org/officeDocument/2006/relationships/image" Target="../media/image30.jpg"/><Relationship Id="rId14" Type="http://schemas.microsoft.com/office/2007/relationships/hdphoto" Target="../media/hdphoto6.wdp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g"/><Relationship Id="rId13" Type="http://schemas.openxmlformats.org/officeDocument/2006/relationships/image" Target="../media/image33.png"/><Relationship Id="rId3" Type="http://schemas.openxmlformats.org/officeDocument/2006/relationships/image" Target="../media/image23.jpg"/><Relationship Id="rId7" Type="http://schemas.openxmlformats.org/officeDocument/2006/relationships/image" Target="../media/image5.jpg"/><Relationship Id="rId12" Type="http://schemas.microsoft.com/office/2007/relationships/hdphoto" Target="../media/hdphoto5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g"/><Relationship Id="rId11" Type="http://schemas.openxmlformats.org/officeDocument/2006/relationships/image" Target="../media/image32.png"/><Relationship Id="rId5" Type="http://schemas.openxmlformats.org/officeDocument/2006/relationships/image" Target="../media/image24.gif"/><Relationship Id="rId10" Type="http://schemas.openxmlformats.org/officeDocument/2006/relationships/image" Target="../media/image31.jpg"/><Relationship Id="rId4" Type="http://schemas.openxmlformats.org/officeDocument/2006/relationships/image" Target="../media/image3.png"/><Relationship Id="rId9" Type="http://schemas.openxmlformats.org/officeDocument/2006/relationships/image" Target="../media/image30.jpg"/><Relationship Id="rId14" Type="http://schemas.microsoft.com/office/2007/relationships/hdphoto" Target="../media/hdphoto6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5.jp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7" Type="http://schemas.openxmlformats.org/officeDocument/2006/relationships/image" Target="../media/image3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g"/><Relationship Id="rId5" Type="http://schemas.openxmlformats.org/officeDocument/2006/relationships/image" Target="../media/image35.jp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g"/><Relationship Id="rId5" Type="http://schemas.openxmlformats.org/officeDocument/2006/relationships/image" Target="../media/image38.jp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1.png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7" Type="http://schemas.microsoft.com/office/2007/relationships/hdphoto" Target="../media/hdphoto7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photo&#10;&#10;Description automatically generated">
            <a:extLst>
              <a:ext uri="{FF2B5EF4-FFF2-40B4-BE49-F238E27FC236}">
                <a16:creationId xmlns:a16="http://schemas.microsoft.com/office/drawing/2014/main" id="{F2538C5B-271A-4C23-9E19-19D6123B6C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91" t="26677" b="215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89185C3-D129-4EF0-942D-F5A91AD14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Freeform 5">
            <a:extLst>
              <a:ext uri="{FF2B5EF4-FFF2-40B4-BE49-F238E27FC236}">
                <a16:creationId xmlns:a16="http://schemas.microsoft.com/office/drawing/2014/main" id="{03AE653C-53AB-4F46-88AD-81EAE1D4A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59898-B538-4AC3-92F0-041276CB28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46333" y="2032000"/>
            <a:ext cx="4513792" cy="2819398"/>
          </a:xfrm>
        </p:spPr>
        <p:txBody>
          <a:bodyPr>
            <a:normAutofit/>
          </a:bodyPr>
          <a:lstStyle/>
          <a:p>
            <a:r>
              <a:rPr lang="en-GB" dirty="0"/>
              <a:t>WELCOME TO HPAH4003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DF3017-95B6-4487-95D3-84965BBBB0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34906" y="4851399"/>
            <a:ext cx="5425219" cy="1857862"/>
          </a:xfrm>
        </p:spPr>
        <p:txBody>
          <a:bodyPr>
            <a:normAutofit/>
          </a:bodyPr>
          <a:lstStyle/>
          <a:p>
            <a:r>
              <a:rPr lang="en-GB" sz="2400" dirty="0"/>
              <a:t>Sources, Readings &amp; Reflections:</a:t>
            </a:r>
            <a:br>
              <a:rPr lang="en-GB" sz="2400" dirty="0"/>
            </a:br>
            <a:r>
              <a:rPr lang="en-GB" sz="2400" dirty="0"/>
              <a:t>Connections to Antiquity</a:t>
            </a:r>
          </a:p>
          <a:p>
            <a:endParaRPr lang="en-GB" dirty="0"/>
          </a:p>
          <a:p>
            <a:r>
              <a:rPr lang="en-GB" dirty="0"/>
              <a:t>Assoc.-Prof. Ralph Haeussler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892256F-97C5-4941-AA6B-536629C2C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8D4AC9E-C321-4372-B2A8-3EAA39D05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9AB259E-1EAF-4CB8-8A02-1129A51BA1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1291DCF-6A50-4ECE-8426-7CDFB889A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7C8EBF3-2709-487B-B3B1-74EBDB3AAC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40B8F39B-3155-4BD1-9C58-0C38175660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9F44597C-E8CD-4F89-8AA8-D4387E36B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8B97F3A-926A-4709-8514-0B5930B71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2B52BA3-B387-4A7B-BDE3-2A929E8DF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B1409A2-39F2-4829-AAD6-A6C7E5B55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E050882-28EA-4741-ACAC-350B982F3E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E738B4B7-138F-47D3-B924-7DD4E4A445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1D678C8-BF18-4215-9C17-6BDF65FD73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5343619-FE82-4388-81AD-5F177567B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9EE7646-A7DE-4961-AD88-CFF117324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5C9BAD74-57FD-4889-BD33-86E1FD418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CBC3F52-B43F-4BBB-95BC-F0C8A7E6DB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4872497-3F24-49F2-B743-1526543C4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018BB6CD-6F9B-4F96-AB11-D3235132C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9A6DE6D0-D287-4C30-A155-EFE66923E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9E5C1E-B41A-46A7-9DD3-DAC7F557D7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E641E92-5C4A-45A9-BD9D-AC6475008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C8751D7C-208B-4DD9-A9A6-DE982DECD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BD2EED49-CC16-4BA6-8098-5818D8E9B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B54F4517-F06B-4C3F-8381-F6F8A5B1A9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A973495-2DD5-472C-B2E8-BBDBFA1FE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D7256EB-609F-43A2-9D2A-18BC618823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2F8B3699-E4FD-4C39-A9F4-739F8F916F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B752C69-3660-469F-A5A3-4FE235F51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229BC018-7CBE-4FDC-88CB-AA76D06E7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46A757F9-01DE-4C2E-9EC1-A6D31FF35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A2574D16-1EDD-4389-B9D6-39A92A2219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AEE7CD9C-8A5B-4679-B5E1-7F986872A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09B51E33-A7BC-45BA-9FD2-0F0A107BC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8513AB31-9C59-4207-B401-BE3B9BF45A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0E6990C6-E5BB-4ABD-897C-7EA1A6A464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32BD70C6-0008-43A6-974E-0527868C5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C3C82970-E573-429B-9E00-38E9CA91C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9C697561-9BE6-48FF-88CE-BDF184956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60AE787D-BAED-4C7E-BF34-CA4BEC895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43FA8FCD-E6B3-4E88-95D2-3984868B2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5D76E357-EF38-4079-9894-50FBE0C6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0670944B-B6AB-4219-A4ED-5A97A7C85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4A506388-F156-4305-8911-37083AA49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02E08D62-BFF8-42CD-AF09-AB43944D9D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3181268B-BDCC-4E9B-96AE-93FD62051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61B60F61-41CE-4413-B1F6-F748DD1563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2BE0D3F7-24F6-4DE6-9A4C-AD96DBCD2E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AC208722-FDF3-4D2D-B806-B20655FA9A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334FD841-5234-40CC-8EA9-6145DD2D27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9FCFC453-9130-4629-A00E-1D798EB0F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C1280CFE-15AF-442D-86B4-2713F0A1F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7C90A288-F6AF-4B65-9D23-63CE9527A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6B319294-3F99-4B8B-9306-CE5DC0D3AF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650689E2-98A0-4575-87DD-E1931E264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951BE07E-1C1E-449B-A1E2-2889700F8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A3122244-F6FF-48D2-8985-52604D64F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19C06057-85A2-44C1-B08C-8E4B74DF46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5BFEB1E2-D502-4EF4-84A1-1BC26B3AAD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42B82885-0B81-4F88-A2D7-04DDC3AB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297A5C78-88A3-46F9-9A92-0C9F92888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60F9B861-969B-41AB-A9B2-49C65ABE3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88C03082-F323-4974-89DD-19ECE36D1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7E83551A-9864-47FE-A22F-449B16B70A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7565C387-5EF3-46A4-A6F0-8EEA2FB36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1665985C-8DB3-4FB9-B6EB-12B352DE2B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FD069B31-0172-44A4-8703-99BB8CE73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7FE25BE8-7CE3-4955-9A47-686635834F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A8A36428-1152-4784-9BBD-0B4D6F184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D2F09430-7C11-4939-94EF-B872F7BFC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8A8A9131-E4ED-4693-9A6F-AAF96511A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B50428BC-5D48-4B3D-835B-7F63BBE69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784FC4B5-0F0D-4E3C-A401-D44E02BBC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068BA05A-D343-4E1B-873E-5A6D331BF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0350DE8F-1311-483F-A6B6-A190745FE9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4846C1CD-5088-4847-9172-4BC69855C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0EBDE060-53D1-4B08-80BE-C327C4FCC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5AB11680-BC6F-4DEB-A538-E475429E7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5E0627E8-8ADA-4221-A140-5EC8CE51A3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4126B5C2-6944-4222-9AA4-8B3B9ABD2E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738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photo&#10;&#10;Description automatically generated">
            <a:extLst>
              <a:ext uri="{FF2B5EF4-FFF2-40B4-BE49-F238E27FC236}">
                <a16:creationId xmlns:a16="http://schemas.microsoft.com/office/drawing/2014/main" id="{F2538C5B-271A-4C23-9E19-19D6123B6C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323" b="237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8" name="Picture 10">
            <a:extLst>
              <a:ext uri="{FF2B5EF4-FFF2-40B4-BE49-F238E27FC236}">
                <a16:creationId xmlns:a16="http://schemas.microsoft.com/office/drawing/2014/main" id="{3D055F2A-4674-495A-BC79-69113774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9" name="Rectangle 12">
            <a:extLst>
              <a:ext uri="{FF2B5EF4-FFF2-40B4-BE49-F238E27FC236}">
                <a16:creationId xmlns:a16="http://schemas.microsoft.com/office/drawing/2014/main" id="{7B6143D6-CE22-48F8-A072-B68227854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62026" y="607814"/>
            <a:ext cx="10264775" cy="5640586"/>
          </a:xfrm>
          <a:prstGeom prst="rect">
            <a:avLst/>
          </a:prstGeom>
          <a:solidFill>
            <a:schemeClr val="bg1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prstClr val="white"/>
              </a:buClr>
              <a:buSzPct val="100000"/>
              <a:buFont typeface="Arial"/>
              <a:buNone/>
              <a:tabLst/>
              <a:defRPr/>
            </a:pPr>
            <a:endParaRPr kumimoji="0" lang="en-US" sz="1600" b="0" i="0" u="none" strike="noStrike" kern="1200" cap="all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59898-B538-4AC3-92F0-041276CB2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787400"/>
            <a:ext cx="9437159" cy="127846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OVERVIEW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DF3017-95B6-4487-95D3-84965BBBB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0067" y="2065867"/>
            <a:ext cx="9437159" cy="410633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AIMS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To explore the way that modern readers connect to the ancient world through ancient sources, scholarship and modern reception. 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LEARNING OUTCOMES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Upon the successful completion of this module, the student should be able to: 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Have a good understanding of the way that information has been transmitted  to modern readers and adapted by modern storytellers.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Engage with the traditions of scholarship used in approaches to antiquity. </a:t>
            </a:r>
          </a:p>
        </p:txBody>
      </p:sp>
    </p:spTree>
    <p:extLst>
      <p:ext uri="{BB962C8B-B14F-4D97-AF65-F5344CB8AC3E}">
        <p14:creationId xmlns:p14="http://schemas.microsoft.com/office/powerpoint/2010/main" val="297331158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photo&#10;&#10;Description automatically generated">
            <a:extLst>
              <a:ext uri="{FF2B5EF4-FFF2-40B4-BE49-F238E27FC236}">
                <a16:creationId xmlns:a16="http://schemas.microsoft.com/office/drawing/2014/main" id="{F2538C5B-271A-4C23-9E19-19D6123B6C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323" b="237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8" name="Picture 10">
            <a:extLst>
              <a:ext uri="{FF2B5EF4-FFF2-40B4-BE49-F238E27FC236}">
                <a16:creationId xmlns:a16="http://schemas.microsoft.com/office/drawing/2014/main" id="{3D055F2A-4674-495A-BC79-69113774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9" name="Rectangle 12">
            <a:extLst>
              <a:ext uri="{FF2B5EF4-FFF2-40B4-BE49-F238E27FC236}">
                <a16:creationId xmlns:a16="http://schemas.microsoft.com/office/drawing/2014/main" id="{7B6143D6-CE22-48F8-A072-B68227854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62026" y="607814"/>
            <a:ext cx="10264775" cy="5640586"/>
          </a:xfrm>
          <a:prstGeom prst="rect">
            <a:avLst/>
          </a:prstGeom>
          <a:solidFill>
            <a:schemeClr val="bg1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prstClr val="white"/>
              </a:buClr>
              <a:buSzPct val="100000"/>
              <a:buFont typeface="Arial"/>
              <a:buNone/>
              <a:tabLst/>
              <a:defRPr/>
            </a:pPr>
            <a:endParaRPr kumimoji="0" lang="en-US" sz="1600" b="0" i="0" u="none" strike="noStrike" kern="1200" cap="all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59898-B538-4AC3-92F0-041276CB2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787400"/>
            <a:ext cx="9437159" cy="127846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OVERVIEW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DF3017-95B6-4487-95D3-84965BBBB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0067" y="2142067"/>
            <a:ext cx="9437159" cy="3928533"/>
          </a:xfrm>
        </p:spPr>
        <p:txBody>
          <a:bodyPr>
            <a:normAutofit/>
          </a:bodyPr>
          <a:lstStyle/>
          <a:p>
            <a:r>
              <a:rPr lang="en-GB" sz="2800" dirty="0"/>
              <a:t>CONTENT:</a:t>
            </a:r>
          </a:p>
          <a:p>
            <a:pPr lvl="1"/>
            <a:r>
              <a:rPr lang="en-GB" sz="2400" dirty="0"/>
              <a:t>Examining the sources that allow us to get insights into ancient art, history, literature and culture.</a:t>
            </a:r>
          </a:p>
          <a:p>
            <a:pPr lvl="1"/>
            <a:r>
              <a:rPr lang="en-GB" sz="2400" dirty="0"/>
              <a:t>Looking at the way that modern contexts have influenced the way that we understand the ancient world. </a:t>
            </a:r>
          </a:p>
          <a:p>
            <a:pPr lvl="1"/>
            <a:r>
              <a:rPr lang="en-GB" sz="2400" dirty="0"/>
              <a:t>Exploring the uses of the ancient world in modern media. </a:t>
            </a:r>
          </a:p>
          <a:p>
            <a:pPr lvl="1">
              <a:lnSpc>
                <a:spcPct val="9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27551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photo&#10;&#10;Description automatically generated">
            <a:extLst>
              <a:ext uri="{FF2B5EF4-FFF2-40B4-BE49-F238E27FC236}">
                <a16:creationId xmlns:a16="http://schemas.microsoft.com/office/drawing/2014/main" id="{F2538C5B-271A-4C23-9E19-19D6123B6C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323" b="237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8" name="Picture 10">
            <a:extLst>
              <a:ext uri="{FF2B5EF4-FFF2-40B4-BE49-F238E27FC236}">
                <a16:creationId xmlns:a16="http://schemas.microsoft.com/office/drawing/2014/main" id="{3D055F2A-4674-495A-BC79-69113774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9" name="Rectangle 12">
            <a:extLst>
              <a:ext uri="{FF2B5EF4-FFF2-40B4-BE49-F238E27FC236}">
                <a16:creationId xmlns:a16="http://schemas.microsoft.com/office/drawing/2014/main" id="{7B6143D6-CE22-48F8-A072-B68227854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62026" y="607814"/>
            <a:ext cx="10264775" cy="5640586"/>
          </a:xfrm>
          <a:prstGeom prst="rect">
            <a:avLst/>
          </a:prstGeom>
          <a:solidFill>
            <a:schemeClr val="bg1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prstClr val="white"/>
              </a:buClr>
              <a:buSzPct val="100000"/>
              <a:buFont typeface="Arial"/>
              <a:buNone/>
              <a:tabLst/>
              <a:defRPr/>
            </a:pPr>
            <a:endParaRPr kumimoji="0" lang="en-US" sz="1600" b="0" i="0" u="none" strike="noStrike" kern="1200" cap="all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59898-B538-4AC3-92F0-041276CB2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787400"/>
            <a:ext cx="9437159" cy="127846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OVERVIEW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DF3017-95B6-4487-95D3-84965BBBB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0067" y="2142067"/>
            <a:ext cx="9437159" cy="3928533"/>
          </a:xfrm>
        </p:spPr>
        <p:txBody>
          <a:bodyPr>
            <a:normAutofit/>
          </a:bodyPr>
          <a:lstStyle/>
          <a:p>
            <a:r>
              <a:rPr lang="en-GB" sz="2800" dirty="0"/>
              <a:t>CONTENT:</a:t>
            </a:r>
          </a:p>
          <a:p>
            <a:pPr lvl="1"/>
            <a:r>
              <a:rPr lang="en-GB" sz="2400" dirty="0"/>
              <a:t>Examining the sources that allow us to get insights into ancient art, history, literature and culture.</a:t>
            </a:r>
          </a:p>
          <a:p>
            <a:pPr lvl="1"/>
            <a:r>
              <a:rPr lang="en-GB" sz="2400" dirty="0"/>
              <a:t>Looking at the way that modern contexts have influenced the way that we understand the ancient world. </a:t>
            </a:r>
          </a:p>
          <a:p>
            <a:pPr lvl="1"/>
            <a:r>
              <a:rPr lang="en-GB" sz="2400" dirty="0"/>
              <a:t>Exploring the uses of the ancient world in modern media. </a:t>
            </a:r>
          </a:p>
          <a:p>
            <a:pPr lvl="1"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7" name="Content Placeholder 4" descr="A large stone statue in front of a building&#10;&#10;Description automatically generated">
            <a:extLst>
              <a:ext uri="{FF2B5EF4-FFF2-40B4-BE49-F238E27FC236}">
                <a16:creationId xmlns:a16="http://schemas.microsoft.com/office/drawing/2014/main" id="{D69425DD-60B7-4724-AA51-AED4C2BA7A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14642" y="257879"/>
            <a:ext cx="4897519" cy="65300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D2B61DD-2041-4CDA-85EA-AB6F2E01F11A}"/>
              </a:ext>
            </a:extLst>
          </p:cNvPr>
          <p:cNvSpPr/>
          <p:nvPr/>
        </p:nvSpPr>
        <p:spPr>
          <a:xfrm>
            <a:off x="4059228" y="5820889"/>
            <a:ext cx="3533853" cy="923330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Spartacus by Denis </a:t>
            </a:r>
            <a:r>
              <a:rPr lang="en-GB" dirty="0" err="1"/>
              <a:t>Foyatier</a:t>
            </a:r>
            <a:r>
              <a:rPr lang="en-GB" dirty="0"/>
              <a:t> (1830), </a:t>
            </a:r>
            <a:br>
              <a:rPr lang="en-GB" dirty="0"/>
            </a:br>
            <a:r>
              <a:rPr lang="en-GB" dirty="0"/>
              <a:t>Museum: Louvre</a:t>
            </a:r>
          </a:p>
          <a:p>
            <a:r>
              <a:rPr lang="en-GB" b="1" dirty="0"/>
              <a:t>Why 1830…?</a:t>
            </a:r>
          </a:p>
        </p:txBody>
      </p:sp>
    </p:spTree>
    <p:extLst>
      <p:ext uri="{BB962C8B-B14F-4D97-AF65-F5344CB8AC3E}">
        <p14:creationId xmlns:p14="http://schemas.microsoft.com/office/powerpoint/2010/main" val="3586945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photo&#10;&#10;Description automatically generated">
            <a:extLst>
              <a:ext uri="{FF2B5EF4-FFF2-40B4-BE49-F238E27FC236}">
                <a16:creationId xmlns:a16="http://schemas.microsoft.com/office/drawing/2014/main" id="{F2538C5B-271A-4C23-9E19-19D6123B6C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323" b="237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8" name="Picture 10">
            <a:extLst>
              <a:ext uri="{FF2B5EF4-FFF2-40B4-BE49-F238E27FC236}">
                <a16:creationId xmlns:a16="http://schemas.microsoft.com/office/drawing/2014/main" id="{3D055F2A-4674-495A-BC79-69113774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9" name="Rectangle 12">
            <a:extLst>
              <a:ext uri="{FF2B5EF4-FFF2-40B4-BE49-F238E27FC236}">
                <a16:creationId xmlns:a16="http://schemas.microsoft.com/office/drawing/2014/main" id="{7B6143D6-CE22-48F8-A072-B68227854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62026" y="607814"/>
            <a:ext cx="10264775" cy="5640586"/>
          </a:xfrm>
          <a:prstGeom prst="rect">
            <a:avLst/>
          </a:prstGeom>
          <a:solidFill>
            <a:schemeClr val="bg1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prstClr val="white"/>
              </a:buClr>
              <a:buSzPct val="100000"/>
              <a:buFont typeface="Arial"/>
              <a:buNone/>
              <a:tabLst/>
              <a:defRPr/>
            </a:pPr>
            <a:endParaRPr kumimoji="0" lang="en-US" sz="1600" b="0" i="0" u="none" strike="noStrike" kern="1200" cap="all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59898-B538-4AC3-92F0-041276CB2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787400"/>
            <a:ext cx="9437159" cy="127846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OVERVIEW</a:t>
            </a: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F998DFD-3934-4956-A7BB-3B5543D001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1573112-44AA-491C-9CC5-8D4A29BDA9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8842" y="2570495"/>
            <a:ext cx="9065342" cy="1715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34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photo&#10;&#10;Description automatically generated">
            <a:extLst>
              <a:ext uri="{FF2B5EF4-FFF2-40B4-BE49-F238E27FC236}">
                <a16:creationId xmlns:a16="http://schemas.microsoft.com/office/drawing/2014/main" id="{F2538C5B-271A-4C23-9E19-19D6123B6C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323" b="237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D055F2A-4674-495A-BC79-69113774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B6143D6-CE22-48F8-A072-B68227854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62026" y="607814"/>
            <a:ext cx="10264775" cy="5640586"/>
          </a:xfrm>
          <a:prstGeom prst="rect">
            <a:avLst/>
          </a:prstGeom>
          <a:solidFill>
            <a:schemeClr val="bg1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prstClr val="white"/>
              </a:buClr>
              <a:buSzPct val="100000"/>
              <a:buFont typeface="Arial"/>
              <a:buNone/>
              <a:tabLst/>
              <a:defRPr/>
            </a:pPr>
            <a:endParaRPr kumimoji="0" lang="en-US" sz="1600" b="0" i="0" u="none" strike="noStrike" kern="1200" cap="all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59898-B538-4AC3-92F0-041276CB2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787400"/>
            <a:ext cx="9437159" cy="127846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ASSESSMENT: Portfolio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C34BDECE-08A4-418B-9A0E-3E2D20FCB63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80067" y="2142067"/>
            <a:ext cx="9437159" cy="39941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PART 1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- deadline 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Wednesday 24</a:t>
            </a:r>
            <a:r>
              <a:rPr kumimoji="0" lang="en-US" altLang="en-US" sz="2200" b="1" i="0" u="none" strike="noStrike" cap="none" normalizeH="0" baseline="30000" dirty="0">
                <a:ln>
                  <a:noFill/>
                </a:ln>
                <a:effectLst/>
                <a:latin typeface="Arial" panose="020B0604020202020204" pitchFamily="34" charset="0"/>
              </a:rPr>
              <a:t>th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October, 23.59hrs</a:t>
            </a:r>
            <a:b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 Question Bank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(300-word equivalent - 7.5% of overall mark): 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Based on the template on Moodle, provide as many questions on Stanley Kubrick’s 1960 movie ‘Spartacus’ that you can think of: 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Which aspects of the movie need checking? 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(e.g. persons, events, places, sociocultural aspects, possible anachronisms, etc.) </a:t>
            </a:r>
          </a:p>
        </p:txBody>
      </p:sp>
    </p:spTree>
    <p:extLst>
      <p:ext uri="{BB962C8B-B14F-4D97-AF65-F5344CB8AC3E}">
        <p14:creationId xmlns:p14="http://schemas.microsoft.com/office/powerpoint/2010/main" val="3707882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photo&#10;&#10;Description automatically generated">
            <a:extLst>
              <a:ext uri="{FF2B5EF4-FFF2-40B4-BE49-F238E27FC236}">
                <a16:creationId xmlns:a16="http://schemas.microsoft.com/office/drawing/2014/main" id="{F2538C5B-271A-4C23-9E19-19D6123B6C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323" b="237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D055F2A-4674-495A-BC79-69113774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7B6143D6-CE22-48F8-A072-B68227854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62026" y="607814"/>
            <a:ext cx="10264775" cy="5640586"/>
          </a:xfrm>
          <a:prstGeom prst="rect">
            <a:avLst/>
          </a:prstGeom>
          <a:solidFill>
            <a:schemeClr val="bg1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prstClr val="white"/>
              </a:buClr>
              <a:buSzPct val="100000"/>
              <a:buFont typeface="Arial"/>
              <a:buNone/>
              <a:tabLst/>
              <a:defRPr/>
            </a:pPr>
            <a:endParaRPr kumimoji="0" lang="en-US" sz="1600" b="0" i="0" u="none" strike="noStrike" kern="1200" cap="all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59898-B538-4AC3-92F0-041276CB2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787400"/>
            <a:ext cx="9437159" cy="127846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ASSESSMENT: Portfolio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8E3D05B1-D5D9-48B8-BD8E-DF36809D19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79538" y="2141538"/>
            <a:ext cx="9437687" cy="37258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PART 2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- deadline: 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Tuesday 30</a:t>
            </a:r>
            <a:r>
              <a:rPr kumimoji="0" lang="en-US" altLang="en-US" sz="2200" b="1" i="0" u="none" strike="noStrike" cap="none" normalizeH="0" baseline="30000" dirty="0">
                <a:ln>
                  <a:noFill/>
                </a:ln>
                <a:effectLst/>
                <a:latin typeface="Arial" panose="020B0604020202020204" pitchFamily="34" charset="0"/>
              </a:rPr>
              <a:t>th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October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700-word critical analysis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(17.5% of overall mark) 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Critical analysis of Appian's description of the 3rd Servile War (BC 1.14.116) making use of modern scholarly debates and complementary evidence to verify the reliability of Appian’s account. </a:t>
            </a:r>
          </a:p>
        </p:txBody>
      </p:sp>
    </p:spTree>
    <p:extLst>
      <p:ext uri="{BB962C8B-B14F-4D97-AF65-F5344CB8AC3E}">
        <p14:creationId xmlns:p14="http://schemas.microsoft.com/office/powerpoint/2010/main" val="3477204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photo&#10;&#10;Description automatically generated">
            <a:extLst>
              <a:ext uri="{FF2B5EF4-FFF2-40B4-BE49-F238E27FC236}">
                <a16:creationId xmlns:a16="http://schemas.microsoft.com/office/drawing/2014/main" id="{F2538C5B-271A-4C23-9E19-19D6123B6C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323" b="237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D055F2A-4674-495A-BC79-69113774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7B6143D6-CE22-48F8-A072-B68227854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62026" y="607814"/>
            <a:ext cx="10264775" cy="5640586"/>
          </a:xfrm>
          <a:prstGeom prst="rect">
            <a:avLst/>
          </a:prstGeom>
          <a:solidFill>
            <a:schemeClr val="bg1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prstClr val="white"/>
              </a:buClr>
              <a:buSzPct val="100000"/>
              <a:buFont typeface="Arial"/>
              <a:buNone/>
              <a:tabLst/>
              <a:defRPr/>
            </a:pPr>
            <a:endParaRPr kumimoji="0" lang="en-US" sz="1600" b="0" i="0" u="none" strike="noStrike" kern="1200" cap="all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59898-B538-4AC3-92F0-041276CB2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787400"/>
            <a:ext cx="9437159" cy="127846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ASSESSMENT: Portfolio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E06FABAF-EF4B-4FFF-BF25-C39F7804E3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79538" y="2141538"/>
            <a:ext cx="9437687" cy="37258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PART 3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deadline: 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Monday, 5</a:t>
            </a:r>
            <a:r>
              <a:rPr kumimoji="0" lang="en-US" altLang="en-US" sz="2200" b="1" i="0" u="none" strike="noStrike" cap="none" normalizeH="0" baseline="30000" dirty="0">
                <a:ln>
                  <a:noFill/>
                </a:ln>
                <a:effectLst/>
                <a:latin typeface="Arial" panose="020B0604020202020204" pitchFamily="34" charset="0"/>
              </a:rPr>
              <a:t>th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November</a:t>
            </a:r>
            <a:b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1,000-word 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essay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(25% of overall mark): 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Critically </a:t>
            </a:r>
            <a:r>
              <a:rPr kumimoji="0" lang="en-US" altLang="en-US" sz="2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analyse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the ancient evidence for Spartacus’ life: what evidence is there that Spartacus really existed and that he was not just an invention by Roman politicians and/or story-tellers in antiquity? </a:t>
            </a:r>
          </a:p>
        </p:txBody>
      </p:sp>
    </p:spTree>
    <p:extLst>
      <p:ext uri="{BB962C8B-B14F-4D97-AF65-F5344CB8AC3E}">
        <p14:creationId xmlns:p14="http://schemas.microsoft.com/office/powerpoint/2010/main" val="60915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photo&#10;&#10;Description automatically generated">
            <a:extLst>
              <a:ext uri="{FF2B5EF4-FFF2-40B4-BE49-F238E27FC236}">
                <a16:creationId xmlns:a16="http://schemas.microsoft.com/office/drawing/2014/main" id="{F2538C5B-271A-4C23-9E19-19D6123B6C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323" b="237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D055F2A-4674-495A-BC79-69113774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7B6143D6-CE22-48F8-A072-B68227854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62026" y="607814"/>
            <a:ext cx="10264775" cy="5640586"/>
          </a:xfrm>
          <a:prstGeom prst="rect">
            <a:avLst/>
          </a:prstGeom>
          <a:solidFill>
            <a:schemeClr val="bg1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prstClr val="white"/>
              </a:buClr>
              <a:buSzPct val="100000"/>
              <a:buFont typeface="Arial"/>
              <a:buNone/>
              <a:tabLst/>
              <a:defRPr/>
            </a:pPr>
            <a:endParaRPr kumimoji="0" lang="en-US" sz="1600" b="0" i="0" u="none" strike="noStrike" kern="1200" cap="all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59898-B538-4AC3-92F0-041276CB2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787400"/>
            <a:ext cx="9437159" cy="127846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ASSESSMENT: Portfolio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E06FABAF-EF4B-4FFF-BF25-C39F7804E3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79538" y="2141538"/>
            <a:ext cx="9437687" cy="40522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lang="en-GB" sz="2400" b="1" dirty="0"/>
              <a:t>PART 4</a:t>
            </a:r>
            <a:r>
              <a:rPr lang="en-GB" sz="2400" dirty="0"/>
              <a:t>: deadline: </a:t>
            </a:r>
            <a:r>
              <a:rPr lang="en-GB" sz="2400" b="1" dirty="0"/>
              <a:t>Monday 12</a:t>
            </a:r>
            <a:r>
              <a:rPr lang="en-GB" sz="2400" b="1" baseline="30000" dirty="0"/>
              <a:t>th</a:t>
            </a:r>
            <a:r>
              <a:rPr lang="en-GB" sz="2400" b="1" dirty="0"/>
              <a:t> November</a:t>
            </a:r>
            <a:br>
              <a:rPr lang="en-GB" sz="2400" b="1" dirty="0"/>
            </a:br>
            <a:br>
              <a:rPr lang="en-GB" sz="2400" dirty="0"/>
            </a:br>
            <a:r>
              <a:rPr lang="en-GB" sz="2400" dirty="0"/>
              <a:t>1,000-word </a:t>
            </a:r>
            <a:r>
              <a:rPr lang="en-GB" sz="2400" b="1" dirty="0"/>
              <a:t>essay </a:t>
            </a:r>
            <a:r>
              <a:rPr lang="en-GB" sz="2400" b="1" u="sng" dirty="0"/>
              <a:t>plan</a:t>
            </a:r>
            <a:r>
              <a:rPr lang="en-GB" sz="2400" dirty="0"/>
              <a:t> (25%): 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Put the Spartacus revolt in perspective: compare the reasons for the revolt, the membership of the ‘rebels’, their activities and their aims with the First and Second Servile Wars (135-132 BC, 104-101 BC). Make use of ancient evidence and engage in modern scholarly debates.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281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photo&#10;&#10;Description automatically generated">
            <a:extLst>
              <a:ext uri="{FF2B5EF4-FFF2-40B4-BE49-F238E27FC236}">
                <a16:creationId xmlns:a16="http://schemas.microsoft.com/office/drawing/2014/main" id="{F2538C5B-271A-4C23-9E19-19D6123B6C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323" b="237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3D055F2A-4674-495A-BC79-69113774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7B6143D6-CE22-48F8-A072-B68227854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62026" y="607814"/>
            <a:ext cx="10264775" cy="5640586"/>
          </a:xfrm>
          <a:prstGeom prst="rect">
            <a:avLst/>
          </a:prstGeom>
          <a:solidFill>
            <a:schemeClr val="bg1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prstClr val="white"/>
              </a:buClr>
              <a:buSzPct val="100000"/>
              <a:buFont typeface="Arial"/>
              <a:buNone/>
              <a:tabLst/>
              <a:defRPr/>
            </a:pPr>
            <a:endParaRPr kumimoji="0" lang="en-US" sz="1600" b="0" i="0" u="none" strike="noStrike" kern="1200" cap="all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59898-B538-4AC3-92F0-041276CB2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787400"/>
            <a:ext cx="9437159" cy="127846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ASSESSMENT: Portfolio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577DBE0-B805-42F7-863C-8710279BC8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79538" y="2141538"/>
            <a:ext cx="9437687" cy="37258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PART 5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deadline: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Friday, 16</a:t>
            </a:r>
            <a:r>
              <a:rPr kumimoji="0" lang="en-US" altLang="en-US" sz="2400" b="1" i="0" u="none" strike="noStrike" cap="none" normalizeH="0" baseline="30000" dirty="0">
                <a:ln>
                  <a:noFill/>
                </a:ln>
                <a:effectLst/>
                <a:latin typeface="Arial" panose="020B0604020202020204" pitchFamily="34" charset="0"/>
              </a:rPr>
              <a:t>th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November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(last day of block 2)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Media Profile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(1,000 word equivalent - 25% of overall mark):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Making use of pictures and headlines from newspapers, books, magazines, and other media. the aim is to demonstrate in a critical manner the different ways by which the image of Spartacus and the slave revolt was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instrumentalised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since the 19</a:t>
            </a:r>
            <a:r>
              <a:rPr kumimoji="0" lang="en-US" altLang="en-US" sz="2400" b="0" i="0" u="none" strike="noStrike" cap="none" normalizeH="0" baseline="30000" dirty="0">
                <a:ln>
                  <a:noFill/>
                </a:ln>
                <a:effectLst/>
                <a:latin typeface="Arial" panose="020B0604020202020204" pitchFamily="34" charset="0"/>
              </a:rPr>
              <a:t>th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century by politicians and modern storytellers. </a:t>
            </a:r>
          </a:p>
        </p:txBody>
      </p:sp>
    </p:spTree>
    <p:extLst>
      <p:ext uri="{BB962C8B-B14F-4D97-AF65-F5344CB8AC3E}">
        <p14:creationId xmlns:p14="http://schemas.microsoft.com/office/powerpoint/2010/main" val="3923339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43D38-49BF-4A19-9C39-58B18B3FE5B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9901" y="1463040"/>
            <a:ext cx="10241280" cy="4724400"/>
          </a:xfrm>
        </p:spPr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DB1DE30-9E02-4976-BB46-7C847E8A51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59405" cy="5145830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CFA9A26A-8EF8-4713-ADDE-02FBAB0B0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323" y="5189416"/>
            <a:ext cx="10145103" cy="1464784"/>
          </a:xfrm>
        </p:spPr>
        <p:txBody>
          <a:bodyPr/>
          <a:lstStyle/>
          <a:p>
            <a:r>
              <a:rPr lang="en-GB" dirty="0"/>
              <a:t>What do we know…?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A30A87-E8CE-42C1-A9C0-DF68E0DCFA66}"/>
              </a:ext>
            </a:extLst>
          </p:cNvPr>
          <p:cNvSpPr txBox="1"/>
          <p:nvPr/>
        </p:nvSpPr>
        <p:spPr>
          <a:xfrm>
            <a:off x="7608168" y="5445224"/>
            <a:ext cx="305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from the film “Gladiator”</a:t>
            </a:r>
          </a:p>
        </p:txBody>
      </p:sp>
    </p:spTree>
    <p:extLst>
      <p:ext uri="{BB962C8B-B14F-4D97-AF65-F5344CB8AC3E}">
        <p14:creationId xmlns:p14="http://schemas.microsoft.com/office/powerpoint/2010/main" val="92734793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876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 Learning Outcomes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3677"/>
            <a:ext cx="12174675" cy="515229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608168" y="5445224"/>
            <a:ext cx="305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from the film “Gladiator”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47A5C-6735-4AB2-A444-176EF6B350A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D26A3356-2CB7-45AC-B428-453DE56ABB0B}"/>
              </a:ext>
            </a:extLst>
          </p:cNvPr>
          <p:cNvSpPr txBox="1">
            <a:spLocks/>
          </p:cNvSpPr>
          <p:nvPr/>
        </p:nvSpPr>
        <p:spPr>
          <a:xfrm>
            <a:off x="875323" y="5189416"/>
            <a:ext cx="10145103" cy="146478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What do we know…?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997365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876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 Learning Outcomes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 pressure="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526" cy="515815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608168" y="5445224"/>
            <a:ext cx="305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from the film “Gladiator”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414F5-9CC6-4F7F-80F0-0160DE70774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F820B27F-CFC3-4DD5-8118-0351E9CE66A3}"/>
              </a:ext>
            </a:extLst>
          </p:cNvPr>
          <p:cNvSpPr txBox="1">
            <a:spLocks/>
          </p:cNvSpPr>
          <p:nvPr/>
        </p:nvSpPr>
        <p:spPr>
          <a:xfrm>
            <a:off x="875323" y="5189416"/>
            <a:ext cx="10145103" cy="146478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What do we know…?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165843"/>
      </p:ext>
    </p:extLst>
  </p:cSld>
  <p:clrMapOvr>
    <a:masterClrMapping/>
  </p:clrMapOvr>
  <p:transition spd="slow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-21745"/>
            <a:ext cx="10012928" cy="6297199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 pressure="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12188127" cy="5157985"/>
          </a:xfrm>
          <a:prstGeom prst="rect">
            <a:avLst/>
          </a:prstGeom>
        </p:spPr>
      </p:pic>
      <p:pic>
        <p:nvPicPr>
          <p:cNvPr id="9218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5" y="0"/>
            <a:ext cx="5759487" cy="5375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-508"/>
            <a:ext cx="6382004" cy="515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4F8C9DD-9150-4430-B600-42ABF6CFC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itle 10">
            <a:extLst>
              <a:ext uri="{FF2B5EF4-FFF2-40B4-BE49-F238E27FC236}">
                <a16:creationId xmlns:a16="http://schemas.microsoft.com/office/drawing/2014/main" id="{9539E903-1818-4123-ADB1-A0003C767892}"/>
              </a:ext>
            </a:extLst>
          </p:cNvPr>
          <p:cNvSpPr txBox="1">
            <a:spLocks/>
          </p:cNvSpPr>
          <p:nvPr/>
        </p:nvSpPr>
        <p:spPr>
          <a:xfrm>
            <a:off x="875323" y="5189416"/>
            <a:ext cx="10145103" cy="146478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What do we know…?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503687"/>
      </p:ext>
    </p:extLst>
  </p:cSld>
  <p:clrMapOvr>
    <a:masterClrMapping/>
  </p:clrMapOvr>
  <p:transition spd="slow">
    <p:randomBar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5" y="-11562"/>
            <a:ext cx="9177763" cy="6281678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 pressure="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0182"/>
            <a:ext cx="12158087" cy="5145272"/>
          </a:xfrm>
          <a:prstGeom prst="rect">
            <a:avLst/>
          </a:prstGeom>
        </p:spPr>
      </p:pic>
      <p:pic>
        <p:nvPicPr>
          <p:cNvPr id="7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5" y="10181"/>
            <a:ext cx="5745291" cy="5362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673"/>
            <a:ext cx="6366274" cy="514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12158087" cy="5197231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B7FD34B-9550-4300-89EF-75AC760B5A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Title 10">
            <a:extLst>
              <a:ext uri="{FF2B5EF4-FFF2-40B4-BE49-F238E27FC236}">
                <a16:creationId xmlns:a16="http://schemas.microsoft.com/office/drawing/2014/main" id="{3B13E4BA-18C5-48C8-A574-57E7A494742C}"/>
              </a:ext>
            </a:extLst>
          </p:cNvPr>
          <p:cNvSpPr txBox="1">
            <a:spLocks/>
          </p:cNvSpPr>
          <p:nvPr/>
        </p:nvSpPr>
        <p:spPr>
          <a:xfrm>
            <a:off x="875323" y="5189416"/>
            <a:ext cx="10145103" cy="146478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What do we know…?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75614"/>
      </p:ext>
    </p:extLst>
  </p:cSld>
  <p:clrMapOvr>
    <a:masterClrMapping/>
  </p:clrMapOvr>
  <p:transition spd="slow">
    <p:randomBar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5" y="-11562"/>
            <a:ext cx="9407535" cy="6310016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 pressure="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82"/>
            <a:ext cx="12212936" cy="5168484"/>
          </a:xfrm>
          <a:prstGeom prst="rect">
            <a:avLst/>
          </a:prstGeom>
        </p:spPr>
      </p:pic>
      <p:pic>
        <p:nvPicPr>
          <p:cNvPr id="7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6" y="10182"/>
            <a:ext cx="5771210" cy="5386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674"/>
            <a:ext cx="6394994" cy="5169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12212935" cy="522067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12212935" cy="5220677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05B9DBA-A7D4-4A26-9921-934FFB44C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B949FBA8-7D12-451A-A466-1600E540D7E1}"/>
              </a:ext>
            </a:extLst>
          </p:cNvPr>
          <p:cNvSpPr txBox="1">
            <a:spLocks/>
          </p:cNvSpPr>
          <p:nvPr/>
        </p:nvSpPr>
        <p:spPr>
          <a:xfrm>
            <a:off x="875323" y="5189416"/>
            <a:ext cx="10145103" cy="146478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What do we know…?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481527"/>
      </p:ext>
    </p:extLst>
  </p:cSld>
  <p:clrMapOvr>
    <a:masterClrMapping/>
  </p:clrMapOvr>
  <p:transition spd="slow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-11562"/>
            <a:ext cx="9033334" cy="6281678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 pressure="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0182"/>
            <a:ext cx="12158087" cy="5145272"/>
          </a:xfrm>
          <a:prstGeom prst="rect">
            <a:avLst/>
          </a:prstGeom>
        </p:spPr>
      </p:pic>
      <p:pic>
        <p:nvPicPr>
          <p:cNvPr id="7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5" y="10181"/>
            <a:ext cx="5745291" cy="5362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673"/>
            <a:ext cx="6366274" cy="514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12158087" cy="51972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12158087" cy="519723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12158087" cy="5197231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8E9AB4E-BA5C-498D-B2F4-EB8D4BE35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Title 10">
            <a:extLst>
              <a:ext uri="{FF2B5EF4-FFF2-40B4-BE49-F238E27FC236}">
                <a16:creationId xmlns:a16="http://schemas.microsoft.com/office/drawing/2014/main" id="{3F61C4F0-27A5-49B4-8617-5A89063B580B}"/>
              </a:ext>
            </a:extLst>
          </p:cNvPr>
          <p:cNvSpPr txBox="1">
            <a:spLocks/>
          </p:cNvSpPr>
          <p:nvPr/>
        </p:nvSpPr>
        <p:spPr>
          <a:xfrm>
            <a:off x="875323" y="5189416"/>
            <a:ext cx="10145103" cy="146478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What do we know…?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380033"/>
      </p:ext>
    </p:extLst>
  </p:cSld>
  <p:clrMapOvr>
    <a:masterClrMapping/>
  </p:clrMapOvr>
  <p:transition spd="slow">
    <p:randomBar dir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5" y="-11562"/>
            <a:ext cx="9368145" cy="6291124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 pressure="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0181"/>
            <a:ext cx="12176369" cy="5153009"/>
          </a:xfrm>
          <a:prstGeom prst="rect">
            <a:avLst/>
          </a:prstGeom>
        </p:spPr>
      </p:pic>
      <p:pic>
        <p:nvPicPr>
          <p:cNvPr id="7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6" y="10182"/>
            <a:ext cx="5753930" cy="5370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5" y="9673"/>
            <a:ext cx="6375847" cy="515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76369" cy="520504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76369" cy="520504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76369" cy="520504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76369" cy="5205046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92657C8-FEF6-4379-BDFF-50EE373F6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Title 10">
            <a:extLst>
              <a:ext uri="{FF2B5EF4-FFF2-40B4-BE49-F238E27FC236}">
                <a16:creationId xmlns:a16="http://schemas.microsoft.com/office/drawing/2014/main" id="{730358C5-A9D1-4F4C-BB0F-60EF7C6E1B64}"/>
              </a:ext>
            </a:extLst>
          </p:cNvPr>
          <p:cNvSpPr txBox="1">
            <a:spLocks/>
          </p:cNvSpPr>
          <p:nvPr/>
        </p:nvSpPr>
        <p:spPr>
          <a:xfrm>
            <a:off x="875323" y="5189416"/>
            <a:ext cx="10145103" cy="146478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What do we know…?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7519004"/>
      </p:ext>
    </p:extLst>
  </p:cSld>
  <p:clrMapOvr>
    <a:masterClrMapping/>
  </p:clrMapOvr>
  <p:transition spd="slow">
    <p:randomBar dir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0">
            <a:extLst>
              <a:ext uri="{FF2B5EF4-FFF2-40B4-BE49-F238E27FC236}">
                <a16:creationId xmlns:a16="http://schemas.microsoft.com/office/drawing/2014/main" id="{0C1CB750-AE38-404F-9863-95E4B056F772}"/>
              </a:ext>
            </a:extLst>
          </p:cNvPr>
          <p:cNvSpPr txBox="1">
            <a:spLocks/>
          </p:cNvSpPr>
          <p:nvPr/>
        </p:nvSpPr>
        <p:spPr>
          <a:xfrm>
            <a:off x="875323" y="5189416"/>
            <a:ext cx="10145103" cy="146478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What do we know…?</a:t>
            </a:r>
            <a:endParaRPr lang="en-GB" dirty="0"/>
          </a:p>
        </p:txBody>
      </p:sp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5" y="-11562"/>
            <a:ext cx="9368145" cy="6291124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 pressure="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0181"/>
            <a:ext cx="12176369" cy="5153009"/>
          </a:xfrm>
          <a:prstGeom prst="rect">
            <a:avLst/>
          </a:prstGeom>
        </p:spPr>
      </p:pic>
      <p:pic>
        <p:nvPicPr>
          <p:cNvPr id="7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6" y="10182"/>
            <a:ext cx="5753930" cy="5370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5" y="9673"/>
            <a:ext cx="6375847" cy="515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76369" cy="520504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76369" cy="520504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76369" cy="520504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76369" cy="5205046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92657C8-FEF6-4379-BDFF-50EE373F6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DF14DC2-A08B-4A09-B595-9B245AA4171D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8429" r="12763" b="11883"/>
          <a:stretch/>
        </p:blipFill>
        <p:spPr>
          <a:xfrm>
            <a:off x="8937914" y="214385"/>
            <a:ext cx="3073113" cy="357122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8266995-9335-4833-BB3F-F08F666C596A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44654">
            <a:off x="765858" y="154241"/>
            <a:ext cx="4422072" cy="29315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7889861-FE64-4FE1-84B8-FD75EFA82FF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57657">
            <a:off x="504791" y="1507818"/>
            <a:ext cx="2288805" cy="352733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2E99941-08E4-4312-9935-048168B9AE5E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7498" b="89980" l="4998" r="94593">
                        <a14:foregroundMark x1="4998" y1="38446" x2="4998" y2="38446"/>
                        <a14:foregroundMark x1="23807" y1="7566" x2="23807" y2="7566"/>
                        <a14:foregroundMark x1="94593" y1="52284" x2="94593" y2="52284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0857" y="-11730"/>
            <a:ext cx="4896036" cy="326402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32AA975-93DA-4E7B-A1A2-23038C151D79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133" b="23934"/>
          <a:stretch/>
        </p:blipFill>
        <p:spPr>
          <a:xfrm>
            <a:off x="2105622" y="4870683"/>
            <a:ext cx="7011700" cy="20976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DA3BCD7-A017-49B4-AC97-CCB29BF6934E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84" y="3925579"/>
            <a:ext cx="4123824" cy="2813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A3363A9-92EA-4BE9-8830-AB5EECBE428E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4979" b="89627" l="5215" r="99387">
                        <a14:foregroundMark x1="8896" y1="7469" x2="8896" y2="7469"/>
                        <a14:foregroundMark x1="6748" y1="48548" x2="6748" y2="48548"/>
                        <a14:foregroundMark x1="5215" y1="80913" x2="5215" y2="80913"/>
                        <a14:foregroundMark x1="29755" y1="77178" x2="29755" y2="77178"/>
                        <a14:foregroundMark x1="87117" y1="35270" x2="87117" y2="35270"/>
                        <a14:foregroundMark x1="93865" y1="47718" x2="93865" y2="47718"/>
                        <a14:foregroundMark x1="96012" y1="51452" x2="96012" y2="51452"/>
                        <a14:foregroundMark x1="89877" y1="18672" x2="89877" y2="18672"/>
                        <a14:foregroundMark x1="93558" y1="35270" x2="93558" y2="35270"/>
                        <a14:foregroundMark x1="92331" y1="29046" x2="92331" y2="29046"/>
                        <a14:foregroundMark x1="51534" y1="11618" x2="51534" y2="11618"/>
                        <a14:foregroundMark x1="56748" y1="5394" x2="56748" y2="5394"/>
                        <a14:foregroundMark x1="47853" y1="15768" x2="47853" y2="15768"/>
                        <a14:foregroundMark x1="45092" y1="28216" x2="45092" y2="28216"/>
                        <a14:foregroundMark x1="42945" y1="31120" x2="42945" y2="31120"/>
                        <a14:foregroundMark x1="39264" y1="38589" x2="39264" y2="38589"/>
                        <a14:foregroundMark x1="29141" y1="39419" x2="29141" y2="39419"/>
                        <a14:foregroundMark x1="22086" y1="36515" x2="22086" y2="36515"/>
                        <a14:foregroundMark x1="29141" y1="14108" x2="29141" y2="14108"/>
                        <a14:foregroundMark x1="22393" y1="13278" x2="22393" y2="13278"/>
                        <a14:foregroundMark x1="17178" y1="14523" x2="17178" y2="14523"/>
                        <a14:foregroundMark x1="11963" y1="26141" x2="11963" y2="26141"/>
                        <a14:foregroundMark x1="13497" y1="40664" x2="13497" y2="40664"/>
                        <a14:foregroundMark x1="11043" y1="42739" x2="11043" y2="42739"/>
                        <a14:foregroundMark x1="9816" y1="76349" x2="9816" y2="76349"/>
                        <a14:foregroundMark x1="17178" y1="73859" x2="17178" y2="73859"/>
                        <a14:foregroundMark x1="24847" y1="77593" x2="24847" y2="77593"/>
                        <a14:foregroundMark x1="25460" y1="84232" x2="25460" y2="84232"/>
                        <a14:foregroundMark x1="50000" y1="78008" x2="50000" y2="78008"/>
                        <a14:foregroundMark x1="56442" y1="75519" x2="56442" y2="75519"/>
                        <a14:foregroundMark x1="67485" y1="73029" x2="67485" y2="73029"/>
                        <a14:foregroundMark x1="79141" y1="73859" x2="79141" y2="73859"/>
                        <a14:foregroundMark x1="90491" y1="73859" x2="90491" y2="73859"/>
                        <a14:foregroundMark x1="94479" y1="68880" x2="94479" y2="68880"/>
                        <a14:foregroundMark x1="99387" y1="78838" x2="99387" y2="78838"/>
                        <a14:foregroundMark x1="20552" y1="41909" x2="20552" y2="41909"/>
                        <a14:foregroundMark x1="14417" y1="31535" x2="14417" y2="31535"/>
                        <a14:foregroundMark x1="25460" y1="13693" x2="25460" y2="13693"/>
                        <a14:foregroundMark x1="14417" y1="17842" x2="14417" y2="17842"/>
                        <a14:foregroundMark x1="42025" y1="10788" x2="42025" y2="10788"/>
                        <a14:foregroundMark x1="36810" y1="16598" x2="36810" y2="16598"/>
                        <a14:foregroundMark x1="33129" y1="31535" x2="33129" y2="31535"/>
                        <a14:foregroundMark x1="50307" y1="8299" x2="50307" y2="8299"/>
                        <a14:foregroundMark x1="26687" y1="47718" x2="26687" y2="47718"/>
                        <a14:foregroundMark x1="15337" y1="85892" x2="15337" y2="85892"/>
                        <a14:foregroundMark x1="45092" y1="79668" x2="45092" y2="79668"/>
                        <a14:foregroundMark x1="46012" y1="76349" x2="46012" y2="76349"/>
                        <a14:foregroundMark x1="52147" y1="75519" x2="52147" y2="75519"/>
                        <a14:foregroundMark x1="88037" y1="8299" x2="88037" y2="82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18" t="912" r="5783" b="15337"/>
          <a:stretch/>
        </p:blipFill>
        <p:spPr>
          <a:xfrm>
            <a:off x="5856456" y="2616764"/>
            <a:ext cx="3345403" cy="23091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589E91D-3C3F-42BC-8D0A-9077175B06F4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colorTemperature colorTemp="88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8375" y="4290361"/>
            <a:ext cx="3749241" cy="24136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7317200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C2D1219F-8EDF-4517-9DB0-4D744670BB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91" r="9496" b="1"/>
          <a:stretch/>
        </p:blipFill>
        <p:spPr>
          <a:xfrm>
            <a:off x="20" y="-14344"/>
            <a:ext cx="12191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4034ABF-6942-4B47-BE7E-55C79146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2D2F9523-C090-4E9F-876E-C5B05F290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16466" y="-18309"/>
            <a:ext cx="11159068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C0CFC-96CF-4FE6-8ACD-D8CC05658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838200"/>
            <a:ext cx="9437159" cy="1227667"/>
          </a:xfrm>
        </p:spPr>
        <p:txBody>
          <a:bodyPr>
            <a:normAutofit/>
          </a:bodyPr>
          <a:lstStyle/>
          <a:p>
            <a:r>
              <a:rPr lang="en-GB" dirty="0"/>
              <a:t>Slave revolts in the 1</a:t>
            </a:r>
            <a:r>
              <a:rPr lang="en-GB" baseline="30000" dirty="0"/>
              <a:t>st</a:t>
            </a:r>
            <a:r>
              <a:rPr lang="en-GB" dirty="0"/>
              <a:t> century B.C.</a:t>
            </a:r>
          </a:p>
        </p:txBody>
      </p:sp>
      <p:pic>
        <p:nvPicPr>
          <p:cNvPr id="11" name="Content Placeholder 10" descr="A close up of a map&#10;&#10;Description automatically generated">
            <a:extLst>
              <a:ext uri="{FF2B5EF4-FFF2-40B4-BE49-F238E27FC236}">
                <a16:creationId xmlns:a16="http://schemas.microsoft.com/office/drawing/2014/main" id="{260F0B4E-5280-4ED3-A927-574AB58BDD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50673" t="4005" r="2955" b="12266"/>
          <a:stretch/>
        </p:blipFill>
        <p:spPr>
          <a:xfrm>
            <a:off x="51960" y="1804358"/>
            <a:ext cx="12084904" cy="42154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D743E8D-5B9E-47AB-B6FE-1CC8D20826CC}"/>
              </a:ext>
            </a:extLst>
          </p:cNvPr>
          <p:cNvSpPr txBox="1"/>
          <p:nvPr/>
        </p:nvSpPr>
        <p:spPr>
          <a:xfrm>
            <a:off x="4841551" y="4207069"/>
            <a:ext cx="1461796" cy="86177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133 &amp; 123/2</a:t>
            </a:r>
          </a:p>
          <a:p>
            <a:r>
              <a:rPr lang="en-GB" sz="1600" dirty="0"/>
              <a:t>Tib. und Gaius Gracchus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AA1A3C7-FE80-45EE-93B9-03D2D06016E8}"/>
              </a:ext>
            </a:extLst>
          </p:cNvPr>
          <p:cNvSpPr txBox="1"/>
          <p:nvPr/>
        </p:nvSpPr>
        <p:spPr>
          <a:xfrm>
            <a:off x="5062539" y="5067297"/>
            <a:ext cx="1228903" cy="83628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>
                <a:sym typeface="Wingdings" panose="05000000000000000000" pitchFamily="2" charset="2"/>
              </a:rPr>
              <a:t> </a:t>
            </a:r>
            <a:br>
              <a:rPr lang="en-GB" sz="1600" b="1" dirty="0">
                <a:sym typeface="Wingdings" panose="05000000000000000000" pitchFamily="2" charset="2"/>
              </a:rPr>
            </a:br>
            <a:r>
              <a:rPr lang="en-GB" sz="1600" b="1" dirty="0"/>
              <a:t>Optimates </a:t>
            </a:r>
            <a:br>
              <a:rPr lang="en-GB" sz="1600" b="1" dirty="0"/>
            </a:br>
            <a:r>
              <a:rPr lang="en-GB" sz="1600" b="1" dirty="0"/>
              <a:t>&amp; </a:t>
            </a:r>
            <a:r>
              <a:rPr lang="en-GB" sz="1600" b="1" dirty="0" err="1"/>
              <a:t>Populares</a:t>
            </a:r>
            <a:r>
              <a:rPr lang="en-GB" sz="1600" b="1" dirty="0"/>
              <a:t> </a:t>
            </a:r>
            <a:endParaRPr lang="en-GB" sz="16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6766D4A-D6C5-42F1-964D-1E70BA4200E8}"/>
              </a:ext>
            </a:extLst>
          </p:cNvPr>
          <p:cNvSpPr txBox="1"/>
          <p:nvPr/>
        </p:nvSpPr>
        <p:spPr>
          <a:xfrm>
            <a:off x="948085" y="2128415"/>
            <a:ext cx="1376274" cy="52322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218 – 202 </a:t>
            </a:r>
            <a:br>
              <a:rPr lang="en-GB" sz="1400" b="1" dirty="0"/>
            </a:br>
            <a:r>
              <a:rPr lang="en-GB" sz="1400" b="1" dirty="0"/>
              <a:t>2</a:t>
            </a:r>
            <a:r>
              <a:rPr lang="en-GB" sz="1400" b="1" baseline="30000" dirty="0"/>
              <a:t>nd</a:t>
            </a:r>
            <a:r>
              <a:rPr lang="en-GB" sz="1400" b="1" dirty="0"/>
              <a:t> Punic War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C4264E3-C0F7-4CD2-B960-A3CD84D15D34}"/>
              </a:ext>
            </a:extLst>
          </p:cNvPr>
          <p:cNvSpPr txBox="1"/>
          <p:nvPr/>
        </p:nvSpPr>
        <p:spPr>
          <a:xfrm>
            <a:off x="2444094" y="4250611"/>
            <a:ext cx="1754682" cy="307777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Macedonian Wars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DB3EC94-3A4E-4C24-B5BF-832902474F41}"/>
              </a:ext>
            </a:extLst>
          </p:cNvPr>
          <p:cNvSpPr txBox="1"/>
          <p:nvPr/>
        </p:nvSpPr>
        <p:spPr>
          <a:xfrm>
            <a:off x="3999977" y="2341290"/>
            <a:ext cx="1376274" cy="430887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100" b="1" dirty="0"/>
              <a:t>146 BC</a:t>
            </a:r>
            <a:br>
              <a:rPr lang="en-GB" sz="1100" b="1" dirty="0"/>
            </a:br>
            <a:r>
              <a:rPr lang="en-GB" sz="1100" b="1" dirty="0"/>
              <a:t>Carthage destroyed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A89DD9B-B837-4568-9DB2-8D4A04F2C259}"/>
              </a:ext>
            </a:extLst>
          </p:cNvPr>
          <p:cNvSpPr txBox="1"/>
          <p:nvPr/>
        </p:nvSpPr>
        <p:spPr>
          <a:xfrm>
            <a:off x="4757738" y="3097208"/>
            <a:ext cx="1699045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132</a:t>
            </a:r>
            <a:br>
              <a:rPr lang="en-GB" sz="1600" b="1" dirty="0"/>
            </a:br>
            <a:r>
              <a:rPr lang="en-GB" sz="1400" b="1" dirty="0"/>
              <a:t>1</a:t>
            </a:r>
            <a:r>
              <a:rPr lang="en-GB" sz="1400" b="1" baseline="30000" dirty="0"/>
              <a:t>st</a:t>
            </a:r>
            <a:r>
              <a:rPr lang="en-GB" sz="1400" b="1" dirty="0"/>
              <a:t> Servile War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1E1F88A-5C78-4DC6-8433-8D1A45169F7C}"/>
              </a:ext>
            </a:extLst>
          </p:cNvPr>
          <p:cNvSpPr txBox="1"/>
          <p:nvPr/>
        </p:nvSpPr>
        <p:spPr>
          <a:xfrm>
            <a:off x="6707928" y="3069216"/>
            <a:ext cx="1699045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102</a:t>
            </a:r>
            <a:br>
              <a:rPr lang="en-GB" sz="1600" b="1" dirty="0"/>
            </a:br>
            <a:r>
              <a:rPr lang="en-GB" sz="1400" b="1" dirty="0"/>
              <a:t>2</a:t>
            </a:r>
            <a:r>
              <a:rPr lang="en-GB" sz="1400" b="1" baseline="30000" dirty="0"/>
              <a:t>nd</a:t>
            </a:r>
            <a:r>
              <a:rPr lang="en-GB" sz="1400" b="1" dirty="0"/>
              <a:t> Servile War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D5DE645-617F-4B70-82FB-A6BA7FA7A7E2}"/>
              </a:ext>
            </a:extLst>
          </p:cNvPr>
          <p:cNvSpPr txBox="1"/>
          <p:nvPr/>
        </p:nvSpPr>
        <p:spPr>
          <a:xfrm>
            <a:off x="7866208" y="4296984"/>
            <a:ext cx="1500157" cy="615553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/>
              <a:t>73-71: </a:t>
            </a:r>
            <a:br>
              <a:rPr lang="en-GB" b="1" dirty="0"/>
            </a:br>
            <a:r>
              <a:rPr lang="en-GB" sz="1600" b="1" dirty="0"/>
              <a:t>3</a:t>
            </a:r>
            <a:r>
              <a:rPr lang="en-GB" sz="1600" b="1" baseline="30000" dirty="0"/>
              <a:t>rd</a:t>
            </a:r>
            <a:r>
              <a:rPr lang="en-GB" sz="1600" b="1" dirty="0"/>
              <a:t> Servile War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130E597-20C2-4DCC-A64A-4CA470F765FC}"/>
              </a:ext>
            </a:extLst>
          </p:cNvPr>
          <p:cNvSpPr txBox="1"/>
          <p:nvPr/>
        </p:nvSpPr>
        <p:spPr>
          <a:xfrm>
            <a:off x="8654947" y="2231552"/>
            <a:ext cx="1680677" cy="73866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60: TRIUMVIRATE:</a:t>
            </a:r>
            <a:br>
              <a:rPr lang="en-GB" sz="1400" b="1" dirty="0"/>
            </a:br>
            <a:r>
              <a:rPr lang="en-GB" sz="1400" b="1" dirty="0"/>
              <a:t>Caesar, Crassus, Pompey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0226ADB-6AF7-4874-9DAF-A771D40CD44F}"/>
              </a:ext>
            </a:extLst>
          </p:cNvPr>
          <p:cNvSpPr txBox="1"/>
          <p:nvPr/>
        </p:nvSpPr>
        <p:spPr>
          <a:xfrm>
            <a:off x="10227317" y="5527456"/>
            <a:ext cx="1771850" cy="26161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050" b="1" dirty="0"/>
              <a:t>27: Augustus: 1</a:t>
            </a:r>
            <a:r>
              <a:rPr lang="en-GB" sz="1050" b="1" baseline="30000" dirty="0"/>
              <a:t>st</a:t>
            </a:r>
            <a:r>
              <a:rPr lang="en-GB" sz="1050" b="1" dirty="0"/>
              <a:t> ‘emperor’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7F03391-2B19-4DEC-8445-D3A1E3FD96B3}"/>
              </a:ext>
            </a:extLst>
          </p:cNvPr>
          <p:cNvSpPr txBox="1"/>
          <p:nvPr/>
        </p:nvSpPr>
        <p:spPr>
          <a:xfrm>
            <a:off x="7383753" y="5188902"/>
            <a:ext cx="964910" cy="846386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81-79 </a:t>
            </a:r>
            <a:br>
              <a:rPr lang="en-GB" sz="1050" b="1" dirty="0"/>
            </a:br>
            <a:r>
              <a:rPr lang="en-GB" sz="1100" b="1" dirty="0"/>
              <a:t>Sulla: march on Rome; dictator</a:t>
            </a:r>
            <a:endParaRPr lang="en-GB" sz="105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46AE0ED-EE59-47C4-BB3A-F80BEA205106}"/>
              </a:ext>
            </a:extLst>
          </p:cNvPr>
          <p:cNvSpPr txBox="1"/>
          <p:nvPr/>
        </p:nvSpPr>
        <p:spPr>
          <a:xfrm>
            <a:off x="8654947" y="5565419"/>
            <a:ext cx="1500157" cy="52322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64-63 </a:t>
            </a:r>
            <a:br>
              <a:rPr lang="en-GB" sz="1600" b="1" dirty="0"/>
            </a:br>
            <a:r>
              <a:rPr lang="en-GB" sz="1200" b="1" dirty="0"/>
              <a:t>Cataline Conspiracy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D8A6A77-619E-4C63-9D66-80CBD6BE6B7F}"/>
              </a:ext>
            </a:extLst>
          </p:cNvPr>
          <p:cNvSpPr txBox="1"/>
          <p:nvPr/>
        </p:nvSpPr>
        <p:spPr>
          <a:xfrm>
            <a:off x="7179468" y="2245370"/>
            <a:ext cx="1128081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91- 89</a:t>
            </a:r>
          </a:p>
          <a:p>
            <a:pPr algn="ctr"/>
            <a:r>
              <a:rPr lang="en-GB" sz="1400" b="1" dirty="0"/>
              <a:t>‘Social’ War</a:t>
            </a:r>
          </a:p>
        </p:txBody>
      </p:sp>
    </p:spTree>
    <p:extLst>
      <p:ext uri="{BB962C8B-B14F-4D97-AF65-F5344CB8AC3E}">
        <p14:creationId xmlns:p14="http://schemas.microsoft.com/office/powerpoint/2010/main" val="22984357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500"/>
                            </p:stCondLst>
                            <p:childTnLst>
                              <p:par>
                                <p:cTn id="5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000"/>
                            </p:stCondLst>
                            <p:childTnLst>
                              <p:par>
                                <p:cTn id="6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500"/>
                            </p:stCondLst>
                            <p:childTnLst>
                              <p:par>
                                <p:cTn id="67" presetID="42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73" presetID="42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1000"/>
                            </p:stCondLst>
                            <p:childTnLst>
                              <p:par>
                                <p:cTn id="7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2000"/>
                            </p:stCondLst>
                            <p:childTnLst>
                              <p:par>
                                <p:cTn id="8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C2D1219F-8EDF-4517-9DB0-4D744670BB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91" r="9496" b="1"/>
          <a:stretch/>
        </p:blipFill>
        <p:spPr>
          <a:xfrm>
            <a:off x="20" y="-14344"/>
            <a:ext cx="12191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4034ABF-6942-4B47-BE7E-55C79146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2D2F9523-C090-4E9F-876E-C5B05F290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16466" y="-18309"/>
            <a:ext cx="11159068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pic>
        <p:nvPicPr>
          <p:cNvPr id="11" name="Content Placeholder 10" descr="A close up of a map&#10;&#10;Description automatically generated">
            <a:extLst>
              <a:ext uri="{FF2B5EF4-FFF2-40B4-BE49-F238E27FC236}">
                <a16:creationId xmlns:a16="http://schemas.microsoft.com/office/drawing/2014/main" id="{260F0B4E-5280-4ED3-A927-574AB58BDD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50673" t="4005" r="2955" b="12266"/>
          <a:stretch/>
        </p:blipFill>
        <p:spPr>
          <a:xfrm>
            <a:off x="51960" y="1804358"/>
            <a:ext cx="12084904" cy="42154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D743E8D-5B9E-47AB-B6FE-1CC8D20826CC}"/>
              </a:ext>
            </a:extLst>
          </p:cNvPr>
          <p:cNvSpPr txBox="1"/>
          <p:nvPr/>
        </p:nvSpPr>
        <p:spPr>
          <a:xfrm>
            <a:off x="4841551" y="4207069"/>
            <a:ext cx="1461796" cy="86177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133 &amp; 123/2</a:t>
            </a:r>
          </a:p>
          <a:p>
            <a:r>
              <a:rPr lang="en-GB" sz="1600" dirty="0"/>
              <a:t>Tib. und Gaius Gracchus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AA1A3C7-FE80-45EE-93B9-03D2D06016E8}"/>
              </a:ext>
            </a:extLst>
          </p:cNvPr>
          <p:cNvSpPr txBox="1"/>
          <p:nvPr/>
        </p:nvSpPr>
        <p:spPr>
          <a:xfrm>
            <a:off x="5062539" y="5067297"/>
            <a:ext cx="1228903" cy="83628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>
                <a:sym typeface="Wingdings" panose="05000000000000000000" pitchFamily="2" charset="2"/>
              </a:rPr>
              <a:t> </a:t>
            </a:r>
            <a:br>
              <a:rPr lang="en-GB" sz="1600" b="1" dirty="0">
                <a:sym typeface="Wingdings" panose="05000000000000000000" pitchFamily="2" charset="2"/>
              </a:rPr>
            </a:br>
            <a:r>
              <a:rPr lang="en-GB" sz="1600" b="1" dirty="0"/>
              <a:t>Optimates </a:t>
            </a:r>
            <a:br>
              <a:rPr lang="en-GB" sz="1600" b="1" dirty="0"/>
            </a:br>
            <a:r>
              <a:rPr lang="en-GB" sz="1600" b="1" dirty="0"/>
              <a:t>&amp; </a:t>
            </a:r>
            <a:r>
              <a:rPr lang="en-GB" sz="1600" b="1" dirty="0" err="1"/>
              <a:t>Populares</a:t>
            </a:r>
            <a:r>
              <a:rPr lang="en-GB" sz="1600" b="1" dirty="0"/>
              <a:t> </a:t>
            </a:r>
            <a:endParaRPr lang="en-GB" sz="16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6766D4A-D6C5-42F1-964D-1E70BA4200E8}"/>
              </a:ext>
            </a:extLst>
          </p:cNvPr>
          <p:cNvSpPr txBox="1"/>
          <p:nvPr/>
        </p:nvSpPr>
        <p:spPr>
          <a:xfrm>
            <a:off x="948085" y="2128415"/>
            <a:ext cx="1376274" cy="52322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218 – 202 </a:t>
            </a:r>
            <a:br>
              <a:rPr lang="en-GB" sz="1400" b="1" dirty="0"/>
            </a:br>
            <a:r>
              <a:rPr lang="en-GB" sz="1400" b="1" dirty="0"/>
              <a:t>2</a:t>
            </a:r>
            <a:r>
              <a:rPr lang="en-GB" sz="1400" b="1" baseline="30000" dirty="0"/>
              <a:t>nd</a:t>
            </a:r>
            <a:r>
              <a:rPr lang="en-GB" sz="1400" b="1" dirty="0"/>
              <a:t> Punic War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C4264E3-C0F7-4CD2-B960-A3CD84D15D34}"/>
              </a:ext>
            </a:extLst>
          </p:cNvPr>
          <p:cNvSpPr txBox="1"/>
          <p:nvPr/>
        </p:nvSpPr>
        <p:spPr>
          <a:xfrm>
            <a:off x="2444094" y="4250611"/>
            <a:ext cx="1754682" cy="307777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Macedonian Wars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DB3EC94-3A4E-4C24-B5BF-832902474F41}"/>
              </a:ext>
            </a:extLst>
          </p:cNvPr>
          <p:cNvSpPr txBox="1"/>
          <p:nvPr/>
        </p:nvSpPr>
        <p:spPr>
          <a:xfrm>
            <a:off x="3999977" y="2341290"/>
            <a:ext cx="1376274" cy="430887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100" b="1" dirty="0"/>
              <a:t>146 BC</a:t>
            </a:r>
            <a:br>
              <a:rPr lang="en-GB" sz="1100" b="1" dirty="0"/>
            </a:br>
            <a:r>
              <a:rPr lang="en-GB" sz="1100" b="1" dirty="0"/>
              <a:t>Carthage destroyed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A89DD9B-B837-4568-9DB2-8D4A04F2C259}"/>
              </a:ext>
            </a:extLst>
          </p:cNvPr>
          <p:cNvSpPr txBox="1"/>
          <p:nvPr/>
        </p:nvSpPr>
        <p:spPr>
          <a:xfrm>
            <a:off x="4757738" y="3097208"/>
            <a:ext cx="1699045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132</a:t>
            </a:r>
            <a:br>
              <a:rPr lang="en-GB" sz="1600" b="1" dirty="0"/>
            </a:br>
            <a:r>
              <a:rPr lang="en-GB" sz="1400" b="1" dirty="0"/>
              <a:t>1</a:t>
            </a:r>
            <a:r>
              <a:rPr lang="en-GB" sz="1400" b="1" baseline="30000" dirty="0"/>
              <a:t>st</a:t>
            </a:r>
            <a:r>
              <a:rPr lang="en-GB" sz="1400" b="1" dirty="0"/>
              <a:t> Servile War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1E1F88A-5C78-4DC6-8433-8D1A45169F7C}"/>
              </a:ext>
            </a:extLst>
          </p:cNvPr>
          <p:cNvSpPr txBox="1"/>
          <p:nvPr/>
        </p:nvSpPr>
        <p:spPr>
          <a:xfrm>
            <a:off x="6707928" y="3069216"/>
            <a:ext cx="1699045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102</a:t>
            </a:r>
            <a:br>
              <a:rPr lang="en-GB" sz="1600" b="1" dirty="0"/>
            </a:br>
            <a:r>
              <a:rPr lang="en-GB" sz="1400" b="1" dirty="0"/>
              <a:t>2</a:t>
            </a:r>
            <a:r>
              <a:rPr lang="en-GB" sz="1400" b="1" baseline="30000" dirty="0"/>
              <a:t>nd</a:t>
            </a:r>
            <a:r>
              <a:rPr lang="en-GB" sz="1400" b="1" dirty="0"/>
              <a:t> Servile War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D5DE645-617F-4B70-82FB-A6BA7FA7A7E2}"/>
              </a:ext>
            </a:extLst>
          </p:cNvPr>
          <p:cNvSpPr txBox="1"/>
          <p:nvPr/>
        </p:nvSpPr>
        <p:spPr>
          <a:xfrm>
            <a:off x="7866208" y="4296984"/>
            <a:ext cx="1500157" cy="615553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FF00"/>
                </a:solidFill>
              </a:rPr>
              <a:t>73-71: </a:t>
            </a:r>
            <a:br>
              <a:rPr lang="en-GB" b="1" dirty="0">
                <a:solidFill>
                  <a:srgbClr val="FFFF00"/>
                </a:solidFill>
              </a:rPr>
            </a:br>
            <a:r>
              <a:rPr lang="en-GB" sz="1600" b="1" dirty="0">
                <a:solidFill>
                  <a:srgbClr val="FFFF00"/>
                </a:solidFill>
              </a:rPr>
              <a:t>3</a:t>
            </a:r>
            <a:r>
              <a:rPr lang="en-GB" sz="1600" b="1" baseline="30000" dirty="0">
                <a:solidFill>
                  <a:srgbClr val="FFFF00"/>
                </a:solidFill>
              </a:rPr>
              <a:t>rd</a:t>
            </a:r>
            <a:r>
              <a:rPr lang="en-GB" sz="1600" b="1" dirty="0">
                <a:solidFill>
                  <a:srgbClr val="FFFF00"/>
                </a:solidFill>
              </a:rPr>
              <a:t> Servile War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130E597-20C2-4DCC-A64A-4CA470F765FC}"/>
              </a:ext>
            </a:extLst>
          </p:cNvPr>
          <p:cNvSpPr txBox="1"/>
          <p:nvPr/>
        </p:nvSpPr>
        <p:spPr>
          <a:xfrm>
            <a:off x="8654947" y="2231552"/>
            <a:ext cx="1680677" cy="73866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60: TRIUMVIRATE:</a:t>
            </a:r>
            <a:br>
              <a:rPr lang="en-GB" sz="1400" b="1" dirty="0"/>
            </a:br>
            <a:r>
              <a:rPr lang="en-GB" sz="1400" b="1" dirty="0"/>
              <a:t>Caesar, Crassus, Pompey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0226ADB-6AF7-4874-9DAF-A771D40CD44F}"/>
              </a:ext>
            </a:extLst>
          </p:cNvPr>
          <p:cNvSpPr txBox="1"/>
          <p:nvPr/>
        </p:nvSpPr>
        <p:spPr>
          <a:xfrm>
            <a:off x="10227317" y="5527456"/>
            <a:ext cx="1771850" cy="26161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050" b="1" dirty="0"/>
              <a:t>27: Augustus: 1</a:t>
            </a:r>
            <a:r>
              <a:rPr lang="en-GB" sz="1050" b="1" baseline="30000" dirty="0"/>
              <a:t>st</a:t>
            </a:r>
            <a:r>
              <a:rPr lang="en-GB" sz="1050" b="1" dirty="0"/>
              <a:t> ‘emperor’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7F03391-2B19-4DEC-8445-D3A1E3FD96B3}"/>
              </a:ext>
            </a:extLst>
          </p:cNvPr>
          <p:cNvSpPr txBox="1"/>
          <p:nvPr/>
        </p:nvSpPr>
        <p:spPr>
          <a:xfrm>
            <a:off x="7383753" y="5188902"/>
            <a:ext cx="964910" cy="846386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81-79 </a:t>
            </a:r>
            <a:br>
              <a:rPr lang="en-GB" sz="1050" b="1" dirty="0"/>
            </a:br>
            <a:r>
              <a:rPr lang="en-GB" sz="1100" b="1" dirty="0"/>
              <a:t>Sulla: march on Rome; dictator</a:t>
            </a:r>
            <a:endParaRPr lang="en-GB" sz="105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46AE0ED-EE59-47C4-BB3A-F80BEA205106}"/>
              </a:ext>
            </a:extLst>
          </p:cNvPr>
          <p:cNvSpPr txBox="1"/>
          <p:nvPr/>
        </p:nvSpPr>
        <p:spPr>
          <a:xfrm>
            <a:off x="8654947" y="5565419"/>
            <a:ext cx="1500157" cy="52322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64-63 </a:t>
            </a:r>
            <a:br>
              <a:rPr lang="en-GB" sz="1600" b="1" dirty="0"/>
            </a:br>
            <a:r>
              <a:rPr lang="en-GB" sz="1200" b="1" dirty="0"/>
              <a:t>Cataline Conspiracy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D8A6A77-619E-4C63-9D66-80CBD6BE6B7F}"/>
              </a:ext>
            </a:extLst>
          </p:cNvPr>
          <p:cNvSpPr txBox="1"/>
          <p:nvPr/>
        </p:nvSpPr>
        <p:spPr>
          <a:xfrm>
            <a:off x="7179468" y="2245370"/>
            <a:ext cx="1128081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91- 89</a:t>
            </a:r>
          </a:p>
          <a:p>
            <a:pPr algn="ctr"/>
            <a:r>
              <a:rPr lang="en-GB" sz="1400" b="1" dirty="0"/>
              <a:t>‘Social’ War</a:t>
            </a:r>
          </a:p>
        </p:txBody>
      </p:sp>
      <p:pic>
        <p:nvPicPr>
          <p:cNvPr id="29" name="Picture 28" descr="A picture containing indoor&#10;&#10;Description automatically generated">
            <a:extLst>
              <a:ext uri="{FF2B5EF4-FFF2-40B4-BE49-F238E27FC236}">
                <a16:creationId xmlns:a16="http://schemas.microsoft.com/office/drawing/2014/main" id="{A6BBFB72-82F1-45D7-84E0-6AFB833B9D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833" y="1264702"/>
            <a:ext cx="2114453" cy="31716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" name="Picture 27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5147273A-8B04-4500-B95A-AD721328B1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97568" y="2837282"/>
            <a:ext cx="3245066" cy="32450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" name="Picture 29" descr="A circuit board&#10;&#10;Description automatically generated">
            <a:extLst>
              <a:ext uri="{FF2B5EF4-FFF2-40B4-BE49-F238E27FC236}">
                <a16:creationId xmlns:a16="http://schemas.microsoft.com/office/drawing/2014/main" id="{6E7DD7CC-B908-4D0F-A7C4-72FC4EB6718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1630" t="23830" r="48697" b="43289"/>
          <a:stretch/>
        </p:blipFill>
        <p:spPr>
          <a:xfrm rot="20277567">
            <a:off x="123670" y="4144730"/>
            <a:ext cx="2351056" cy="13925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FC0CFC-96CF-4FE6-8ACD-D8CC05658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838200"/>
            <a:ext cx="9437159" cy="1227667"/>
          </a:xfrm>
        </p:spPr>
        <p:txBody>
          <a:bodyPr>
            <a:normAutofit/>
          </a:bodyPr>
          <a:lstStyle/>
          <a:p>
            <a:r>
              <a:rPr lang="en-GB" dirty="0"/>
              <a:t>Slave revolts in the 1</a:t>
            </a:r>
            <a:r>
              <a:rPr lang="en-GB" baseline="30000" dirty="0"/>
              <a:t>st</a:t>
            </a:r>
            <a:r>
              <a:rPr lang="en-GB" dirty="0"/>
              <a:t> century B.C.</a:t>
            </a:r>
          </a:p>
        </p:txBody>
      </p:sp>
    </p:spTree>
    <p:extLst>
      <p:ext uri="{BB962C8B-B14F-4D97-AF65-F5344CB8AC3E}">
        <p14:creationId xmlns:p14="http://schemas.microsoft.com/office/powerpoint/2010/main" val="574008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75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C2D1219F-8EDF-4517-9DB0-4D744670BB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91" r="9496" b="1"/>
          <a:stretch/>
        </p:blipFill>
        <p:spPr>
          <a:xfrm>
            <a:off x="20" y="-14344"/>
            <a:ext cx="12191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4034ABF-6942-4B47-BE7E-55C79146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2D2F9523-C090-4E9F-876E-C5B05F290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16466" y="-18309"/>
            <a:ext cx="11159068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pic>
        <p:nvPicPr>
          <p:cNvPr id="11" name="Content Placeholder 10" descr="A close up of a map&#10;&#10;Description automatically generated">
            <a:extLst>
              <a:ext uri="{FF2B5EF4-FFF2-40B4-BE49-F238E27FC236}">
                <a16:creationId xmlns:a16="http://schemas.microsoft.com/office/drawing/2014/main" id="{260F0B4E-5280-4ED3-A927-574AB58BDD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50673" t="4005" r="2955" b="12266"/>
          <a:stretch/>
        </p:blipFill>
        <p:spPr>
          <a:xfrm>
            <a:off x="51960" y="1804358"/>
            <a:ext cx="12084904" cy="42154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D743E8D-5B9E-47AB-B6FE-1CC8D20826CC}"/>
              </a:ext>
            </a:extLst>
          </p:cNvPr>
          <p:cNvSpPr txBox="1"/>
          <p:nvPr/>
        </p:nvSpPr>
        <p:spPr>
          <a:xfrm>
            <a:off x="4841551" y="4207069"/>
            <a:ext cx="1461796" cy="86177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133 &amp; 123/2</a:t>
            </a:r>
          </a:p>
          <a:p>
            <a:r>
              <a:rPr lang="en-GB" sz="1600" dirty="0"/>
              <a:t>Tib. und Gaius Gracchus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AA1A3C7-FE80-45EE-93B9-03D2D06016E8}"/>
              </a:ext>
            </a:extLst>
          </p:cNvPr>
          <p:cNvSpPr txBox="1"/>
          <p:nvPr/>
        </p:nvSpPr>
        <p:spPr>
          <a:xfrm>
            <a:off x="5062539" y="5067297"/>
            <a:ext cx="1228903" cy="83628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>
                <a:sym typeface="Wingdings" panose="05000000000000000000" pitchFamily="2" charset="2"/>
              </a:rPr>
              <a:t> </a:t>
            </a:r>
            <a:br>
              <a:rPr lang="en-GB" sz="1600" b="1" dirty="0">
                <a:sym typeface="Wingdings" panose="05000000000000000000" pitchFamily="2" charset="2"/>
              </a:rPr>
            </a:br>
            <a:r>
              <a:rPr lang="en-GB" sz="1600" b="1" dirty="0"/>
              <a:t>Optimates </a:t>
            </a:r>
            <a:br>
              <a:rPr lang="en-GB" sz="1600" b="1" dirty="0"/>
            </a:br>
            <a:r>
              <a:rPr lang="en-GB" sz="1600" b="1" dirty="0"/>
              <a:t>&amp; </a:t>
            </a:r>
            <a:r>
              <a:rPr lang="en-GB" sz="1600" b="1" dirty="0" err="1"/>
              <a:t>Populares</a:t>
            </a:r>
            <a:r>
              <a:rPr lang="en-GB" sz="1600" b="1" dirty="0"/>
              <a:t> </a:t>
            </a:r>
            <a:endParaRPr lang="en-GB" sz="16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6766D4A-D6C5-42F1-964D-1E70BA4200E8}"/>
              </a:ext>
            </a:extLst>
          </p:cNvPr>
          <p:cNvSpPr txBox="1"/>
          <p:nvPr/>
        </p:nvSpPr>
        <p:spPr>
          <a:xfrm>
            <a:off x="948085" y="2128415"/>
            <a:ext cx="1376274" cy="52322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218 – 202 </a:t>
            </a:r>
            <a:br>
              <a:rPr lang="en-GB" sz="1400" b="1" dirty="0"/>
            </a:br>
            <a:r>
              <a:rPr lang="en-GB" sz="1400" b="1" dirty="0"/>
              <a:t>2</a:t>
            </a:r>
            <a:r>
              <a:rPr lang="en-GB" sz="1400" b="1" baseline="30000" dirty="0"/>
              <a:t>nd</a:t>
            </a:r>
            <a:r>
              <a:rPr lang="en-GB" sz="1400" b="1" dirty="0"/>
              <a:t> Punic War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C4264E3-C0F7-4CD2-B960-A3CD84D15D34}"/>
              </a:ext>
            </a:extLst>
          </p:cNvPr>
          <p:cNvSpPr txBox="1"/>
          <p:nvPr/>
        </p:nvSpPr>
        <p:spPr>
          <a:xfrm>
            <a:off x="2444094" y="4250611"/>
            <a:ext cx="1754682" cy="307777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Macedonian Wars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DB3EC94-3A4E-4C24-B5BF-832902474F41}"/>
              </a:ext>
            </a:extLst>
          </p:cNvPr>
          <p:cNvSpPr txBox="1"/>
          <p:nvPr/>
        </p:nvSpPr>
        <p:spPr>
          <a:xfrm>
            <a:off x="3999977" y="2341290"/>
            <a:ext cx="1376274" cy="430887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100" b="1" dirty="0"/>
              <a:t>146 BC</a:t>
            </a:r>
            <a:br>
              <a:rPr lang="en-GB" sz="1100" b="1" dirty="0"/>
            </a:br>
            <a:r>
              <a:rPr lang="en-GB" sz="1100" b="1" dirty="0"/>
              <a:t>Carthage destroyed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A89DD9B-B837-4568-9DB2-8D4A04F2C259}"/>
              </a:ext>
            </a:extLst>
          </p:cNvPr>
          <p:cNvSpPr txBox="1"/>
          <p:nvPr/>
        </p:nvSpPr>
        <p:spPr>
          <a:xfrm>
            <a:off x="4757738" y="3097208"/>
            <a:ext cx="1699045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132</a:t>
            </a:r>
            <a:br>
              <a:rPr lang="en-GB" sz="1600" b="1" dirty="0"/>
            </a:br>
            <a:r>
              <a:rPr lang="en-GB" sz="1400" b="1" dirty="0"/>
              <a:t>1</a:t>
            </a:r>
            <a:r>
              <a:rPr lang="en-GB" sz="1400" b="1" baseline="30000" dirty="0"/>
              <a:t>st</a:t>
            </a:r>
            <a:r>
              <a:rPr lang="en-GB" sz="1400" b="1" dirty="0"/>
              <a:t> Servile War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1E1F88A-5C78-4DC6-8433-8D1A45169F7C}"/>
              </a:ext>
            </a:extLst>
          </p:cNvPr>
          <p:cNvSpPr txBox="1"/>
          <p:nvPr/>
        </p:nvSpPr>
        <p:spPr>
          <a:xfrm>
            <a:off x="6707928" y="3069216"/>
            <a:ext cx="1699045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102</a:t>
            </a:r>
            <a:br>
              <a:rPr lang="en-GB" sz="1600" b="1" dirty="0"/>
            </a:br>
            <a:r>
              <a:rPr lang="en-GB" sz="1400" b="1" dirty="0"/>
              <a:t>2</a:t>
            </a:r>
            <a:r>
              <a:rPr lang="en-GB" sz="1400" b="1" baseline="30000" dirty="0"/>
              <a:t>nd</a:t>
            </a:r>
            <a:r>
              <a:rPr lang="en-GB" sz="1400" b="1" dirty="0"/>
              <a:t> Servile War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D5DE645-617F-4B70-82FB-A6BA7FA7A7E2}"/>
              </a:ext>
            </a:extLst>
          </p:cNvPr>
          <p:cNvSpPr txBox="1"/>
          <p:nvPr/>
        </p:nvSpPr>
        <p:spPr>
          <a:xfrm>
            <a:off x="7866208" y="4296984"/>
            <a:ext cx="1500157" cy="615553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FF00"/>
                </a:solidFill>
              </a:rPr>
              <a:t>73-71: </a:t>
            </a:r>
            <a:br>
              <a:rPr lang="en-GB" b="1" dirty="0">
                <a:solidFill>
                  <a:srgbClr val="FFFF00"/>
                </a:solidFill>
              </a:rPr>
            </a:br>
            <a:r>
              <a:rPr lang="en-GB" sz="1600" b="1" dirty="0">
                <a:solidFill>
                  <a:srgbClr val="FFFF00"/>
                </a:solidFill>
              </a:rPr>
              <a:t>3</a:t>
            </a:r>
            <a:r>
              <a:rPr lang="en-GB" sz="1600" b="1" baseline="30000" dirty="0">
                <a:solidFill>
                  <a:srgbClr val="FFFF00"/>
                </a:solidFill>
              </a:rPr>
              <a:t>rd</a:t>
            </a:r>
            <a:r>
              <a:rPr lang="en-GB" sz="1600" b="1" dirty="0">
                <a:solidFill>
                  <a:srgbClr val="FFFF00"/>
                </a:solidFill>
              </a:rPr>
              <a:t> Servile War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130E597-20C2-4DCC-A64A-4CA470F765FC}"/>
              </a:ext>
            </a:extLst>
          </p:cNvPr>
          <p:cNvSpPr txBox="1"/>
          <p:nvPr/>
        </p:nvSpPr>
        <p:spPr>
          <a:xfrm>
            <a:off x="8654947" y="2231552"/>
            <a:ext cx="1680677" cy="73866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60: TRIUMVIRATE:</a:t>
            </a:r>
            <a:br>
              <a:rPr lang="en-GB" sz="1400" b="1" dirty="0"/>
            </a:br>
            <a:r>
              <a:rPr lang="en-GB" sz="1400" b="1" dirty="0"/>
              <a:t>Caesar, Crassus, Pompey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0226ADB-6AF7-4874-9DAF-A771D40CD44F}"/>
              </a:ext>
            </a:extLst>
          </p:cNvPr>
          <p:cNvSpPr txBox="1"/>
          <p:nvPr/>
        </p:nvSpPr>
        <p:spPr>
          <a:xfrm>
            <a:off x="10227317" y="5527456"/>
            <a:ext cx="1771850" cy="26161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050" b="1" dirty="0"/>
              <a:t>27: Augustus: 1</a:t>
            </a:r>
            <a:r>
              <a:rPr lang="en-GB" sz="1050" b="1" baseline="30000" dirty="0"/>
              <a:t>st</a:t>
            </a:r>
            <a:r>
              <a:rPr lang="en-GB" sz="1050" b="1" dirty="0"/>
              <a:t> ‘emperor’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7F03391-2B19-4DEC-8445-D3A1E3FD96B3}"/>
              </a:ext>
            </a:extLst>
          </p:cNvPr>
          <p:cNvSpPr txBox="1"/>
          <p:nvPr/>
        </p:nvSpPr>
        <p:spPr>
          <a:xfrm>
            <a:off x="7383753" y="5188902"/>
            <a:ext cx="964910" cy="846386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81-79 </a:t>
            </a:r>
            <a:br>
              <a:rPr lang="en-GB" sz="1050" b="1" dirty="0"/>
            </a:br>
            <a:r>
              <a:rPr lang="en-GB" sz="1100" b="1" dirty="0"/>
              <a:t>Sulla: march on Rome; dictator</a:t>
            </a:r>
            <a:endParaRPr lang="en-GB" sz="105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46AE0ED-EE59-47C4-BB3A-F80BEA205106}"/>
              </a:ext>
            </a:extLst>
          </p:cNvPr>
          <p:cNvSpPr txBox="1"/>
          <p:nvPr/>
        </p:nvSpPr>
        <p:spPr>
          <a:xfrm>
            <a:off x="8654947" y="5565419"/>
            <a:ext cx="1500157" cy="52322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64-63 </a:t>
            </a:r>
            <a:br>
              <a:rPr lang="en-GB" sz="1600" b="1" dirty="0"/>
            </a:br>
            <a:r>
              <a:rPr lang="en-GB" sz="1200" b="1" dirty="0"/>
              <a:t>Cataline Conspiracy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D8A6A77-619E-4C63-9D66-80CBD6BE6B7F}"/>
              </a:ext>
            </a:extLst>
          </p:cNvPr>
          <p:cNvSpPr txBox="1"/>
          <p:nvPr/>
        </p:nvSpPr>
        <p:spPr>
          <a:xfrm>
            <a:off x="7179468" y="2245370"/>
            <a:ext cx="1128081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91- 89</a:t>
            </a:r>
          </a:p>
          <a:p>
            <a:pPr algn="ctr"/>
            <a:r>
              <a:rPr lang="en-GB" sz="1400" b="1" dirty="0"/>
              <a:t>‘Social’ War</a:t>
            </a:r>
          </a:p>
        </p:txBody>
      </p:sp>
      <p:pic>
        <p:nvPicPr>
          <p:cNvPr id="29" name="Picture 28" descr="A picture containing indoor&#10;&#10;Description automatically generated">
            <a:extLst>
              <a:ext uri="{FF2B5EF4-FFF2-40B4-BE49-F238E27FC236}">
                <a16:creationId xmlns:a16="http://schemas.microsoft.com/office/drawing/2014/main" id="{A6BBFB72-82F1-45D7-84E0-6AFB833B9D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833" y="1264702"/>
            <a:ext cx="2114453" cy="31716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" name="Picture 27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5147273A-8B04-4500-B95A-AD721328B1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97568" y="2837282"/>
            <a:ext cx="3245066" cy="32450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" name="Picture 29" descr="A circuit board&#10;&#10;Description automatically generated">
            <a:extLst>
              <a:ext uri="{FF2B5EF4-FFF2-40B4-BE49-F238E27FC236}">
                <a16:creationId xmlns:a16="http://schemas.microsoft.com/office/drawing/2014/main" id="{6E7DD7CC-B908-4D0F-A7C4-72FC4EB6718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1630" t="23830" r="48697" b="43289"/>
          <a:stretch/>
        </p:blipFill>
        <p:spPr>
          <a:xfrm rot="20277567">
            <a:off x="123670" y="4144730"/>
            <a:ext cx="2351056" cy="13925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FC0CFC-96CF-4FE6-8ACD-D8CC05658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838200"/>
            <a:ext cx="9437159" cy="1227667"/>
          </a:xfrm>
        </p:spPr>
        <p:txBody>
          <a:bodyPr>
            <a:normAutofit/>
          </a:bodyPr>
          <a:lstStyle/>
          <a:p>
            <a:r>
              <a:rPr lang="en-GB" dirty="0"/>
              <a:t>Slave revolts in the 1</a:t>
            </a:r>
            <a:r>
              <a:rPr lang="en-GB" baseline="30000" dirty="0"/>
              <a:t>st</a:t>
            </a:r>
            <a:r>
              <a:rPr lang="en-GB" dirty="0"/>
              <a:t> century B.C.</a:t>
            </a:r>
          </a:p>
        </p:txBody>
      </p:sp>
      <p:pic>
        <p:nvPicPr>
          <p:cNvPr id="33" name="Picture 32" descr="An old photo of a person&#10;&#10;Description automatically generated">
            <a:extLst>
              <a:ext uri="{FF2B5EF4-FFF2-40B4-BE49-F238E27FC236}">
                <a16:creationId xmlns:a16="http://schemas.microsoft.com/office/drawing/2014/main" id="{BA425906-2892-411C-9F6A-CF553283ACC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37048" y="2191721"/>
            <a:ext cx="6411381" cy="4698999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C596FFDF-6BE2-47C6-9D24-7C7C705EEEF9}"/>
              </a:ext>
            </a:extLst>
          </p:cNvPr>
          <p:cNvSpPr/>
          <p:nvPr/>
        </p:nvSpPr>
        <p:spPr>
          <a:xfrm>
            <a:off x="6638029" y="1853205"/>
            <a:ext cx="3123385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First Spartacus Movie: 1909!!!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C271BE3-FBDC-428A-B7E3-9FF0D4FD60AD}"/>
              </a:ext>
            </a:extLst>
          </p:cNvPr>
          <p:cNvSpPr/>
          <p:nvPr/>
        </p:nvSpPr>
        <p:spPr>
          <a:xfrm>
            <a:off x="8274964" y="3927652"/>
            <a:ext cx="2260121" cy="369332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Spartacus 1926</a:t>
            </a:r>
          </a:p>
        </p:txBody>
      </p:sp>
    </p:spTree>
    <p:extLst>
      <p:ext uri="{BB962C8B-B14F-4D97-AF65-F5344CB8AC3E}">
        <p14:creationId xmlns:p14="http://schemas.microsoft.com/office/powerpoint/2010/main" val="829381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C2D1219F-8EDF-4517-9DB0-4D744670BB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91" r="9496" b="1"/>
          <a:stretch/>
        </p:blipFill>
        <p:spPr>
          <a:xfrm>
            <a:off x="20" y="-14344"/>
            <a:ext cx="12191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4034ABF-6942-4B47-BE7E-55C79146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2D2F9523-C090-4E9F-876E-C5B05F290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16466" y="-18309"/>
            <a:ext cx="11159068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pic>
        <p:nvPicPr>
          <p:cNvPr id="11" name="Content Placeholder 10" descr="A close up of a map&#10;&#10;Description automatically generated">
            <a:extLst>
              <a:ext uri="{FF2B5EF4-FFF2-40B4-BE49-F238E27FC236}">
                <a16:creationId xmlns:a16="http://schemas.microsoft.com/office/drawing/2014/main" id="{260F0B4E-5280-4ED3-A927-574AB58BDD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50673" t="4005" r="2955" b="12266"/>
          <a:stretch/>
        </p:blipFill>
        <p:spPr>
          <a:xfrm>
            <a:off x="51960" y="1804358"/>
            <a:ext cx="12084904" cy="42154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D743E8D-5B9E-47AB-B6FE-1CC8D20826CC}"/>
              </a:ext>
            </a:extLst>
          </p:cNvPr>
          <p:cNvSpPr txBox="1"/>
          <p:nvPr/>
        </p:nvSpPr>
        <p:spPr>
          <a:xfrm>
            <a:off x="4841551" y="4207069"/>
            <a:ext cx="1461796" cy="86177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133 &amp; 123/2</a:t>
            </a:r>
          </a:p>
          <a:p>
            <a:r>
              <a:rPr lang="en-GB" sz="1600" dirty="0"/>
              <a:t>Tib. und Gaius Gracchus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AA1A3C7-FE80-45EE-93B9-03D2D06016E8}"/>
              </a:ext>
            </a:extLst>
          </p:cNvPr>
          <p:cNvSpPr txBox="1"/>
          <p:nvPr/>
        </p:nvSpPr>
        <p:spPr>
          <a:xfrm>
            <a:off x="5062539" y="5067297"/>
            <a:ext cx="1228903" cy="83628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>
                <a:sym typeface="Wingdings" panose="05000000000000000000" pitchFamily="2" charset="2"/>
              </a:rPr>
              <a:t> </a:t>
            </a:r>
            <a:br>
              <a:rPr lang="en-GB" sz="1600" b="1" dirty="0">
                <a:sym typeface="Wingdings" panose="05000000000000000000" pitchFamily="2" charset="2"/>
              </a:rPr>
            </a:br>
            <a:r>
              <a:rPr lang="en-GB" sz="1600" b="1" dirty="0"/>
              <a:t>Optimates </a:t>
            </a:r>
            <a:br>
              <a:rPr lang="en-GB" sz="1600" b="1" dirty="0"/>
            </a:br>
            <a:r>
              <a:rPr lang="en-GB" sz="1600" b="1" dirty="0"/>
              <a:t>&amp; </a:t>
            </a:r>
            <a:r>
              <a:rPr lang="en-GB" sz="1600" b="1" dirty="0" err="1"/>
              <a:t>Populares</a:t>
            </a:r>
            <a:r>
              <a:rPr lang="en-GB" sz="1600" b="1" dirty="0"/>
              <a:t> </a:t>
            </a:r>
            <a:endParaRPr lang="en-GB" sz="16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6766D4A-D6C5-42F1-964D-1E70BA4200E8}"/>
              </a:ext>
            </a:extLst>
          </p:cNvPr>
          <p:cNvSpPr txBox="1"/>
          <p:nvPr/>
        </p:nvSpPr>
        <p:spPr>
          <a:xfrm>
            <a:off x="948085" y="2128415"/>
            <a:ext cx="1376274" cy="52322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218 – 202 </a:t>
            </a:r>
            <a:br>
              <a:rPr lang="en-GB" sz="1400" b="1" dirty="0"/>
            </a:br>
            <a:r>
              <a:rPr lang="en-GB" sz="1400" b="1" dirty="0"/>
              <a:t>2</a:t>
            </a:r>
            <a:r>
              <a:rPr lang="en-GB" sz="1400" b="1" baseline="30000" dirty="0"/>
              <a:t>nd</a:t>
            </a:r>
            <a:r>
              <a:rPr lang="en-GB" sz="1400" b="1" dirty="0"/>
              <a:t> Punic War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C4264E3-C0F7-4CD2-B960-A3CD84D15D34}"/>
              </a:ext>
            </a:extLst>
          </p:cNvPr>
          <p:cNvSpPr txBox="1"/>
          <p:nvPr/>
        </p:nvSpPr>
        <p:spPr>
          <a:xfrm>
            <a:off x="2444094" y="4250611"/>
            <a:ext cx="1754682" cy="307777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Macedonian Wars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DB3EC94-3A4E-4C24-B5BF-832902474F41}"/>
              </a:ext>
            </a:extLst>
          </p:cNvPr>
          <p:cNvSpPr txBox="1"/>
          <p:nvPr/>
        </p:nvSpPr>
        <p:spPr>
          <a:xfrm>
            <a:off x="3999977" y="2341290"/>
            <a:ext cx="1376274" cy="430887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100" b="1" dirty="0"/>
              <a:t>146 BC</a:t>
            </a:r>
            <a:br>
              <a:rPr lang="en-GB" sz="1100" b="1" dirty="0"/>
            </a:br>
            <a:r>
              <a:rPr lang="en-GB" sz="1100" b="1" dirty="0"/>
              <a:t>Carthage destroyed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A89DD9B-B837-4568-9DB2-8D4A04F2C259}"/>
              </a:ext>
            </a:extLst>
          </p:cNvPr>
          <p:cNvSpPr txBox="1"/>
          <p:nvPr/>
        </p:nvSpPr>
        <p:spPr>
          <a:xfrm>
            <a:off x="4757738" y="3097208"/>
            <a:ext cx="1699045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132</a:t>
            </a:r>
            <a:br>
              <a:rPr lang="en-GB" sz="1600" b="1" dirty="0"/>
            </a:br>
            <a:r>
              <a:rPr lang="en-GB" sz="1400" b="1" dirty="0"/>
              <a:t>1</a:t>
            </a:r>
            <a:r>
              <a:rPr lang="en-GB" sz="1400" b="1" baseline="30000" dirty="0"/>
              <a:t>st</a:t>
            </a:r>
            <a:r>
              <a:rPr lang="en-GB" sz="1400" b="1" dirty="0"/>
              <a:t> Servile War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1E1F88A-5C78-4DC6-8433-8D1A45169F7C}"/>
              </a:ext>
            </a:extLst>
          </p:cNvPr>
          <p:cNvSpPr txBox="1"/>
          <p:nvPr/>
        </p:nvSpPr>
        <p:spPr>
          <a:xfrm>
            <a:off x="6707928" y="3069216"/>
            <a:ext cx="1699045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102</a:t>
            </a:r>
            <a:br>
              <a:rPr lang="en-GB" sz="1600" b="1" dirty="0"/>
            </a:br>
            <a:r>
              <a:rPr lang="en-GB" sz="1400" b="1" dirty="0"/>
              <a:t>2</a:t>
            </a:r>
            <a:r>
              <a:rPr lang="en-GB" sz="1400" b="1" baseline="30000" dirty="0"/>
              <a:t>nd</a:t>
            </a:r>
            <a:r>
              <a:rPr lang="en-GB" sz="1400" b="1" dirty="0"/>
              <a:t> Servile War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D5DE645-617F-4B70-82FB-A6BA7FA7A7E2}"/>
              </a:ext>
            </a:extLst>
          </p:cNvPr>
          <p:cNvSpPr txBox="1"/>
          <p:nvPr/>
        </p:nvSpPr>
        <p:spPr>
          <a:xfrm>
            <a:off x="7866208" y="4296984"/>
            <a:ext cx="1500157" cy="615553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FF00"/>
                </a:solidFill>
              </a:rPr>
              <a:t>73-71: </a:t>
            </a:r>
            <a:br>
              <a:rPr lang="en-GB" b="1" dirty="0">
                <a:solidFill>
                  <a:srgbClr val="FFFF00"/>
                </a:solidFill>
              </a:rPr>
            </a:br>
            <a:r>
              <a:rPr lang="en-GB" sz="1600" b="1" dirty="0">
                <a:solidFill>
                  <a:srgbClr val="FFFF00"/>
                </a:solidFill>
              </a:rPr>
              <a:t>3</a:t>
            </a:r>
            <a:r>
              <a:rPr lang="en-GB" sz="1600" b="1" baseline="30000" dirty="0">
                <a:solidFill>
                  <a:srgbClr val="FFFF00"/>
                </a:solidFill>
              </a:rPr>
              <a:t>rd</a:t>
            </a:r>
            <a:r>
              <a:rPr lang="en-GB" sz="1600" b="1" dirty="0">
                <a:solidFill>
                  <a:srgbClr val="FFFF00"/>
                </a:solidFill>
              </a:rPr>
              <a:t> Servile War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130E597-20C2-4DCC-A64A-4CA470F765FC}"/>
              </a:ext>
            </a:extLst>
          </p:cNvPr>
          <p:cNvSpPr txBox="1"/>
          <p:nvPr/>
        </p:nvSpPr>
        <p:spPr>
          <a:xfrm>
            <a:off x="8654947" y="2231552"/>
            <a:ext cx="1680677" cy="73866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60: TRIUMVIRATE:</a:t>
            </a:r>
            <a:br>
              <a:rPr lang="en-GB" sz="1400" b="1" dirty="0"/>
            </a:br>
            <a:r>
              <a:rPr lang="en-GB" sz="1400" b="1" dirty="0"/>
              <a:t>Caesar, Crassus, Pompey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0226ADB-6AF7-4874-9DAF-A771D40CD44F}"/>
              </a:ext>
            </a:extLst>
          </p:cNvPr>
          <p:cNvSpPr txBox="1"/>
          <p:nvPr/>
        </p:nvSpPr>
        <p:spPr>
          <a:xfrm>
            <a:off x="10227317" y="5527456"/>
            <a:ext cx="1771850" cy="26161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050" b="1" dirty="0"/>
              <a:t>27: Augustus: 1</a:t>
            </a:r>
            <a:r>
              <a:rPr lang="en-GB" sz="1050" b="1" baseline="30000" dirty="0"/>
              <a:t>st</a:t>
            </a:r>
            <a:r>
              <a:rPr lang="en-GB" sz="1050" b="1" dirty="0"/>
              <a:t> ‘emperor’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7F03391-2B19-4DEC-8445-D3A1E3FD96B3}"/>
              </a:ext>
            </a:extLst>
          </p:cNvPr>
          <p:cNvSpPr txBox="1"/>
          <p:nvPr/>
        </p:nvSpPr>
        <p:spPr>
          <a:xfrm>
            <a:off x="7383753" y="5188902"/>
            <a:ext cx="964910" cy="846386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81-79 </a:t>
            </a:r>
            <a:br>
              <a:rPr lang="en-GB" sz="1050" b="1" dirty="0"/>
            </a:br>
            <a:r>
              <a:rPr lang="en-GB" sz="1100" b="1" dirty="0"/>
              <a:t>Sulla: march on Rome; dictator</a:t>
            </a:r>
            <a:endParaRPr lang="en-GB" sz="105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46AE0ED-EE59-47C4-BB3A-F80BEA205106}"/>
              </a:ext>
            </a:extLst>
          </p:cNvPr>
          <p:cNvSpPr txBox="1"/>
          <p:nvPr/>
        </p:nvSpPr>
        <p:spPr>
          <a:xfrm>
            <a:off x="8654947" y="5565419"/>
            <a:ext cx="1500157" cy="52322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64-63 </a:t>
            </a:r>
            <a:br>
              <a:rPr lang="en-GB" sz="1600" b="1" dirty="0"/>
            </a:br>
            <a:r>
              <a:rPr lang="en-GB" sz="1200" b="1" dirty="0"/>
              <a:t>Cataline Conspiracy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D8A6A77-619E-4C63-9D66-80CBD6BE6B7F}"/>
              </a:ext>
            </a:extLst>
          </p:cNvPr>
          <p:cNvSpPr txBox="1"/>
          <p:nvPr/>
        </p:nvSpPr>
        <p:spPr>
          <a:xfrm>
            <a:off x="7179468" y="2245370"/>
            <a:ext cx="1128081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91- 89</a:t>
            </a:r>
          </a:p>
          <a:p>
            <a:pPr algn="ctr"/>
            <a:r>
              <a:rPr lang="en-GB" sz="1400" b="1" dirty="0"/>
              <a:t>‘Social’ War</a:t>
            </a:r>
          </a:p>
        </p:txBody>
      </p:sp>
      <p:pic>
        <p:nvPicPr>
          <p:cNvPr id="33" name="Picture 32" descr="An old photo of a person&#10;&#10;Description automatically generated">
            <a:extLst>
              <a:ext uri="{FF2B5EF4-FFF2-40B4-BE49-F238E27FC236}">
                <a16:creationId xmlns:a16="http://schemas.microsoft.com/office/drawing/2014/main" id="{BA425906-2892-411C-9F6A-CF553283AC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37048" y="2191721"/>
            <a:ext cx="6411381" cy="4698999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C596FFDF-6BE2-47C6-9D24-7C7C705EEEF9}"/>
              </a:ext>
            </a:extLst>
          </p:cNvPr>
          <p:cNvSpPr/>
          <p:nvPr/>
        </p:nvSpPr>
        <p:spPr>
          <a:xfrm>
            <a:off x="6638029" y="1853205"/>
            <a:ext cx="3123385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First Spartacus Movie: 1909!!!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C271BE3-FBDC-428A-B7E3-9FF0D4FD60AD}"/>
              </a:ext>
            </a:extLst>
          </p:cNvPr>
          <p:cNvSpPr/>
          <p:nvPr/>
        </p:nvSpPr>
        <p:spPr>
          <a:xfrm>
            <a:off x="8274964" y="3927652"/>
            <a:ext cx="2260121" cy="369332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Spartacus 1926</a:t>
            </a:r>
          </a:p>
        </p:txBody>
      </p:sp>
      <p:pic>
        <p:nvPicPr>
          <p:cNvPr id="31" name="Content Placeholder 4" descr="A large stone statue in front of a building&#10;&#10;Description automatically generated">
            <a:extLst>
              <a:ext uri="{FF2B5EF4-FFF2-40B4-BE49-F238E27FC236}">
                <a16:creationId xmlns:a16="http://schemas.microsoft.com/office/drawing/2014/main" id="{749FFC1E-A0CD-411D-A14C-C8F35A3681F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3258" y="954416"/>
            <a:ext cx="4359539" cy="58127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A380C63E-23DF-46A5-B3A5-CA36E0CD7349}"/>
              </a:ext>
            </a:extLst>
          </p:cNvPr>
          <p:cNvSpPr/>
          <p:nvPr/>
        </p:nvSpPr>
        <p:spPr>
          <a:xfrm>
            <a:off x="5209602" y="6030899"/>
            <a:ext cx="2928879" cy="646331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Denis </a:t>
            </a:r>
            <a:r>
              <a:rPr lang="en-GB" dirty="0" err="1"/>
              <a:t>Foyatier</a:t>
            </a:r>
            <a:r>
              <a:rPr lang="en-GB" dirty="0"/>
              <a:t> (1830), Louvre</a:t>
            </a:r>
          </a:p>
          <a:p>
            <a:r>
              <a:rPr lang="en-GB" dirty="0"/>
              <a:t>Why 1830…?????</a:t>
            </a:r>
          </a:p>
        </p:txBody>
      </p:sp>
      <p:pic>
        <p:nvPicPr>
          <p:cNvPr id="36" name="Content Placeholder 4" descr="A sculpture of a person&#10;&#10;Description automatically generated">
            <a:extLst>
              <a:ext uri="{FF2B5EF4-FFF2-40B4-BE49-F238E27FC236}">
                <a16:creationId xmlns:a16="http://schemas.microsoft.com/office/drawing/2014/main" id="{D869693A-7147-43EA-B6DC-F0B378A1D7C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2962"/>
          <a:stretch/>
        </p:blipFill>
        <p:spPr>
          <a:xfrm>
            <a:off x="2032889" y="2222537"/>
            <a:ext cx="3382897" cy="48019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7" name="Picture 36" descr="A picture containing text, book, photo&#10;&#10;Description automatically generated">
            <a:extLst>
              <a:ext uri="{FF2B5EF4-FFF2-40B4-BE49-F238E27FC236}">
                <a16:creationId xmlns:a16="http://schemas.microsoft.com/office/drawing/2014/main" id="{E2FA1F8D-C062-4419-89B1-BED8A352A8E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03303" y="4807945"/>
            <a:ext cx="2821797" cy="19902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8" name="Picture 37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2869C61B-163A-4B34-AC43-A25C9106594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069533" y="984113"/>
            <a:ext cx="2961602" cy="39981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9" name="Picture 38" descr="A picture containing toiletry, perfume&#10;&#10;Description automatically generated">
            <a:extLst>
              <a:ext uri="{FF2B5EF4-FFF2-40B4-BE49-F238E27FC236}">
                <a16:creationId xmlns:a16="http://schemas.microsoft.com/office/drawing/2014/main" id="{A0B536F9-CE31-4BA5-93D5-8F8C96DFAC77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5667" l="5000" r="94667">
                        <a14:foregroundMark x1="70000" y1="29000" x2="71333" y2="41333"/>
                        <a14:foregroundMark x1="71333" y1="41333" x2="73333" y2="28333"/>
                        <a14:foregroundMark x1="73333" y1="28333" x2="90333" y2="48667"/>
                        <a14:foregroundMark x1="90333" y1="48667" x2="92333" y2="76333"/>
                        <a14:foregroundMark x1="92333" y1="76333" x2="89333" y2="89000"/>
                        <a14:foregroundMark x1="89333" y1="89000" x2="64000" y2="90667"/>
                        <a14:foregroundMark x1="7667" y1="28667" x2="7667" y2="87667"/>
                        <a14:foregroundMark x1="14333" y1="95667" x2="41667" y2="93667"/>
                        <a14:foregroundMark x1="40333" y1="30333" x2="34667" y2="30000"/>
                        <a14:foregroundMark x1="39667" y1="12667" x2="14667" y2="17333"/>
                        <a14:foregroundMark x1="14667" y1="17333" x2="7000" y2="27667"/>
                        <a14:foregroundMark x1="7000" y1="27667" x2="6667" y2="28667"/>
                        <a14:foregroundMark x1="5000" y1="44000" x2="5000" y2="18333"/>
                        <a14:foregroundMark x1="5000" y1="18333" x2="10000" y2="19333"/>
                        <a14:foregroundMark x1="94333" y1="92000" x2="96333" y2="66667"/>
                        <a14:foregroundMark x1="96333" y1="66667" x2="94000" y2="54000"/>
                        <a14:foregroundMark x1="94000" y1="54000" x2="94667" y2="47667"/>
                        <a14:foregroundMark x1="84333" y1="37667" x2="83667" y2="23333"/>
                        <a14:foregroundMark x1="83667" y1="23333" x2="69667" y2="20667"/>
                        <a14:foregroundMark x1="69667" y1="20667" x2="66000" y2="30000"/>
                        <a14:foregroundMark x1="35667" y1="59000" x2="41333" y2="54667"/>
                        <a14:foregroundMark x1="29333" y1="51000" x2="43667" y2="56000"/>
                        <a14:foregroundMark x1="43667" y1="56000" x2="32333" y2="49667"/>
                        <a14:foregroundMark x1="32333" y1="49667" x2="35333" y2="62667"/>
                        <a14:foregroundMark x1="35333" y1="62667" x2="36667" y2="63000"/>
                        <a14:foregroundMark x1="86000" y1="28000" x2="77000" y2="20000"/>
                      </a14:backgroundRemoval>
                    </a14:imgEffect>
                  </a14:imgLayer>
                </a14:imgProps>
              </a:ext>
            </a:extLst>
          </a:blip>
          <a:srcRect l="1609" t="10868" r="43712" b="6868"/>
          <a:stretch/>
        </p:blipFill>
        <p:spPr>
          <a:xfrm>
            <a:off x="449071" y="4154716"/>
            <a:ext cx="1844371" cy="2774830"/>
          </a:xfrm>
          <a:prstGeom prst="rect">
            <a:avLst/>
          </a:prstGeom>
        </p:spPr>
      </p:pic>
      <p:pic>
        <p:nvPicPr>
          <p:cNvPr id="40" name="Picture 39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9B177072-7B75-42B4-BF4B-32E16DE6D8B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00" b="91350" l="9762" r="90068">
                        <a14:foregroundMark x1="20543" y1="85700" x2="23769" y2="92550"/>
                        <a14:foregroundMark x1="23769" y1="92550" x2="37691" y2="91600"/>
                        <a14:foregroundMark x1="37691" y1="91600" x2="90068" y2="82400"/>
                        <a14:foregroundMark x1="90068" y1="82400" x2="79542" y2="78150"/>
                        <a14:foregroundMark x1="79542" y1="78150" x2="67657" y2="78500"/>
                        <a14:foregroundMark x1="67657" y1="78500" x2="67912" y2="79000"/>
                        <a14:foregroundMark x1="23684" y1="92400" x2="37351" y2="91350"/>
                        <a14:foregroundMark x1="37351" y1="91350" x2="48896" y2="87950"/>
                        <a14:foregroundMark x1="48896" y1="87950" x2="51698" y2="86100"/>
                        <a14:foregroundMark x1="92275" y1="71550" x2="75976" y2="7300"/>
                        <a14:foregroundMark x1="75976" y1="7300" x2="24278" y2="13500"/>
                        <a14:foregroundMark x1="24278" y1="13500" x2="12224" y2="20200"/>
                        <a14:foregroundMark x1="12224" y1="20200" x2="11800" y2="39350"/>
                        <a14:foregroundMark x1="11800" y1="39350" x2="49576" y2="37550"/>
                        <a14:foregroundMark x1="49576" y1="37550" x2="62988" y2="37650"/>
                        <a14:foregroundMark x1="62988" y1="37650" x2="71902" y2="30700"/>
                        <a14:foregroundMark x1="71902" y1="30700" x2="71138" y2="23600"/>
                        <a14:foregroundMark x1="71138" y1="23600" x2="57640" y2="15400"/>
                        <a14:foregroundMark x1="57640" y1="15400" x2="32428" y2="18750"/>
                        <a14:foregroundMark x1="32428" y1="18750" x2="24618" y2="27450"/>
                        <a14:foregroundMark x1="24618" y1="27450" x2="46604" y2="30000"/>
                        <a14:foregroundMark x1="46604" y1="30000" x2="55518" y2="29950"/>
                        <a14:foregroundMark x1="50849" y1="33700" x2="64856" y2="33600"/>
                        <a14:foregroundMark x1="64856" y1="33600" x2="77165" y2="30950"/>
                        <a14:foregroundMark x1="77165" y1="30950" x2="58744" y2="29150"/>
                        <a14:foregroundMark x1="58744" y1="29150" x2="45840" y2="29950"/>
                        <a14:foregroundMark x1="45840" y1="29950" x2="51104" y2="21350"/>
                        <a14:foregroundMark x1="51104" y1="21350" x2="80051" y2="17300"/>
                        <a14:foregroundMark x1="80051" y1="17300" x2="66978" y2="13950"/>
                        <a14:foregroundMark x1="66978" y1="13950" x2="58829" y2="14250"/>
                        <a14:foregroundMark x1="58234" y1="28000" x2="70119" y2="24350"/>
                        <a14:foregroundMark x1="70119" y1="24350" x2="46944" y2="32550"/>
                        <a14:foregroundMark x1="46944" y1="32550" x2="52122" y2="358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57697" y="980512"/>
            <a:ext cx="2283174" cy="38763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FC0CFC-96CF-4FE6-8ACD-D8CC05658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838200"/>
            <a:ext cx="9437159" cy="1227667"/>
          </a:xfrm>
        </p:spPr>
        <p:txBody>
          <a:bodyPr>
            <a:normAutofit/>
          </a:bodyPr>
          <a:lstStyle/>
          <a:p>
            <a:r>
              <a:rPr lang="en-GB" dirty="0"/>
              <a:t>Slave revolts in the 1</a:t>
            </a:r>
            <a:r>
              <a:rPr lang="en-GB" baseline="30000" dirty="0"/>
              <a:t>st</a:t>
            </a:r>
            <a:r>
              <a:rPr lang="en-GB" dirty="0"/>
              <a:t> century B.C.</a:t>
            </a:r>
          </a:p>
        </p:txBody>
      </p:sp>
    </p:spTree>
    <p:extLst>
      <p:ext uri="{BB962C8B-B14F-4D97-AF65-F5344CB8AC3E}">
        <p14:creationId xmlns:p14="http://schemas.microsoft.com/office/powerpoint/2010/main" val="4264470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25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2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2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2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C2D1219F-8EDF-4517-9DB0-4D744670BB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91" r="9496" b="1"/>
          <a:stretch/>
        </p:blipFill>
        <p:spPr>
          <a:xfrm>
            <a:off x="20" y="-14344"/>
            <a:ext cx="12191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4034ABF-6942-4B47-BE7E-55C79146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2D2F9523-C090-4E9F-876E-C5B05F290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16466" y="-18309"/>
            <a:ext cx="11159068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pic>
        <p:nvPicPr>
          <p:cNvPr id="11" name="Content Placeholder 10" descr="A close up of a map&#10;&#10;Description automatically generated">
            <a:extLst>
              <a:ext uri="{FF2B5EF4-FFF2-40B4-BE49-F238E27FC236}">
                <a16:creationId xmlns:a16="http://schemas.microsoft.com/office/drawing/2014/main" id="{260F0B4E-5280-4ED3-A927-574AB58BDD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50673" t="4005" r="2955" b="12266"/>
          <a:stretch/>
        </p:blipFill>
        <p:spPr>
          <a:xfrm>
            <a:off x="51960" y="1804358"/>
            <a:ext cx="12084904" cy="42154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D743E8D-5B9E-47AB-B6FE-1CC8D20826CC}"/>
              </a:ext>
            </a:extLst>
          </p:cNvPr>
          <p:cNvSpPr txBox="1"/>
          <p:nvPr/>
        </p:nvSpPr>
        <p:spPr>
          <a:xfrm>
            <a:off x="4841551" y="4207069"/>
            <a:ext cx="1461796" cy="86177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133 &amp; 123/2</a:t>
            </a:r>
          </a:p>
          <a:p>
            <a:r>
              <a:rPr lang="en-GB" sz="1600" dirty="0"/>
              <a:t>Tib. und Gaius Gracchus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AA1A3C7-FE80-45EE-93B9-03D2D06016E8}"/>
              </a:ext>
            </a:extLst>
          </p:cNvPr>
          <p:cNvSpPr txBox="1"/>
          <p:nvPr/>
        </p:nvSpPr>
        <p:spPr>
          <a:xfrm>
            <a:off x="5062539" y="5067297"/>
            <a:ext cx="1228903" cy="83628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>
                <a:sym typeface="Wingdings" panose="05000000000000000000" pitchFamily="2" charset="2"/>
              </a:rPr>
              <a:t> </a:t>
            </a:r>
            <a:br>
              <a:rPr lang="en-GB" sz="1600" b="1" dirty="0">
                <a:sym typeface="Wingdings" panose="05000000000000000000" pitchFamily="2" charset="2"/>
              </a:rPr>
            </a:br>
            <a:r>
              <a:rPr lang="en-GB" sz="1600" b="1" dirty="0"/>
              <a:t>Optimates </a:t>
            </a:r>
            <a:br>
              <a:rPr lang="en-GB" sz="1600" b="1" dirty="0"/>
            </a:br>
            <a:r>
              <a:rPr lang="en-GB" sz="1600" b="1" dirty="0"/>
              <a:t>&amp; </a:t>
            </a:r>
            <a:r>
              <a:rPr lang="en-GB" sz="1600" b="1" dirty="0" err="1"/>
              <a:t>Populares</a:t>
            </a:r>
            <a:r>
              <a:rPr lang="en-GB" sz="1600" b="1" dirty="0"/>
              <a:t> </a:t>
            </a:r>
            <a:endParaRPr lang="en-GB" sz="16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6766D4A-D6C5-42F1-964D-1E70BA4200E8}"/>
              </a:ext>
            </a:extLst>
          </p:cNvPr>
          <p:cNvSpPr txBox="1"/>
          <p:nvPr/>
        </p:nvSpPr>
        <p:spPr>
          <a:xfrm>
            <a:off x="948085" y="2128415"/>
            <a:ext cx="1376274" cy="52322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218 – 202 </a:t>
            </a:r>
            <a:br>
              <a:rPr lang="en-GB" sz="1400" b="1" dirty="0"/>
            </a:br>
            <a:r>
              <a:rPr lang="en-GB" sz="1400" b="1" dirty="0"/>
              <a:t>2</a:t>
            </a:r>
            <a:r>
              <a:rPr lang="en-GB" sz="1400" b="1" baseline="30000" dirty="0"/>
              <a:t>nd</a:t>
            </a:r>
            <a:r>
              <a:rPr lang="en-GB" sz="1400" b="1" dirty="0"/>
              <a:t> Punic War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C4264E3-C0F7-4CD2-B960-A3CD84D15D34}"/>
              </a:ext>
            </a:extLst>
          </p:cNvPr>
          <p:cNvSpPr txBox="1"/>
          <p:nvPr/>
        </p:nvSpPr>
        <p:spPr>
          <a:xfrm>
            <a:off x="2444094" y="4250611"/>
            <a:ext cx="1754682" cy="307777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Macedonian Wars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DB3EC94-3A4E-4C24-B5BF-832902474F41}"/>
              </a:ext>
            </a:extLst>
          </p:cNvPr>
          <p:cNvSpPr txBox="1"/>
          <p:nvPr/>
        </p:nvSpPr>
        <p:spPr>
          <a:xfrm>
            <a:off x="3999977" y="2341290"/>
            <a:ext cx="1376274" cy="430887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100" b="1" dirty="0"/>
              <a:t>146 BC</a:t>
            </a:r>
            <a:br>
              <a:rPr lang="en-GB" sz="1100" b="1" dirty="0"/>
            </a:br>
            <a:r>
              <a:rPr lang="en-GB" sz="1100" b="1" dirty="0"/>
              <a:t>Carthage destroyed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A89DD9B-B837-4568-9DB2-8D4A04F2C259}"/>
              </a:ext>
            </a:extLst>
          </p:cNvPr>
          <p:cNvSpPr txBox="1"/>
          <p:nvPr/>
        </p:nvSpPr>
        <p:spPr>
          <a:xfrm>
            <a:off x="4757738" y="3097208"/>
            <a:ext cx="1699045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132</a:t>
            </a:r>
            <a:br>
              <a:rPr lang="en-GB" sz="1600" b="1" dirty="0"/>
            </a:br>
            <a:r>
              <a:rPr lang="en-GB" sz="1400" b="1" dirty="0"/>
              <a:t>1</a:t>
            </a:r>
            <a:r>
              <a:rPr lang="en-GB" sz="1400" b="1" baseline="30000" dirty="0"/>
              <a:t>st</a:t>
            </a:r>
            <a:r>
              <a:rPr lang="en-GB" sz="1400" b="1" dirty="0"/>
              <a:t> Servile War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1E1F88A-5C78-4DC6-8433-8D1A45169F7C}"/>
              </a:ext>
            </a:extLst>
          </p:cNvPr>
          <p:cNvSpPr txBox="1"/>
          <p:nvPr/>
        </p:nvSpPr>
        <p:spPr>
          <a:xfrm>
            <a:off x="6707928" y="3069216"/>
            <a:ext cx="1699045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102</a:t>
            </a:r>
            <a:br>
              <a:rPr lang="en-GB" sz="1600" b="1" dirty="0"/>
            </a:br>
            <a:r>
              <a:rPr lang="en-GB" sz="1400" b="1" dirty="0"/>
              <a:t>2</a:t>
            </a:r>
            <a:r>
              <a:rPr lang="en-GB" sz="1400" b="1" baseline="30000" dirty="0"/>
              <a:t>nd</a:t>
            </a:r>
            <a:r>
              <a:rPr lang="en-GB" sz="1400" b="1" dirty="0"/>
              <a:t> Servile War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D5DE645-617F-4B70-82FB-A6BA7FA7A7E2}"/>
              </a:ext>
            </a:extLst>
          </p:cNvPr>
          <p:cNvSpPr txBox="1"/>
          <p:nvPr/>
        </p:nvSpPr>
        <p:spPr>
          <a:xfrm>
            <a:off x="7866208" y="4296984"/>
            <a:ext cx="1500157" cy="615553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FF00"/>
                </a:solidFill>
              </a:rPr>
              <a:t>73-71: </a:t>
            </a:r>
            <a:br>
              <a:rPr lang="en-GB" b="1" dirty="0">
                <a:solidFill>
                  <a:srgbClr val="FFFF00"/>
                </a:solidFill>
              </a:rPr>
            </a:br>
            <a:r>
              <a:rPr lang="en-GB" sz="1600" b="1" dirty="0">
                <a:solidFill>
                  <a:srgbClr val="FFFF00"/>
                </a:solidFill>
              </a:rPr>
              <a:t>3</a:t>
            </a:r>
            <a:r>
              <a:rPr lang="en-GB" sz="1600" b="1" baseline="30000" dirty="0">
                <a:solidFill>
                  <a:srgbClr val="FFFF00"/>
                </a:solidFill>
              </a:rPr>
              <a:t>rd</a:t>
            </a:r>
            <a:r>
              <a:rPr lang="en-GB" sz="1600" b="1" dirty="0">
                <a:solidFill>
                  <a:srgbClr val="FFFF00"/>
                </a:solidFill>
              </a:rPr>
              <a:t> Servile War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130E597-20C2-4DCC-A64A-4CA470F765FC}"/>
              </a:ext>
            </a:extLst>
          </p:cNvPr>
          <p:cNvSpPr txBox="1"/>
          <p:nvPr/>
        </p:nvSpPr>
        <p:spPr>
          <a:xfrm>
            <a:off x="8654947" y="2231552"/>
            <a:ext cx="1680677" cy="73866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60: TRIUMVIRATE:</a:t>
            </a:r>
            <a:br>
              <a:rPr lang="en-GB" sz="1400" b="1" dirty="0"/>
            </a:br>
            <a:r>
              <a:rPr lang="en-GB" sz="1400" b="1" dirty="0"/>
              <a:t>Caesar, Crassus, Pompey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0226ADB-6AF7-4874-9DAF-A771D40CD44F}"/>
              </a:ext>
            </a:extLst>
          </p:cNvPr>
          <p:cNvSpPr txBox="1"/>
          <p:nvPr/>
        </p:nvSpPr>
        <p:spPr>
          <a:xfrm>
            <a:off x="10227317" y="5527456"/>
            <a:ext cx="1771850" cy="26161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050" b="1" dirty="0"/>
              <a:t>27: Augustus: 1</a:t>
            </a:r>
            <a:r>
              <a:rPr lang="en-GB" sz="1050" b="1" baseline="30000" dirty="0"/>
              <a:t>st</a:t>
            </a:r>
            <a:r>
              <a:rPr lang="en-GB" sz="1050" b="1" dirty="0"/>
              <a:t> ‘emperor’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7F03391-2B19-4DEC-8445-D3A1E3FD96B3}"/>
              </a:ext>
            </a:extLst>
          </p:cNvPr>
          <p:cNvSpPr txBox="1"/>
          <p:nvPr/>
        </p:nvSpPr>
        <p:spPr>
          <a:xfrm>
            <a:off x="7383753" y="5188902"/>
            <a:ext cx="964910" cy="846386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81-79 </a:t>
            </a:r>
            <a:br>
              <a:rPr lang="en-GB" sz="1050" b="1" dirty="0"/>
            </a:br>
            <a:r>
              <a:rPr lang="en-GB" sz="1100" b="1" dirty="0"/>
              <a:t>Sulla: march on Rome; dictator</a:t>
            </a:r>
            <a:endParaRPr lang="en-GB" sz="105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46AE0ED-EE59-47C4-BB3A-F80BEA205106}"/>
              </a:ext>
            </a:extLst>
          </p:cNvPr>
          <p:cNvSpPr txBox="1"/>
          <p:nvPr/>
        </p:nvSpPr>
        <p:spPr>
          <a:xfrm>
            <a:off x="8654947" y="5565419"/>
            <a:ext cx="1500157" cy="52322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/>
              <a:t>64-63 </a:t>
            </a:r>
            <a:br>
              <a:rPr lang="en-GB" sz="1600" b="1" dirty="0"/>
            </a:br>
            <a:r>
              <a:rPr lang="en-GB" sz="1200" b="1" dirty="0"/>
              <a:t>Cataline Conspiracy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D8A6A77-619E-4C63-9D66-80CBD6BE6B7F}"/>
              </a:ext>
            </a:extLst>
          </p:cNvPr>
          <p:cNvSpPr txBox="1"/>
          <p:nvPr/>
        </p:nvSpPr>
        <p:spPr>
          <a:xfrm>
            <a:off x="7179468" y="2245370"/>
            <a:ext cx="1128081" cy="55399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91- 89</a:t>
            </a:r>
          </a:p>
          <a:p>
            <a:pPr algn="ctr"/>
            <a:r>
              <a:rPr lang="en-GB" sz="1400" b="1" dirty="0"/>
              <a:t>‘Social’ War</a:t>
            </a:r>
          </a:p>
        </p:txBody>
      </p:sp>
      <p:pic>
        <p:nvPicPr>
          <p:cNvPr id="33" name="Picture 32" descr="An old photo of a person&#10;&#10;Description automatically generated">
            <a:extLst>
              <a:ext uri="{FF2B5EF4-FFF2-40B4-BE49-F238E27FC236}">
                <a16:creationId xmlns:a16="http://schemas.microsoft.com/office/drawing/2014/main" id="{BA425906-2892-411C-9F6A-CF553283AC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37048" y="2191721"/>
            <a:ext cx="6411381" cy="4698999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C596FFDF-6BE2-47C6-9D24-7C7C705EEEF9}"/>
              </a:ext>
            </a:extLst>
          </p:cNvPr>
          <p:cNvSpPr/>
          <p:nvPr/>
        </p:nvSpPr>
        <p:spPr>
          <a:xfrm>
            <a:off x="6638029" y="1853205"/>
            <a:ext cx="3123385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First Spartacus Movie: 1909!!!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C271BE3-FBDC-428A-B7E3-9FF0D4FD60AD}"/>
              </a:ext>
            </a:extLst>
          </p:cNvPr>
          <p:cNvSpPr/>
          <p:nvPr/>
        </p:nvSpPr>
        <p:spPr>
          <a:xfrm>
            <a:off x="8274964" y="3927652"/>
            <a:ext cx="2260121" cy="369332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Spartacus 1926</a:t>
            </a:r>
          </a:p>
        </p:txBody>
      </p:sp>
      <p:pic>
        <p:nvPicPr>
          <p:cNvPr id="31" name="Content Placeholder 4" descr="A large stone statue in front of a building&#10;&#10;Description automatically generated">
            <a:extLst>
              <a:ext uri="{FF2B5EF4-FFF2-40B4-BE49-F238E27FC236}">
                <a16:creationId xmlns:a16="http://schemas.microsoft.com/office/drawing/2014/main" id="{749FFC1E-A0CD-411D-A14C-C8F35A3681F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3258" y="954416"/>
            <a:ext cx="4359539" cy="58127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A380C63E-23DF-46A5-B3A5-CA36E0CD7349}"/>
              </a:ext>
            </a:extLst>
          </p:cNvPr>
          <p:cNvSpPr/>
          <p:nvPr/>
        </p:nvSpPr>
        <p:spPr>
          <a:xfrm>
            <a:off x="5209602" y="6030899"/>
            <a:ext cx="2928879" cy="646331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Denis </a:t>
            </a:r>
            <a:r>
              <a:rPr lang="en-GB" dirty="0" err="1"/>
              <a:t>Foyatier</a:t>
            </a:r>
            <a:r>
              <a:rPr lang="en-GB" dirty="0"/>
              <a:t> (1830), Louvre</a:t>
            </a:r>
          </a:p>
          <a:p>
            <a:r>
              <a:rPr lang="en-GB" dirty="0"/>
              <a:t>Why 1830…?????</a:t>
            </a:r>
          </a:p>
        </p:txBody>
      </p:sp>
      <p:pic>
        <p:nvPicPr>
          <p:cNvPr id="36" name="Content Placeholder 4" descr="A sculpture of a person&#10;&#10;Description automatically generated">
            <a:extLst>
              <a:ext uri="{FF2B5EF4-FFF2-40B4-BE49-F238E27FC236}">
                <a16:creationId xmlns:a16="http://schemas.microsoft.com/office/drawing/2014/main" id="{D869693A-7147-43EA-B6DC-F0B378A1D7C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2962"/>
          <a:stretch/>
        </p:blipFill>
        <p:spPr>
          <a:xfrm>
            <a:off x="2032889" y="2222537"/>
            <a:ext cx="3382897" cy="48019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7" name="Picture 36" descr="A picture containing text, book, photo&#10;&#10;Description automatically generated">
            <a:extLst>
              <a:ext uri="{FF2B5EF4-FFF2-40B4-BE49-F238E27FC236}">
                <a16:creationId xmlns:a16="http://schemas.microsoft.com/office/drawing/2014/main" id="{E2FA1F8D-C062-4419-89B1-BED8A352A8E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03303" y="4807945"/>
            <a:ext cx="2821797" cy="19902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8" name="Picture 37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2869C61B-163A-4B34-AC43-A25C9106594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069533" y="984113"/>
            <a:ext cx="2961602" cy="39981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9" name="Picture 38" descr="A picture containing toiletry, perfume&#10;&#10;Description automatically generated">
            <a:extLst>
              <a:ext uri="{FF2B5EF4-FFF2-40B4-BE49-F238E27FC236}">
                <a16:creationId xmlns:a16="http://schemas.microsoft.com/office/drawing/2014/main" id="{A0B536F9-CE31-4BA5-93D5-8F8C96DFAC77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5667" l="5000" r="94667">
                        <a14:foregroundMark x1="70000" y1="29000" x2="71333" y2="41333"/>
                        <a14:foregroundMark x1="71333" y1="41333" x2="73333" y2="28333"/>
                        <a14:foregroundMark x1="73333" y1="28333" x2="90333" y2="48667"/>
                        <a14:foregroundMark x1="90333" y1="48667" x2="92333" y2="76333"/>
                        <a14:foregroundMark x1="92333" y1="76333" x2="89333" y2="89000"/>
                        <a14:foregroundMark x1="89333" y1="89000" x2="64000" y2="90667"/>
                        <a14:foregroundMark x1="7667" y1="28667" x2="7667" y2="87667"/>
                        <a14:foregroundMark x1="14333" y1="95667" x2="41667" y2="93667"/>
                        <a14:foregroundMark x1="40333" y1="30333" x2="34667" y2="30000"/>
                        <a14:foregroundMark x1="39667" y1="12667" x2="14667" y2="17333"/>
                        <a14:foregroundMark x1="14667" y1="17333" x2="7000" y2="27667"/>
                        <a14:foregroundMark x1="7000" y1="27667" x2="6667" y2="28667"/>
                        <a14:foregroundMark x1="5000" y1="44000" x2="5000" y2="18333"/>
                        <a14:foregroundMark x1="5000" y1="18333" x2="10000" y2="19333"/>
                        <a14:foregroundMark x1="94333" y1="92000" x2="96333" y2="66667"/>
                        <a14:foregroundMark x1="96333" y1="66667" x2="94000" y2="54000"/>
                        <a14:foregroundMark x1="94000" y1="54000" x2="94667" y2="47667"/>
                        <a14:foregroundMark x1="84333" y1="37667" x2="83667" y2="23333"/>
                        <a14:foregroundMark x1="83667" y1="23333" x2="69667" y2="20667"/>
                        <a14:foregroundMark x1="69667" y1="20667" x2="66000" y2="30000"/>
                        <a14:foregroundMark x1="35667" y1="59000" x2="41333" y2="54667"/>
                        <a14:foregroundMark x1="29333" y1="51000" x2="43667" y2="56000"/>
                        <a14:foregroundMark x1="43667" y1="56000" x2="32333" y2="49667"/>
                        <a14:foregroundMark x1="32333" y1="49667" x2="35333" y2="62667"/>
                        <a14:foregroundMark x1="35333" y1="62667" x2="36667" y2="63000"/>
                        <a14:foregroundMark x1="86000" y1="28000" x2="77000" y2="20000"/>
                      </a14:backgroundRemoval>
                    </a14:imgEffect>
                  </a14:imgLayer>
                </a14:imgProps>
              </a:ext>
            </a:extLst>
          </a:blip>
          <a:srcRect l="1609" t="10868" r="43712" b="6868"/>
          <a:stretch/>
        </p:blipFill>
        <p:spPr>
          <a:xfrm>
            <a:off x="449071" y="4154716"/>
            <a:ext cx="1844371" cy="2774830"/>
          </a:xfrm>
          <a:prstGeom prst="rect">
            <a:avLst/>
          </a:prstGeom>
        </p:spPr>
      </p:pic>
      <p:pic>
        <p:nvPicPr>
          <p:cNvPr id="40" name="Picture 39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9B177072-7B75-42B4-BF4B-32E16DE6D8B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00" b="91350" l="9762" r="90068">
                        <a14:foregroundMark x1="20543" y1="85700" x2="23769" y2="92550"/>
                        <a14:foregroundMark x1="23769" y1="92550" x2="37691" y2="91600"/>
                        <a14:foregroundMark x1="37691" y1="91600" x2="90068" y2="82400"/>
                        <a14:foregroundMark x1="90068" y1="82400" x2="79542" y2="78150"/>
                        <a14:foregroundMark x1="79542" y1="78150" x2="67657" y2="78500"/>
                        <a14:foregroundMark x1="67657" y1="78500" x2="67912" y2="79000"/>
                        <a14:foregroundMark x1="23684" y1="92400" x2="37351" y2="91350"/>
                        <a14:foregroundMark x1="37351" y1="91350" x2="48896" y2="87950"/>
                        <a14:foregroundMark x1="48896" y1="87950" x2="51698" y2="86100"/>
                        <a14:foregroundMark x1="92275" y1="71550" x2="75976" y2="7300"/>
                        <a14:foregroundMark x1="75976" y1="7300" x2="24278" y2="13500"/>
                        <a14:foregroundMark x1="24278" y1="13500" x2="12224" y2="20200"/>
                        <a14:foregroundMark x1="12224" y1="20200" x2="11800" y2="39350"/>
                        <a14:foregroundMark x1="11800" y1="39350" x2="49576" y2="37550"/>
                        <a14:foregroundMark x1="49576" y1="37550" x2="62988" y2="37650"/>
                        <a14:foregroundMark x1="62988" y1="37650" x2="71902" y2="30700"/>
                        <a14:foregroundMark x1="71902" y1="30700" x2="71138" y2="23600"/>
                        <a14:foregroundMark x1="71138" y1="23600" x2="57640" y2="15400"/>
                        <a14:foregroundMark x1="57640" y1="15400" x2="32428" y2="18750"/>
                        <a14:foregroundMark x1="32428" y1="18750" x2="24618" y2="27450"/>
                        <a14:foregroundMark x1="24618" y1="27450" x2="46604" y2="30000"/>
                        <a14:foregroundMark x1="46604" y1="30000" x2="55518" y2="29950"/>
                        <a14:foregroundMark x1="50849" y1="33700" x2="64856" y2="33600"/>
                        <a14:foregroundMark x1="64856" y1="33600" x2="77165" y2="30950"/>
                        <a14:foregroundMark x1="77165" y1="30950" x2="58744" y2="29150"/>
                        <a14:foregroundMark x1="58744" y1="29150" x2="45840" y2="29950"/>
                        <a14:foregroundMark x1="45840" y1="29950" x2="51104" y2="21350"/>
                        <a14:foregroundMark x1="51104" y1="21350" x2="80051" y2="17300"/>
                        <a14:foregroundMark x1="80051" y1="17300" x2="66978" y2="13950"/>
                        <a14:foregroundMark x1="66978" y1="13950" x2="58829" y2="14250"/>
                        <a14:foregroundMark x1="58234" y1="28000" x2="70119" y2="24350"/>
                        <a14:foregroundMark x1="70119" y1="24350" x2="46944" y2="32550"/>
                        <a14:foregroundMark x1="46944" y1="32550" x2="52122" y2="358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57697" y="980512"/>
            <a:ext cx="2283174" cy="38763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FC0CFC-96CF-4FE6-8ACD-D8CC05658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838200"/>
            <a:ext cx="9437159" cy="1227667"/>
          </a:xfrm>
        </p:spPr>
        <p:txBody>
          <a:bodyPr>
            <a:normAutofit/>
          </a:bodyPr>
          <a:lstStyle/>
          <a:p>
            <a:r>
              <a:rPr lang="en-GB" dirty="0"/>
              <a:t>Slave revolts in the 1</a:t>
            </a:r>
            <a:r>
              <a:rPr lang="en-GB" baseline="30000" dirty="0"/>
              <a:t>st</a:t>
            </a:r>
            <a:r>
              <a:rPr lang="en-GB" dirty="0"/>
              <a:t> century B.C.</a:t>
            </a:r>
          </a:p>
        </p:txBody>
      </p:sp>
    </p:spTree>
    <p:extLst>
      <p:ext uri="{BB962C8B-B14F-4D97-AF65-F5344CB8AC3E}">
        <p14:creationId xmlns:p14="http://schemas.microsoft.com/office/powerpoint/2010/main" val="1365179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25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2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2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2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C2D1219F-8EDF-4517-9DB0-4D744670BB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91" r="9496" b="1"/>
          <a:stretch/>
        </p:blipFill>
        <p:spPr>
          <a:xfrm>
            <a:off x="20" y="-14344"/>
            <a:ext cx="12191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4034ABF-6942-4B47-BE7E-55C79146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2D2F9523-C090-4E9F-876E-C5B05F290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16466" y="-18309"/>
            <a:ext cx="11159068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596FFDF-6BE2-47C6-9D24-7C7C705EEEF9}"/>
              </a:ext>
            </a:extLst>
          </p:cNvPr>
          <p:cNvSpPr/>
          <p:nvPr/>
        </p:nvSpPr>
        <p:spPr>
          <a:xfrm>
            <a:off x="6638029" y="1853205"/>
            <a:ext cx="3123385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First Spartacus Movie: 1909!!!</a:t>
            </a:r>
          </a:p>
        </p:txBody>
      </p:sp>
      <p:pic>
        <p:nvPicPr>
          <p:cNvPr id="31" name="Content Placeholder 4" descr="A large stone statue in front of a building&#10;&#10;Description automatically generated">
            <a:extLst>
              <a:ext uri="{FF2B5EF4-FFF2-40B4-BE49-F238E27FC236}">
                <a16:creationId xmlns:a16="http://schemas.microsoft.com/office/drawing/2014/main" id="{749FFC1E-A0CD-411D-A14C-C8F35A3681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3258" y="954416"/>
            <a:ext cx="4359539" cy="58127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FC0CFC-96CF-4FE6-8ACD-D8CC05658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838200"/>
            <a:ext cx="9437159" cy="1227667"/>
          </a:xfrm>
        </p:spPr>
        <p:txBody>
          <a:bodyPr>
            <a:normAutofit/>
          </a:bodyPr>
          <a:lstStyle/>
          <a:p>
            <a:r>
              <a:rPr lang="en-GB" dirty="0"/>
              <a:t>Modern Slavery</a:t>
            </a:r>
          </a:p>
        </p:txBody>
      </p:sp>
      <p:pic>
        <p:nvPicPr>
          <p:cNvPr id="6" name="Content Placeholder 5" descr="A close up of a map&#10;&#10;Description automatically generated">
            <a:extLst>
              <a:ext uri="{FF2B5EF4-FFF2-40B4-BE49-F238E27FC236}">
                <a16:creationId xmlns:a16="http://schemas.microsoft.com/office/drawing/2014/main" id="{E96BDCE6-037B-4E89-8004-3651BAD315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/>
          <a:srcRect l="34335" r="13168"/>
          <a:stretch/>
        </p:blipFill>
        <p:spPr>
          <a:xfrm>
            <a:off x="4782577" y="954416"/>
            <a:ext cx="6834287" cy="57098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1" name="Content Placeholder 9">
            <a:extLst>
              <a:ext uri="{FF2B5EF4-FFF2-40B4-BE49-F238E27FC236}">
                <a16:creationId xmlns:a16="http://schemas.microsoft.com/office/drawing/2014/main" id="{B4D8CCB6-167E-4031-BB20-A7A543F88561}"/>
              </a:ext>
            </a:extLst>
          </p:cNvPr>
          <p:cNvSpPr txBox="1">
            <a:spLocks/>
          </p:cNvSpPr>
          <p:nvPr/>
        </p:nvSpPr>
        <p:spPr>
          <a:xfrm>
            <a:off x="648930" y="1607573"/>
            <a:ext cx="4240160" cy="50709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20 – 70 million slaves today</a:t>
            </a:r>
          </a:p>
          <a:p>
            <a:r>
              <a:rPr lang="en-US" sz="2400" dirty="0"/>
              <a:t>Many in the U.K.</a:t>
            </a:r>
          </a:p>
          <a:p>
            <a:r>
              <a:rPr lang="en-US" sz="2400" dirty="0"/>
              <a:t>Ancient &amp; modern types of slavery:</a:t>
            </a:r>
          </a:p>
          <a:p>
            <a:pPr lvl="1"/>
            <a:r>
              <a:rPr lang="en-US" sz="2200" dirty="0"/>
              <a:t>Debt-bondage</a:t>
            </a:r>
          </a:p>
          <a:p>
            <a:pPr lvl="1"/>
            <a:r>
              <a:rPr lang="en-US" sz="2200" dirty="0"/>
              <a:t>Chattel Slavery</a:t>
            </a:r>
          </a:p>
          <a:p>
            <a:pPr lvl="1"/>
            <a:r>
              <a:rPr lang="en-US" sz="2200" dirty="0"/>
              <a:t>Prison </a:t>
            </a:r>
            <a:r>
              <a:rPr lang="en-US" sz="2200" dirty="0" err="1"/>
              <a:t>labour</a:t>
            </a:r>
            <a:endParaRPr lang="en-US" sz="2200" dirty="0"/>
          </a:p>
          <a:p>
            <a:pPr lvl="1"/>
            <a:r>
              <a:rPr lang="en-US" sz="2200" dirty="0"/>
              <a:t>Child </a:t>
            </a:r>
            <a:r>
              <a:rPr lang="en-US" sz="2200" dirty="0" err="1"/>
              <a:t>labour</a:t>
            </a:r>
            <a:endParaRPr lang="en-US" sz="2200" dirty="0"/>
          </a:p>
          <a:p>
            <a:pPr lvl="1"/>
            <a:r>
              <a:rPr lang="en-US" sz="2200" dirty="0"/>
              <a:t>etc. etc.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408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C2D1219F-8EDF-4517-9DB0-4D744670BB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91" r="9496" b="1"/>
          <a:stretch/>
        </p:blipFill>
        <p:spPr>
          <a:xfrm>
            <a:off x="20" y="-14344"/>
            <a:ext cx="12191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4034ABF-6942-4B47-BE7E-55C79146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2D2F9523-C090-4E9F-876E-C5B05F290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16466" y="-18309"/>
            <a:ext cx="11159068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C0CFC-96CF-4FE6-8ACD-D8CC05658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838200"/>
            <a:ext cx="9437159" cy="1227667"/>
          </a:xfrm>
        </p:spPr>
        <p:txBody>
          <a:bodyPr>
            <a:normAutofit/>
          </a:bodyPr>
          <a:lstStyle/>
          <a:p>
            <a:r>
              <a:rPr lang="en-GB" dirty="0"/>
              <a:t>Modern Slavery</a:t>
            </a:r>
          </a:p>
        </p:txBody>
      </p:sp>
      <p:pic>
        <p:nvPicPr>
          <p:cNvPr id="7" name="Content Placeholder 6" descr="A picture containing outdoor, person, rock, fence&#10;&#10;Description automatically generated">
            <a:extLst>
              <a:ext uri="{FF2B5EF4-FFF2-40B4-BE49-F238E27FC236}">
                <a16:creationId xmlns:a16="http://schemas.microsoft.com/office/drawing/2014/main" id="{57403A73-D1F7-4D01-803F-90B4E540B9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559334" y="64463"/>
            <a:ext cx="5950818" cy="45983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 descr="A group of people standing in a field&#10;&#10;Description automatically generated">
            <a:extLst>
              <a:ext uri="{FF2B5EF4-FFF2-40B4-BE49-F238E27FC236}">
                <a16:creationId xmlns:a16="http://schemas.microsoft.com/office/drawing/2014/main" id="{23389CD3-BC78-4629-B965-52ED0B3585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1108" y="3144694"/>
            <a:ext cx="5186608" cy="36488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38BEFBB7-8E29-4CEA-B609-8F8635527E9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38051" y="4237298"/>
            <a:ext cx="4672605" cy="20025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1" name="Content Placeholder 9">
            <a:extLst>
              <a:ext uri="{FF2B5EF4-FFF2-40B4-BE49-F238E27FC236}">
                <a16:creationId xmlns:a16="http://schemas.microsoft.com/office/drawing/2014/main" id="{B4D8CCB6-167E-4031-BB20-A7A543F88561}"/>
              </a:ext>
            </a:extLst>
          </p:cNvPr>
          <p:cNvSpPr txBox="1">
            <a:spLocks/>
          </p:cNvSpPr>
          <p:nvPr/>
        </p:nvSpPr>
        <p:spPr>
          <a:xfrm>
            <a:off x="648930" y="1607573"/>
            <a:ext cx="4240160" cy="50709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20 – 70 million slaves today</a:t>
            </a:r>
          </a:p>
          <a:p>
            <a:r>
              <a:rPr lang="en-US" sz="2400" dirty="0"/>
              <a:t>Many in the U.K.</a:t>
            </a:r>
          </a:p>
          <a:p>
            <a:r>
              <a:rPr lang="en-US" sz="2400" dirty="0"/>
              <a:t>Ancient &amp; modern types of slavery:</a:t>
            </a:r>
          </a:p>
          <a:p>
            <a:pPr lvl="1"/>
            <a:r>
              <a:rPr lang="en-US" sz="2200" dirty="0"/>
              <a:t>Debt-bondage</a:t>
            </a:r>
          </a:p>
          <a:p>
            <a:pPr lvl="1"/>
            <a:r>
              <a:rPr lang="en-US" sz="2200" dirty="0"/>
              <a:t>Chattel Slavery</a:t>
            </a:r>
          </a:p>
          <a:p>
            <a:pPr lvl="1"/>
            <a:r>
              <a:rPr lang="en-US" sz="2200" dirty="0"/>
              <a:t>Prison </a:t>
            </a:r>
            <a:r>
              <a:rPr lang="en-US" sz="2200" dirty="0" err="1"/>
              <a:t>labour</a:t>
            </a:r>
            <a:endParaRPr lang="en-US" sz="2200" dirty="0"/>
          </a:p>
          <a:p>
            <a:pPr lvl="1"/>
            <a:r>
              <a:rPr lang="en-US" sz="2200" dirty="0"/>
              <a:t>Child </a:t>
            </a:r>
            <a:r>
              <a:rPr lang="en-US" sz="2200" dirty="0" err="1"/>
              <a:t>labour</a:t>
            </a:r>
            <a:endParaRPr lang="en-US" sz="2200" dirty="0"/>
          </a:p>
          <a:p>
            <a:pPr lvl="1"/>
            <a:r>
              <a:rPr lang="en-US" sz="2200" dirty="0"/>
              <a:t>etc. etc.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2723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C2D1219F-8EDF-4517-9DB0-4D744670BB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91" r="9496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2" name="Picture 14">
            <a:extLst>
              <a:ext uri="{FF2B5EF4-FFF2-40B4-BE49-F238E27FC236}">
                <a16:creationId xmlns:a16="http://schemas.microsoft.com/office/drawing/2014/main" id="{34034ABF-6942-4B47-BE7E-55C79146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7" name="Freeform 5">
            <a:extLst>
              <a:ext uri="{FF2B5EF4-FFF2-40B4-BE49-F238E27FC236}">
                <a16:creationId xmlns:a16="http://schemas.microsoft.com/office/drawing/2014/main" id="{2D2F9523-C090-4E9F-876E-C5B05F290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16466" y="-18309"/>
            <a:ext cx="11159068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C0CFC-96CF-4FE6-8ACD-D8CC05658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838200"/>
            <a:ext cx="9437159" cy="1227667"/>
          </a:xfrm>
        </p:spPr>
        <p:txBody>
          <a:bodyPr>
            <a:normAutofit/>
          </a:bodyPr>
          <a:lstStyle/>
          <a:p>
            <a:r>
              <a:rPr lang="en-GB" dirty="0"/>
              <a:t>Spartacus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32EA52E-12D2-4B06-98B9-2C4662359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1607573"/>
            <a:ext cx="10329324" cy="5083690"/>
          </a:xfrm>
        </p:spPr>
        <p:txBody>
          <a:bodyPr>
            <a:normAutofit/>
          </a:bodyPr>
          <a:lstStyle/>
          <a:p>
            <a:r>
              <a:rPr lang="en-US" sz="2800" dirty="0"/>
              <a:t>Task for Tuesday:</a:t>
            </a:r>
          </a:p>
          <a:p>
            <a:pPr lvl="1"/>
            <a:r>
              <a:rPr lang="en-US" sz="2400" dirty="0"/>
              <a:t>2 – 5 pm: Cliff Tucker Theatre</a:t>
            </a:r>
          </a:p>
          <a:p>
            <a:pPr lvl="1"/>
            <a:r>
              <a:rPr lang="en-US" sz="2400" dirty="0"/>
              <a:t>During the movie,</a:t>
            </a:r>
            <a:br>
              <a:rPr lang="en-US" sz="2400" dirty="0"/>
            </a:br>
            <a:r>
              <a:rPr lang="en-US" sz="2400" dirty="0"/>
              <a:t>make notes:</a:t>
            </a:r>
          </a:p>
          <a:p>
            <a:pPr lvl="2"/>
            <a:r>
              <a:rPr lang="en-US" sz="2400" dirty="0"/>
              <a:t>What do we need to check?</a:t>
            </a:r>
          </a:p>
          <a:p>
            <a:pPr lvl="3"/>
            <a:r>
              <a:rPr lang="en-US" sz="2000" dirty="0"/>
              <a:t>Ancient persons, places, events,…</a:t>
            </a:r>
          </a:p>
          <a:p>
            <a:pPr lvl="3"/>
            <a:r>
              <a:rPr lang="en-US" sz="2000" dirty="0"/>
              <a:t>Also: source criticism on the movie,</a:t>
            </a:r>
            <a:br>
              <a:rPr lang="en-US" sz="2000" dirty="0"/>
            </a:br>
            <a:r>
              <a:rPr lang="en-US" sz="2000" dirty="0"/>
              <a:t>the director, script writer…</a:t>
            </a:r>
          </a:p>
        </p:txBody>
      </p:sp>
      <p:pic>
        <p:nvPicPr>
          <p:cNvPr id="9" name="Picture 8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D61DD2D8-FFD3-426A-9C4E-0F70A8B010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6285" y="50835"/>
            <a:ext cx="2848012" cy="40228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 descr="A person holding a sign&#10;&#10;Description automatically generated">
            <a:extLst>
              <a:ext uri="{FF2B5EF4-FFF2-40B4-BE49-F238E27FC236}">
                <a16:creationId xmlns:a16="http://schemas.microsoft.com/office/drawing/2014/main" id="{11AFAFC4-33E5-4FC1-A97D-7D13779460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56869" y="2551064"/>
            <a:ext cx="2553849" cy="414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085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2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7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925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in a room&#10;&#10;Description automatically generated">
            <a:extLst>
              <a:ext uri="{FF2B5EF4-FFF2-40B4-BE49-F238E27FC236}">
                <a16:creationId xmlns:a16="http://schemas.microsoft.com/office/drawing/2014/main" id="{F4909E1D-CEE2-4E65-BCD0-A37CA409AED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91" t="1295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99" name="Picture 98">
            <a:extLst>
              <a:ext uri="{FF2B5EF4-FFF2-40B4-BE49-F238E27FC236}">
                <a16:creationId xmlns:a16="http://schemas.microsoft.com/office/drawing/2014/main" id="{4E6ED7AA-0F34-48C3-8ADE-517116033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101" name="Picture 100">
            <a:extLst>
              <a:ext uri="{FF2B5EF4-FFF2-40B4-BE49-F238E27FC236}">
                <a16:creationId xmlns:a16="http://schemas.microsoft.com/office/drawing/2014/main" id="{1DB25610-0F3D-4AD0-AFB8-A2045404B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27"/>
          <a:stretch/>
        </p:blipFill>
        <p:spPr>
          <a:xfrm>
            <a:off x="5147732" y="93132"/>
            <a:ext cx="7044267" cy="6764867"/>
          </a:xfrm>
          <a:prstGeom prst="rect">
            <a:avLst/>
          </a:prstGeom>
        </p:spPr>
      </p:pic>
      <p:sp>
        <p:nvSpPr>
          <p:cNvPr id="103" name="Freeform 5">
            <a:extLst>
              <a:ext uri="{FF2B5EF4-FFF2-40B4-BE49-F238E27FC236}">
                <a16:creationId xmlns:a16="http://schemas.microsoft.com/office/drawing/2014/main" id="{381A9DBA-938A-4B80-9236-931C1DD86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tx2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59898-B538-4AC3-92F0-041276CB28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46333" y="2032000"/>
            <a:ext cx="4513792" cy="28193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2">
                    <a:lumMod val="75000"/>
                  </a:schemeClr>
                </a:solidFill>
              </a:rPr>
              <a:t>Source Criticism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DF3017-95B6-4487-95D3-84965BBBB0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46333" y="4851399"/>
            <a:ext cx="4513792" cy="9144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What do we need to check when working with sources,</a:t>
            </a:r>
            <a:br>
              <a:rPr lang="en-GB" dirty="0">
                <a:solidFill>
                  <a:schemeClr val="bg2">
                    <a:lumMod val="75000"/>
                  </a:schemeClr>
                </a:solidFill>
              </a:rPr>
            </a:b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both ancient &amp; modern ?</a:t>
            </a:r>
          </a:p>
        </p:txBody>
      </p:sp>
      <p:sp>
        <p:nvSpPr>
          <p:cNvPr id="95" name="Content Placeholder 1">
            <a:extLst>
              <a:ext uri="{FF2B5EF4-FFF2-40B4-BE49-F238E27FC236}">
                <a16:creationId xmlns:a16="http://schemas.microsoft.com/office/drawing/2014/main" id="{F44B7ED4-531B-420E-A5B8-2187BEB7409A}"/>
              </a:ext>
            </a:extLst>
          </p:cNvPr>
          <p:cNvSpPr txBox="1">
            <a:spLocks/>
          </p:cNvSpPr>
          <p:nvPr/>
        </p:nvSpPr>
        <p:spPr>
          <a:xfrm>
            <a:off x="1214979" y="3595982"/>
            <a:ext cx="4077388" cy="2052587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What are our sources? Who wrote them?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Who? When? What? </a:t>
            </a:r>
            <a:br>
              <a:rPr lang="en-GB" dirty="0"/>
            </a:br>
            <a:r>
              <a:rPr lang="en-GB" dirty="0"/>
              <a:t>For what purpose &amp; intention…?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And what did they really know?</a:t>
            </a:r>
            <a:br>
              <a:rPr lang="en-GB" dirty="0"/>
            </a:br>
            <a:r>
              <a:rPr lang="en-GB" dirty="0"/>
              <a:t>What sources did they use…?</a:t>
            </a:r>
          </a:p>
        </p:txBody>
      </p:sp>
    </p:spTree>
    <p:extLst>
      <p:ext uri="{BB962C8B-B14F-4D97-AF65-F5344CB8AC3E}">
        <p14:creationId xmlns:p14="http://schemas.microsoft.com/office/powerpoint/2010/main" val="12014164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in a room&#10;&#10;Description automatically generated">
            <a:extLst>
              <a:ext uri="{FF2B5EF4-FFF2-40B4-BE49-F238E27FC236}">
                <a16:creationId xmlns:a16="http://schemas.microsoft.com/office/drawing/2014/main" id="{F4909E1D-CEE2-4E65-BCD0-A37CA409AED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91" t="1295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99" name="Picture 98">
            <a:extLst>
              <a:ext uri="{FF2B5EF4-FFF2-40B4-BE49-F238E27FC236}">
                <a16:creationId xmlns:a16="http://schemas.microsoft.com/office/drawing/2014/main" id="{4E6ED7AA-0F34-48C3-8ADE-517116033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101" name="Picture 100">
            <a:extLst>
              <a:ext uri="{FF2B5EF4-FFF2-40B4-BE49-F238E27FC236}">
                <a16:creationId xmlns:a16="http://schemas.microsoft.com/office/drawing/2014/main" id="{1DB25610-0F3D-4AD0-AFB8-A2045404B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27"/>
          <a:stretch/>
        </p:blipFill>
        <p:spPr>
          <a:xfrm>
            <a:off x="5147732" y="93132"/>
            <a:ext cx="7044267" cy="6764867"/>
          </a:xfrm>
          <a:prstGeom prst="rect">
            <a:avLst/>
          </a:prstGeom>
        </p:spPr>
      </p:pic>
      <p:sp>
        <p:nvSpPr>
          <p:cNvPr id="103" name="Freeform 5">
            <a:extLst>
              <a:ext uri="{FF2B5EF4-FFF2-40B4-BE49-F238E27FC236}">
                <a16:creationId xmlns:a16="http://schemas.microsoft.com/office/drawing/2014/main" id="{381A9DBA-938A-4B80-9236-931C1DD86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tx2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95" name="Content Placeholder 1">
            <a:extLst>
              <a:ext uri="{FF2B5EF4-FFF2-40B4-BE49-F238E27FC236}">
                <a16:creationId xmlns:a16="http://schemas.microsoft.com/office/drawing/2014/main" id="{F44B7ED4-531B-420E-A5B8-2187BEB7409A}"/>
              </a:ext>
            </a:extLst>
          </p:cNvPr>
          <p:cNvSpPr txBox="1">
            <a:spLocks/>
          </p:cNvSpPr>
          <p:nvPr/>
        </p:nvSpPr>
        <p:spPr>
          <a:xfrm>
            <a:off x="1214979" y="3595982"/>
            <a:ext cx="4077388" cy="2052587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What are our sources? Who wrote them?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Who? When? What? </a:t>
            </a:r>
            <a:br>
              <a:rPr lang="en-GB" dirty="0"/>
            </a:br>
            <a:r>
              <a:rPr lang="en-GB" dirty="0"/>
              <a:t>For what purpose &amp; intention…?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And what did they really know?</a:t>
            </a:r>
            <a:br>
              <a:rPr lang="en-GB" dirty="0"/>
            </a:br>
            <a:r>
              <a:rPr lang="en-GB" dirty="0"/>
              <a:t>What sources did they use…?</a:t>
            </a:r>
          </a:p>
        </p:txBody>
      </p:sp>
      <p:pic>
        <p:nvPicPr>
          <p:cNvPr id="6" name="Picture 5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905DB451-4986-414D-AF70-14D5ED3E672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4545" l="6364" r="96364">
                        <a14:foregroundMark x1="6818" y1="90303" x2="28636" y2="82727"/>
                        <a14:foregroundMark x1="28636" y1="82727" x2="31364" y2="67576"/>
                        <a14:foregroundMark x1="31364" y1="67576" x2="12273" y2="58182"/>
                        <a14:foregroundMark x1="12273" y1="58182" x2="8182" y2="43030"/>
                        <a14:foregroundMark x1="8182" y1="43030" x2="14091" y2="31818"/>
                        <a14:foregroundMark x1="23182" y1="88182" x2="45455" y2="94545"/>
                        <a14:foregroundMark x1="45455" y1="94545" x2="96364" y2="88485"/>
                        <a14:foregroundMark x1="96364" y1="88485" x2="90909" y2="74242"/>
                        <a14:foregroundMark x1="16364" y1="82121" x2="34091" y2="94242"/>
                        <a14:foregroundMark x1="34091" y1="94242" x2="58636" y2="93333"/>
                        <a14:foregroundMark x1="58636" y1="93333" x2="72727" y2="94848"/>
                        <a14:foregroundMark x1="91818" y1="94545" x2="28182" y2="98182"/>
                        <a14:foregroundMark x1="28182" y1="98182" x2="8182" y2="90303"/>
                        <a14:foregroundMark x1="8182" y1="90303" x2="6364" y2="8181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884999" y="748012"/>
            <a:ext cx="4092022" cy="6138033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9CDF3017-95B6-4487-95D3-84965BBBB0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8448" y="1848657"/>
            <a:ext cx="4513792" cy="9144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What do we need to check when working with sources,</a:t>
            </a:r>
            <a:br>
              <a:rPr lang="en-GB" dirty="0">
                <a:solidFill>
                  <a:schemeClr val="bg2">
                    <a:lumMod val="75000"/>
                  </a:schemeClr>
                </a:solidFill>
              </a:rPr>
            </a:b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both ancient &amp; modern 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F8CF404-ACFC-4943-A4D8-9688413F99F8}"/>
              </a:ext>
            </a:extLst>
          </p:cNvPr>
          <p:cNvSpPr/>
          <p:nvPr/>
        </p:nvSpPr>
        <p:spPr>
          <a:xfrm>
            <a:off x="10198161" y="4057453"/>
            <a:ext cx="1885453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solidFill>
                  <a:schemeClr val="bg2">
                    <a:lumMod val="75000"/>
                  </a:schemeClr>
                </a:solidFill>
              </a:rPr>
              <a:t>CICERO</a:t>
            </a:r>
            <a:endParaRPr lang="en-GB" sz="2400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bg2">
                    <a:lumMod val="75000"/>
                  </a:schemeClr>
                </a:solidFill>
              </a:rPr>
              <a:t>106 – 43 BC</a:t>
            </a:r>
          </a:p>
          <a:p>
            <a:r>
              <a:rPr lang="en-GB" sz="2400" dirty="0">
                <a:solidFill>
                  <a:schemeClr val="bg2">
                    <a:lumMod val="75000"/>
                  </a:schemeClr>
                </a:solidFill>
              </a:rPr>
              <a:t>Consul: 63 BC</a:t>
            </a: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59898-B538-4AC3-92F0-041276CB28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90210" y="500345"/>
            <a:ext cx="4513792" cy="146929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Source Criticism</a:t>
            </a:r>
          </a:p>
        </p:txBody>
      </p:sp>
    </p:spTree>
    <p:extLst>
      <p:ext uri="{BB962C8B-B14F-4D97-AF65-F5344CB8AC3E}">
        <p14:creationId xmlns:p14="http://schemas.microsoft.com/office/powerpoint/2010/main" val="1472772172"/>
      </p:ext>
    </p:extLst>
  </p:cSld>
  <p:clrMapOvr>
    <a:masterClrMapping/>
  </p:clrMapOvr>
  <p:transition spd="slow">
    <p:randomBar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6476F"/>
      </a:dk2>
      <a:lt2>
        <a:srgbClr val="EBEBEB"/>
      </a:lt2>
      <a:accent1>
        <a:srgbClr val="E5B458"/>
      </a:accent1>
      <a:accent2>
        <a:srgbClr val="F77754"/>
      </a:accent2>
      <a:accent3>
        <a:srgbClr val="D8507E"/>
      </a:accent3>
      <a:accent4>
        <a:srgbClr val="BC70EE"/>
      </a:accent4>
      <a:accent5>
        <a:srgbClr val="3CA2E2"/>
      </a:accent5>
      <a:accent6>
        <a:srgbClr val="91BF77"/>
      </a:accent6>
      <a:hlink>
        <a:srgbClr val="71DDAB"/>
      </a:hlink>
      <a:folHlink>
        <a:srgbClr val="A6E4C7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1280</Words>
  <Application>Microsoft Office PowerPoint</Application>
  <PresentationFormat>Widescreen</PresentationFormat>
  <Paragraphs>207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Calibri Light</vt:lpstr>
      <vt:lpstr>Wingdings</vt:lpstr>
      <vt:lpstr>Celestial</vt:lpstr>
      <vt:lpstr>WELCOME TO HPAH4003</vt:lpstr>
      <vt:lpstr>OVERVIEW</vt:lpstr>
      <vt:lpstr>OVERVIEW</vt:lpstr>
      <vt:lpstr>OVERVIEW</vt:lpstr>
      <vt:lpstr>OVERVIEW</vt:lpstr>
      <vt:lpstr>ASSESSMENT: Portfolio</vt:lpstr>
      <vt:lpstr>ASSESSMENT: Portfolio</vt:lpstr>
      <vt:lpstr>ASSESSMENT: Portfolio</vt:lpstr>
      <vt:lpstr>ASSESSMENT: Portfolio</vt:lpstr>
      <vt:lpstr>ASSESSMENT: Portfolio</vt:lpstr>
      <vt:lpstr>What do we know…?</vt:lpstr>
      <vt:lpstr>Overview  Learning Outcomes</vt:lpstr>
      <vt:lpstr>Overview  Learning Outcomes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Slave revolts in the 1st century B.C.</vt:lpstr>
      <vt:lpstr>Slave revolts in the 1st century B.C.</vt:lpstr>
      <vt:lpstr>Slave revolts in the 1st century B.C.</vt:lpstr>
      <vt:lpstr>Slave revolts in the 1st century B.C.</vt:lpstr>
      <vt:lpstr>Slave revolts in the 1st century B.C.</vt:lpstr>
      <vt:lpstr>Modern Slavery</vt:lpstr>
      <vt:lpstr>Modern Slavery</vt:lpstr>
      <vt:lpstr>Spartacus</vt:lpstr>
      <vt:lpstr>Source Criticism</vt:lpstr>
      <vt:lpstr>Source Criticism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HPAH4003</dc:title>
  <dc:creator>Ralph Haeussler</dc:creator>
  <cp:lastModifiedBy>Ralph Haeussler</cp:lastModifiedBy>
  <cp:revision>1</cp:revision>
  <dcterms:created xsi:type="dcterms:W3CDTF">2018-10-22T08:37:52Z</dcterms:created>
  <dcterms:modified xsi:type="dcterms:W3CDTF">2018-10-22T10:38:27Z</dcterms:modified>
</cp:coreProperties>
</file>