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1" r:id="rId4"/>
    <p:sldId id="258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52" autoAdjust="0"/>
    <p:restoredTop sz="94404" autoAdjust="0"/>
  </p:normalViewPr>
  <p:slideViewPr>
    <p:cSldViewPr snapToGrid="0" snapToObjects="1">
      <p:cViewPr>
        <p:scale>
          <a:sx n="75" d="100"/>
          <a:sy n="75" d="100"/>
        </p:scale>
        <p:origin x="1036" y="16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S Ehssan" userId="19822d2b0ec9f8ec" providerId="LiveId" clId="{4E9441BA-0E3A-4FF8-9E37-79EBC42DBD8C}"/>
    <pc:docChg chg="modSld">
      <pc:chgData name="M S Ehssan" userId="19822d2b0ec9f8ec" providerId="LiveId" clId="{4E9441BA-0E3A-4FF8-9E37-79EBC42DBD8C}" dt="2025-11-12T13:00:27.037" v="0" actId="1036"/>
      <pc:docMkLst>
        <pc:docMk/>
      </pc:docMkLst>
      <pc:sldChg chg="modSp mod">
        <pc:chgData name="M S Ehssan" userId="19822d2b0ec9f8ec" providerId="LiveId" clId="{4E9441BA-0E3A-4FF8-9E37-79EBC42DBD8C}" dt="2025-11-12T13:00:27.037" v="0" actId="1036"/>
        <pc:sldMkLst>
          <pc:docMk/>
          <pc:sldMk cId="0" sldId="261"/>
        </pc:sldMkLst>
        <pc:picChg chg="mod">
          <ac:chgData name="M S Ehssan" userId="19822d2b0ec9f8ec" providerId="LiveId" clId="{4E9441BA-0E3A-4FF8-9E37-79EBC42DBD8C}" dt="2025-11-12T13:00:27.037" v="0" actId="1036"/>
          <ac:picMkLst>
            <pc:docMk/>
            <pc:sldMk cId="0" sldId="261"/>
            <ac:picMk id="22" creationId="{6BD308A4-C41D-45BB-D240-E21DAEE271F1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44.26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1271 51 23937,'-1270'-51'0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47.44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789 0 24575,'-1'6'0,"0"0"0,0 0 0,0 0 0,-1-1 0,-2 8 0,-5 19 0,1 79 0,7-82 0,0-1 0,-2 1 0,-12 49 0,-33 54 0,-4 16 0,21-9 0,24-109 0,-2 1 0,-1-1 0,-1-1 0,-28 53 0,-5 13 0,-111 220 0,40-86 0,67-142 0,-64 86 0,104-162-195,0 0 0,0 1 0,1 0 0,1 1 0,0 0 0,-8 26 0,11-24-6631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53.53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661 1 23178,'-661'24'0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56.44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2159 0 24420,'-2158'3582'0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04.05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941 1 23520,'-940'2591'0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18.17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26.71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24013,'0'1829'0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36.45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83 0 24358,'-76'76'0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0:51.79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0:56.60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1974 1 24575,'-1'0'0,"0"0"0,0 0 0,0 1 0,1-1 0,-1 0 0,0 1 0,0-1 0,0 1 0,0-1 0,0 1 0,1-1 0,-1 1 0,0-1 0,1 1 0,-1 0 0,0-1 0,1 1 0,-2 1 0,-3 3 0,-55 60 0,-93 131 0,130-166 0,-94 134 0,19-25 0,-146 161 0,229-283 0,2 1 0,0 0 0,1 1 0,1 0 0,-14 33 0,21-46 0,0 1 0,-1-1 0,1 1 0,-1-2 0,0 1 0,-12 10 0,-17 19 0,-22 49 0,-11 15 0,-24 17 0,-59 79 0,6 0 0,-69 97 0,137-193 0,-149 154 0,223-251 0,-55 59-1365,47-49-5461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05.96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0 128 24575,'0'-4'0,"5"-2"0,5-4 0,5-4 0,5 0 0,3-2 0,2 1 0,1 4 0,1 4 0,-1 3 0,0-3 0,0 0 0,0 2 0,0 1 0,-5 2 0,-6 0-8191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09.21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27 24143,'432'-26'0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13.41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26 23513,'559'-26'0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17.43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21389,'458'0'0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4:42.03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6FB69A-C48E-4F6E-A876-C09163F4C991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50E68-BD18-415A-9ECC-9A735D7CBC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0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50E68-BD18-415A-9ECC-9A735D7CBCD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1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F7B8D-7537-478B-8EF8-416B78379819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663AA-35BC-4989-A676-C72162334F97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D039E-DD98-4896-ABB5-EFBFE83EFF97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DB328-00FB-47F3-A245-BD2DA3E14182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C579-E033-4C65-8E16-49467BCE74EE}" type="datetime1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CC99-28DF-492A-80C1-F13072F15E0D}" type="datetime1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E1FC0F-6ACE-4D37-9280-514CE0CFF43F}" type="datetime1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46778-24C7-492B-9D44-BCD2858AA79E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C41C6-2F4D-4A8A-A9CE-AD2DF58077A3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66D40-F3E0-49FC-9ECA-D4F0183DA721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27673-8EA0-435E-B99D-7E310DD5E534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F0300-20CA-4FA6-82A4-96B0B4F0966B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.png"/><Relationship Id="rId18" Type="http://schemas.openxmlformats.org/officeDocument/2006/relationships/customXml" Target="../ink/ink7.xml"/><Relationship Id="rId26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1.png"/><Relationship Id="rId34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openxmlformats.org/officeDocument/2006/relationships/customXml" Target="../ink/ink4.xml"/><Relationship Id="rId17" Type="http://schemas.openxmlformats.org/officeDocument/2006/relationships/image" Target="../media/image9.png"/><Relationship Id="rId25" Type="http://schemas.openxmlformats.org/officeDocument/2006/relationships/customXml" Target="../ink/ink11.xml"/><Relationship Id="rId33" Type="http://schemas.openxmlformats.org/officeDocument/2006/relationships/customXml" Target="../ink/ink15.xml"/><Relationship Id="rId2" Type="http://schemas.openxmlformats.org/officeDocument/2006/relationships/audio" Target="../media/media4.m4a"/><Relationship Id="rId16" Type="http://schemas.openxmlformats.org/officeDocument/2006/relationships/customXml" Target="../ink/ink6.xml"/><Relationship Id="rId20" Type="http://schemas.openxmlformats.org/officeDocument/2006/relationships/customXml" Target="../ink/ink8.xml"/><Relationship Id="rId29" Type="http://schemas.openxmlformats.org/officeDocument/2006/relationships/customXml" Target="../ink/ink13.xml"/><Relationship Id="rId1" Type="http://schemas.microsoft.com/office/2007/relationships/media" Target="../media/media4.m4a"/><Relationship Id="rId6" Type="http://schemas.openxmlformats.org/officeDocument/2006/relationships/customXml" Target="../ink/ink1.xml"/><Relationship Id="rId11" Type="http://schemas.openxmlformats.org/officeDocument/2006/relationships/image" Target="../media/image6.png"/><Relationship Id="rId24" Type="http://schemas.openxmlformats.org/officeDocument/2006/relationships/image" Target="../media/image12.png"/><Relationship Id="rId32" Type="http://schemas.openxmlformats.org/officeDocument/2006/relationships/image" Target="../media/image16.pn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openxmlformats.org/officeDocument/2006/relationships/customXml" Target="../ink/ink10.xml"/><Relationship Id="rId28" Type="http://schemas.openxmlformats.org/officeDocument/2006/relationships/image" Target="../media/image14.png"/><Relationship Id="rId10" Type="http://schemas.openxmlformats.org/officeDocument/2006/relationships/customXml" Target="../ink/ink3.xml"/><Relationship Id="rId19" Type="http://schemas.openxmlformats.org/officeDocument/2006/relationships/image" Target="../media/image10.png"/><Relationship Id="rId31" Type="http://schemas.openxmlformats.org/officeDocument/2006/relationships/customXml" Target="../ink/ink14.xml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5.png"/><Relationship Id="rId14" Type="http://schemas.openxmlformats.org/officeDocument/2006/relationships/customXml" Target="../ink/ink5.xml"/><Relationship Id="rId22" Type="http://schemas.openxmlformats.org/officeDocument/2006/relationships/customXml" Target="../ink/ink9.xml"/><Relationship Id="rId27" Type="http://schemas.openxmlformats.org/officeDocument/2006/relationships/customXml" Target="../ink/ink12.xml"/><Relationship Id="rId30" Type="http://schemas.openxmlformats.org/officeDocument/2006/relationships/image" Target="../media/image15.png"/><Relationship Id="rId8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cmillan.org.uk/healthcare-professionals/cancer-pathways/prevention-and-diagnosis/rapid-referral-guidelines?utm_source=chatgpt.com" TargetMode="External"/><Relationship Id="rId3" Type="http://schemas.openxmlformats.org/officeDocument/2006/relationships/hyperlink" Target="https://www.nhs.uk/conditions/cancer/?utm_source=chatgpt.com" TargetMode="External"/><Relationship Id="rId7" Type="http://schemas.openxmlformats.org/officeDocument/2006/relationships/hyperlink" Target="https://www.nice.org.uk/guidance/qs20" TargetMode="External"/><Relationship Id="rId2" Type="http://schemas.openxmlformats.org/officeDocument/2006/relationships/hyperlink" Target="https://www.nhs.uk/conditions/bowel-canc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csg4?utm_source=chatgpt.com" TargetMode="External"/><Relationship Id="rId5" Type="http://schemas.openxmlformats.org/officeDocument/2006/relationships/hyperlink" Target="https://www.nice.org.uk/guidance/ng151?utm_source=chatgpt.com" TargetMode="External"/><Relationship Id="rId10" Type="http://schemas.openxmlformats.org/officeDocument/2006/relationships/hyperlink" Target="https://www.genomicseducation.hee.nhs.uk/blog/nice-recommendations-broaden-patient-access-to-cancer-drug-olaparib/?utm_source=chatgpt.com" TargetMode="External"/><Relationship Id="rId4" Type="http://schemas.openxmlformats.org/officeDocument/2006/relationships/hyperlink" Target="https://www.nice.org.uk/guidance/ng12?utm_source=chatgpt.com" TargetMode="External"/><Relationship Id="rId9" Type="http://schemas.openxmlformats.org/officeDocument/2006/relationships/hyperlink" Target="https://digital.nhs.uk/data-and-inform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85800"/>
            <a:ext cx="7772400" cy="1335024"/>
          </a:xfrm>
        </p:spPr>
        <p:txBody>
          <a:bodyPr>
            <a:noAutofit/>
          </a:bodyPr>
          <a:lstStyle/>
          <a:p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– BIRMINGHAM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48557-E66A-F09A-0382-55FB7B654DF0}"/>
              </a:ext>
            </a:extLst>
          </p:cNvPr>
          <p:cNvSpPr txBox="1"/>
          <p:nvPr/>
        </p:nvSpPr>
        <p:spPr>
          <a:xfrm>
            <a:off x="1225296" y="2214534"/>
            <a:ext cx="6574536" cy="3728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COMPONENT 2: Presentation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(PowerPoint with Voice-Over)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Introduction to Physiology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(BMHP5023)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LECTURER: Robert Nartowski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Mohamad Ehssan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2017880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Date: 01/11/2025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F270C-D3C5-D1FD-B0B1-A486F88A3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E39477-0E9E-6C8C-0F1E-0D797ED62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356349"/>
            <a:ext cx="2895600" cy="36512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4632"/>
            <a:ext cx="8229600" cy="556269"/>
          </a:xfrm>
        </p:spPr>
        <p:txBody>
          <a:bodyPr>
            <a:no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7824" y="2932167"/>
            <a:ext cx="7040880" cy="241621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 the patient profile with risk factors.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natomy and physiology of the digestive system.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Describe how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bowel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cancer affects the body.</a:t>
            </a: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Develop a care plan following NHS and NICE guidance.</a:t>
            </a: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Demonstrate how routine data informs evidence-based practice.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D74901-166E-8204-AD6C-9983BD488819}"/>
              </a:ext>
            </a:extLst>
          </p:cNvPr>
          <p:cNvSpPr txBox="1"/>
          <p:nvPr/>
        </p:nvSpPr>
        <p:spPr>
          <a:xfrm>
            <a:off x="877824" y="1339528"/>
            <a:ext cx="70408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Case Study: Cancers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Bowel Cancer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5B0D51-EA9E-C207-8D20-35FDF4F48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6ED3166-A3B0-7311-EA14-FEF7B8984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6222" y="6254151"/>
            <a:ext cx="2895600" cy="44144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0F1B4DD-7B72-95AF-BA1F-A3B608DE22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60"/>
    </mc:Choice>
    <mc:Fallback xmlns="">
      <p:transition spd="slow" advTm="92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Patient Profile –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Emma </a:t>
            </a:r>
            <a:endParaRPr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75105"/>
            <a:ext cx="8229600" cy="2691786"/>
          </a:xfrm>
        </p:spPr>
        <p:txBody>
          <a:bodyPr>
            <a:normAutofit/>
          </a:bodyPr>
          <a:lstStyle/>
          <a:p>
            <a:r>
              <a:rPr lang="en-GB" sz="2400" dirty="0"/>
              <a:t>62</a:t>
            </a:r>
            <a:r>
              <a:rPr sz="2400" dirty="0"/>
              <a:t>-year-old</a:t>
            </a:r>
            <a:r>
              <a:rPr lang="en-GB" sz="2400" dirty="0"/>
              <a:t> white</a:t>
            </a:r>
            <a:r>
              <a:rPr sz="2400" dirty="0"/>
              <a:t> British </a:t>
            </a:r>
            <a:r>
              <a:rPr lang="en-GB" sz="2400" dirty="0"/>
              <a:t>fe</a:t>
            </a:r>
            <a:r>
              <a:rPr sz="2400" dirty="0"/>
              <a:t>male living alone.</a:t>
            </a:r>
          </a:p>
          <a:p>
            <a:r>
              <a:rPr sz="2400" dirty="0"/>
              <a:t>Sedentary </a:t>
            </a:r>
            <a:r>
              <a:rPr lang="en-GB" sz="2400" dirty="0"/>
              <a:t>lifestyle</a:t>
            </a:r>
            <a:r>
              <a:rPr sz="2400" dirty="0"/>
              <a:t>, BMI 30 (obese).</a:t>
            </a:r>
          </a:p>
          <a:p>
            <a:r>
              <a:rPr sz="2400" dirty="0"/>
              <a:t>Diet: high red meat, low fibre; former smoker, moderate alcohol.</a:t>
            </a:r>
          </a:p>
          <a:p>
            <a:r>
              <a:rPr sz="2400" dirty="0"/>
              <a:t>Family history: mother diagnosed with </a:t>
            </a:r>
            <a:r>
              <a:rPr lang="en-US" sz="2400" dirty="0"/>
              <a:t>bowel</a:t>
            </a:r>
            <a:r>
              <a:rPr sz="2400" dirty="0"/>
              <a:t> cancer at 70.</a:t>
            </a:r>
          </a:p>
          <a:p>
            <a:r>
              <a:rPr sz="2400" dirty="0"/>
              <a:t>Lifestyle and age increase her disease risk.</a:t>
            </a:r>
            <a:r>
              <a:rPr lang="en-GB" sz="2400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6DD06-B246-8611-B715-B0FBC37AF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41B17-8339-1D00-C1E5-954346798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37779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6BD308A4-C41D-45BB-D240-E21DAEE27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26771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093"/>
    </mc:Choice>
    <mc:Fallback>
      <p:transition spd="slow" advTm="6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034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he Digestive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4882896" cy="498316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digestive system starts at the mouth, passes through the oesophagus, stomach, small intestine, large intestine, and rectum, and finishes at the anus.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Main function: digestion and absorption of nutrients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Accessory organs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liver, pancrea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gallbladder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secrete enzymes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/>
              <a:t> by specialised </a:t>
            </a:r>
            <a:r>
              <a:rPr lang="en-GB" sz="2000" dirty="0"/>
              <a:t>glands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enteric nervous system regulates peristalsis and secretion.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Efficient digestion supports metabolism, immunity, and tissue repair.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E9F940-D643-345A-3E48-8A7DEA3A4D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7680" y="1143000"/>
            <a:ext cx="2926200" cy="487108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6EB09-0C43-D403-464B-CEA9E3E4E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16E77B2-504B-6840-EDF2-7CCB9DEF2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8736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CE915B-00C4-3C2A-7C02-30F16182E910}"/>
              </a:ext>
            </a:extLst>
          </p:cNvPr>
          <p:cNvSpPr txBox="1"/>
          <p:nvPr/>
        </p:nvSpPr>
        <p:spPr>
          <a:xfrm>
            <a:off x="5564064" y="5934278"/>
            <a:ext cx="2395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Weaver and Nartowski (2025)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D7E4273-EC29-5BE4-AA42-843BA1F5E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972"/>
    </mc:Choice>
    <mc:Fallback>
      <p:transition spd="slow" advTm="171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1842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Impact of Bowel Cancer on Body Function</a:t>
            </a:r>
            <a:endParaRPr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626864" cy="4325111"/>
          </a:xfrm>
        </p:spPr>
        <p:txBody>
          <a:bodyPr>
            <a:normAutofit/>
          </a:bodyPr>
          <a:lstStyle/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Tumour growth narrows bowel lumen, causing obstruction and pain.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Bleeding and ulceration lead to 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anaemia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and inflammation.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Disruption of mucosa affects absorption and microbiota balance.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Metastasis to the liver alters metabolism and detoxification.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Treatments can cause diarrhoea, fatigue, and malnutrition.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217474A-EAA3-C610-43B3-5033A6BD14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4608" y="1423707"/>
            <a:ext cx="3822192" cy="401058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5B07557-2DDE-EB04-BEFB-B9A6D7AA1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56544" y="6212456"/>
            <a:ext cx="21336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55B0CE0-ECF8-AF1F-2FA1-4670F3924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2154" y="6212456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C9EF0A4-3C15-6196-BD06-02558EBCF2A1}"/>
                  </a:ext>
                </a:extLst>
              </p14:cNvPr>
              <p14:cNvContentPartPr/>
              <p14:nvPr/>
            </p14:nvContentPartPr>
            <p14:xfrm>
              <a:off x="6692904" y="3245904"/>
              <a:ext cx="457560" cy="187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C9EF0A4-3C15-6196-BD06-02558EBCF2A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686784" y="3239784"/>
                <a:ext cx="469800" cy="3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661531D9-3D32-6C6F-4E21-50ADE75C22CC}"/>
                  </a:ext>
                </a:extLst>
              </p14:cNvPr>
              <p14:cNvContentPartPr/>
              <p14:nvPr/>
            </p14:nvContentPartPr>
            <p14:xfrm>
              <a:off x="6409224" y="3245904"/>
              <a:ext cx="284040" cy="7185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61531D9-3D32-6C6F-4E21-50ADE75C22C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03104" y="3239784"/>
                <a:ext cx="296280" cy="73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3F69A65-FA10-C2F4-EDE5-0CDF25A7DAC2}"/>
                  </a:ext>
                </a:extLst>
              </p14:cNvPr>
              <p14:cNvContentPartPr/>
              <p14:nvPr/>
            </p14:nvContentPartPr>
            <p14:xfrm>
              <a:off x="6803064" y="2761344"/>
              <a:ext cx="238320" cy="9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3F69A65-FA10-C2F4-EDE5-0CDF25A7DAC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796944" y="2755224"/>
                <a:ext cx="25056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9D6B076-C2B1-3EB9-85EA-78ACE84BFDED}"/>
                  </a:ext>
                </a:extLst>
              </p14:cNvPr>
              <p14:cNvContentPartPr/>
              <p14:nvPr/>
            </p14:nvContentPartPr>
            <p14:xfrm>
              <a:off x="6025824" y="2770344"/>
              <a:ext cx="777240" cy="12898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9D6B076-C2B1-3EB9-85EA-78ACE84BFDE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019704" y="2764224"/>
                <a:ext cx="789480" cy="130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B48204F3-E591-6DB3-A717-0B8FBCE51219}"/>
                  </a:ext>
                </a:extLst>
              </p14:cNvPr>
              <p14:cNvContentPartPr/>
              <p14:nvPr/>
            </p14:nvContentPartPr>
            <p14:xfrm>
              <a:off x="6318144" y="2285424"/>
              <a:ext cx="338760" cy="933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B48204F3-E591-6DB3-A717-0B8FBCE5121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312024" y="2279304"/>
                <a:ext cx="351000" cy="9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941FFF6-81CF-5610-8287-5DE98186A437}"/>
                  </a:ext>
                </a:extLst>
              </p14:cNvPr>
              <p14:cNvContentPartPr/>
              <p14:nvPr/>
            </p14:nvContentPartPr>
            <p14:xfrm>
              <a:off x="7388064" y="2139624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941FFF6-81CF-5610-8287-5DE98186A43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381944" y="213350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020520FF-08A8-B70F-37B2-245973A7A05E}"/>
                  </a:ext>
                </a:extLst>
              </p14:cNvPr>
              <p14:cNvContentPartPr/>
              <p14:nvPr/>
            </p14:nvContentPartPr>
            <p14:xfrm>
              <a:off x="6254424" y="4397904"/>
              <a:ext cx="720" cy="6591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020520FF-08A8-B70F-37B2-245973A7A05E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242184" y="4391784"/>
                <a:ext cx="25200" cy="67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BF248AD-C5C8-3566-CEC3-B9648C65D66D}"/>
                  </a:ext>
                </a:extLst>
              </p14:cNvPr>
              <p14:cNvContentPartPr/>
              <p14:nvPr/>
            </p14:nvContentPartPr>
            <p14:xfrm>
              <a:off x="6656544" y="3255264"/>
              <a:ext cx="27720" cy="277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BF248AD-C5C8-3566-CEC3-B9648C65D66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650424" y="3249144"/>
                <a:ext cx="3996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EB415F1-9FC3-BF77-6FDE-2EA3981C4D27}"/>
                  </a:ext>
                </a:extLst>
              </p14:cNvPr>
              <p14:cNvContentPartPr/>
              <p14:nvPr/>
            </p14:nvContentPartPr>
            <p14:xfrm>
              <a:off x="6692904" y="1773864"/>
              <a:ext cx="360" cy="3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EB415F1-9FC3-BF77-6FDE-2EA3981C4D2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686784" y="176774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A9865253-774B-AE92-7367-0FA93BF1DAB4}"/>
                  </a:ext>
                </a:extLst>
              </p14:cNvPr>
              <p14:cNvContentPartPr/>
              <p14:nvPr/>
            </p14:nvContentPartPr>
            <p14:xfrm>
              <a:off x="6009984" y="1773864"/>
              <a:ext cx="711000" cy="91764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A9865253-774B-AE92-7367-0FA93BF1DAB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03864" y="1767744"/>
                <a:ext cx="723240" cy="9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1F40E33-B893-225E-7E40-66AA5C9DA6DF}"/>
                  </a:ext>
                </a:extLst>
              </p14:cNvPr>
              <p14:cNvContentPartPr/>
              <p14:nvPr/>
            </p14:nvContentPartPr>
            <p14:xfrm>
              <a:off x="6684264" y="1755144"/>
              <a:ext cx="114480" cy="460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1F40E33-B893-225E-7E40-66AA5C9DA6D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678144" y="1749024"/>
                <a:ext cx="126720" cy="5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C46FFD7F-C9EC-1C15-BB84-5D931B8C5F38}"/>
                  </a:ext>
                </a:extLst>
              </p14:cNvPr>
              <p14:cNvContentPartPr/>
              <p14:nvPr/>
            </p14:nvContentPartPr>
            <p14:xfrm>
              <a:off x="6665544" y="2285424"/>
              <a:ext cx="155880" cy="97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C46FFD7F-C9EC-1C15-BB84-5D931B8C5F3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659424" y="2279304"/>
                <a:ext cx="16812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881A4BC-98F2-4F65-72F2-658257CF432B}"/>
                  </a:ext>
                </a:extLst>
              </p14:cNvPr>
              <p14:cNvContentPartPr/>
              <p14:nvPr/>
            </p14:nvContentPartPr>
            <p14:xfrm>
              <a:off x="6976584" y="2770344"/>
              <a:ext cx="201600" cy="972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881A4BC-98F2-4F65-72F2-658257CF432B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970464" y="2764224"/>
                <a:ext cx="21384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4D0AC6C5-A5E7-6D0F-B719-4B4A922C423B}"/>
                  </a:ext>
                </a:extLst>
              </p14:cNvPr>
              <p14:cNvContentPartPr/>
              <p14:nvPr/>
            </p14:nvContentPartPr>
            <p14:xfrm>
              <a:off x="7104744" y="3255264"/>
              <a:ext cx="165240" cy="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4D0AC6C5-A5E7-6D0F-B719-4B4A922C423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098624" y="3249144"/>
                <a:ext cx="17748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87C232EC-0E2D-9F8D-7113-FB629CD02F82}"/>
                  </a:ext>
                </a:extLst>
              </p14:cNvPr>
              <p14:cNvContentPartPr/>
              <p14:nvPr/>
            </p14:nvContentPartPr>
            <p14:xfrm>
              <a:off x="10725624" y="3199968"/>
              <a:ext cx="36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87C232EC-0E2D-9F8D-7113-FB629CD02F82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719504" y="3193848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35A4AE19-3621-E155-2AD2-2DB2191E374D}"/>
              </a:ext>
            </a:extLst>
          </p:cNvPr>
          <p:cNvSpPr txBox="1"/>
          <p:nvPr/>
        </p:nvSpPr>
        <p:spPr>
          <a:xfrm>
            <a:off x="6177379" y="5380613"/>
            <a:ext cx="14886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(NHS, 2024)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45F3149-143B-DD5D-D8B7-213F8B00D9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054"/>
    </mc:Choice>
    <mc:Fallback>
      <p:transition spd="slow" advTm="1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Physiology of the Large Intestine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471416" cy="452596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Absorbs remaining water and electrolytes, forming solid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faeces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Resident microbiota ferment undigested carbohydrates, producing vitamins (K, B12).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Muscular movements (haustral churning and peristalsis) move waste to the rectum.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Enteric and autonomic nervous systems control motility and reflexes.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Maintains hydration, electrolyte balance, and waste elimination.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F983C3-2894-497B-6543-57E13BA741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0872" y="1682178"/>
            <a:ext cx="3995928" cy="4169982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BEAC5D-4AB7-70A9-641A-863E00D59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96D7BED-CD56-7299-E849-ACC9B7F7E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89538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BA33FA-F4E0-F4CC-056E-2A8ED1336EAB}"/>
              </a:ext>
            </a:extLst>
          </p:cNvPr>
          <p:cNvSpPr txBox="1"/>
          <p:nvPr/>
        </p:nvSpPr>
        <p:spPr>
          <a:xfrm>
            <a:off x="5535168" y="5816127"/>
            <a:ext cx="24688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Weaver and Nartowski (2025)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EF8D2FDA-463A-5B4B-5C46-DC324A4B1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093"/>
    </mc:Choice>
    <mc:Fallback>
      <p:transition spd="slow" advTm="122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Routine Data in Health &amp;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Collected data: demographics, BMI, smoking status, test results.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Used for early detection, monitoring, and evaluating outcomes.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Supports NICE NG12 recommendations for suspected cancer referrals.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Improves service planning and resource allocation.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Enhances quality and safety in patient care.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3C46E-0BB0-D374-27AC-9482DE0A0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B35A3-992D-DCB8-3DF0-D5EE69328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551" y="6301251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41B525C-5CB6-DEBF-14A0-A1D6555600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127"/>
    </mc:Choice>
    <mc:Fallback>
      <p:transition spd="slow" advTm="61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Monitoring and Care 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Baseline: blood tests, colonoscopy, CT imaging, tumour markers.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Monthly: monitor treatment effects, nutrition, and hydration.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3–6 monthly: follow-up imaging and tumour marker assessment.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Lifestyle: </a:t>
            </a:r>
            <a:r>
              <a:rPr sz="24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courage fibre intake, exercise, and hydration.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Support: oncology nurse, counselling, and symptom management.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EB636-C7EF-ACCC-D009-06E1F1BD7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85CD8-0AB4-DFC4-340C-86998FB3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18237"/>
            <a:ext cx="2895600" cy="36512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D5E1727-19D3-2911-E6AB-5D66B3E94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54"/>
    </mc:Choice>
    <mc:Fallback>
      <p:transition spd="slow" advTm="62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and Coordination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Assign a cancer nurse specialist as key worker.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Conduct regular multidisciplinary team (MDT) meetings.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 clear, jargon-free explanations for the patient.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Ensure collaboration across oncology, GP, and social care.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 electronic records for efficient data sharing.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B6D27-89B2-AC05-DCF7-91EF67EEC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32AAF-C529-0ED4-C1D1-02B3355B5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1823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DBF1737-33AB-8D98-D0AB-C6C8618B83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90"/>
    </mc:Choice>
    <mc:Fallback>
      <p:transition spd="slow" advTm="4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Ethical and Legal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5083"/>
            <a:ext cx="8229600" cy="31993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Autonomy: informed consent and patient choice.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Beneficence: acting in the patient’s best interest.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Non-maleficence: minimising potential harm.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Justice: equal access under NHS care standards.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GDPR compliance in data handling.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6E9A6-0250-D2A4-2BE8-02D9ABD21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2EED3-D7A7-A073-50B0-05528588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4576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19FFBA3-CB2A-1DB8-50D2-DEB95DFF33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40"/>
    </mc:Choice>
    <mc:Fallback>
      <p:transition spd="slow" advTm="64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Evidence-Based Guidelines (NHS &amp; NICE)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067" y="1417638"/>
            <a:ext cx="8229600" cy="3933295"/>
          </a:xfrm>
        </p:spPr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NG12 – Suspected Cancer: Recognition and Referral.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NG151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Bowel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Cancer Management.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CSG4 – Supportive and Palliative Care for Adults.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NHS Cancer Waiting Times Standards.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– Bowel Cancer Screening Programme.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Service, NHS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heath and Care Excellence, NICE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C970E-AE5E-038F-FE0C-285D69482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98728-19FE-D2F6-2E4E-DB5CF9F7C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067" y="6311370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DDD5CDE-0F9B-3959-41F8-36E60EAB9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11"/>
    </mc:Choice>
    <mc:Fallback>
      <p:transition spd="slow" advTm="58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6695"/>
          </a:xfrm>
        </p:spPr>
        <p:txBody>
          <a:bodyPr>
            <a:normAutofit fontScale="90000"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33C76-9460-4755-69C0-A98A33AB09F8}"/>
              </a:ext>
            </a:extLst>
          </p:cNvPr>
          <p:cNvSpPr txBox="1"/>
          <p:nvPr/>
        </p:nvSpPr>
        <p:spPr>
          <a:xfrm>
            <a:off x="699516" y="968518"/>
            <a:ext cx="733348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Introduced patient Emma, outlining lifestyle and genetic risk factors influencing her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Explained the anatomy and physiology of the digestive system, including the bowel’s role in absorption and elimination.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Discussed how bowel cancer disrupts normal physiological processes such as motility, absorption, and water balance.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Developed an evidence-based care plan that integrates monitoring, nutrition, exercise, psychosocial support, and ethical 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Demonstrated how routine health and social care data guide diagnosis, treatment evaluation, and service improvement within the NHS.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Followed NICE and NHS guidance to ensure safe, person-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care, and ethically sound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E93A551-A5A2-011F-C155-D0BAB37C4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DB90673-B34B-105F-2A4C-6C870BAA2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672" y="6287293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0BB58EF-3B15-57CB-89D7-CB058B16D7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08"/>
    </mc:Choice>
    <mc:Fallback>
      <p:transition spd="slow" advTm="29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3EEC0-82AC-89F2-25B0-291B75FB4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9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E65E-53AA-68B4-4BDE-D2B7204D7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04672"/>
            <a:ext cx="8229600" cy="558698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overview.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https://www.nhs.uk/conditions/bowel-cancer/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Cancer waiting times.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https://www.nhs.uk/conditions/cancer/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3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Suspected cancer: recognition and referral (NG12).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https://www.nice.org.uk/guidance/ng12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4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cancer: diagnosis and management (NG151).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https://www.nice.org.uk/guidance/ng151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4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(2004)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Improving supportive and palliative care for adults with cancer (CSG4).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https://www.nice.org.uk/guidance/csg4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5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quality standard (QS20).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https://www.nice.org.uk/guidance/qs20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5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(PHE)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Screening Programme Standards.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https://www.gov.uk/government/publications/bowel-cancer-screening-programme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Rapid referral guidelines for suspected cancer.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https://www.macmillan.org.uk/healthcare-professionals/cancer-pathways/prevention-and-diagnosis/rapid-referral-guidelines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NHS Digital (2024)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Hospital Episode Statistics: routine data in cancer care.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https://digital.nhs.uk/data-and-information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7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Genomics Education Programme (NHS England)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NICE recommendations broaden patient access to cancer drug olaparib.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https://www.genomicseducation.hee.nhs.uk/blog/nice-recommendations-broaden-patient-access-to-cancer-drug-olaparib/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8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/>
              <a:t>Weaver, G. and Nartowski, R. (2025), </a:t>
            </a:r>
            <a:r>
              <a:rPr lang="en-US" sz="4400" i="1" dirty="0"/>
              <a:t>Introduction to Physiology – BMPH 5023: The Digestive System</a:t>
            </a:r>
            <a:r>
              <a:rPr lang="en-US" sz="4400" dirty="0"/>
              <a:t>. UWTSD Module. University of Wales Trinity Saint David.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B0F3BF-1750-7888-293C-1D55E8B0F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55731-7368-8859-E684-8FCFDB033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</p:spTree>
    <p:extLst>
      <p:ext uri="{BB962C8B-B14F-4D97-AF65-F5344CB8AC3E}">
        <p14:creationId xmlns:p14="http://schemas.microsoft.com/office/powerpoint/2010/main" val="2196742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2108</TotalTime>
  <Words>1242</Words>
  <Application>Microsoft Office PowerPoint</Application>
  <PresentationFormat>On-screen Show (4:3)</PresentationFormat>
  <Paragraphs>124</Paragraphs>
  <Slides>13</Slides>
  <Notes>12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 UNIVERSITY OF WALES TRINITY SAINT DAVID – BIRMINGHAM  </vt:lpstr>
      <vt:lpstr>Introduction</vt:lpstr>
      <vt:lpstr>Patient Profile – Emma </vt:lpstr>
      <vt:lpstr>The Digestive System</vt:lpstr>
      <vt:lpstr>Impact of Bowel Cancer on Body Function</vt:lpstr>
      <vt:lpstr>Physiology of the Large Intestine</vt:lpstr>
      <vt:lpstr>Routine Data in Health &amp; Social Care</vt:lpstr>
      <vt:lpstr>Monitoring and Care Routine</vt:lpstr>
      <vt:lpstr>Communication and Coordination</vt:lpstr>
      <vt:lpstr>Ethical and Legal Considerations</vt:lpstr>
      <vt:lpstr>Evidence-Based Guidelines (NHS &amp; NICE)</vt:lpstr>
      <vt:lpstr>Summary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 S Ehssan</cp:lastModifiedBy>
  <cp:revision>3</cp:revision>
  <dcterms:created xsi:type="dcterms:W3CDTF">2013-01-27T09:14:16Z</dcterms:created>
  <dcterms:modified xsi:type="dcterms:W3CDTF">2025-11-12T13:00:35Z</dcterms:modified>
  <cp:category/>
</cp:coreProperties>
</file>