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3" r:id="rId1"/>
  </p:sldMasterIdLst>
  <p:sldIdLst>
    <p:sldId id="256" r:id="rId2"/>
    <p:sldId id="257" r:id="rId3"/>
    <p:sldId id="258" r:id="rId4"/>
    <p:sldId id="259" r:id="rId5"/>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666"/>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E11A7F-7E74-49EC-9627-806697B3775E}" v="48" dt="2022-11-07T19:02:11.4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20" d="100"/>
          <a:sy n="20" d="100"/>
        </p:scale>
        <p:origin x="134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odi Duxberry" userId="7f3a460323ee581f" providerId="LiveId" clId="{67E11A7F-7E74-49EC-9627-806697B3775E}"/>
    <pc:docChg chg="undo redo custSel addSld modSld modMainMaster">
      <pc:chgData name="Kodi Duxberry" userId="7f3a460323ee581f" providerId="LiveId" clId="{67E11A7F-7E74-49EC-9627-806697B3775E}" dt="2022-11-07T22:26:15.892" v="1365" actId="1076"/>
      <pc:docMkLst>
        <pc:docMk/>
      </pc:docMkLst>
      <pc:sldChg chg="addSp delSp modSp mod modTransition setBg modAnim">
        <pc:chgData name="Kodi Duxberry" userId="7f3a460323ee581f" providerId="LiveId" clId="{67E11A7F-7E74-49EC-9627-806697B3775E}" dt="2022-11-07T20:57:02.450" v="1347" actId="1076"/>
        <pc:sldMkLst>
          <pc:docMk/>
          <pc:sldMk cId="2180471001" sldId="256"/>
        </pc:sldMkLst>
        <pc:spChg chg="add mod">
          <ac:chgData name="Kodi Duxberry" userId="7f3a460323ee581f" providerId="LiveId" clId="{67E11A7F-7E74-49EC-9627-806697B3775E}" dt="2022-11-07T20:56:24.363" v="1335" actId="20577"/>
          <ac:spMkLst>
            <pc:docMk/>
            <pc:sldMk cId="2180471001" sldId="256"/>
            <ac:spMk id="2" creationId="{90850753-CFE9-FBC1-A04D-08D05D8C4DE4}"/>
          </ac:spMkLst>
        </pc:spChg>
        <pc:spChg chg="add mod">
          <ac:chgData name="Kodi Duxberry" userId="7f3a460323ee581f" providerId="LiveId" clId="{67E11A7F-7E74-49EC-9627-806697B3775E}" dt="2022-11-07T20:56:18.999" v="1329" actId="1076"/>
          <ac:spMkLst>
            <pc:docMk/>
            <pc:sldMk cId="2180471001" sldId="256"/>
            <ac:spMk id="4" creationId="{429ADEED-35BE-5B1A-2F84-7A95EC315F0F}"/>
          </ac:spMkLst>
        </pc:spChg>
        <pc:spChg chg="add del mod">
          <ac:chgData name="Kodi Duxberry" userId="7f3a460323ee581f" providerId="LiveId" clId="{67E11A7F-7E74-49EC-9627-806697B3775E}" dt="2022-11-07T02:51:10.564" v="325" actId="478"/>
          <ac:spMkLst>
            <pc:docMk/>
            <pc:sldMk cId="2180471001" sldId="256"/>
            <ac:spMk id="5" creationId="{141D1D3B-F052-626F-40C0-4313B816FA02}"/>
          </ac:spMkLst>
        </pc:spChg>
        <pc:spChg chg="add del mod">
          <ac:chgData name="Kodi Duxberry" userId="7f3a460323ee581f" providerId="LiveId" clId="{67E11A7F-7E74-49EC-9627-806697B3775E}" dt="2022-10-30T17:37:50.435" v="68"/>
          <ac:spMkLst>
            <pc:docMk/>
            <pc:sldMk cId="2180471001" sldId="256"/>
            <ac:spMk id="5" creationId="{E490AD53-6DEB-8613-CB2D-6C31A33A8F86}"/>
          </ac:spMkLst>
        </pc:spChg>
        <pc:spChg chg="mod">
          <ac:chgData name="Kodi Duxberry" userId="7f3a460323ee581f" providerId="LiveId" clId="{67E11A7F-7E74-49EC-9627-806697B3775E}" dt="2022-11-07T20:18:17.964" v="1208" actId="1076"/>
          <ac:spMkLst>
            <pc:docMk/>
            <pc:sldMk cId="2180471001" sldId="256"/>
            <ac:spMk id="6" creationId="{01D85AE4-0CAD-2539-6438-6F67C4F05B31}"/>
          </ac:spMkLst>
        </pc:spChg>
        <pc:spChg chg="mod">
          <ac:chgData name="Kodi Duxberry" userId="7f3a460323ee581f" providerId="LiveId" clId="{67E11A7F-7E74-49EC-9627-806697B3775E}" dt="2022-11-07T20:57:02.450" v="1347" actId="1076"/>
          <ac:spMkLst>
            <pc:docMk/>
            <pc:sldMk cId="2180471001" sldId="256"/>
            <ac:spMk id="8" creationId="{90D9F73B-5FB8-9B5A-992F-48B43C0DDC48}"/>
          </ac:spMkLst>
        </pc:spChg>
        <pc:spChg chg="add mod">
          <ac:chgData name="Kodi Duxberry" userId="7f3a460323ee581f" providerId="LiveId" clId="{67E11A7F-7E74-49EC-9627-806697B3775E}" dt="2022-11-07T20:54:32.569" v="1323" actId="1076"/>
          <ac:spMkLst>
            <pc:docMk/>
            <pc:sldMk cId="2180471001" sldId="256"/>
            <ac:spMk id="9" creationId="{F5BEBA00-242D-8565-5EBC-A4FB76D35CA7}"/>
          </ac:spMkLst>
        </pc:spChg>
        <pc:spChg chg="add mod">
          <ac:chgData name="Kodi Duxberry" userId="7f3a460323ee581f" providerId="LiveId" clId="{67E11A7F-7E74-49EC-9627-806697B3775E}" dt="2022-11-07T20:55:32.389" v="1324" actId="1076"/>
          <ac:spMkLst>
            <pc:docMk/>
            <pc:sldMk cId="2180471001" sldId="256"/>
            <ac:spMk id="10" creationId="{2D4D20FE-6345-1B94-F264-BD737BF31DB9}"/>
          </ac:spMkLst>
        </pc:spChg>
        <pc:spChg chg="add mod">
          <ac:chgData name="Kodi Duxberry" userId="7f3a460323ee581f" providerId="LiveId" clId="{67E11A7F-7E74-49EC-9627-806697B3775E}" dt="2022-11-07T20:55:54.545" v="1326" actId="14100"/>
          <ac:spMkLst>
            <pc:docMk/>
            <pc:sldMk cId="2180471001" sldId="256"/>
            <ac:spMk id="11" creationId="{EF1F7CD5-C24B-CE02-3687-431360FD8CB3}"/>
          </ac:spMkLst>
        </pc:spChg>
        <pc:spChg chg="add del mod">
          <ac:chgData name="Kodi Duxberry" userId="7f3a460323ee581f" providerId="LiveId" clId="{67E11A7F-7E74-49EC-9627-806697B3775E}" dt="2022-11-07T14:24:07.480" v="502"/>
          <ac:spMkLst>
            <pc:docMk/>
            <pc:sldMk cId="2180471001" sldId="256"/>
            <ac:spMk id="12" creationId="{0F5AE989-72FF-FC58-87B9-0E635CADD39A}"/>
          </ac:spMkLst>
        </pc:spChg>
        <pc:spChg chg="add del mod">
          <ac:chgData name="Kodi Duxberry" userId="7f3a460323ee581f" providerId="LiveId" clId="{67E11A7F-7E74-49EC-9627-806697B3775E}" dt="2022-11-07T14:24:07.480" v="502"/>
          <ac:spMkLst>
            <pc:docMk/>
            <pc:sldMk cId="2180471001" sldId="256"/>
            <ac:spMk id="13" creationId="{FD421872-4A21-6C58-ECCF-48EA4796DFC2}"/>
          </ac:spMkLst>
        </pc:spChg>
        <pc:spChg chg="add del mod">
          <ac:chgData name="Kodi Duxberry" userId="7f3a460323ee581f" providerId="LiveId" clId="{67E11A7F-7E74-49EC-9627-806697B3775E}" dt="2022-11-07T14:24:07.480" v="502"/>
          <ac:spMkLst>
            <pc:docMk/>
            <pc:sldMk cId="2180471001" sldId="256"/>
            <ac:spMk id="14" creationId="{FDC0997A-F91F-2BA9-2794-D1A322FC2965}"/>
          </ac:spMkLst>
        </pc:spChg>
        <pc:spChg chg="add del mod">
          <ac:chgData name="Kodi Duxberry" userId="7f3a460323ee581f" providerId="LiveId" clId="{67E11A7F-7E74-49EC-9627-806697B3775E}" dt="2022-11-07T14:24:07.480" v="502"/>
          <ac:spMkLst>
            <pc:docMk/>
            <pc:sldMk cId="2180471001" sldId="256"/>
            <ac:spMk id="15" creationId="{EBCFCE8C-06B9-4F63-075B-3F6510B3CBCC}"/>
          </ac:spMkLst>
        </pc:spChg>
        <pc:spChg chg="add del mod">
          <ac:chgData name="Kodi Duxberry" userId="7f3a460323ee581f" providerId="LiveId" clId="{67E11A7F-7E74-49EC-9627-806697B3775E}" dt="2022-11-07T14:24:28.431" v="511"/>
          <ac:spMkLst>
            <pc:docMk/>
            <pc:sldMk cId="2180471001" sldId="256"/>
            <ac:spMk id="16" creationId="{3B86787D-4BB1-DA6A-B0C0-4851E5ED5C45}"/>
          </ac:spMkLst>
        </pc:spChg>
        <pc:spChg chg="add del mod">
          <ac:chgData name="Kodi Duxberry" userId="7f3a460323ee581f" providerId="LiveId" clId="{67E11A7F-7E74-49EC-9627-806697B3775E}" dt="2022-11-07T14:24:28.431" v="511"/>
          <ac:spMkLst>
            <pc:docMk/>
            <pc:sldMk cId="2180471001" sldId="256"/>
            <ac:spMk id="17" creationId="{45F67C0A-ECBA-AB23-575D-F549445B3473}"/>
          </ac:spMkLst>
        </pc:spChg>
        <pc:spChg chg="add del mod">
          <ac:chgData name="Kodi Duxberry" userId="7f3a460323ee581f" providerId="LiveId" clId="{67E11A7F-7E74-49EC-9627-806697B3775E}" dt="2022-11-07T14:24:28.431" v="511"/>
          <ac:spMkLst>
            <pc:docMk/>
            <pc:sldMk cId="2180471001" sldId="256"/>
            <ac:spMk id="18" creationId="{6C8ACB8D-C557-4C4B-E2A0-41DE747595A7}"/>
          </ac:spMkLst>
        </pc:spChg>
        <pc:spChg chg="add del mod">
          <ac:chgData name="Kodi Duxberry" userId="7f3a460323ee581f" providerId="LiveId" clId="{67E11A7F-7E74-49EC-9627-806697B3775E}" dt="2022-11-07T14:24:28.431" v="511"/>
          <ac:spMkLst>
            <pc:docMk/>
            <pc:sldMk cId="2180471001" sldId="256"/>
            <ac:spMk id="19" creationId="{5ECDDD76-2E2D-781D-CA85-BF0FCE1B8C67}"/>
          </ac:spMkLst>
        </pc:spChg>
        <pc:spChg chg="add del mod">
          <ac:chgData name="Kodi Duxberry" userId="7f3a460323ee581f" providerId="LiveId" clId="{67E11A7F-7E74-49EC-9627-806697B3775E}" dt="2022-11-07T14:36:35.672" v="710"/>
          <ac:spMkLst>
            <pc:docMk/>
            <pc:sldMk cId="2180471001" sldId="256"/>
            <ac:spMk id="23" creationId="{197A24F5-6597-DA28-30B2-03EEB0717C37}"/>
          </ac:spMkLst>
        </pc:spChg>
        <pc:spChg chg="add del mod">
          <ac:chgData name="Kodi Duxberry" userId="7f3a460323ee581f" providerId="LiveId" clId="{67E11A7F-7E74-49EC-9627-806697B3775E}" dt="2022-11-07T20:45:58.079" v="1255" actId="478"/>
          <ac:spMkLst>
            <pc:docMk/>
            <pc:sldMk cId="2180471001" sldId="256"/>
            <ac:spMk id="24" creationId="{9287812C-2B0B-8A8F-E4BA-8D55459C5E3C}"/>
          </ac:spMkLst>
        </pc:spChg>
        <pc:picChg chg="add del mod">
          <ac:chgData name="Kodi Duxberry" userId="7f3a460323ee581f" providerId="LiveId" clId="{67E11A7F-7E74-49EC-9627-806697B3775E}" dt="2022-11-07T20:45:43.504" v="1251" actId="478"/>
          <ac:picMkLst>
            <pc:docMk/>
            <pc:sldMk cId="2180471001" sldId="256"/>
            <ac:picMk id="20" creationId="{18DA50FD-0C03-43B6-F594-70301C82D9E1}"/>
          </ac:picMkLst>
        </pc:picChg>
        <pc:picChg chg="add del mod">
          <ac:chgData name="Kodi Duxberry" userId="7f3a460323ee581f" providerId="LiveId" clId="{67E11A7F-7E74-49EC-9627-806697B3775E}" dt="2022-11-07T20:45:48.609" v="1253" actId="478"/>
          <ac:picMkLst>
            <pc:docMk/>
            <pc:sldMk cId="2180471001" sldId="256"/>
            <ac:picMk id="21" creationId="{33018783-4458-B93B-AD1A-5FF341FA14F2}"/>
          </ac:picMkLst>
        </pc:picChg>
        <pc:picChg chg="add del mod">
          <ac:chgData name="Kodi Duxberry" userId="7f3a460323ee581f" providerId="LiveId" clId="{67E11A7F-7E74-49EC-9627-806697B3775E}" dt="2022-11-07T20:45:45.502" v="1252" actId="478"/>
          <ac:picMkLst>
            <pc:docMk/>
            <pc:sldMk cId="2180471001" sldId="256"/>
            <ac:picMk id="22" creationId="{1DB7838C-D39D-FF56-A9BA-41D3C8AD72B6}"/>
          </ac:picMkLst>
        </pc:picChg>
        <pc:picChg chg="add del mod">
          <ac:chgData name="Kodi Duxberry" userId="7f3a460323ee581f" providerId="LiveId" clId="{67E11A7F-7E74-49EC-9627-806697B3775E}" dt="2022-11-07T15:28:18.185" v="950"/>
          <ac:picMkLst>
            <pc:docMk/>
            <pc:sldMk cId="2180471001" sldId="256"/>
            <ac:picMk id="28" creationId="{2C20CBBB-EE1F-08F7-BC63-397986F2A1E3}"/>
          </ac:picMkLst>
        </pc:picChg>
        <pc:picChg chg="add del mod">
          <ac:chgData name="Kodi Duxberry" userId="7f3a460323ee581f" providerId="LiveId" clId="{67E11A7F-7E74-49EC-9627-806697B3775E}" dt="2022-11-07T15:28:35.667" v="952" actId="478"/>
          <ac:picMkLst>
            <pc:docMk/>
            <pc:sldMk cId="2180471001" sldId="256"/>
            <ac:picMk id="36" creationId="{D4BE0E3F-BC39-7C91-C858-CE32DEA71EA5}"/>
          </ac:picMkLst>
        </pc:picChg>
        <pc:picChg chg="add del mod">
          <ac:chgData name="Kodi Duxberry" userId="7f3a460323ee581f" providerId="LiveId" clId="{67E11A7F-7E74-49EC-9627-806697B3775E}" dt="2022-11-07T18:55:44.632" v="1148"/>
          <ac:picMkLst>
            <pc:docMk/>
            <pc:sldMk cId="2180471001" sldId="256"/>
            <ac:picMk id="40" creationId="{E7A63F22-EF61-2BF1-D1F0-50E01160144D}"/>
          </ac:picMkLst>
        </pc:picChg>
        <pc:picChg chg="add del mod">
          <ac:chgData name="Kodi Duxberry" userId="7f3a460323ee581f" providerId="LiveId" clId="{67E11A7F-7E74-49EC-9627-806697B3775E}" dt="2022-11-07T14:24:07.480" v="502"/>
          <ac:picMkLst>
            <pc:docMk/>
            <pc:sldMk cId="2180471001" sldId="256"/>
            <ac:picMk id="2049" creationId="{06CA243D-14C3-3C5D-CAE6-D09B3FFB7497}"/>
          </ac:picMkLst>
        </pc:picChg>
        <pc:picChg chg="add del mod">
          <ac:chgData name="Kodi Duxberry" userId="7f3a460323ee581f" providerId="LiveId" clId="{67E11A7F-7E74-49EC-9627-806697B3775E}" dt="2022-11-07T14:24:07.480" v="502"/>
          <ac:picMkLst>
            <pc:docMk/>
            <pc:sldMk cId="2180471001" sldId="256"/>
            <ac:picMk id="2050" creationId="{AAC13EB3-9D75-3C5D-62FE-35457657947E}"/>
          </ac:picMkLst>
        </pc:picChg>
        <pc:picChg chg="add del mod">
          <ac:chgData name="Kodi Duxberry" userId="7f3a460323ee581f" providerId="LiveId" clId="{67E11A7F-7E74-49EC-9627-806697B3775E}" dt="2022-11-07T14:24:07.480" v="502"/>
          <ac:picMkLst>
            <pc:docMk/>
            <pc:sldMk cId="2180471001" sldId="256"/>
            <ac:picMk id="2051" creationId="{D819BD2D-9BAD-0914-6581-643C9955EDB0}"/>
          </ac:picMkLst>
        </pc:picChg>
        <pc:picChg chg="add del mod">
          <ac:chgData name="Kodi Duxberry" userId="7f3a460323ee581f" providerId="LiveId" clId="{67E11A7F-7E74-49EC-9627-806697B3775E}" dt="2022-11-07T14:24:28.431" v="511"/>
          <ac:picMkLst>
            <pc:docMk/>
            <pc:sldMk cId="2180471001" sldId="256"/>
            <ac:picMk id="2056" creationId="{6BDD0540-4382-3BFE-4A00-9FE5F1BDF597}"/>
          </ac:picMkLst>
        </pc:picChg>
        <pc:picChg chg="add del mod">
          <ac:chgData name="Kodi Duxberry" userId="7f3a460323ee581f" providerId="LiveId" clId="{67E11A7F-7E74-49EC-9627-806697B3775E}" dt="2022-11-07T14:24:28.431" v="511"/>
          <ac:picMkLst>
            <pc:docMk/>
            <pc:sldMk cId="2180471001" sldId="256"/>
            <ac:picMk id="2057" creationId="{1DF3E375-29BC-80A0-E9EA-1F5B77D80C01}"/>
          </ac:picMkLst>
        </pc:picChg>
        <pc:picChg chg="add del mod">
          <ac:chgData name="Kodi Duxberry" userId="7f3a460323ee581f" providerId="LiveId" clId="{67E11A7F-7E74-49EC-9627-806697B3775E}" dt="2022-11-07T14:24:28.431" v="511"/>
          <ac:picMkLst>
            <pc:docMk/>
            <pc:sldMk cId="2180471001" sldId="256"/>
            <ac:picMk id="2058" creationId="{14CBA3B1-8077-4A29-2DE5-B15B79F1321F}"/>
          </ac:picMkLst>
        </pc:picChg>
      </pc:sldChg>
      <pc:sldChg chg="addSp modSp new mod modTransition">
        <pc:chgData name="Kodi Duxberry" userId="7f3a460323ee581f" providerId="LiveId" clId="{67E11A7F-7E74-49EC-9627-806697B3775E}" dt="2022-11-07T22:26:15.892" v="1365" actId="1076"/>
        <pc:sldMkLst>
          <pc:docMk/>
          <pc:sldMk cId="2411447578" sldId="257"/>
        </pc:sldMkLst>
        <pc:spChg chg="add mod">
          <ac:chgData name="Kodi Duxberry" userId="7f3a460323ee581f" providerId="LiveId" clId="{67E11A7F-7E74-49EC-9627-806697B3775E}" dt="2022-11-07T14:41:22.489" v="866" actId="1076"/>
          <ac:spMkLst>
            <pc:docMk/>
            <pc:sldMk cId="2411447578" sldId="257"/>
            <ac:spMk id="2" creationId="{F9E2B42E-4BC5-8D05-0A8E-6A79A7C4A677}"/>
          </ac:spMkLst>
        </pc:spChg>
        <pc:spChg chg="add mod">
          <ac:chgData name="Kodi Duxberry" userId="7f3a460323ee581f" providerId="LiveId" clId="{67E11A7F-7E74-49EC-9627-806697B3775E}" dt="2022-11-07T22:26:15.892" v="1365" actId="1076"/>
          <ac:spMkLst>
            <pc:docMk/>
            <pc:sldMk cId="2411447578" sldId="257"/>
            <ac:spMk id="4" creationId="{DD8625CE-7118-04B2-E705-7C335ADBDE76}"/>
          </ac:spMkLst>
        </pc:spChg>
      </pc:sldChg>
      <pc:sldChg chg="addSp modSp new mod modTransition">
        <pc:chgData name="Kodi Duxberry" userId="7f3a460323ee581f" providerId="LiveId" clId="{67E11A7F-7E74-49EC-9627-806697B3775E}" dt="2022-11-07T18:55:44.632" v="1148"/>
        <pc:sldMkLst>
          <pc:docMk/>
          <pc:sldMk cId="3067749563" sldId="258"/>
        </pc:sldMkLst>
        <pc:spChg chg="add mod">
          <ac:chgData name="Kodi Duxberry" userId="7f3a460323ee581f" providerId="LiveId" clId="{67E11A7F-7E74-49EC-9627-806697B3775E}" dt="2022-11-07T14:40:20.979" v="806" actId="1076"/>
          <ac:spMkLst>
            <pc:docMk/>
            <pc:sldMk cId="3067749563" sldId="258"/>
            <ac:spMk id="2" creationId="{7CA5CA03-5512-71A3-0D13-3EB3A884DCB6}"/>
          </ac:spMkLst>
        </pc:spChg>
        <pc:spChg chg="add mod">
          <ac:chgData name="Kodi Duxberry" userId="7f3a460323ee581f" providerId="LiveId" clId="{67E11A7F-7E74-49EC-9627-806697B3775E}" dt="2022-11-07T14:42:09.162" v="948" actId="20577"/>
          <ac:spMkLst>
            <pc:docMk/>
            <pc:sldMk cId="3067749563" sldId="258"/>
            <ac:spMk id="3" creationId="{E6A7D225-7CF0-B4BA-7507-E61E097833C9}"/>
          </ac:spMkLst>
        </pc:spChg>
      </pc:sldChg>
      <pc:sldChg chg="addSp modSp new mod modTransition">
        <pc:chgData name="Kodi Duxberry" userId="7f3a460323ee581f" providerId="LiveId" clId="{67E11A7F-7E74-49EC-9627-806697B3775E}" dt="2022-11-07T19:02:11.429" v="1198" actId="20577"/>
        <pc:sldMkLst>
          <pc:docMk/>
          <pc:sldMk cId="1559987689" sldId="259"/>
        </pc:sldMkLst>
        <pc:spChg chg="add mod">
          <ac:chgData name="Kodi Duxberry" userId="7f3a460323ee581f" providerId="LiveId" clId="{67E11A7F-7E74-49EC-9627-806697B3775E}" dt="2022-11-07T14:41:57.559" v="905" actId="1076"/>
          <ac:spMkLst>
            <pc:docMk/>
            <pc:sldMk cId="1559987689" sldId="259"/>
            <ac:spMk id="3" creationId="{2B8406FB-FDCF-60DE-F8C8-55E78860E75F}"/>
          </ac:spMkLst>
        </pc:spChg>
        <pc:spChg chg="add mod">
          <ac:chgData name="Kodi Duxberry" userId="7f3a460323ee581f" providerId="LiveId" clId="{67E11A7F-7E74-49EC-9627-806697B3775E}" dt="2022-11-07T19:02:11.429" v="1198" actId="20577"/>
          <ac:spMkLst>
            <pc:docMk/>
            <pc:sldMk cId="1559987689" sldId="259"/>
            <ac:spMk id="5" creationId="{72F69413-CAAB-2FA4-460D-172C0B8BBC1E}"/>
          </ac:spMkLst>
        </pc:spChg>
      </pc:sldChg>
      <pc:sldMasterChg chg="setBg modSldLayout">
        <pc:chgData name="Kodi Duxberry" userId="7f3a460323ee581f" providerId="LiveId" clId="{67E11A7F-7E74-49EC-9627-806697B3775E}" dt="2022-10-30T17:46:36.150" v="159"/>
        <pc:sldMasterMkLst>
          <pc:docMk/>
          <pc:sldMasterMk cId="3579076477" sldId="2147483759"/>
        </pc:sldMasterMkLst>
        <pc:sldLayoutChg chg="setBg">
          <pc:chgData name="Kodi Duxberry" userId="7f3a460323ee581f" providerId="LiveId" clId="{67E11A7F-7E74-49EC-9627-806697B3775E}" dt="2022-10-30T17:46:36.150" v="159"/>
          <pc:sldLayoutMkLst>
            <pc:docMk/>
            <pc:sldMasterMk cId="3579076477" sldId="2147483759"/>
            <pc:sldLayoutMk cId="679076094" sldId="2147483760"/>
          </pc:sldLayoutMkLst>
        </pc:sldLayoutChg>
        <pc:sldLayoutChg chg="setBg">
          <pc:chgData name="Kodi Duxberry" userId="7f3a460323ee581f" providerId="LiveId" clId="{67E11A7F-7E74-49EC-9627-806697B3775E}" dt="2022-10-30T17:46:36.150" v="159"/>
          <pc:sldLayoutMkLst>
            <pc:docMk/>
            <pc:sldMasterMk cId="3579076477" sldId="2147483759"/>
            <pc:sldLayoutMk cId="1311777454" sldId="2147483761"/>
          </pc:sldLayoutMkLst>
        </pc:sldLayoutChg>
        <pc:sldLayoutChg chg="setBg">
          <pc:chgData name="Kodi Duxberry" userId="7f3a460323ee581f" providerId="LiveId" clId="{67E11A7F-7E74-49EC-9627-806697B3775E}" dt="2022-10-30T17:46:36.150" v="159"/>
          <pc:sldLayoutMkLst>
            <pc:docMk/>
            <pc:sldMasterMk cId="3579076477" sldId="2147483759"/>
            <pc:sldLayoutMk cId="4104475792" sldId="2147483762"/>
          </pc:sldLayoutMkLst>
        </pc:sldLayoutChg>
        <pc:sldLayoutChg chg="setBg">
          <pc:chgData name="Kodi Duxberry" userId="7f3a460323ee581f" providerId="LiveId" clId="{67E11A7F-7E74-49EC-9627-806697B3775E}" dt="2022-10-30T17:46:36.150" v="159"/>
          <pc:sldLayoutMkLst>
            <pc:docMk/>
            <pc:sldMasterMk cId="3579076477" sldId="2147483759"/>
            <pc:sldLayoutMk cId="3538300578" sldId="2147483763"/>
          </pc:sldLayoutMkLst>
        </pc:sldLayoutChg>
        <pc:sldLayoutChg chg="setBg">
          <pc:chgData name="Kodi Duxberry" userId="7f3a460323ee581f" providerId="LiveId" clId="{67E11A7F-7E74-49EC-9627-806697B3775E}" dt="2022-10-30T17:46:36.150" v="159"/>
          <pc:sldLayoutMkLst>
            <pc:docMk/>
            <pc:sldMasterMk cId="3579076477" sldId="2147483759"/>
            <pc:sldLayoutMk cId="4169899898" sldId="2147483764"/>
          </pc:sldLayoutMkLst>
        </pc:sldLayoutChg>
        <pc:sldLayoutChg chg="setBg">
          <pc:chgData name="Kodi Duxberry" userId="7f3a460323ee581f" providerId="LiveId" clId="{67E11A7F-7E74-49EC-9627-806697B3775E}" dt="2022-10-30T17:46:36.150" v="159"/>
          <pc:sldLayoutMkLst>
            <pc:docMk/>
            <pc:sldMasterMk cId="3579076477" sldId="2147483759"/>
            <pc:sldLayoutMk cId="3222997134" sldId="2147483765"/>
          </pc:sldLayoutMkLst>
        </pc:sldLayoutChg>
        <pc:sldLayoutChg chg="setBg">
          <pc:chgData name="Kodi Duxberry" userId="7f3a460323ee581f" providerId="LiveId" clId="{67E11A7F-7E74-49EC-9627-806697B3775E}" dt="2022-10-30T17:46:36.150" v="159"/>
          <pc:sldLayoutMkLst>
            <pc:docMk/>
            <pc:sldMasterMk cId="3579076477" sldId="2147483759"/>
            <pc:sldLayoutMk cId="3639077311" sldId="2147483766"/>
          </pc:sldLayoutMkLst>
        </pc:sldLayoutChg>
        <pc:sldLayoutChg chg="setBg">
          <pc:chgData name="Kodi Duxberry" userId="7f3a460323ee581f" providerId="LiveId" clId="{67E11A7F-7E74-49EC-9627-806697B3775E}" dt="2022-10-30T17:46:36.150" v="159"/>
          <pc:sldLayoutMkLst>
            <pc:docMk/>
            <pc:sldMasterMk cId="3579076477" sldId="2147483759"/>
            <pc:sldLayoutMk cId="1271194639" sldId="2147483767"/>
          </pc:sldLayoutMkLst>
        </pc:sldLayoutChg>
        <pc:sldLayoutChg chg="setBg">
          <pc:chgData name="Kodi Duxberry" userId="7f3a460323ee581f" providerId="LiveId" clId="{67E11A7F-7E74-49EC-9627-806697B3775E}" dt="2022-10-30T17:46:36.150" v="159"/>
          <pc:sldLayoutMkLst>
            <pc:docMk/>
            <pc:sldMasterMk cId="3579076477" sldId="2147483759"/>
            <pc:sldLayoutMk cId="1095199756" sldId="2147483768"/>
          </pc:sldLayoutMkLst>
        </pc:sldLayoutChg>
        <pc:sldLayoutChg chg="setBg">
          <pc:chgData name="Kodi Duxberry" userId="7f3a460323ee581f" providerId="LiveId" clId="{67E11A7F-7E74-49EC-9627-806697B3775E}" dt="2022-10-30T17:46:36.150" v="159"/>
          <pc:sldLayoutMkLst>
            <pc:docMk/>
            <pc:sldMasterMk cId="3579076477" sldId="2147483759"/>
            <pc:sldLayoutMk cId="3406445486" sldId="2147483769"/>
          </pc:sldLayoutMkLst>
        </pc:sldLayoutChg>
        <pc:sldLayoutChg chg="setBg">
          <pc:chgData name="Kodi Duxberry" userId="7f3a460323ee581f" providerId="LiveId" clId="{67E11A7F-7E74-49EC-9627-806697B3775E}" dt="2022-10-30T17:46:36.150" v="159"/>
          <pc:sldLayoutMkLst>
            <pc:docMk/>
            <pc:sldMasterMk cId="3579076477" sldId="2147483759"/>
            <pc:sldLayoutMk cId="3013445072" sldId="2147483770"/>
          </pc:sldLayoutMkLst>
        </pc:sldLayoutChg>
      </pc:sldMasterChg>
      <pc:sldMasterChg chg="setBg modSldLayout">
        <pc:chgData name="Kodi Duxberry" userId="7f3a460323ee581f" providerId="LiveId" clId="{67E11A7F-7E74-49EC-9627-806697B3775E}" dt="2022-11-06T23:48:41.716" v="291"/>
        <pc:sldMasterMkLst>
          <pc:docMk/>
          <pc:sldMasterMk cId="3248493608" sldId="2147483783"/>
        </pc:sldMasterMkLst>
        <pc:sldLayoutChg chg="setBg">
          <pc:chgData name="Kodi Duxberry" userId="7f3a460323ee581f" providerId="LiveId" clId="{67E11A7F-7E74-49EC-9627-806697B3775E}" dt="2022-11-06T23:48:41.716" v="291"/>
          <pc:sldLayoutMkLst>
            <pc:docMk/>
            <pc:sldMasterMk cId="3248493608" sldId="2147483783"/>
            <pc:sldLayoutMk cId="457259290" sldId="2147483784"/>
          </pc:sldLayoutMkLst>
        </pc:sldLayoutChg>
        <pc:sldLayoutChg chg="setBg">
          <pc:chgData name="Kodi Duxberry" userId="7f3a460323ee581f" providerId="LiveId" clId="{67E11A7F-7E74-49EC-9627-806697B3775E}" dt="2022-11-06T23:48:41.716" v="291"/>
          <pc:sldLayoutMkLst>
            <pc:docMk/>
            <pc:sldMasterMk cId="3248493608" sldId="2147483783"/>
            <pc:sldLayoutMk cId="3101870426" sldId="2147483785"/>
          </pc:sldLayoutMkLst>
        </pc:sldLayoutChg>
        <pc:sldLayoutChg chg="setBg">
          <pc:chgData name="Kodi Duxberry" userId="7f3a460323ee581f" providerId="LiveId" clId="{67E11A7F-7E74-49EC-9627-806697B3775E}" dt="2022-11-06T23:48:41.716" v="291"/>
          <pc:sldLayoutMkLst>
            <pc:docMk/>
            <pc:sldMasterMk cId="3248493608" sldId="2147483783"/>
            <pc:sldLayoutMk cId="511370925" sldId="2147483786"/>
          </pc:sldLayoutMkLst>
        </pc:sldLayoutChg>
        <pc:sldLayoutChg chg="setBg">
          <pc:chgData name="Kodi Duxberry" userId="7f3a460323ee581f" providerId="LiveId" clId="{67E11A7F-7E74-49EC-9627-806697B3775E}" dt="2022-11-06T23:48:41.716" v="291"/>
          <pc:sldLayoutMkLst>
            <pc:docMk/>
            <pc:sldMasterMk cId="3248493608" sldId="2147483783"/>
            <pc:sldLayoutMk cId="3389432816" sldId="2147483787"/>
          </pc:sldLayoutMkLst>
        </pc:sldLayoutChg>
        <pc:sldLayoutChg chg="setBg">
          <pc:chgData name="Kodi Duxberry" userId="7f3a460323ee581f" providerId="LiveId" clId="{67E11A7F-7E74-49EC-9627-806697B3775E}" dt="2022-11-06T23:48:41.716" v="291"/>
          <pc:sldLayoutMkLst>
            <pc:docMk/>
            <pc:sldMasterMk cId="3248493608" sldId="2147483783"/>
            <pc:sldLayoutMk cId="1300259608" sldId="2147483788"/>
          </pc:sldLayoutMkLst>
        </pc:sldLayoutChg>
        <pc:sldLayoutChg chg="setBg">
          <pc:chgData name="Kodi Duxberry" userId="7f3a460323ee581f" providerId="LiveId" clId="{67E11A7F-7E74-49EC-9627-806697B3775E}" dt="2022-11-06T23:48:41.716" v="291"/>
          <pc:sldLayoutMkLst>
            <pc:docMk/>
            <pc:sldMasterMk cId="3248493608" sldId="2147483783"/>
            <pc:sldLayoutMk cId="3174028238" sldId="2147483789"/>
          </pc:sldLayoutMkLst>
        </pc:sldLayoutChg>
        <pc:sldLayoutChg chg="setBg">
          <pc:chgData name="Kodi Duxberry" userId="7f3a460323ee581f" providerId="LiveId" clId="{67E11A7F-7E74-49EC-9627-806697B3775E}" dt="2022-11-06T23:48:41.716" v="291"/>
          <pc:sldLayoutMkLst>
            <pc:docMk/>
            <pc:sldMasterMk cId="3248493608" sldId="2147483783"/>
            <pc:sldLayoutMk cId="1115729189" sldId="2147483790"/>
          </pc:sldLayoutMkLst>
        </pc:sldLayoutChg>
        <pc:sldLayoutChg chg="setBg">
          <pc:chgData name="Kodi Duxberry" userId="7f3a460323ee581f" providerId="LiveId" clId="{67E11A7F-7E74-49EC-9627-806697B3775E}" dt="2022-11-06T23:48:41.716" v="291"/>
          <pc:sldLayoutMkLst>
            <pc:docMk/>
            <pc:sldMasterMk cId="3248493608" sldId="2147483783"/>
            <pc:sldLayoutMk cId="4058500299" sldId="2147483791"/>
          </pc:sldLayoutMkLst>
        </pc:sldLayoutChg>
        <pc:sldLayoutChg chg="setBg">
          <pc:chgData name="Kodi Duxberry" userId="7f3a460323ee581f" providerId="LiveId" clId="{67E11A7F-7E74-49EC-9627-806697B3775E}" dt="2022-11-06T23:48:41.716" v="291"/>
          <pc:sldLayoutMkLst>
            <pc:docMk/>
            <pc:sldMasterMk cId="3248493608" sldId="2147483783"/>
            <pc:sldLayoutMk cId="305068919" sldId="2147483792"/>
          </pc:sldLayoutMkLst>
        </pc:sldLayoutChg>
        <pc:sldLayoutChg chg="setBg">
          <pc:chgData name="Kodi Duxberry" userId="7f3a460323ee581f" providerId="LiveId" clId="{67E11A7F-7E74-49EC-9627-806697B3775E}" dt="2022-11-06T23:48:41.716" v="291"/>
          <pc:sldLayoutMkLst>
            <pc:docMk/>
            <pc:sldMasterMk cId="3248493608" sldId="2147483783"/>
            <pc:sldLayoutMk cId="3892407566" sldId="2147483793"/>
          </pc:sldLayoutMkLst>
        </pc:sldLayoutChg>
        <pc:sldLayoutChg chg="setBg">
          <pc:chgData name="Kodi Duxberry" userId="7f3a460323ee581f" providerId="LiveId" clId="{67E11A7F-7E74-49EC-9627-806697B3775E}" dt="2022-11-06T23:48:41.716" v="291"/>
          <pc:sldLayoutMkLst>
            <pc:docMk/>
            <pc:sldMasterMk cId="3248493608" sldId="2147483783"/>
            <pc:sldLayoutMk cId="3469529045" sldId="2147483794"/>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57259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01870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solidFill>
              </a:defRPr>
            </a:lvl1pPr>
            <a:lvl2pPr marL="1425595" indent="0">
              <a:buNone/>
              <a:defRPr sz="6236">
                <a:solidFill>
                  <a:schemeClr val="tx1">
                    <a:tint val="75000"/>
                  </a:schemeClr>
                </a:solidFill>
              </a:defRPr>
            </a:lvl2pPr>
            <a:lvl3pPr marL="2851191" indent="0">
              <a:buNone/>
              <a:defRPr sz="5613">
                <a:solidFill>
                  <a:schemeClr val="tx1">
                    <a:tint val="75000"/>
                  </a:schemeClr>
                </a:solidFill>
              </a:defRPr>
            </a:lvl3pPr>
            <a:lvl4pPr marL="4276786" indent="0">
              <a:buNone/>
              <a:defRPr sz="4989">
                <a:solidFill>
                  <a:schemeClr val="tx1">
                    <a:tint val="75000"/>
                  </a:schemeClr>
                </a:solidFill>
              </a:defRPr>
            </a:lvl4pPr>
            <a:lvl5pPr marL="5702381" indent="0">
              <a:buNone/>
              <a:defRPr sz="4989">
                <a:solidFill>
                  <a:schemeClr val="tx1">
                    <a:tint val="75000"/>
                  </a:schemeClr>
                </a:solidFill>
              </a:defRPr>
            </a:lvl5pPr>
            <a:lvl6pPr marL="7127977" indent="0">
              <a:buNone/>
              <a:defRPr sz="4989">
                <a:solidFill>
                  <a:schemeClr val="tx1">
                    <a:tint val="75000"/>
                  </a:schemeClr>
                </a:solidFill>
              </a:defRPr>
            </a:lvl6pPr>
            <a:lvl7pPr marL="8553572" indent="0">
              <a:buNone/>
              <a:defRPr sz="4989">
                <a:solidFill>
                  <a:schemeClr val="tx1">
                    <a:tint val="75000"/>
                  </a:schemeClr>
                </a:solidFill>
              </a:defRPr>
            </a:lvl7pPr>
            <a:lvl8pPr marL="9979167" indent="0">
              <a:buNone/>
              <a:defRPr sz="4989">
                <a:solidFill>
                  <a:schemeClr val="tx1">
                    <a:tint val="75000"/>
                  </a:schemeClr>
                </a:solidFill>
              </a:defRPr>
            </a:lvl8pPr>
            <a:lvl9pPr marL="11404763" indent="0">
              <a:buNone/>
              <a:defRPr sz="49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113709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894328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00259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740282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15729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585002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5068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92407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695290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6666"/>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75000"/>
                  </a:schemeClr>
                </a:solidFill>
              </a:defRPr>
            </a:lvl1pPr>
          </a:lstStyle>
          <a:p>
            <a:fld id="{B61BEF0D-F0BB-DE4B-95CE-6DB70DBA9567}" type="datetimeFigureOut">
              <a:rPr lang="en-US" smtClean="0"/>
              <a:pPr/>
              <a:t>11/7/2022</a:t>
            </a:fld>
            <a:endParaRPr lang="en-US" dirty="0"/>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48493608"/>
      </p:ext>
    </p:extLst>
  </p:cSld>
  <p:clrMap bg1="dk1" tx1="lt1" bg2="dk2" tx2="lt2" accent1="accent1" accent2="accent2" accent3="accent3" accent4="accent4" accent5="accent5" accent6="accent6" hlink="hlink" folHlink="folHlink"/>
  <p:sldLayoutIdLst>
    <p:sldLayoutId id="2147483784" r:id="rId1"/>
    <p:sldLayoutId id="2147483785" r:id="rId2"/>
    <p:sldLayoutId id="2147483786" r:id="rId3"/>
    <p:sldLayoutId id="2147483787" r:id="rId4"/>
    <p:sldLayoutId id="2147483788" r:id="rId5"/>
    <p:sldLayoutId id="2147483789" r:id="rId6"/>
    <p:sldLayoutId id="2147483790" r:id="rId7"/>
    <p:sldLayoutId id="2147483791" r:id="rId8"/>
    <p:sldLayoutId id="2147483792" r:id="rId9"/>
    <p:sldLayoutId id="2147483793" r:id="rId10"/>
    <p:sldLayoutId id="2147483794"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uowtsd-my.sharepoint.com/:v:/r/personal/2114558_student_uwtsd_ac_uk/Documents/Recording-20221107_222204.webm?csf=1&amp;web=1&amp;e=bCinnf"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hyperlink" Target="https://ico.org.uk/for-organisations/guide-to-data-protection/guide-to-the-general-data-protection-regulation-gdpr/" TargetMode="External"/><Relationship Id="rId13" Type="http://schemas.openxmlformats.org/officeDocument/2006/relationships/hyperlink" Target="https://uk.sagepub.com/en-gb/eur/doing-your-early-years-research-project/book257845" TargetMode="External"/><Relationship Id="rId18" Type="http://schemas.openxmlformats.org/officeDocument/2006/relationships/hyperlink" Target="https://www.who.int/europe/emergencies/situations/covid-19" TargetMode="External"/><Relationship Id="rId3" Type="http://schemas.openxmlformats.org/officeDocument/2006/relationships/hyperlink" Target="https://www.ncbi.nlm.nih.gov/pmc/articles/PMC4669300/" TargetMode="External"/><Relationship Id="rId7" Type="http://schemas.openxmlformats.org/officeDocument/2006/relationships/hyperlink" Target="https://doi.org/10.1007/s10802-013-9848-3" TargetMode="External"/><Relationship Id="rId12" Type="http://schemas.openxmlformats.org/officeDocument/2006/relationships/hyperlink" Target="https://www.gov.uk/government/publications/ofsteds-ethical-research-policy/how-we-carry-out-ethical-research-with-people#age-appropriateness-of-materials-for-children-and-young-people" TargetMode="External"/><Relationship Id="rId17" Type="http://schemas.openxmlformats.org/officeDocument/2006/relationships/hyperlink" Target="https://www.unicef.org.uk/wp-content/uploads/2016/08/unicef-convention-rights-child-uncrc.pdf" TargetMode="External"/><Relationship Id="rId2" Type="http://schemas.openxmlformats.org/officeDocument/2006/relationships/hyperlink" Target="https://www.bera.ac.uk/publication/ethical-guidelines-for-educational-research-2018" TargetMode="External"/><Relationship Id="rId16" Type="http://schemas.openxmlformats.org/officeDocument/2006/relationships/hyperlink" Target="https://ukdataservice.ac.uk/help/new-users/citethedata/" TargetMode="External"/><Relationship Id="rId1" Type="http://schemas.openxmlformats.org/officeDocument/2006/relationships/slideLayout" Target="../slideLayouts/slideLayout7.xml"/><Relationship Id="rId6" Type="http://schemas.openxmlformats.org/officeDocument/2006/relationships/hyperlink" Target="https://doi.org/10.1007/s00127-016-1206-7" TargetMode="External"/><Relationship Id="rId11" Type="http://schemas.openxmlformats.org/officeDocument/2006/relationships/hyperlink" Target="https://www.hra.nhs.uk/" TargetMode="External"/><Relationship Id="rId5" Type="http://schemas.openxmlformats.org/officeDocument/2006/relationships/hyperlink" Target="https://doi.org/10.1093/ije/dyu001" TargetMode="External"/><Relationship Id="rId15" Type="http://schemas.openxmlformats.org/officeDocument/2006/relationships/hyperlink" Target="https://www.ucl.ac.uk/mental-health/people/emily-midouhas" TargetMode="External"/><Relationship Id="rId10" Type="http://schemas.openxmlformats.org/officeDocument/2006/relationships/hyperlink" Target="https://cls.ucl.ac.uk/wp-content/uploads/2020/09/MCS_Data_Handling_guide_ed1_2020-08-10.pdf" TargetMode="External"/><Relationship Id="rId4" Type="http://schemas.openxmlformats.org/officeDocument/2006/relationships/hyperlink" Target="https://cls.ucl.ac.uk/cls-studies/millennium-cohort-study/" TargetMode="External"/><Relationship Id="rId9" Type="http://schemas.openxmlformats.org/officeDocument/2006/relationships/hyperlink" Target="https://www.lboro.ac.uk/news-events/news/2022/july/1-in-4-children-living-in-poverty-cost-of-living/" TargetMode="External"/><Relationship Id="rId14" Type="http://schemas.openxmlformats.org/officeDocument/2006/relationships/hyperlink" Target="https://doi.org/10.1007/s11948-010-9238-y"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childrenscommissioner.gov.uk/report/child-poverty/" TargetMode="External"/><Relationship Id="rId2" Type="http://schemas.openxmlformats.org/officeDocument/2006/relationships/hyperlink" Target="https://www.actionforchildren.org.uk/blog/where-is-child-poverty-increasing-in-the-uk/?msclkid=a2b2bb49ae8011ec9564bdf412b96e88" TargetMode="External"/><Relationship Id="rId1" Type="http://schemas.openxmlformats.org/officeDocument/2006/relationships/slideLayout" Target="../slideLayouts/slideLayout7.xml"/><Relationship Id="rId6" Type="http://schemas.openxmlformats.org/officeDocument/2006/relationships/hyperlink" Target="https://gov.wales/child-poverty-final-report-income-maximisation-action-plan-html" TargetMode="External"/><Relationship Id="rId5" Type="http://schemas.openxmlformats.org/officeDocument/2006/relationships/hyperlink" Target="https://equalitytrust.org.uk/scale-economic-inequality-uk?msclkid=fbd03e14b1d011eca926a5a993d7e499" TargetMode="External"/><Relationship Id="rId4" Type="http://schemas.openxmlformats.org/officeDocument/2006/relationships/hyperlink" Target="https://www.jrf.org.uk/sites/default/files/jrf/migrated/files/2271-poverty-exclusion-discrimination.pdf?msclkid=651dc907b03211ec8d24082e6f3f7ce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F5B41A9-E702-E355-D4F8-252378C6E819}"/>
              </a:ext>
            </a:extLst>
          </p:cNvPr>
          <p:cNvSpPr>
            <a:spLocks noGrp="1"/>
          </p:cNvSpPr>
          <p:nvPr>
            <p:ph type="subTitle" idx="1"/>
          </p:nvPr>
        </p:nvSpPr>
        <p:spPr>
          <a:xfrm>
            <a:off x="469155" y="120086"/>
            <a:ext cx="5274628" cy="581366"/>
          </a:xfrm>
        </p:spPr>
        <p:txBody>
          <a:bodyPr>
            <a:noAutofit/>
          </a:bodyPr>
          <a:lstStyle/>
          <a:p>
            <a:r>
              <a:rPr lang="en-GB" sz="2672" dirty="0"/>
              <a:t>Kodi Duxberry – 2411558</a:t>
            </a:r>
            <a:br>
              <a:rPr lang="en-GB" sz="2672" dirty="0"/>
            </a:br>
            <a:r>
              <a:rPr lang="en-GB" sz="2672" dirty="0"/>
              <a:t>ECSE5018</a:t>
            </a:r>
          </a:p>
        </p:txBody>
      </p:sp>
      <p:sp>
        <p:nvSpPr>
          <p:cNvPr id="6" name="Subtitle 2">
            <a:extLst>
              <a:ext uri="{FF2B5EF4-FFF2-40B4-BE49-F238E27FC236}">
                <a16:creationId xmlns:a16="http://schemas.microsoft.com/office/drawing/2014/main" id="{01D85AE4-0CAD-2539-6438-6F67C4F05B31}"/>
              </a:ext>
            </a:extLst>
          </p:cNvPr>
          <p:cNvSpPr txBox="1">
            <a:spLocks/>
          </p:cNvSpPr>
          <p:nvPr/>
        </p:nvSpPr>
        <p:spPr>
          <a:xfrm>
            <a:off x="24531431" y="120085"/>
            <a:ext cx="4703004" cy="1434949"/>
          </a:xfrm>
          <a:prstGeom prst="rect">
            <a:avLst/>
          </a:prstGeom>
        </p:spPr>
        <p:txBody>
          <a:bodyPr vert="horz" lIns="213835" tIns="106918" rIns="213835" bIns="106918" rtlCol="0">
            <a:normAutofit/>
          </a:bodyPr>
          <a:lstStyle>
            <a:lvl1pPr marL="0" indent="0" algn="ctr" defTabSz="914418"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9" indent="0" algn="ctr" defTabSz="914418"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18" indent="0" algn="ctr" defTabSz="914418"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27" indent="0" algn="ctr" defTabSz="914418"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37" indent="0" algn="ctr" defTabSz="914418"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46" indent="0" algn="ctr" defTabSz="914418"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55" indent="0" algn="ctr" defTabSz="914418"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64" indent="0" algn="ctr" defTabSz="914418"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73" indent="0" algn="ctr" defTabSz="914418"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806" dirty="0"/>
              <a:t>Word Count - 2326</a:t>
            </a:r>
          </a:p>
        </p:txBody>
      </p:sp>
      <p:sp>
        <p:nvSpPr>
          <p:cNvPr id="7" name="Subtitle 2">
            <a:extLst>
              <a:ext uri="{FF2B5EF4-FFF2-40B4-BE49-F238E27FC236}">
                <a16:creationId xmlns:a16="http://schemas.microsoft.com/office/drawing/2014/main" id="{8BF936E2-2AB0-5BB9-697F-981D256848F4}"/>
              </a:ext>
            </a:extLst>
          </p:cNvPr>
          <p:cNvSpPr txBox="1">
            <a:spLocks/>
          </p:cNvSpPr>
          <p:nvPr/>
        </p:nvSpPr>
        <p:spPr>
          <a:xfrm>
            <a:off x="5286169" y="120086"/>
            <a:ext cx="19245262" cy="2532149"/>
          </a:xfrm>
          <a:prstGeom prst="rect">
            <a:avLst/>
          </a:prstGeom>
          <a:solidFill>
            <a:schemeClr val="accent2"/>
          </a:solidFill>
        </p:spPr>
        <p:txBody>
          <a:bodyPr vert="horz" lIns="213835" tIns="106918" rIns="213835" bIns="106918" rtlCol="0">
            <a:normAutofit/>
          </a:bodyPr>
          <a:lstStyle>
            <a:lvl1pPr marL="0" indent="0" algn="ctr" defTabSz="914418"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9" indent="0" algn="ctr" defTabSz="914418"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18" indent="0" algn="ctr" defTabSz="914418"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27" indent="0" algn="ctr" defTabSz="914418"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37" indent="0" algn="ctr" defTabSz="914418"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46" indent="0" algn="ctr" defTabSz="914418"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55" indent="0" algn="ctr" defTabSz="914418"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64" indent="0" algn="ctr" defTabSz="914418"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73" indent="0" algn="ctr" defTabSz="914418"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8018" u="sng" dirty="0"/>
              <a:t>Critique of a Research Article:</a:t>
            </a:r>
          </a:p>
          <a:p>
            <a:r>
              <a:rPr lang="en-GB" sz="4008" dirty="0"/>
              <a:t>School composition, family poverty and child behaviour </a:t>
            </a:r>
            <a:r>
              <a:rPr lang="en-GB" sz="4454" dirty="0">
                <a:latin typeface="Calibri" panose="020F0502020204030204" pitchFamily="34" charset="0"/>
                <a:ea typeface="Calibri" panose="020F0502020204030204" pitchFamily="34" charset="0"/>
                <a:cs typeface="Times New Roman" panose="02020603050405020304" pitchFamily="18" charset="0"/>
              </a:rPr>
              <a:t>(</a:t>
            </a:r>
            <a:r>
              <a:rPr lang="en-GB" sz="4454" dirty="0" err="1">
                <a:latin typeface="Calibri" panose="020F0502020204030204" pitchFamily="34" charset="0"/>
                <a:ea typeface="Calibri" panose="020F0502020204030204" pitchFamily="34" charset="0"/>
                <a:cs typeface="Times New Roman" panose="02020603050405020304" pitchFamily="18" charset="0"/>
              </a:rPr>
              <a:t>Flouri</a:t>
            </a:r>
            <a:r>
              <a:rPr lang="en-GB" sz="4454" dirty="0">
                <a:latin typeface="Calibri" panose="020F0502020204030204" pitchFamily="34" charset="0"/>
                <a:ea typeface="Calibri" panose="020F0502020204030204" pitchFamily="34" charset="0"/>
                <a:cs typeface="Times New Roman" panose="02020603050405020304" pitchFamily="18" charset="0"/>
              </a:rPr>
              <a:t> &amp; </a:t>
            </a:r>
            <a:r>
              <a:rPr lang="en-GB" sz="4454" dirty="0" err="1">
                <a:latin typeface="Calibri" panose="020F0502020204030204" pitchFamily="34" charset="0"/>
                <a:ea typeface="Calibri" panose="020F0502020204030204" pitchFamily="34" charset="0"/>
                <a:cs typeface="Times New Roman" panose="02020603050405020304" pitchFamily="18" charset="0"/>
              </a:rPr>
              <a:t>Midouhas</a:t>
            </a:r>
            <a:r>
              <a:rPr lang="en-GB" sz="4454" dirty="0">
                <a:latin typeface="Calibri" panose="020F0502020204030204" pitchFamily="34" charset="0"/>
                <a:ea typeface="Calibri" panose="020F0502020204030204" pitchFamily="34" charset="0"/>
                <a:cs typeface="Times New Roman" panose="02020603050405020304" pitchFamily="18" charset="0"/>
              </a:rPr>
              <a:t>, 2016). </a:t>
            </a:r>
            <a:r>
              <a:rPr lang="en-GB" sz="5346" u="sng" dirty="0"/>
              <a:t> </a:t>
            </a:r>
            <a:endParaRPr lang="en-GB" sz="3117" u="sng" dirty="0"/>
          </a:p>
        </p:txBody>
      </p:sp>
      <p:sp>
        <p:nvSpPr>
          <p:cNvPr id="8" name="TextBox 7">
            <a:extLst>
              <a:ext uri="{FF2B5EF4-FFF2-40B4-BE49-F238E27FC236}">
                <a16:creationId xmlns:a16="http://schemas.microsoft.com/office/drawing/2014/main" id="{90D9F73B-5FB8-9B5A-992F-48B43C0DDC48}"/>
              </a:ext>
            </a:extLst>
          </p:cNvPr>
          <p:cNvSpPr txBox="1"/>
          <p:nvPr/>
        </p:nvSpPr>
        <p:spPr>
          <a:xfrm>
            <a:off x="183986" y="3084705"/>
            <a:ext cx="9028853" cy="6468759"/>
          </a:xfrm>
          <a:prstGeom prst="rect">
            <a:avLst/>
          </a:prstGeom>
          <a:noFill/>
          <a:ln>
            <a:solidFill>
              <a:schemeClr val="accent2"/>
            </a:solidFill>
          </a:ln>
        </p:spPr>
        <p:txBody>
          <a:bodyPr wrap="square" rtlCol="0">
            <a:spAutoFit/>
          </a:bodyPr>
          <a:lstStyle/>
          <a:p>
            <a:pPr marL="514350" indent="-514350" algn="ctr">
              <a:lnSpc>
                <a:spcPct val="106000"/>
              </a:lnSpc>
              <a:spcAft>
                <a:spcPts val="935"/>
              </a:spcAft>
              <a:buAutoNum type="arabicPeriod"/>
            </a:pPr>
            <a:r>
              <a:rPr lang="en-GB" sz="3117" u="sng" dirty="0">
                <a:ea typeface="Calibri" panose="020F0502020204030204" pitchFamily="34" charset="0"/>
                <a:cs typeface="Times New Roman" panose="02020603050405020304" pitchFamily="18" charset="0"/>
              </a:rPr>
              <a:t>Introduction</a:t>
            </a:r>
          </a:p>
          <a:p>
            <a:pPr algn="ctr">
              <a:lnSpc>
                <a:spcPct val="106000"/>
              </a:lnSpc>
              <a:spcAft>
                <a:spcPts val="935"/>
              </a:spcAft>
            </a:pPr>
            <a:endParaRPr lang="en-GB" sz="1800" dirty="0">
              <a:effectLst/>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Calibri" panose="020F0502020204030204" pitchFamily="34" charset="0"/>
                <a:ea typeface="Calibri" panose="020F0502020204030204" pitchFamily="34" charset="0"/>
                <a:cs typeface="Calibri" panose="020F0502020204030204" pitchFamily="34" charset="0"/>
              </a:rPr>
              <a:t>This academic research poster will be a critical analysis of the journal article School composition, family poverty, and child behaviour (Flouri and Midouhas, 2016). The poster will look at the ethical considerations, methodology and findings that the authors have produced within the article whilst also looking at the positive and negative counter arguments it may have highlighted within the specific area of research. The critique will look at the Millennium Cohort Study (MCS) which includes in their data free school meals (FSM), and socio-economic factors (SES), internalising and externalising problems and how the article coincides with up-to-date legislation and Data from the Governments within the United Kingdom (UK) that highlight school compositions, poverty, and children’s behaviours up to the age of seven years old from Key Stage 1 (KS1). </a:t>
            </a:r>
            <a:br>
              <a:rPr lang="en-GB" sz="1400" dirty="0">
                <a:effectLst/>
                <a:latin typeface="Calibri" panose="020F0502020204030204" pitchFamily="34" charset="0"/>
                <a:ea typeface="Calibri" panose="020F0502020204030204" pitchFamily="34" charset="0"/>
                <a:cs typeface="Calibri" panose="020F0502020204030204" pitchFamily="34" charset="0"/>
              </a:rPr>
            </a:br>
            <a:br>
              <a:rPr lang="en-GB" sz="1400" dirty="0">
                <a:effectLst/>
                <a:latin typeface="Calibri" panose="020F0502020204030204" pitchFamily="34" charset="0"/>
                <a:ea typeface="Calibri" panose="020F0502020204030204" pitchFamily="34" charset="0"/>
                <a:cs typeface="Calibri" panose="020F0502020204030204" pitchFamily="34" charset="0"/>
              </a:rPr>
            </a:br>
            <a:r>
              <a:rPr lang="en-GB" sz="1400" dirty="0">
                <a:effectLst/>
                <a:latin typeface="Calibri" panose="020F0502020204030204" pitchFamily="34" charset="0"/>
                <a:ea typeface="Calibri" panose="020F0502020204030204" pitchFamily="34" charset="0"/>
                <a:cs typeface="Calibri" panose="020F0502020204030204" pitchFamily="34" charset="0"/>
              </a:rPr>
              <a:t>There are three objectives that Flouri and Midouhas (2016) want to analyse from their research article. The first objective is to model the relationship between family poverty and child behaviour from early to middle childhood (ages nine months to seven years), in terms of both duration and timing of poverty, whilst also looking at the internalising and externalising problems and prosocial behaviour at age seven. The second objective is to consider and explore the role of academic and socioeconomic school composition in both predicting child behaviour and moderating the effects of poverty on child behaviour and finally. The third objective is to look at gender differences in the effects of poverty on children's behaviour that are moderated by school composition.</a:t>
            </a:r>
          </a:p>
          <a:p>
            <a:pPr>
              <a:lnSpc>
                <a:spcPct val="107000"/>
              </a:lnSpc>
              <a:spcAft>
                <a:spcPts val="800"/>
              </a:spcAft>
            </a:pPr>
            <a:endParaRPr lang="en-GB" sz="1400"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sz="1400"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sz="1400"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sz="1400"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sz="14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90850753-CFE9-FBC1-A04D-08D05D8C4DE4}"/>
              </a:ext>
            </a:extLst>
          </p:cNvPr>
          <p:cNvSpPr txBox="1"/>
          <p:nvPr/>
        </p:nvSpPr>
        <p:spPr>
          <a:xfrm>
            <a:off x="9498006" y="3017508"/>
            <a:ext cx="9576804" cy="6603154"/>
          </a:xfrm>
          <a:prstGeom prst="rect">
            <a:avLst/>
          </a:prstGeom>
          <a:noFill/>
          <a:ln>
            <a:solidFill>
              <a:schemeClr val="accent2"/>
            </a:solidFill>
          </a:ln>
        </p:spPr>
        <p:txBody>
          <a:bodyPr wrap="square" rtlCol="0">
            <a:spAutoFit/>
          </a:bodyPr>
          <a:lstStyle/>
          <a:p>
            <a:pPr algn="ctr">
              <a:lnSpc>
                <a:spcPct val="107000"/>
              </a:lnSpc>
              <a:spcAft>
                <a:spcPts val="1870"/>
              </a:spcAft>
            </a:pPr>
            <a:r>
              <a:rPr lang="en-GB" sz="3117" u="sng" dirty="0">
                <a:ea typeface="Calibri" panose="020F0502020204030204" pitchFamily="34" charset="0"/>
                <a:cs typeface="Times New Roman" panose="02020603050405020304" pitchFamily="18" charset="0"/>
              </a:rPr>
              <a:t>2. Background</a:t>
            </a:r>
          </a:p>
          <a:p>
            <a:pPr>
              <a:lnSpc>
                <a:spcPct val="107000"/>
              </a:lnSpc>
              <a:spcAft>
                <a:spcPts val="800"/>
              </a:spcAft>
            </a:pPr>
            <a:r>
              <a:rPr lang="en-GB" sz="1400" dirty="0">
                <a:effectLst/>
                <a:latin typeface="Calibri" panose="020F0502020204030204" pitchFamily="34" charset="0"/>
                <a:ea typeface="Calibri" panose="020F0502020204030204" pitchFamily="34" charset="0"/>
                <a:cs typeface="Calibri" panose="020F0502020204030204" pitchFamily="34" charset="0"/>
              </a:rPr>
              <a:t>Both Professor Eirini Flouri and Dr Emily Midouhas work in the University College of London (UCL) in the department of Psychology and Human Development within the Institute of Education (UCL, 2021).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Calibri" panose="020F0502020204030204" pitchFamily="34" charset="0"/>
                <a:ea typeface="Calibri" panose="020F0502020204030204" pitchFamily="34" charset="0"/>
                <a:cs typeface="Calibri" panose="020F0502020204030204" pitchFamily="34" charset="0"/>
              </a:rPr>
              <a:t>Flouri and Midouhas, (2016) realised whilst doing school composition research that there had been limited data around children’s behaviour and what role the schools’ composition plays especially when it came to children from disadvantaged and deprived background and whether the children in the MCS internal and external problems were higher than their peers.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Calibri" panose="020F0502020204030204" pitchFamily="34" charset="0"/>
                <a:ea typeface="Calibri" panose="020F0502020204030204" pitchFamily="34" charset="0"/>
                <a:cs typeface="Calibri" panose="020F0502020204030204" pitchFamily="34" charset="0"/>
              </a:rPr>
              <a:t>The authors used data from the MCS of 7225 children that were aged seven years old and that all attended primary education within state schools in England. Using the school’s academic, SES and what percentage of those children had been entitled to FSM.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Calibri" panose="020F0502020204030204" pitchFamily="34" charset="0"/>
                <a:ea typeface="Calibri" panose="020F0502020204030204" pitchFamily="34" charset="0"/>
                <a:cs typeface="Calibri" panose="020F0502020204030204" pitchFamily="34" charset="0"/>
              </a:rPr>
              <a:t>The UK Millennium Cohort Study (MCS) was set up to follow the lives of children born after the Millennium, in the year 2000 (Centre for Longitudinal Studies, No Date). Within the four nations of the UK there were over 18,827 families asked to participate within the study, although, the authors of this research have only used the data of 7225 children living in England within their journal article. The MCS have five main sweeps of data collection ranging from the ages of nine months, three, five and seven years of age. The findings in the data collection within the sweeps is used to measure cognitive abilities, child development and attainment in education. The data is also able to provide evidence of SES and demographic attributes of not only the child but of their families in the cohort (Connelly &amp; Platt, 2014). </a:t>
            </a:r>
          </a:p>
          <a:p>
            <a:pPr>
              <a:lnSpc>
                <a:spcPct val="107000"/>
              </a:lnSpc>
              <a:spcAft>
                <a:spcPts val="800"/>
              </a:spcAft>
            </a:pPr>
            <a:endParaRPr lang="en-GB" sz="1400"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sz="14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sz="1400"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sz="14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sz="1400"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sz="14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429ADEED-35BE-5B1A-2F84-7A95EC315F0F}"/>
              </a:ext>
            </a:extLst>
          </p:cNvPr>
          <p:cNvSpPr txBox="1"/>
          <p:nvPr/>
        </p:nvSpPr>
        <p:spPr>
          <a:xfrm>
            <a:off x="183986" y="10142420"/>
            <a:ext cx="29839623" cy="2776466"/>
          </a:xfrm>
          <a:prstGeom prst="rect">
            <a:avLst/>
          </a:prstGeom>
          <a:noFill/>
          <a:ln>
            <a:solidFill>
              <a:schemeClr val="accent2"/>
            </a:solidFill>
          </a:ln>
        </p:spPr>
        <p:txBody>
          <a:bodyPr wrap="square" rtlCol="0">
            <a:spAutoFit/>
          </a:bodyPr>
          <a:lstStyle/>
          <a:p>
            <a:pPr algn="ctr">
              <a:lnSpc>
                <a:spcPct val="107000"/>
              </a:lnSpc>
              <a:spcAft>
                <a:spcPts val="800"/>
              </a:spcAft>
            </a:pPr>
            <a:r>
              <a:rPr lang="en-GB" sz="3117" u="sng" dirty="0">
                <a:ea typeface="Calibri" panose="020F0502020204030204" pitchFamily="34" charset="0"/>
                <a:cs typeface="Times New Roman" panose="02020603050405020304" pitchFamily="18" charset="0"/>
              </a:rPr>
              <a:t>4. Ethics</a:t>
            </a:r>
          </a:p>
          <a:p>
            <a:pPr>
              <a:lnSpc>
                <a:spcPct val="107000"/>
              </a:lnSpc>
              <a:spcAft>
                <a:spcPts val="800"/>
              </a:spcAft>
            </a:pPr>
            <a:br>
              <a:rPr lang="en-GB" sz="2000" dirty="0">
                <a:effectLst/>
                <a:ea typeface="Calibri" panose="020F0502020204030204" pitchFamily="34" charset="0"/>
                <a:cs typeface="Times New Roman" panose="02020603050405020304" pitchFamily="18" charset="0"/>
              </a:rPr>
            </a:br>
            <a:r>
              <a:rPr lang="en-GB" sz="1600" dirty="0">
                <a:effectLst/>
                <a:latin typeface="Calibri" panose="020F0502020204030204" pitchFamily="34" charset="0"/>
                <a:ea typeface="Calibri" panose="020F0502020204030204" pitchFamily="34" charset="0"/>
                <a:cs typeface="Times New Roman" panose="02020603050405020304" pitchFamily="18" charset="0"/>
              </a:rPr>
              <a:t>W</a:t>
            </a:r>
            <a:r>
              <a:rPr lang="en-GB" sz="1400" dirty="0">
                <a:effectLst/>
                <a:latin typeface="Calibri" panose="020F0502020204030204" pitchFamily="34" charset="0"/>
                <a:ea typeface="Calibri" panose="020F0502020204030204" pitchFamily="34" charset="0"/>
                <a:cs typeface="Times New Roman" panose="02020603050405020304" pitchFamily="18" charset="0"/>
              </a:rPr>
              <a:t>ithin this article the authors do not talk about the ethical challenges they have had to be able to go ahead with the research. However, as the article is based on retrieving data from the MCS, further investigation into the MCS has shown that the London - Hampstead Research Ethics Committee (REC) had given certification of approval for the MCS to have been researched and studied (HRA.NHS, No Date). The National Health Service (NHS) participated in providing data of the MCS and is part of the UK Governments advisory panel for ethical guidelines (Ofsted, 2019). Although both Flouri and Midouhas work within the institute where the study was taking place, Flouri nor Midouhas do not explain which permissions either researcher has gained from potential gate keepers. The data that was used for this article is from the UK Data Service, where data is freely available to everyone but there are aspects of the data that an individual would need authorisation to be able to use (UCL, Millennium cohort study, 2020).</a:t>
            </a:r>
            <a:r>
              <a:rPr lang="en-GB" sz="1400" dirty="0">
                <a:effectLst/>
                <a:latin typeface="Calibri" panose="020F0502020204030204" pitchFamily="34" charset="0"/>
                <a:ea typeface="Calibri" panose="020F0502020204030204" pitchFamily="34" charset="0"/>
                <a:cs typeface="Calibri" panose="020F0502020204030204" pitchFamily="34"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The British Education Research Association (BERA), states in their Ethical Guidelines for Educational Research documentation, for any participant (BERA, 2018, pp 13-25), that is involved in any research, they should have or have had to consent, whilst agreeing that they understood what they are participating in. The participant must also understand that their identity remains anonymous and the research will remain confidential at all times. Any data that is shared is kept in lines with the data protection act and the GDPR regulations under the Data Protection Act, 2018 (ICO, 2018) as the article is using data from the MCS that is freely available to the public (UK Data Service, 2021). The authors of the article have not gone into any depth to explain in their research when the child/children or young person (CYP) is to reach an age of being able to understand the concept of research that they can have the option to withdraw participation (Ofsted, 2019), regardless of parental consent that was given in the beginning of the MCS study. The UN Convention on the Rights of the Child (UNCRC) with the help of U</a:t>
            </a:r>
            <a:r>
              <a:rPr lang="en-GB" sz="1400" dirty="0">
                <a:effectLst/>
                <a:latin typeface="Calibri" panose="020F0502020204030204" pitchFamily="34" charset="0"/>
                <a:ea typeface="Times New Roman" panose="02020603050405020304" pitchFamily="18" charset="0"/>
                <a:cs typeface="Times New Roman" panose="02020603050405020304" pitchFamily="18" charset="0"/>
              </a:rPr>
              <a:t>nited Nations Children's Fund </a:t>
            </a:r>
            <a:r>
              <a:rPr lang="en-GB" sz="1400" dirty="0">
                <a:effectLst/>
                <a:latin typeface="Calibri" panose="020F0502020204030204" pitchFamily="34" charset="0"/>
                <a:ea typeface="Calibri" panose="020F0502020204030204" pitchFamily="34" charset="0"/>
                <a:cs typeface="Times New Roman" panose="02020603050405020304" pitchFamily="18" charset="0"/>
              </a:rPr>
              <a:t>(UNICEF) (1990), produced a convention of the rights of a child and the Convention contains fifty-four articles that cover all aspects of a child's life and establish the civil, political, economic, social, and cultural rights that all children everywhere have. It also explains how adults and governments must collaborate to ensure that all children have access to all their rights.</a:t>
            </a:r>
          </a:p>
        </p:txBody>
      </p:sp>
      <p:sp>
        <p:nvSpPr>
          <p:cNvPr id="9" name="TextBox 8">
            <a:extLst>
              <a:ext uri="{FF2B5EF4-FFF2-40B4-BE49-F238E27FC236}">
                <a16:creationId xmlns:a16="http://schemas.microsoft.com/office/drawing/2014/main" id="{F5BEBA00-242D-8565-5EBC-A4FB76D35CA7}"/>
              </a:ext>
            </a:extLst>
          </p:cNvPr>
          <p:cNvSpPr txBox="1"/>
          <p:nvPr/>
        </p:nvSpPr>
        <p:spPr>
          <a:xfrm>
            <a:off x="19359977" y="3017508"/>
            <a:ext cx="10697441" cy="6679136"/>
          </a:xfrm>
          <a:prstGeom prst="rect">
            <a:avLst/>
          </a:prstGeom>
          <a:noFill/>
          <a:ln>
            <a:solidFill>
              <a:schemeClr val="accent2"/>
            </a:solidFill>
          </a:ln>
        </p:spPr>
        <p:txBody>
          <a:bodyPr wrap="square" rtlCol="0">
            <a:spAutoFit/>
          </a:bodyPr>
          <a:lstStyle/>
          <a:p>
            <a:pPr algn="ctr">
              <a:lnSpc>
                <a:spcPct val="107000"/>
              </a:lnSpc>
              <a:spcAft>
                <a:spcPts val="1870"/>
              </a:spcAft>
            </a:pPr>
            <a:r>
              <a:rPr lang="en-GB" sz="3117" u="sng" dirty="0">
                <a:ea typeface="Calibri" panose="020F0502020204030204" pitchFamily="34" charset="0"/>
                <a:cs typeface="Times New Roman" panose="02020603050405020304" pitchFamily="18" charset="0"/>
              </a:rPr>
              <a:t>3. Methodology </a:t>
            </a:r>
          </a:p>
          <a:p>
            <a:pPr>
              <a:lnSpc>
                <a:spcPct val="107000"/>
              </a:lnSpc>
              <a:spcAft>
                <a:spcPts val="800"/>
              </a:spcAft>
            </a:pPr>
            <a:br>
              <a:rPr lang="en-GB" sz="1400" dirty="0">
                <a:effectLst/>
                <a:ea typeface="Calibri" panose="020F0502020204030204" pitchFamily="34" charset="0"/>
                <a:cs typeface="Calibri" panose="020F0502020204030204" pitchFamily="34" charset="0"/>
              </a:rPr>
            </a:br>
            <a:r>
              <a:rPr lang="en-GB" sz="1400" dirty="0">
                <a:effectLst/>
                <a:latin typeface="Calibri" panose="020F0502020204030204" pitchFamily="34" charset="0"/>
                <a:ea typeface="Calibri" panose="020F0502020204030204" pitchFamily="34" charset="0"/>
                <a:cs typeface="Calibri" panose="020F0502020204030204" pitchFamily="34" charset="0"/>
              </a:rPr>
              <a:t>In the article Flouri and Midouhas use the methodology of Triangulation of qualitive and quantitative methods for their collection of data. According to Roberts-Holmes et al., 2018, pg. 74. “</a:t>
            </a:r>
            <a:r>
              <a:rPr lang="cy-GB" sz="1400" dirty="0">
                <a:effectLst/>
                <a:latin typeface="Calibri" panose="020F0502020204030204" pitchFamily="34" charset="0"/>
                <a:ea typeface="Calibri" panose="020F0502020204030204" pitchFamily="34" charset="0"/>
                <a:cs typeface="Calibri" panose="020F0502020204030204" pitchFamily="34" charset="0"/>
              </a:rPr>
              <a:t>Triangulation is the research practice of comparing and combining various sources of evidence in order to reach a better understanding of the research topic”. The triangulation method is the best method that could of been used for this research due to the MCS being a longitude study, as it uses three different methods of data collection, in this case the collection of qualitive data from questionaires and cognitive assessments and quantitative data that was collected and inputted on the UK Data Service, which provides more validation to the data.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cy-GB" sz="1400" dirty="0">
                <a:effectLst/>
                <a:latin typeface="Calibri" panose="020F0502020204030204" pitchFamily="34" charset="0"/>
                <a:ea typeface="Calibri" panose="020F0502020204030204" pitchFamily="34" charset="0"/>
                <a:cs typeface="Times New Roman" panose="02020603050405020304" pitchFamily="18" charset="0"/>
              </a:rPr>
              <a:t>The article shows strong factors of what they want to achieve from their research to see if there is enough evidence to highlight whether child behaviour and family poverty is affected by the school’s academic and socio-economic composition (</a:t>
            </a:r>
            <a:r>
              <a:rPr lang="en-GB" sz="1400" dirty="0">
                <a:effectLst/>
                <a:latin typeface="Calibri" panose="020F0502020204030204" pitchFamily="34" charset="0"/>
                <a:ea typeface="Calibri" panose="020F0502020204030204" pitchFamily="34" charset="0"/>
                <a:cs typeface="Times New Roman" panose="02020603050405020304" pitchFamily="18" charset="0"/>
              </a:rPr>
              <a:t>Flouri and Midouhas, 2016). </a:t>
            </a:r>
            <a:r>
              <a:rPr lang="cy-GB" sz="1400" dirty="0">
                <a:effectLst/>
                <a:latin typeface="Calibri" panose="020F0502020204030204" pitchFamily="34" charset="0"/>
                <a:ea typeface="Calibri" panose="020F0502020204030204" pitchFamily="34" charset="0"/>
                <a:cs typeface="Times New Roman" panose="02020603050405020304" pitchFamily="18" charset="0"/>
              </a:rPr>
              <a:t>The article  highlighted that the research is very limited in this area and that they are the first to research the school composition, family poverty and child behaviour, so that they have not been able compare other research around these topics. However, Flouri, Midouhas and Joshi have written a similar article that discusses family poverty and trajectories of children’s emotional and behavioural problems, which interestingly covers some very intresting conclusions on SES, family poverty and internalising (emotional) and externalising (behavioural) issues, which allows them to have a hypothesis on to what they are expecting to find from the MCS data </a:t>
            </a:r>
            <a:r>
              <a:rPr lang="en-GB" sz="1400" dirty="0">
                <a:effectLst/>
                <a:latin typeface="Calibri" panose="020F0502020204030204" pitchFamily="34" charset="0"/>
                <a:ea typeface="Calibri" panose="020F0502020204030204" pitchFamily="34" charset="0"/>
                <a:cs typeface="Times New Roman" panose="02020603050405020304" pitchFamily="18" charset="0"/>
              </a:rPr>
              <a:t>(Flouri et al., 2014).</a:t>
            </a:r>
          </a:p>
          <a:p>
            <a:pPr>
              <a:lnSpc>
                <a:spcPct val="107000"/>
              </a:lnSpc>
              <a:spcAft>
                <a:spcPts val="800"/>
              </a:spcAft>
            </a:pPr>
            <a:br>
              <a:rPr lang="en-GB" sz="1400" dirty="0">
                <a:effectLst/>
                <a:latin typeface="Calibri" panose="020F0502020204030204" pitchFamily="34" charset="0"/>
                <a:ea typeface="Calibri" panose="020F0502020204030204" pitchFamily="34" charset="0"/>
                <a:cs typeface="Times New Roman" panose="02020603050405020304" pitchFamily="18" charset="0"/>
              </a:rPr>
            </a:br>
            <a:r>
              <a:rPr lang="cy-GB" sz="1400" dirty="0">
                <a:effectLst/>
                <a:latin typeface="Calibri" panose="020F0502020204030204" pitchFamily="34" charset="0"/>
                <a:ea typeface="Calibri" panose="020F0502020204030204" pitchFamily="34" charset="0"/>
                <a:cs typeface="Times New Roman" panose="02020603050405020304" pitchFamily="18" charset="0"/>
              </a:rPr>
              <a:t>Research in this area is relatively new and Flouri and Midouhas would not have been able to move forward without the participation of the families involved in the MCS as it was this marginalized group’s data they have focused on to be able to further their research on.  The MCS is based on children in the UK from all four nations, however for this particular study, Flouri and Midohas have only focused on children from one of the four nations, which is England and those children in England going to a state primary school due to England being the only nation to provide data on both individual and school level achievement (Flouri and Midouhas, 2016). The article has specifically used certain sweeps from the MCS data, which were sweeps three and four and they excluded children that had moved schools between those sweeps and had </a:t>
            </a:r>
            <a:r>
              <a:rPr lang="en-GB" sz="1400" dirty="0">
                <a:effectLst/>
                <a:latin typeface="Calibri" panose="020F0502020204030204" pitchFamily="34" charset="0"/>
                <a:ea typeface="Calibri" panose="020F0502020204030204" pitchFamily="34" charset="0"/>
                <a:cs typeface="Times New Roman" panose="02020603050405020304" pitchFamily="18" charset="0"/>
              </a:rPr>
              <a:t>m</a:t>
            </a:r>
            <a:r>
              <a:rPr lang="cy-GB" sz="1400" dirty="0">
                <a:effectLst/>
                <a:latin typeface="Calibri" panose="020F0502020204030204" pitchFamily="34" charset="0"/>
                <a:ea typeface="Calibri" panose="020F0502020204030204" pitchFamily="34" charset="0"/>
                <a:cs typeface="Times New Roman" panose="02020603050405020304" pitchFamily="18" charset="0"/>
              </a:rPr>
              <a:t>oved school’s more than twice between sweep three and sweep four. The articles analytical sample also made sure that only one child per family was used in the purpose of their research, if a set of twins or a triplets were part of the MCS then the eldest child was chosen for the study.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400" dirty="0">
              <a:ea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2D4D20FE-6345-1B94-F264-BD737BF31DB9}"/>
              </a:ext>
            </a:extLst>
          </p:cNvPr>
          <p:cNvSpPr txBox="1"/>
          <p:nvPr/>
        </p:nvSpPr>
        <p:spPr>
          <a:xfrm>
            <a:off x="208092" y="18327370"/>
            <a:ext cx="29883135" cy="2838277"/>
          </a:xfrm>
          <a:prstGeom prst="rect">
            <a:avLst/>
          </a:prstGeom>
          <a:noFill/>
          <a:ln>
            <a:solidFill>
              <a:schemeClr val="accent2"/>
            </a:solidFill>
          </a:ln>
        </p:spPr>
        <p:txBody>
          <a:bodyPr wrap="square" rtlCol="0">
            <a:spAutoFit/>
          </a:bodyPr>
          <a:lstStyle/>
          <a:p>
            <a:pPr algn="ctr">
              <a:lnSpc>
                <a:spcPct val="107000"/>
              </a:lnSpc>
              <a:spcAft>
                <a:spcPts val="1870"/>
              </a:spcAft>
            </a:pPr>
            <a:r>
              <a:rPr lang="en-GB" sz="3117" u="sng" dirty="0">
                <a:ea typeface="Calibri" panose="020F0502020204030204" pitchFamily="34" charset="0"/>
                <a:cs typeface="Times New Roman" panose="02020603050405020304" pitchFamily="18" charset="0"/>
              </a:rPr>
              <a:t>6. Conclusion </a:t>
            </a: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Whilst both authors are reliable and experts in their fields, their lack of acknowledgement in the ethical considerations within their article, can be questioned as all educational research must take into consideration the ethical challenges that may occur before, during and after the research has commenced.</a:t>
            </a:r>
          </a:p>
          <a:p>
            <a:pPr>
              <a:lnSpc>
                <a:spcPct val="107000"/>
              </a:lnSpc>
              <a:spcAft>
                <a:spcPts val="80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Although Flouri and Midouhas have provided their own analysis from the MCS data to find solutions to their three main objectives. The authors may have had a biased view of how the outcome of the research was going to look</a:t>
            </a:r>
            <a:r>
              <a:rPr lang="en-GB" sz="1400" kern="1200" dirty="0">
                <a:effectLst/>
                <a:latin typeface="Calibri" panose="020F0502020204030204" pitchFamily="34" charset="0"/>
                <a:ea typeface="Calibri" panose="020F0502020204030204" pitchFamily="34" charset="0"/>
                <a:cs typeface="Times New Roman" panose="02020603050405020304" pitchFamily="18" charset="0"/>
              </a:rPr>
              <a:t> because of previous findings (</a:t>
            </a:r>
            <a:r>
              <a:rPr lang="en-GB" sz="1400" dirty="0">
                <a:effectLst/>
                <a:latin typeface="Calibri" panose="020F0502020204030204" pitchFamily="34" charset="0"/>
                <a:ea typeface="Calibri" panose="020F0502020204030204" pitchFamily="34" charset="0"/>
                <a:cs typeface="Times New Roman" panose="02020603050405020304" pitchFamily="18" charset="0"/>
              </a:rPr>
              <a:t>Flouri, E. Midouhas, E. and Joshi, H. (2014) meaning that Flouri and Midouhas already had previous evidence that there would be no difference between the two genders’ when poverty and a child’s behaviour is linked and the results from this collection of data, confirms their previous theory. However, the findings do show that there is some evidence that the socio-economic composition does have an effect with the MCS children’s internal and external problems from the age of five, but the problems are noted to reduce by the time the children reach the age of seven. </a:t>
            </a:r>
          </a:p>
          <a:p>
            <a:r>
              <a:rPr lang="en-GB" sz="1400" dirty="0">
                <a:effectLst/>
                <a:latin typeface="Calibri" panose="020F0502020204030204" pitchFamily="34" charset="0"/>
                <a:ea typeface="Calibri" panose="020F0502020204030204" pitchFamily="34" charset="0"/>
                <a:cs typeface="Times New Roman" panose="02020603050405020304" pitchFamily="18" charset="0"/>
              </a:rPr>
              <a:t>Regarding what has since the publication of the paper, the Department of Education (DfE) wanted to implement a new number of strategies to be able to reduce child poverty within the UK, with each nation’s government being the lead in their own country. In England, the UK Government and the DfE (2011) used the Child Poverty Act 2010 to help make a policy to tackle the disadvantages may families and children have to face daily. The publication “A New Approach to Child Poverty; tackling the causes of disadvantage and transforming families’ lives” (DfE, 2011), publication that would have seen England reduce child poverty by 2020. Unfortunately, due to the Worlds Covid-19 Pandemic (WHO, 2020) the publication has not yet been updated and with the devastating rise in the cost of living within the UK, it is suggested by Loughborough University (2022) that 29 percent of children living in England are still living in poverty and their research shows that number will increase by next year. </a:t>
            </a:r>
            <a:br>
              <a:rPr lang="en-GB" sz="1400" dirty="0">
                <a:effectLst/>
                <a:latin typeface="Calibri" panose="020F0502020204030204" pitchFamily="34" charset="0"/>
                <a:ea typeface="Calibri" panose="020F0502020204030204" pitchFamily="34" charset="0"/>
              </a:rPr>
            </a:b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EF1F7CD5-C24B-CE02-3687-431360FD8CB3}"/>
              </a:ext>
            </a:extLst>
          </p:cNvPr>
          <p:cNvSpPr txBox="1"/>
          <p:nvPr/>
        </p:nvSpPr>
        <p:spPr>
          <a:xfrm>
            <a:off x="208092" y="13364662"/>
            <a:ext cx="29883135" cy="4594912"/>
          </a:xfrm>
          <a:prstGeom prst="rect">
            <a:avLst/>
          </a:prstGeom>
          <a:noFill/>
          <a:ln>
            <a:solidFill>
              <a:schemeClr val="accent2"/>
            </a:solidFill>
          </a:ln>
        </p:spPr>
        <p:txBody>
          <a:bodyPr wrap="square" rtlCol="0">
            <a:spAutoFit/>
          </a:bodyPr>
          <a:lstStyle/>
          <a:p>
            <a:pPr algn="ctr">
              <a:lnSpc>
                <a:spcPct val="107000"/>
              </a:lnSpc>
              <a:spcAft>
                <a:spcPts val="1870"/>
              </a:spcAft>
            </a:pPr>
            <a:r>
              <a:rPr lang="en-GB" sz="3117" u="sng" dirty="0">
                <a:ea typeface="Calibri" panose="020F0502020204030204" pitchFamily="34" charset="0"/>
                <a:cs typeface="Times New Roman" panose="02020603050405020304" pitchFamily="18" charset="0"/>
              </a:rPr>
              <a:t>5. Data Analyse and Findings</a:t>
            </a:r>
          </a:p>
          <a:p>
            <a:pPr>
              <a:lnSpc>
                <a:spcPct val="107000"/>
              </a:lnSpc>
              <a:spcAft>
                <a:spcPts val="800"/>
              </a:spcAft>
            </a:pPr>
            <a:r>
              <a:rPr lang="en-GB" sz="1400" dirty="0">
                <a:effectLst/>
                <a:ea typeface="Calibri" panose="020F0502020204030204" pitchFamily="34" charset="0"/>
                <a:cs typeface="Times New Roman" panose="02020603050405020304" pitchFamily="18" charset="0"/>
              </a:rPr>
              <a:t>According to Shamoo and Resnik in 2003 “</a:t>
            </a:r>
            <a:r>
              <a:rPr lang="en-GB" sz="1400" b="0" dirty="0">
                <a:effectLst/>
                <a:ea typeface="Calibri" panose="020F0502020204030204" pitchFamily="34" charset="0"/>
                <a:cs typeface="Times New Roman" panose="02020603050405020304" pitchFamily="18" charset="0"/>
              </a:rPr>
              <a:t>Data Analysis</a:t>
            </a:r>
            <a:r>
              <a:rPr lang="en-GB" sz="1400" dirty="0">
                <a:effectLst/>
                <a:ea typeface="Calibri" panose="020F0502020204030204" pitchFamily="34" charset="0"/>
                <a:cs typeface="Times New Roman" panose="02020603050405020304" pitchFamily="18" charset="0"/>
              </a:rPr>
              <a:t> is the process of systematically applying statistical and/or logical techniques to describe and illustrate, condense, and recap, and evaluate data” (HHS.gov, 2003). When looking at data the authors already had an understanding before seeing the outcomes of the data, as both authors had interests in the three objectives in this article and had previously produced an article that had a similar topic. With both the authors having already written about poverty and child behaviours it could be suggested that the authors may have had a bias opinion of the outcome that would support their previous findings.</a:t>
            </a:r>
          </a:p>
          <a:p>
            <a:pPr>
              <a:lnSpc>
                <a:spcPct val="107000"/>
              </a:lnSpc>
              <a:spcAft>
                <a:spcPts val="800"/>
              </a:spcAft>
            </a:pPr>
            <a:r>
              <a:rPr lang="en-GB" sz="1400" dirty="0">
                <a:effectLst/>
                <a:ea typeface="Calibri" panose="020F0502020204030204" pitchFamily="34" charset="0"/>
                <a:cs typeface="Times New Roman" panose="02020603050405020304" pitchFamily="18" charset="0"/>
              </a:rPr>
              <a:t>For this research Flouri and Midouhas used the MCS which is a longitude study. This is where continuous or repeated measures are put in place to follow specific individuals over time. This can often be years or decades. The individuals are typically observed in their natural environment, using quantitative and/or qualitative data. Longitudinal studies are particularly useful for assessing the relationship between risk factors and environmental and cognitive factors as well as the outcomes over different time periods. Similarly, because data is collected from specific individuals within a predefined group, appropriate statistical testing can be used to analyse change over time for the entire group and/or for specific individuals, whilst keeping their identity anonymised (Caruana et al., 2015). </a:t>
            </a:r>
            <a:br>
              <a:rPr lang="en-GB" sz="1400" dirty="0">
                <a:effectLst/>
                <a:ea typeface="Calibri" panose="020F0502020204030204" pitchFamily="34" charset="0"/>
                <a:cs typeface="Times New Roman" panose="02020603050405020304" pitchFamily="18" charset="0"/>
              </a:rPr>
            </a:br>
            <a:r>
              <a:rPr lang="en-GB" sz="1400" dirty="0">
                <a:effectLst/>
                <a:ea typeface="Calibri" panose="020F0502020204030204" pitchFamily="34" charset="0"/>
                <a:cs typeface="Times New Roman" panose="02020603050405020304" pitchFamily="18" charset="0"/>
              </a:rPr>
              <a:t>With the MCS publishing their collected data from schools on to the UK Data service, they were able to upload the questionnaires that were sent to the schools in England that asked for parents to measure the strengths and weaknesses. Again, to note, none of the data that was provided for this research was primarily sourced. However, Flouri and Midouhas did take the statics from the MCS data service and cross-referenced them to produce their </a:t>
            </a:r>
            <a:r>
              <a:rPr lang="en-GB" sz="1600" dirty="0">
                <a:effectLst/>
                <a:ea typeface="Calibri" panose="020F0502020204030204" pitchFamily="34" charset="0"/>
                <a:cs typeface="Times New Roman" panose="02020603050405020304" pitchFamily="18" charset="0"/>
              </a:rPr>
              <a:t>own findings, for the purpose of the research. </a:t>
            </a:r>
          </a:p>
          <a:p>
            <a:pPr>
              <a:lnSpc>
                <a:spcPct val="107000"/>
              </a:lnSpc>
              <a:spcAft>
                <a:spcPts val="800"/>
              </a:spcAft>
            </a:pPr>
            <a:r>
              <a:rPr lang="en-GB" sz="1400" dirty="0">
                <a:effectLst/>
                <a:ea typeface="Calibri" panose="020F0502020204030204" pitchFamily="34" charset="0"/>
                <a:cs typeface="Calibri" panose="020F0502020204030204" pitchFamily="34" charset="0"/>
              </a:rPr>
              <a:t>The data was able to answer the three objectives of the research: </a:t>
            </a:r>
            <a:endParaRPr lang="en-GB" sz="1400" dirty="0">
              <a:effectLst/>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sz="1400" dirty="0">
                <a:effectLst/>
                <a:ea typeface="Times New Roman" panose="02020603050405020304" pitchFamily="18" charset="0"/>
              </a:rPr>
              <a:t>Objective one – the research discovered that poverty's negative effects were substantial and pervasive, when adjusting for both parent and child background traits, as well as the attributes of school admission. </a:t>
            </a:r>
            <a:br>
              <a:rPr lang="en-GB" sz="1400" dirty="0">
                <a:effectLst/>
                <a:ea typeface="Times New Roman" panose="02020603050405020304" pitchFamily="18" charset="0"/>
              </a:rPr>
            </a:br>
            <a:endParaRPr lang="en-GB" sz="1400" dirty="0">
              <a:effectLst/>
              <a:ea typeface="Times New Roman" panose="02020603050405020304" pitchFamily="18" charset="0"/>
            </a:endParaRPr>
          </a:p>
          <a:p>
            <a:pPr marL="342900" lvl="0" indent="-342900">
              <a:buFont typeface="Symbol" panose="05050102010706020507" pitchFamily="18" charset="2"/>
              <a:buChar char=""/>
            </a:pPr>
            <a:r>
              <a:rPr lang="en-GB" sz="1400" dirty="0">
                <a:effectLst/>
                <a:ea typeface="Times New Roman" panose="02020603050405020304" pitchFamily="18" charset="0"/>
                <a:cs typeface="Times New Roman" panose="02020603050405020304" pitchFamily="18" charset="0"/>
              </a:rPr>
              <a:t>Objective two – The data that Flouri and Midouhas have analysed showed that the school composition did not interact with either the duration or timing of poverty. However, their data did highlight a small issue with the school socioeconomic composition on internalising and externalising problems at the age of seven. The findings from the article suggest that children attending schools with a higher amount of child poverty had more child led association with internalising and externalising </a:t>
            </a:r>
            <a:r>
              <a:rPr lang="en-GB" sz="1400" dirty="0">
                <a:effectLst/>
                <a:ea typeface="Times New Roman" panose="02020603050405020304" pitchFamily="18" charset="0"/>
              </a:rPr>
              <a:t>problems. In terms of the role of school academic composition in the child outcomes studied, Flouri and Midouhas found no effect at the age of seven after reviewing individual academic performance. Children within the MCS and in the lowest-performing primary schools appeared to improve more in terms of internalising and externalising behaviour from ages five to seven. </a:t>
            </a:r>
            <a:br>
              <a:rPr lang="en-GB" sz="1400" dirty="0">
                <a:effectLst/>
                <a:ea typeface="Times New Roman" panose="02020603050405020304" pitchFamily="18" charset="0"/>
              </a:rPr>
            </a:br>
            <a:endParaRPr lang="en-GB" sz="1400" dirty="0">
              <a:effectLst/>
              <a:ea typeface="Times New Roman" panose="02020603050405020304" pitchFamily="18" charset="0"/>
            </a:endParaRPr>
          </a:p>
          <a:p>
            <a:pPr marL="342900" lvl="0" indent="-342900">
              <a:buFont typeface="Symbol" panose="05050102010706020507" pitchFamily="18" charset="2"/>
              <a:buChar char=""/>
            </a:pPr>
            <a:r>
              <a:rPr lang="en-GB" sz="1400" dirty="0">
                <a:effectLst/>
                <a:ea typeface="Times New Roman" panose="02020603050405020304" pitchFamily="18" charset="0"/>
              </a:rPr>
              <a:t>The last of the three objectives, showed that the research confirmed the authors thoughts that there are no gender differences in the effect of poverty on child behaviour.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80471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E2B42E-4BC5-8D05-0A8E-6A79A7C4A677}"/>
              </a:ext>
            </a:extLst>
          </p:cNvPr>
          <p:cNvSpPr txBox="1"/>
          <p:nvPr/>
        </p:nvSpPr>
        <p:spPr>
          <a:xfrm>
            <a:off x="5747657" y="359228"/>
            <a:ext cx="18255343" cy="1446550"/>
          </a:xfrm>
          <a:prstGeom prst="rect">
            <a:avLst/>
          </a:prstGeom>
          <a:noFill/>
        </p:spPr>
        <p:txBody>
          <a:bodyPr wrap="square" rtlCol="0">
            <a:spAutoFit/>
          </a:bodyPr>
          <a:lstStyle/>
          <a:p>
            <a:r>
              <a:rPr lang="en-GB" sz="8800" u="sng" dirty="0"/>
              <a:t>Link for Microsoft Sway – Presentation </a:t>
            </a:r>
          </a:p>
        </p:txBody>
      </p:sp>
      <p:sp>
        <p:nvSpPr>
          <p:cNvPr id="4" name="TextBox 3">
            <a:extLst>
              <a:ext uri="{FF2B5EF4-FFF2-40B4-BE49-F238E27FC236}">
                <a16:creationId xmlns:a16="http://schemas.microsoft.com/office/drawing/2014/main" id="{DD8625CE-7118-04B2-E705-7C335ADBDE76}"/>
              </a:ext>
            </a:extLst>
          </p:cNvPr>
          <p:cNvSpPr txBox="1"/>
          <p:nvPr/>
        </p:nvSpPr>
        <p:spPr>
          <a:xfrm>
            <a:off x="6433458" y="3489263"/>
            <a:ext cx="19602448" cy="1446550"/>
          </a:xfrm>
          <a:prstGeom prst="rect">
            <a:avLst/>
          </a:prstGeom>
          <a:noFill/>
        </p:spPr>
        <p:txBody>
          <a:bodyPr wrap="square">
            <a:spAutoFit/>
          </a:bodyPr>
          <a:lstStyle/>
          <a:p>
            <a:r>
              <a:rPr lang="en-GB" sz="8800" dirty="0">
                <a:hlinkClick r:id="rId2">
                  <a:extLst>
                    <a:ext uri="{A12FA001-AC4F-418D-AE19-62706E023703}">
                      <ahyp:hlinkClr xmlns:ahyp="http://schemas.microsoft.com/office/drawing/2018/hyperlinkcolor" val="tx"/>
                    </a:ext>
                  </a:extLst>
                </a:hlinkClick>
              </a:rPr>
              <a:t>Recording-20221107_222204.webm</a:t>
            </a:r>
            <a:endParaRPr lang="en-GB" sz="8800" dirty="0"/>
          </a:p>
        </p:txBody>
      </p:sp>
    </p:spTree>
    <p:extLst>
      <p:ext uri="{BB962C8B-B14F-4D97-AF65-F5344CB8AC3E}">
        <p14:creationId xmlns:p14="http://schemas.microsoft.com/office/powerpoint/2010/main" val="24114475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CA5CA03-5512-71A3-0D13-3EB3A884DCB6}"/>
              </a:ext>
            </a:extLst>
          </p:cNvPr>
          <p:cNvSpPr>
            <a:spLocks noChangeArrowheads="1"/>
          </p:cNvSpPr>
          <p:nvPr/>
        </p:nvSpPr>
        <p:spPr bwMode="auto">
          <a:xfrm>
            <a:off x="640992" y="2378742"/>
            <a:ext cx="26581395" cy="183896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0" u="none" strike="noStrike" cap="none" normalizeH="0" baseline="0" dirty="0">
                <a:ln>
                  <a:noFill/>
                </a:ln>
                <a:solidFill>
                  <a:schemeClr val="tx1"/>
                </a:solidFill>
                <a:effectLst/>
                <a:ea typeface="Times New Roman" panose="02020603050405020304" pitchFamily="18" charset="0"/>
              </a:rPr>
              <a:t>BERA (2018) </a:t>
            </a:r>
            <a:r>
              <a:rPr kumimoji="0" lang="en-GB" altLang="en-US" sz="3200" b="0" i="1" u="none" strike="noStrike" cap="none" normalizeH="0" baseline="0" dirty="0">
                <a:ln>
                  <a:noFill/>
                </a:ln>
                <a:solidFill>
                  <a:schemeClr val="tx1"/>
                </a:solidFill>
                <a:effectLst/>
                <a:ea typeface="Times New Roman" panose="02020603050405020304" pitchFamily="18" charset="0"/>
              </a:rPr>
              <a:t>Ethical guidelines for educational research, Fourth edition (2018)</a:t>
            </a:r>
            <a:r>
              <a:rPr kumimoji="0" lang="en-GB" altLang="en-US" sz="3200" b="0" i="0" u="none" strike="noStrike" cap="none" normalizeH="0" baseline="0" dirty="0">
                <a:ln>
                  <a:noFill/>
                </a:ln>
                <a:solidFill>
                  <a:schemeClr val="tx1"/>
                </a:solidFill>
                <a:effectLst/>
                <a:ea typeface="Times New Roman" panose="02020603050405020304" pitchFamily="18" charset="0"/>
              </a:rPr>
              <a:t>, </a:t>
            </a:r>
            <a:r>
              <a:rPr kumimoji="0" lang="en-GB" altLang="en-US" sz="3200" b="0" i="1" u="none" strike="noStrike" cap="none" normalizeH="0" baseline="0" dirty="0">
                <a:ln>
                  <a:noFill/>
                </a:ln>
                <a:solidFill>
                  <a:schemeClr val="tx1"/>
                </a:solidFill>
                <a:effectLst/>
                <a:ea typeface="Times New Roman" panose="02020603050405020304" pitchFamily="18" charset="0"/>
              </a:rPr>
              <a:t>BERA</a:t>
            </a:r>
            <a:r>
              <a:rPr kumimoji="0" lang="en-GB" altLang="en-US" sz="3200" b="0" i="0" u="none" strike="noStrike" cap="none" normalizeH="0" baseline="0" dirty="0">
                <a:ln>
                  <a:noFill/>
                </a:ln>
                <a:solidFill>
                  <a:schemeClr val="tx1"/>
                </a:solidFill>
                <a:effectLst/>
                <a:ea typeface="Times New Roman" panose="02020603050405020304" pitchFamily="18" charset="0"/>
              </a:rPr>
              <a:t>. Available at: </a:t>
            </a:r>
            <a:r>
              <a:rPr kumimoji="0" lang="en-GB" altLang="en-US" sz="3200" b="0" i="0" u="none" strike="noStrike" cap="none" normalizeH="0" baseline="0" dirty="0">
                <a:ln>
                  <a:noFill/>
                </a:ln>
                <a:solidFill>
                  <a:schemeClr val="tx1"/>
                </a:solidFill>
                <a:effectLst/>
                <a:ea typeface="Times New Roman" panose="02020603050405020304" pitchFamily="18" charset="0"/>
                <a:hlinkClick r:id="rId2"/>
              </a:rPr>
              <a:t>https://www.bera.ac.uk/publication/ethical-guidelines-for-educational-research-2018</a:t>
            </a:r>
            <a:r>
              <a:rPr kumimoji="0" lang="en-GB" altLang="en-US" sz="3200" b="0" i="0" u="none" strike="noStrike" cap="none" normalizeH="0" baseline="0" dirty="0">
                <a:ln>
                  <a:noFill/>
                </a:ln>
                <a:solidFill>
                  <a:schemeClr val="tx1"/>
                </a:solidFill>
                <a:effectLst/>
                <a:ea typeface="Times New Roman" panose="02020603050405020304" pitchFamily="18" charset="0"/>
              </a:rPr>
              <a:t> (Accessed: October 28, 2022).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0" u="none" strike="noStrike" cap="none" normalizeH="0" baseline="0" dirty="0">
                <a:ln>
                  <a:noFill/>
                </a:ln>
                <a:solidFill>
                  <a:schemeClr val="tx1"/>
                </a:solidFill>
                <a:effectLst/>
                <a:ea typeface="Times New Roman" panose="02020603050405020304" pitchFamily="18" charset="0"/>
              </a:rPr>
              <a:t>Caruana, E.J. </a:t>
            </a:r>
            <a:r>
              <a:rPr kumimoji="0" lang="en-GB" altLang="en-US" sz="3200" b="0" i="1" u="none" strike="noStrike" cap="none" normalizeH="0" baseline="0" dirty="0">
                <a:ln>
                  <a:noFill/>
                </a:ln>
                <a:solidFill>
                  <a:schemeClr val="tx1"/>
                </a:solidFill>
                <a:effectLst/>
                <a:ea typeface="Times New Roman" panose="02020603050405020304" pitchFamily="18" charset="0"/>
              </a:rPr>
              <a:t>et al.</a:t>
            </a:r>
            <a:r>
              <a:rPr kumimoji="0" lang="en-GB" altLang="en-US" sz="3200" b="0" i="0" u="none" strike="noStrike" cap="none" normalizeH="0" baseline="0" dirty="0">
                <a:ln>
                  <a:noFill/>
                </a:ln>
                <a:solidFill>
                  <a:schemeClr val="tx1"/>
                </a:solidFill>
                <a:effectLst/>
                <a:ea typeface="Times New Roman" panose="02020603050405020304" pitchFamily="18" charset="0"/>
              </a:rPr>
              <a:t> (2015) </a:t>
            </a:r>
            <a:r>
              <a:rPr kumimoji="0" lang="en-GB" altLang="en-US" sz="3200" b="0" i="1" u="none" strike="noStrike" cap="none" normalizeH="0" baseline="0" dirty="0">
                <a:ln>
                  <a:noFill/>
                </a:ln>
                <a:solidFill>
                  <a:schemeClr val="tx1"/>
                </a:solidFill>
                <a:effectLst/>
                <a:ea typeface="Times New Roman" panose="02020603050405020304" pitchFamily="18" charset="0"/>
              </a:rPr>
              <a:t>Longitudinal studies</a:t>
            </a:r>
            <a:r>
              <a:rPr kumimoji="0" lang="en-GB" altLang="en-US" sz="3200" b="0" i="0" u="none" strike="noStrike" cap="none" normalizeH="0" baseline="0" dirty="0">
                <a:ln>
                  <a:noFill/>
                </a:ln>
                <a:solidFill>
                  <a:schemeClr val="tx1"/>
                </a:solidFill>
                <a:effectLst/>
                <a:ea typeface="Times New Roman" panose="02020603050405020304" pitchFamily="18" charset="0"/>
              </a:rPr>
              <a:t>, </a:t>
            </a:r>
            <a:r>
              <a:rPr kumimoji="0" lang="en-GB" altLang="en-US" sz="3200" b="0" i="1" u="none" strike="noStrike" cap="none" normalizeH="0" baseline="0" dirty="0">
                <a:ln>
                  <a:noFill/>
                </a:ln>
                <a:solidFill>
                  <a:schemeClr val="tx1"/>
                </a:solidFill>
                <a:effectLst/>
                <a:ea typeface="Times New Roman" panose="02020603050405020304" pitchFamily="18" charset="0"/>
              </a:rPr>
              <a:t>Journal of thoracic disease</a:t>
            </a:r>
            <a:r>
              <a:rPr kumimoji="0" lang="en-GB" altLang="en-US" sz="3200" b="0" i="0" u="none" strike="noStrike" cap="none" normalizeH="0" baseline="0" dirty="0">
                <a:ln>
                  <a:noFill/>
                </a:ln>
                <a:solidFill>
                  <a:schemeClr val="tx1"/>
                </a:solidFill>
                <a:effectLst/>
                <a:ea typeface="Times New Roman" panose="02020603050405020304" pitchFamily="18" charset="0"/>
              </a:rPr>
              <a:t>. AME Publishing Company. Available at: </a:t>
            </a:r>
            <a:r>
              <a:rPr kumimoji="0" lang="en-GB" altLang="en-US" sz="3200" b="0" i="0" u="none" strike="noStrike" cap="none" normalizeH="0" baseline="0" dirty="0">
                <a:ln>
                  <a:noFill/>
                </a:ln>
                <a:solidFill>
                  <a:schemeClr val="tx1"/>
                </a:solidFill>
                <a:effectLst/>
                <a:ea typeface="Times New Roman" panose="02020603050405020304" pitchFamily="18" charset="0"/>
                <a:hlinkClick r:id="rId3"/>
              </a:rPr>
              <a:t>https://www.ncbi.nlm.nih.gov/pmc/articles/PMC4669300/</a:t>
            </a:r>
            <a:r>
              <a:rPr kumimoji="0" lang="en-GB" altLang="en-US" sz="3200" b="0" i="0" u="none" strike="noStrike" cap="none" normalizeH="0" baseline="0" dirty="0">
                <a:ln>
                  <a:noFill/>
                </a:ln>
                <a:solidFill>
                  <a:schemeClr val="tx1"/>
                </a:solidFill>
                <a:effectLst/>
                <a:ea typeface="Times New Roman" panose="02020603050405020304" pitchFamily="18" charset="0"/>
              </a:rPr>
              <a:t> (Accessed: October 28, 2022).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0" u="none" strike="noStrike" cap="none" normalizeH="0" baseline="0" dirty="0">
                <a:ln>
                  <a:noFill/>
                </a:ln>
                <a:solidFill>
                  <a:schemeClr val="tx1"/>
                </a:solidFill>
                <a:effectLst/>
                <a:ea typeface="Times New Roman" panose="02020603050405020304" pitchFamily="18" charset="0"/>
              </a:rPr>
              <a:t>Centre for Longitudinal Studies (no date) </a:t>
            </a:r>
            <a:r>
              <a:rPr kumimoji="0" lang="en-GB" altLang="en-US" sz="3200" b="0" i="1" u="none" strike="noStrike" cap="none" normalizeH="0" baseline="0" dirty="0">
                <a:ln>
                  <a:noFill/>
                </a:ln>
                <a:solidFill>
                  <a:schemeClr val="tx1"/>
                </a:solidFill>
                <a:effectLst/>
                <a:ea typeface="Times New Roman" panose="02020603050405020304" pitchFamily="18" charset="0"/>
              </a:rPr>
              <a:t>Millennium cohort study</a:t>
            </a:r>
            <a:r>
              <a:rPr kumimoji="0" lang="en-GB" altLang="en-US" sz="3200" b="0" i="0" u="none" strike="noStrike" cap="none" normalizeH="0" baseline="0" dirty="0">
                <a:ln>
                  <a:noFill/>
                </a:ln>
                <a:solidFill>
                  <a:schemeClr val="tx1"/>
                </a:solidFill>
                <a:effectLst/>
                <a:ea typeface="Times New Roman" panose="02020603050405020304" pitchFamily="18" charset="0"/>
              </a:rPr>
              <a:t>, </a:t>
            </a:r>
            <a:r>
              <a:rPr kumimoji="0" lang="en-GB" altLang="en-US" sz="3200" b="0" i="1" u="none" strike="noStrike" cap="none" normalizeH="0" baseline="0" dirty="0">
                <a:ln>
                  <a:noFill/>
                </a:ln>
                <a:solidFill>
                  <a:schemeClr val="tx1"/>
                </a:solidFill>
                <a:effectLst/>
                <a:ea typeface="Times New Roman" panose="02020603050405020304" pitchFamily="18" charset="0"/>
              </a:rPr>
              <a:t>CLS RSS</a:t>
            </a:r>
            <a:r>
              <a:rPr kumimoji="0" lang="en-GB" altLang="en-US" sz="3200" b="0" i="0" u="none" strike="noStrike" cap="none" normalizeH="0" baseline="0" dirty="0">
                <a:ln>
                  <a:noFill/>
                </a:ln>
                <a:solidFill>
                  <a:schemeClr val="tx1"/>
                </a:solidFill>
                <a:effectLst/>
                <a:ea typeface="Times New Roman" panose="02020603050405020304" pitchFamily="18" charset="0"/>
              </a:rPr>
              <a:t>. UCL Social Research Institute. Available at: </a:t>
            </a:r>
            <a:r>
              <a:rPr kumimoji="0" lang="en-GB" altLang="en-US" sz="3200" b="0" i="0" u="none" strike="noStrike" cap="none" normalizeH="0" baseline="0" dirty="0">
                <a:ln>
                  <a:noFill/>
                </a:ln>
                <a:solidFill>
                  <a:schemeClr val="tx1"/>
                </a:solidFill>
                <a:effectLst/>
                <a:ea typeface="Times New Roman" panose="02020603050405020304" pitchFamily="18" charset="0"/>
                <a:hlinkClick r:id="rId4"/>
              </a:rPr>
              <a:t>https://cls.ucl.ac.uk/cls-studies/millennium-cohort-study/</a:t>
            </a:r>
            <a:r>
              <a:rPr kumimoji="0" lang="en-GB" altLang="en-US" sz="3200" b="0" i="0" u="none" strike="noStrike" cap="none" normalizeH="0" baseline="0" dirty="0">
                <a:ln>
                  <a:noFill/>
                </a:ln>
                <a:solidFill>
                  <a:schemeClr val="tx1"/>
                </a:solidFill>
                <a:effectLst/>
                <a:ea typeface="Times New Roman" panose="02020603050405020304" pitchFamily="18" charset="0"/>
              </a:rPr>
              <a:t> (Accessed: November 1, 2022).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0" u="none" strike="noStrike" cap="none" normalizeH="0" baseline="0" dirty="0">
                <a:ln>
                  <a:noFill/>
                </a:ln>
                <a:solidFill>
                  <a:schemeClr val="tx1"/>
                </a:solidFill>
                <a:effectLst/>
                <a:ea typeface="Times New Roman" panose="02020603050405020304" pitchFamily="18" charset="0"/>
              </a:rPr>
              <a:t>Connelly, R. and Platt, L. (2014) “Cohort profile: UK millennium cohort study (MCS),” </a:t>
            </a:r>
            <a:r>
              <a:rPr kumimoji="0" lang="en-GB" altLang="en-US" sz="3200" b="0" i="1" u="none" strike="noStrike" cap="none" normalizeH="0" baseline="0" dirty="0">
                <a:ln>
                  <a:noFill/>
                </a:ln>
                <a:solidFill>
                  <a:schemeClr val="tx1"/>
                </a:solidFill>
                <a:effectLst/>
                <a:ea typeface="Times New Roman" panose="02020603050405020304" pitchFamily="18" charset="0"/>
              </a:rPr>
              <a:t>International Journal of Epidemiology</a:t>
            </a:r>
            <a:r>
              <a:rPr kumimoji="0" lang="en-GB" altLang="en-US" sz="3200" b="0" i="0" u="none" strike="noStrike" cap="none" normalizeH="0" baseline="0" dirty="0">
                <a:ln>
                  <a:noFill/>
                </a:ln>
                <a:solidFill>
                  <a:schemeClr val="tx1"/>
                </a:solidFill>
                <a:effectLst/>
                <a:ea typeface="Times New Roman" panose="02020603050405020304" pitchFamily="18" charset="0"/>
              </a:rPr>
              <a:t>, 43(6), pp. 1719–1725. Available at: </a:t>
            </a:r>
            <a:r>
              <a:rPr kumimoji="0" lang="en-GB" altLang="en-US" sz="3200" b="0" i="0" u="none" strike="noStrike" cap="none" normalizeH="0" baseline="0" dirty="0">
                <a:ln>
                  <a:noFill/>
                </a:ln>
                <a:solidFill>
                  <a:schemeClr val="tx1"/>
                </a:solidFill>
                <a:effectLst/>
                <a:ea typeface="Times New Roman" panose="02020603050405020304" pitchFamily="18" charset="0"/>
                <a:hlinkClick r:id="rId5"/>
              </a:rPr>
              <a:t>https://doi.org/10.1093/ije/dyu001</a:t>
            </a:r>
            <a:r>
              <a:rPr kumimoji="0" lang="en-GB" altLang="en-US" sz="3200" b="0" i="0" u="none" strike="noStrike" cap="none" normalizeH="0" baseline="0" dirty="0">
                <a:ln>
                  <a:noFill/>
                </a:ln>
                <a:solidFill>
                  <a:schemeClr val="tx1"/>
                </a:solidFill>
                <a:effectLst/>
                <a:ea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0" u="none" strike="noStrike" cap="none" normalizeH="0" baseline="0" dirty="0">
                <a:ln>
                  <a:noFill/>
                </a:ln>
                <a:solidFill>
                  <a:schemeClr val="tx1"/>
                </a:solidFill>
                <a:effectLst/>
                <a:ea typeface="Times New Roman" panose="02020603050405020304" pitchFamily="18" charset="0"/>
              </a:rPr>
              <a:t>Department of Education (2011) </a:t>
            </a:r>
            <a:r>
              <a:rPr kumimoji="0" lang="en-GB" altLang="en-US" sz="3200" b="0" i="1" u="none" strike="noStrike" cap="none" normalizeH="0" baseline="0" dirty="0">
                <a:ln>
                  <a:noFill/>
                </a:ln>
                <a:solidFill>
                  <a:schemeClr val="tx1"/>
                </a:solidFill>
                <a:effectLst/>
                <a:ea typeface="Times New Roman" panose="02020603050405020304" pitchFamily="18" charset="0"/>
              </a:rPr>
              <a:t>New approach to child poverty: Tackling the causes of disadvantage and transforming families' lives</a:t>
            </a:r>
            <a:r>
              <a:rPr kumimoji="0" lang="en-GB" altLang="en-US" sz="3200" b="0" i="0" u="none" strike="noStrike" cap="none" normalizeH="0" baseline="0" dirty="0">
                <a:ln>
                  <a:noFill/>
                </a:ln>
                <a:solidFill>
                  <a:schemeClr val="tx1"/>
                </a:solidFill>
                <a:effectLst/>
                <a:ea typeface="Times New Roman" panose="02020603050405020304" pitchFamily="18" charset="0"/>
              </a:rPr>
              <a:t>. London: UK Government. (Accessed October 31, 2022).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0" u="none" strike="noStrike" cap="none" normalizeH="0" baseline="0" dirty="0">
                <a:ln>
                  <a:noFill/>
                </a:ln>
                <a:solidFill>
                  <a:schemeClr val="tx1"/>
                </a:solidFill>
                <a:effectLst/>
                <a:ea typeface="Times New Roman" panose="02020603050405020304" pitchFamily="18" charset="0"/>
              </a:rPr>
              <a:t>Flouri, E. and Midouhas, E. (2016) “School composition, family poverty and child behaviour,” </a:t>
            </a:r>
            <a:r>
              <a:rPr kumimoji="0" lang="en-GB" altLang="en-US" sz="3200" b="0" i="1" u="none" strike="noStrike" cap="none" normalizeH="0" baseline="0" dirty="0">
                <a:ln>
                  <a:noFill/>
                </a:ln>
                <a:solidFill>
                  <a:schemeClr val="tx1"/>
                </a:solidFill>
                <a:effectLst/>
                <a:ea typeface="Times New Roman" panose="02020603050405020304" pitchFamily="18" charset="0"/>
              </a:rPr>
              <a:t>Social Psychiatry and Psychiatric Epidemiology</a:t>
            </a:r>
            <a:r>
              <a:rPr kumimoji="0" lang="en-GB" altLang="en-US" sz="3200" b="0" i="0" u="none" strike="noStrike" cap="none" normalizeH="0" baseline="0" dirty="0">
                <a:ln>
                  <a:noFill/>
                </a:ln>
                <a:solidFill>
                  <a:schemeClr val="tx1"/>
                </a:solidFill>
                <a:effectLst/>
                <a:ea typeface="Times New Roman" panose="02020603050405020304" pitchFamily="18" charset="0"/>
              </a:rPr>
              <a:t>, 51(6), pp. 817–826. Available at: </a:t>
            </a:r>
            <a:r>
              <a:rPr kumimoji="0" lang="en-GB" altLang="en-US" sz="3200" b="0" i="0" u="none" strike="noStrike" cap="none" normalizeH="0" baseline="0" dirty="0">
                <a:ln>
                  <a:noFill/>
                </a:ln>
                <a:solidFill>
                  <a:schemeClr val="tx1"/>
                </a:solidFill>
                <a:effectLst/>
                <a:ea typeface="Times New Roman" panose="02020603050405020304" pitchFamily="18" charset="0"/>
                <a:hlinkClick r:id="rId6"/>
              </a:rPr>
              <a:t>https://doi.org/10.1007/s00127-016-1206-7</a:t>
            </a:r>
            <a:r>
              <a:rPr kumimoji="0" lang="en-GB" altLang="en-US" sz="3200" b="0" i="0" u="none" strike="noStrike" cap="none" normalizeH="0" baseline="0" dirty="0">
                <a:ln>
                  <a:noFill/>
                </a:ln>
                <a:solidFill>
                  <a:schemeClr val="tx1"/>
                </a:solidFill>
                <a:effectLst/>
                <a:ea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0" u="none" strike="noStrike" cap="none" normalizeH="0" baseline="0" dirty="0">
                <a:ln>
                  <a:noFill/>
                </a:ln>
                <a:solidFill>
                  <a:schemeClr val="tx1"/>
                </a:solidFill>
                <a:effectLst/>
                <a:ea typeface="Times New Roman" panose="02020603050405020304" pitchFamily="18" charset="0"/>
              </a:rPr>
              <a:t>Flouri, E., Midouhas, E. and Joshi, H. (2014) “Family poverty and trajectories of children’s emotional and behavioural problems: The moderating roles of self-regulation and verbal cognitive ability,” </a:t>
            </a:r>
            <a:r>
              <a:rPr kumimoji="0" lang="en-GB" altLang="en-US" sz="3200" b="0" i="1" u="none" strike="noStrike" cap="none" normalizeH="0" baseline="0" dirty="0">
                <a:ln>
                  <a:noFill/>
                </a:ln>
                <a:solidFill>
                  <a:schemeClr val="tx1"/>
                </a:solidFill>
                <a:effectLst/>
                <a:ea typeface="Times New Roman" panose="02020603050405020304" pitchFamily="18" charset="0"/>
              </a:rPr>
              <a:t>Journal of Abnormal Child Psychology</a:t>
            </a:r>
            <a:r>
              <a:rPr kumimoji="0" lang="en-GB" altLang="en-US" sz="3200" b="0" i="0" u="none" strike="noStrike" cap="none" normalizeH="0" baseline="0" dirty="0">
                <a:ln>
                  <a:noFill/>
                </a:ln>
                <a:solidFill>
                  <a:schemeClr val="tx1"/>
                </a:solidFill>
                <a:effectLst/>
                <a:ea typeface="Times New Roman" panose="02020603050405020304" pitchFamily="18" charset="0"/>
              </a:rPr>
              <a:t>, 42(6), pp. 1043–1056. Available at: </a:t>
            </a:r>
            <a:r>
              <a:rPr kumimoji="0" lang="en-GB" altLang="en-US" sz="3200" b="0" i="0" u="none" strike="noStrike" cap="none" normalizeH="0" baseline="0" dirty="0">
                <a:ln>
                  <a:noFill/>
                </a:ln>
                <a:solidFill>
                  <a:schemeClr val="tx1"/>
                </a:solidFill>
                <a:effectLst/>
                <a:ea typeface="Times New Roman" panose="02020603050405020304" pitchFamily="18" charset="0"/>
                <a:hlinkClick r:id="rId7"/>
              </a:rPr>
              <a:t>https://doi.org/10.1007/s10802-013-9848-3</a:t>
            </a:r>
            <a:r>
              <a:rPr kumimoji="0" lang="en-GB" altLang="en-US" sz="3200" b="0" i="0" u="none" strike="noStrike" cap="none" normalizeH="0" baseline="0" dirty="0">
                <a:ln>
                  <a:noFill/>
                </a:ln>
                <a:solidFill>
                  <a:schemeClr val="tx1"/>
                </a:solidFill>
                <a:effectLst/>
                <a:ea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0" u="none" strike="noStrike" cap="none" normalizeH="0" baseline="0" dirty="0">
                <a:ln>
                  <a:noFill/>
                </a:ln>
                <a:solidFill>
                  <a:schemeClr val="tx1"/>
                </a:solidFill>
                <a:effectLst/>
                <a:ea typeface="Times New Roman" panose="02020603050405020304" pitchFamily="18" charset="0"/>
              </a:rPr>
              <a:t>ICO (2018) </a:t>
            </a:r>
            <a:r>
              <a:rPr kumimoji="0" lang="en-GB" altLang="en-US" sz="3200" b="0" i="1" u="none" strike="noStrike" cap="none" normalizeH="0" baseline="0" dirty="0">
                <a:ln>
                  <a:noFill/>
                </a:ln>
                <a:solidFill>
                  <a:schemeClr val="tx1"/>
                </a:solidFill>
                <a:effectLst/>
                <a:ea typeface="Times New Roman" panose="02020603050405020304" pitchFamily="18" charset="0"/>
              </a:rPr>
              <a:t>ICO - guide to data protection </a:t>
            </a:r>
            <a:r>
              <a:rPr kumimoji="0" lang="en-GB" altLang="en-US" sz="3200" b="0" i="0" u="none" strike="noStrike" cap="none" normalizeH="0" baseline="0" dirty="0">
                <a:ln>
                  <a:noFill/>
                </a:ln>
                <a:solidFill>
                  <a:schemeClr val="tx1"/>
                </a:solidFill>
                <a:effectLst/>
                <a:ea typeface="Times New Roman" panose="02020603050405020304" pitchFamily="18" charset="0"/>
              </a:rPr>
              <a:t>. Information Commissioner's Office. Available at: </a:t>
            </a:r>
            <a:r>
              <a:rPr kumimoji="0" lang="en-GB" altLang="en-US" sz="3200" b="0" i="0" u="none" strike="noStrike" cap="none" normalizeH="0" baseline="0" dirty="0">
                <a:ln>
                  <a:noFill/>
                </a:ln>
                <a:solidFill>
                  <a:schemeClr val="tx1"/>
                </a:solidFill>
                <a:effectLst/>
                <a:ea typeface="Times New Roman" panose="02020603050405020304" pitchFamily="18" charset="0"/>
                <a:hlinkClick r:id="rId8"/>
              </a:rPr>
              <a:t>https://ico.org.uk/for-organisations/guide-to-data-protection/guide-to-the-general-data-protection-regulation-gdpr/</a:t>
            </a:r>
            <a:r>
              <a:rPr kumimoji="0" lang="en-GB" altLang="en-US" sz="3200" b="0" i="0" u="none" strike="noStrike" cap="none" normalizeH="0" baseline="0" dirty="0">
                <a:ln>
                  <a:noFill/>
                </a:ln>
                <a:solidFill>
                  <a:schemeClr val="tx1"/>
                </a:solidFill>
                <a:effectLst/>
                <a:ea typeface="Times New Roman" panose="02020603050405020304" pitchFamily="18" charset="0"/>
              </a:rPr>
              <a:t> (Accessed: October 28, 2022).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0" u="none" strike="noStrike" cap="none" normalizeH="0" baseline="0" dirty="0">
                <a:ln>
                  <a:noFill/>
                </a:ln>
                <a:solidFill>
                  <a:schemeClr val="tx1"/>
                </a:solidFill>
                <a:effectLst/>
                <a:ea typeface="Times New Roman" panose="02020603050405020304" pitchFamily="18" charset="0"/>
              </a:rPr>
              <a:t>Loughborough University (2022) </a:t>
            </a:r>
            <a:r>
              <a:rPr kumimoji="0" lang="en-GB" altLang="en-US" sz="3200" b="0" i="1" u="none" strike="noStrike" cap="none" normalizeH="0" baseline="0" dirty="0">
                <a:ln>
                  <a:noFill/>
                </a:ln>
                <a:solidFill>
                  <a:schemeClr val="tx1"/>
                </a:solidFill>
                <a:effectLst/>
                <a:ea typeface="Times New Roman" panose="02020603050405020304" pitchFamily="18" charset="0"/>
              </a:rPr>
              <a:t>1-in-4 children living in poverty set to worsen during cost of living crisis</a:t>
            </a:r>
            <a:r>
              <a:rPr kumimoji="0" lang="en-GB" altLang="en-US" sz="3200" b="0" i="0" u="none" strike="noStrike" cap="none" normalizeH="0" baseline="0" dirty="0">
                <a:ln>
                  <a:noFill/>
                </a:ln>
                <a:solidFill>
                  <a:schemeClr val="tx1"/>
                </a:solidFill>
                <a:effectLst/>
                <a:ea typeface="Times New Roman" panose="02020603050405020304" pitchFamily="18" charset="0"/>
              </a:rPr>
              <a:t>, </a:t>
            </a:r>
            <a:r>
              <a:rPr kumimoji="0" lang="en-GB" altLang="en-US" sz="3200" b="0" i="1" u="none" strike="noStrike" cap="none" normalizeH="0" baseline="0" dirty="0">
                <a:ln>
                  <a:noFill/>
                </a:ln>
                <a:solidFill>
                  <a:schemeClr val="tx1"/>
                </a:solidFill>
                <a:effectLst/>
                <a:ea typeface="Times New Roman" panose="02020603050405020304" pitchFamily="18" charset="0"/>
              </a:rPr>
              <a:t>Loughborough University</a:t>
            </a:r>
            <a:r>
              <a:rPr kumimoji="0" lang="en-GB" altLang="en-US" sz="3200" b="0" i="0" u="none" strike="noStrike" cap="none" normalizeH="0" baseline="0" dirty="0">
                <a:ln>
                  <a:noFill/>
                </a:ln>
                <a:solidFill>
                  <a:schemeClr val="tx1"/>
                </a:solidFill>
                <a:effectLst/>
                <a:ea typeface="Times New Roman" panose="02020603050405020304" pitchFamily="18" charset="0"/>
              </a:rPr>
              <a:t>. Available at: </a:t>
            </a:r>
            <a:r>
              <a:rPr kumimoji="0" lang="en-GB" altLang="en-US" sz="3200" b="0" i="0" u="none" strike="noStrike" cap="none" normalizeH="0" baseline="0" dirty="0">
                <a:ln>
                  <a:noFill/>
                </a:ln>
                <a:solidFill>
                  <a:schemeClr val="tx1"/>
                </a:solidFill>
                <a:effectLst/>
                <a:ea typeface="Times New Roman" panose="02020603050405020304" pitchFamily="18" charset="0"/>
                <a:hlinkClick r:id="rId9"/>
              </a:rPr>
              <a:t>https://www.lboro.ac.uk/news-events/news/2022/july/1-in-4-children-living-in-poverty-cost-of-living/</a:t>
            </a:r>
            <a:r>
              <a:rPr kumimoji="0" lang="en-GB" altLang="en-US" sz="3200" b="0" i="0" u="none" strike="noStrike" cap="none" normalizeH="0" baseline="0" dirty="0">
                <a:ln>
                  <a:noFill/>
                </a:ln>
                <a:solidFill>
                  <a:schemeClr val="tx1"/>
                </a:solidFill>
                <a:effectLst/>
                <a:ea typeface="Times New Roman" panose="02020603050405020304" pitchFamily="18" charset="0"/>
              </a:rPr>
              <a:t> (Accessed: October 31, 2022).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1" u="none" strike="noStrike" cap="none" normalizeH="0" baseline="0" dirty="0">
                <a:ln>
                  <a:noFill/>
                </a:ln>
                <a:solidFill>
                  <a:schemeClr val="tx1"/>
                </a:solidFill>
                <a:effectLst/>
                <a:ea typeface="Times New Roman" panose="02020603050405020304" pitchFamily="18" charset="0"/>
              </a:rPr>
              <a:t>Millennium Cohort Study - University College London</a:t>
            </a:r>
            <a:r>
              <a:rPr kumimoji="0" lang="en-GB" altLang="en-US" sz="3200" b="0" i="0" u="none" strike="noStrike" cap="none" normalizeH="0" baseline="0" dirty="0">
                <a:ln>
                  <a:noFill/>
                </a:ln>
                <a:solidFill>
                  <a:schemeClr val="tx1"/>
                </a:solidFill>
                <a:effectLst/>
                <a:ea typeface="Times New Roman" panose="02020603050405020304" pitchFamily="18" charset="0"/>
              </a:rPr>
              <a:t> (2020) </a:t>
            </a:r>
            <a:r>
              <a:rPr kumimoji="0" lang="en-GB" altLang="en-US" sz="3200" b="0" i="1" u="none" strike="noStrike" cap="none" normalizeH="0" baseline="0" dirty="0">
                <a:ln>
                  <a:noFill/>
                </a:ln>
                <a:solidFill>
                  <a:schemeClr val="tx1"/>
                </a:solidFill>
                <a:effectLst/>
                <a:ea typeface="Times New Roman" panose="02020603050405020304" pitchFamily="18" charset="0"/>
              </a:rPr>
              <a:t>MCS Data Handling guide</a:t>
            </a:r>
            <a:r>
              <a:rPr kumimoji="0" lang="en-GB" altLang="en-US" sz="3200" b="0" i="0" u="none" strike="noStrike" cap="none" normalizeH="0" baseline="0" dirty="0">
                <a:ln>
                  <a:noFill/>
                </a:ln>
                <a:solidFill>
                  <a:schemeClr val="tx1"/>
                </a:solidFill>
                <a:effectLst/>
                <a:ea typeface="Times New Roman" panose="02020603050405020304" pitchFamily="18" charset="0"/>
              </a:rPr>
              <a:t>. UCL. Available at: </a:t>
            </a:r>
            <a:r>
              <a:rPr kumimoji="0" lang="en-GB" altLang="en-US" sz="3200" b="0" i="0" u="none" strike="noStrike" cap="none" normalizeH="0" baseline="0" dirty="0">
                <a:ln>
                  <a:noFill/>
                </a:ln>
                <a:solidFill>
                  <a:schemeClr val="tx1"/>
                </a:solidFill>
                <a:effectLst/>
                <a:ea typeface="Times New Roman" panose="02020603050405020304" pitchFamily="18" charset="0"/>
                <a:hlinkClick r:id="rId10"/>
              </a:rPr>
              <a:t>https://cls.ucl.ac.uk/wp-content/uploads/2020/09/MCS_Data_Handling_guide_ed1_2020-08-10.pdf</a:t>
            </a:r>
            <a:r>
              <a:rPr kumimoji="0" lang="en-GB" altLang="en-US" sz="3200" b="0" i="0" u="none" strike="noStrike" cap="none" normalizeH="0" baseline="0" dirty="0">
                <a:ln>
                  <a:noFill/>
                </a:ln>
                <a:solidFill>
                  <a:schemeClr val="tx1"/>
                </a:solidFill>
                <a:effectLst/>
                <a:ea typeface="Times New Roman" panose="02020603050405020304" pitchFamily="18" charset="0"/>
              </a:rPr>
              <a:t> (Accessed: October 29, 2022).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0" u="none" strike="noStrike" cap="none" normalizeH="0" baseline="0" dirty="0">
                <a:ln>
                  <a:noFill/>
                </a:ln>
                <a:solidFill>
                  <a:schemeClr val="tx1"/>
                </a:solidFill>
                <a:effectLst/>
                <a:ea typeface="Times New Roman" panose="02020603050405020304" pitchFamily="18" charset="0"/>
              </a:rPr>
              <a:t>NHS, H.R.A. (no date) NHS. Available at: </a:t>
            </a:r>
            <a:r>
              <a:rPr kumimoji="0" lang="en-GB" altLang="en-US" sz="3200" b="0" i="0" u="none" strike="noStrike" cap="none" normalizeH="0" baseline="0" dirty="0">
                <a:ln>
                  <a:noFill/>
                </a:ln>
                <a:solidFill>
                  <a:schemeClr val="tx1"/>
                </a:solidFill>
                <a:effectLst/>
                <a:ea typeface="Times New Roman" panose="02020603050405020304" pitchFamily="18" charset="0"/>
                <a:hlinkClick r:id="rId11"/>
              </a:rPr>
              <a:t>https://www.hra.nhs.uk/</a:t>
            </a:r>
            <a:r>
              <a:rPr kumimoji="0" lang="en-GB" altLang="en-US" sz="3200" b="0" i="0" u="none" strike="noStrike" cap="none" normalizeH="0" baseline="0" dirty="0">
                <a:ln>
                  <a:noFill/>
                </a:ln>
                <a:solidFill>
                  <a:schemeClr val="tx1"/>
                </a:solidFill>
                <a:effectLst/>
                <a:ea typeface="Times New Roman" panose="02020603050405020304" pitchFamily="18" charset="0"/>
              </a:rPr>
              <a:t> (Accessed: October 26, 2022).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0" u="none" strike="noStrike" cap="none" normalizeH="0" baseline="0" dirty="0">
                <a:ln>
                  <a:noFill/>
                </a:ln>
                <a:solidFill>
                  <a:schemeClr val="tx1"/>
                </a:solidFill>
                <a:effectLst/>
                <a:ea typeface="Times New Roman" panose="02020603050405020304" pitchFamily="18" charset="0"/>
              </a:rPr>
              <a:t>Ofsted (2019) </a:t>
            </a:r>
            <a:r>
              <a:rPr kumimoji="0" lang="en-GB" altLang="en-US" sz="3200" b="0" i="1" u="none" strike="noStrike" cap="none" normalizeH="0" baseline="0" dirty="0">
                <a:ln>
                  <a:noFill/>
                </a:ln>
                <a:solidFill>
                  <a:schemeClr val="tx1"/>
                </a:solidFill>
                <a:effectLst/>
                <a:ea typeface="Times New Roman" panose="02020603050405020304" pitchFamily="18" charset="0"/>
              </a:rPr>
              <a:t>Gov.UK</a:t>
            </a:r>
            <a:r>
              <a:rPr kumimoji="0" lang="en-GB" altLang="en-US" sz="3200" b="0" i="0" u="none" strike="noStrike" cap="none" normalizeH="0" baseline="0" dirty="0">
                <a:ln>
                  <a:noFill/>
                </a:ln>
                <a:solidFill>
                  <a:schemeClr val="tx1"/>
                </a:solidFill>
                <a:effectLst/>
                <a:ea typeface="Times New Roman" panose="02020603050405020304" pitchFamily="18" charset="0"/>
              </a:rPr>
              <a:t>. Ofsted. Available at: </a:t>
            </a:r>
            <a:r>
              <a:rPr kumimoji="0" lang="en-GB" altLang="en-US" sz="3200" b="0" i="0" u="none" strike="noStrike" cap="none" normalizeH="0" baseline="0" dirty="0">
                <a:ln>
                  <a:noFill/>
                </a:ln>
                <a:solidFill>
                  <a:schemeClr val="tx1"/>
                </a:solidFill>
                <a:effectLst/>
                <a:ea typeface="Times New Roman" panose="02020603050405020304" pitchFamily="18" charset="0"/>
                <a:hlinkClick r:id="rId12"/>
              </a:rPr>
              <a:t>https://www.gov.uk/government/publications/ofsteds-ethical-research-policy/how-we-carry-out-ethical-research-with-people#age-appropriateness-of-materials-for-children-and-young-people</a:t>
            </a:r>
            <a:r>
              <a:rPr kumimoji="0" lang="en-GB" altLang="en-US" sz="3200" b="0" i="0" u="none" strike="noStrike" cap="none" normalizeH="0" baseline="0" dirty="0">
                <a:ln>
                  <a:noFill/>
                </a:ln>
                <a:solidFill>
                  <a:schemeClr val="tx1"/>
                </a:solidFill>
                <a:effectLst/>
                <a:ea typeface="Times New Roman" panose="02020603050405020304" pitchFamily="18" charset="0"/>
              </a:rPr>
              <a:t> (Accessed: October 27, 2022).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0" u="none" strike="noStrike" cap="none" normalizeH="0" baseline="0" dirty="0">
                <a:ln>
                  <a:noFill/>
                </a:ln>
                <a:solidFill>
                  <a:schemeClr val="tx1"/>
                </a:solidFill>
                <a:effectLst/>
                <a:ea typeface="Times New Roman" panose="02020603050405020304" pitchFamily="18" charset="0"/>
              </a:rPr>
              <a:t>Roberts-Holmes, G. (2018) “https://uk.sagepub.com/</a:t>
            </a:r>
            <a:r>
              <a:rPr kumimoji="0" lang="en-GB" altLang="en-US" sz="3200" b="0" i="0" u="none" strike="noStrike" cap="none" normalizeH="0" baseline="0" dirty="0" err="1">
                <a:ln>
                  <a:noFill/>
                </a:ln>
                <a:solidFill>
                  <a:schemeClr val="tx1"/>
                </a:solidFill>
                <a:effectLst/>
                <a:ea typeface="Times New Roman" panose="02020603050405020304" pitchFamily="18" charset="0"/>
              </a:rPr>
              <a:t>en-gb</a:t>
            </a:r>
            <a:r>
              <a:rPr kumimoji="0" lang="en-GB" altLang="en-US" sz="3200" b="0" i="0" u="none" strike="noStrike" cap="none" normalizeH="0" baseline="0" dirty="0">
                <a:ln>
                  <a:noFill/>
                </a:ln>
                <a:solidFill>
                  <a:schemeClr val="tx1"/>
                </a:solidFill>
                <a:effectLst/>
                <a:ea typeface="Times New Roman" panose="02020603050405020304" pitchFamily="18" charset="0"/>
              </a:rPr>
              <a:t>/</a:t>
            </a:r>
            <a:r>
              <a:rPr kumimoji="0" lang="en-GB" altLang="en-US" sz="3200" b="0" i="0" u="none" strike="noStrike" cap="none" normalizeH="0" baseline="0" dirty="0" err="1">
                <a:ln>
                  <a:noFill/>
                </a:ln>
                <a:solidFill>
                  <a:schemeClr val="tx1"/>
                </a:solidFill>
                <a:effectLst/>
                <a:ea typeface="Times New Roman" panose="02020603050405020304" pitchFamily="18" charset="0"/>
              </a:rPr>
              <a:t>eur</a:t>
            </a:r>
            <a:r>
              <a:rPr kumimoji="0" lang="en-GB" altLang="en-US" sz="3200" b="0" i="0" u="none" strike="noStrike" cap="none" normalizeH="0" baseline="0" dirty="0">
                <a:ln>
                  <a:noFill/>
                </a:ln>
                <a:solidFill>
                  <a:schemeClr val="tx1"/>
                </a:solidFill>
                <a:effectLst/>
                <a:ea typeface="Times New Roman" panose="02020603050405020304" pitchFamily="18" charset="0"/>
              </a:rPr>
              <a:t>/doing-your-early-years-research-project/book257845,” in </a:t>
            </a:r>
            <a:r>
              <a:rPr kumimoji="0" lang="en-GB" altLang="en-US" sz="3200" b="0" i="1" u="none" strike="noStrike" cap="none" normalizeH="0" baseline="0" dirty="0">
                <a:ln>
                  <a:noFill/>
                </a:ln>
                <a:solidFill>
                  <a:schemeClr val="tx1"/>
                </a:solidFill>
                <a:effectLst/>
                <a:ea typeface="Times New Roman" panose="02020603050405020304" pitchFamily="18" charset="0"/>
              </a:rPr>
              <a:t>Doing your early years research project: A step-by-step guide</a:t>
            </a:r>
            <a:r>
              <a:rPr kumimoji="0" lang="en-GB" altLang="en-US" sz="3200" b="0" i="0" u="none" strike="noStrike" cap="none" normalizeH="0" baseline="0" dirty="0">
                <a:ln>
                  <a:noFill/>
                </a:ln>
                <a:solidFill>
                  <a:schemeClr val="tx1"/>
                </a:solidFill>
                <a:effectLst/>
                <a:ea typeface="Times New Roman" panose="02020603050405020304" pitchFamily="18" charset="0"/>
              </a:rPr>
              <a:t>. 4th </a:t>
            </a:r>
            <a:r>
              <a:rPr kumimoji="0" lang="en-GB" altLang="en-US" sz="3200" b="0" i="0" u="none" strike="noStrike" cap="none" normalizeH="0" baseline="0" dirty="0" err="1">
                <a:ln>
                  <a:noFill/>
                </a:ln>
                <a:solidFill>
                  <a:schemeClr val="tx1"/>
                </a:solidFill>
                <a:effectLst/>
                <a:ea typeface="Times New Roman" panose="02020603050405020304" pitchFamily="18" charset="0"/>
              </a:rPr>
              <a:t>edn</a:t>
            </a:r>
            <a:r>
              <a:rPr kumimoji="0" lang="en-GB" altLang="en-US" sz="3200" b="0" i="0" u="none" strike="noStrike" cap="none" normalizeH="0" baseline="0" dirty="0">
                <a:ln>
                  <a:noFill/>
                </a:ln>
                <a:solidFill>
                  <a:schemeClr val="tx1"/>
                </a:solidFill>
                <a:effectLst/>
                <a:ea typeface="Times New Roman" panose="02020603050405020304" pitchFamily="18" charset="0"/>
              </a:rPr>
              <a:t>. Los Angeles: SAGE, p. 74. Available at: </a:t>
            </a:r>
            <a:r>
              <a:rPr kumimoji="0" lang="en-GB" altLang="en-US" sz="3200" b="0" i="0" u="none" strike="noStrike" cap="none" normalizeH="0" baseline="0" dirty="0">
                <a:ln>
                  <a:noFill/>
                </a:ln>
                <a:solidFill>
                  <a:schemeClr val="tx1"/>
                </a:solidFill>
                <a:effectLst/>
                <a:ea typeface="Times New Roman" panose="02020603050405020304" pitchFamily="18" charset="0"/>
                <a:hlinkClick r:id="rId13"/>
              </a:rPr>
              <a:t>https://uk.sagepub.com/en-gb/eur/doing-your-early-years-research-project/book257845</a:t>
            </a:r>
            <a:r>
              <a:rPr kumimoji="0" lang="en-GB" altLang="en-US" sz="3200" b="0" i="0" u="none" strike="noStrike" cap="none" normalizeH="0" baseline="0" dirty="0">
                <a:ln>
                  <a:noFill/>
                </a:ln>
                <a:solidFill>
                  <a:schemeClr val="tx1"/>
                </a:solidFill>
                <a:effectLst/>
                <a:ea typeface="Times New Roman" panose="02020603050405020304" pitchFamily="18" charset="0"/>
              </a:rPr>
              <a:t>  (Accessed: October 31, 2022).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0" u="none" strike="noStrike" cap="none" normalizeH="0" baseline="0" dirty="0" err="1">
                <a:ln>
                  <a:noFill/>
                </a:ln>
                <a:solidFill>
                  <a:schemeClr val="tx1"/>
                </a:solidFill>
                <a:effectLst/>
                <a:ea typeface="Times New Roman" panose="02020603050405020304" pitchFamily="18" charset="0"/>
              </a:rPr>
              <a:t>Shamoo</a:t>
            </a:r>
            <a:r>
              <a:rPr kumimoji="0" lang="en-GB" altLang="en-US" sz="3200" b="0" i="0" u="none" strike="noStrike" cap="none" normalizeH="0" baseline="0" dirty="0">
                <a:ln>
                  <a:noFill/>
                </a:ln>
                <a:solidFill>
                  <a:schemeClr val="tx1"/>
                </a:solidFill>
                <a:effectLst/>
                <a:ea typeface="Times New Roman" panose="02020603050405020304" pitchFamily="18" charset="0"/>
              </a:rPr>
              <a:t>, A and Resnik, D: The responsible conduct of research, </a:t>
            </a:r>
            <a:r>
              <a:rPr kumimoji="0" lang="en-GB" altLang="en-US" sz="3200" b="0" i="1" u="none" strike="noStrike" cap="none" normalizeH="0" baseline="0" dirty="0">
                <a:ln>
                  <a:noFill/>
                </a:ln>
                <a:solidFill>
                  <a:schemeClr val="tx1"/>
                </a:solidFill>
                <a:effectLst/>
                <a:ea typeface="Times New Roman" panose="02020603050405020304" pitchFamily="18" charset="0"/>
              </a:rPr>
              <a:t>Science and Engineering Ethics</a:t>
            </a:r>
            <a:r>
              <a:rPr kumimoji="0" lang="en-GB" altLang="en-US" sz="3200" b="0" i="0" u="none" strike="noStrike" cap="none" normalizeH="0" baseline="0" dirty="0">
                <a:ln>
                  <a:noFill/>
                </a:ln>
                <a:solidFill>
                  <a:schemeClr val="tx1"/>
                </a:solidFill>
                <a:effectLst/>
                <a:ea typeface="Times New Roman" panose="02020603050405020304" pitchFamily="18" charset="0"/>
              </a:rPr>
              <a:t>, 17(1), pp. 197–199. Available at: </a:t>
            </a:r>
            <a:r>
              <a:rPr kumimoji="0" lang="en-GB" altLang="en-US" sz="3200" b="0" i="0" u="none" strike="noStrike" cap="none" normalizeH="0" baseline="0" dirty="0">
                <a:ln>
                  <a:noFill/>
                </a:ln>
                <a:solidFill>
                  <a:schemeClr val="tx1"/>
                </a:solidFill>
                <a:effectLst/>
                <a:ea typeface="Times New Roman" panose="02020603050405020304" pitchFamily="18" charset="0"/>
                <a:hlinkClick r:id="rId14"/>
              </a:rPr>
              <a:t>https://doi.org/10.1007/s11948-010-9238-y</a:t>
            </a:r>
            <a:r>
              <a:rPr kumimoji="0" lang="en-GB" altLang="en-US" sz="3200" b="0" i="0" u="none" strike="noStrike" cap="none" normalizeH="0" baseline="0" dirty="0">
                <a:ln>
                  <a:noFill/>
                </a:ln>
                <a:solidFill>
                  <a:schemeClr val="tx1"/>
                </a:solidFill>
                <a:effectLst/>
                <a:ea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0" u="none" strike="noStrike" cap="none" normalizeH="0" baseline="0" dirty="0">
                <a:ln>
                  <a:noFill/>
                </a:ln>
                <a:solidFill>
                  <a:schemeClr val="tx1"/>
                </a:solidFill>
                <a:effectLst/>
                <a:ea typeface="Times New Roman" panose="02020603050405020304" pitchFamily="18" charset="0"/>
              </a:rPr>
              <a:t>UCL (2021) </a:t>
            </a:r>
            <a:r>
              <a:rPr kumimoji="0" lang="en-GB" altLang="en-US" sz="3200" b="0" i="1" u="none" strike="noStrike" cap="none" normalizeH="0" baseline="0" dirty="0">
                <a:ln>
                  <a:noFill/>
                </a:ln>
                <a:solidFill>
                  <a:schemeClr val="tx1"/>
                </a:solidFill>
                <a:effectLst/>
                <a:ea typeface="Times New Roman" panose="02020603050405020304" pitchFamily="18" charset="0"/>
              </a:rPr>
              <a:t>Emily Midouhas</a:t>
            </a:r>
            <a:r>
              <a:rPr kumimoji="0" lang="en-GB" altLang="en-US" sz="3200" b="0" i="0" u="none" strike="noStrike" cap="none" normalizeH="0" baseline="0" dirty="0">
                <a:ln>
                  <a:noFill/>
                </a:ln>
                <a:solidFill>
                  <a:schemeClr val="tx1"/>
                </a:solidFill>
                <a:effectLst/>
                <a:ea typeface="Times New Roman" panose="02020603050405020304" pitchFamily="18" charset="0"/>
              </a:rPr>
              <a:t>, </a:t>
            </a:r>
            <a:r>
              <a:rPr kumimoji="0" lang="en-GB" altLang="en-US" sz="3200" b="0" i="1" u="none" strike="noStrike" cap="none" normalizeH="0" baseline="0" dirty="0">
                <a:ln>
                  <a:noFill/>
                </a:ln>
                <a:solidFill>
                  <a:schemeClr val="tx1"/>
                </a:solidFill>
                <a:effectLst/>
                <a:ea typeface="Times New Roman" panose="02020603050405020304" pitchFamily="18" charset="0"/>
              </a:rPr>
              <a:t>UCL Institute of Mental Health</a:t>
            </a:r>
            <a:r>
              <a:rPr kumimoji="0" lang="en-GB" altLang="en-US" sz="3200" b="0" i="0" u="none" strike="noStrike" cap="none" normalizeH="0" baseline="0" dirty="0">
                <a:ln>
                  <a:noFill/>
                </a:ln>
                <a:solidFill>
                  <a:schemeClr val="tx1"/>
                </a:solidFill>
                <a:effectLst/>
                <a:ea typeface="Times New Roman" panose="02020603050405020304" pitchFamily="18" charset="0"/>
              </a:rPr>
              <a:t>. Available at: </a:t>
            </a:r>
            <a:r>
              <a:rPr kumimoji="0" lang="en-GB" altLang="en-US" sz="3200" b="0" i="0" u="none" strike="noStrike" cap="none" normalizeH="0" baseline="0" dirty="0">
                <a:ln>
                  <a:noFill/>
                </a:ln>
                <a:solidFill>
                  <a:schemeClr val="tx1"/>
                </a:solidFill>
                <a:effectLst/>
                <a:ea typeface="Times New Roman" panose="02020603050405020304" pitchFamily="18" charset="0"/>
                <a:hlinkClick r:id="rId15"/>
              </a:rPr>
              <a:t>https://www.ucl.ac.uk/mental-health/people/emily-midouhas</a:t>
            </a:r>
            <a:r>
              <a:rPr kumimoji="0" lang="en-GB" altLang="en-US" sz="3200" b="0" i="0" u="none" strike="noStrike" cap="none" normalizeH="0" baseline="0" dirty="0">
                <a:ln>
                  <a:noFill/>
                </a:ln>
                <a:solidFill>
                  <a:schemeClr val="tx1"/>
                </a:solidFill>
                <a:effectLst/>
                <a:ea typeface="Times New Roman" panose="02020603050405020304" pitchFamily="18" charset="0"/>
              </a:rPr>
              <a:t> (Accessed: November 2, 2022).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0" u="none" strike="noStrike" cap="none" normalizeH="0" baseline="0" dirty="0">
                <a:ln>
                  <a:noFill/>
                </a:ln>
                <a:solidFill>
                  <a:schemeClr val="tx1"/>
                </a:solidFill>
                <a:effectLst/>
                <a:ea typeface="Times New Roman" panose="02020603050405020304" pitchFamily="18" charset="0"/>
              </a:rPr>
              <a:t>UK Data Service (2021) </a:t>
            </a:r>
            <a:r>
              <a:rPr kumimoji="0" lang="en-GB" altLang="en-US" sz="3200" b="0" i="1" u="none" strike="noStrike" cap="none" normalizeH="0" baseline="0" dirty="0">
                <a:ln>
                  <a:noFill/>
                </a:ln>
                <a:solidFill>
                  <a:schemeClr val="tx1"/>
                </a:solidFill>
                <a:effectLst/>
                <a:ea typeface="Times New Roman" panose="02020603050405020304" pitchFamily="18" charset="0"/>
              </a:rPr>
              <a:t>Reasons to cite data correctly</a:t>
            </a:r>
            <a:r>
              <a:rPr kumimoji="0" lang="en-GB" altLang="en-US" sz="3200" b="0" i="0" u="none" strike="noStrike" cap="none" normalizeH="0" baseline="0" dirty="0">
                <a:ln>
                  <a:noFill/>
                </a:ln>
                <a:solidFill>
                  <a:schemeClr val="tx1"/>
                </a:solidFill>
                <a:effectLst/>
                <a:ea typeface="Times New Roman" panose="02020603050405020304" pitchFamily="18" charset="0"/>
              </a:rPr>
              <a:t>, </a:t>
            </a:r>
            <a:r>
              <a:rPr kumimoji="0" lang="en-GB" altLang="en-US" sz="3200" b="0" i="1" u="none" strike="noStrike" cap="none" normalizeH="0" baseline="0" dirty="0">
                <a:ln>
                  <a:noFill/>
                </a:ln>
                <a:solidFill>
                  <a:schemeClr val="tx1"/>
                </a:solidFill>
                <a:effectLst/>
                <a:ea typeface="Times New Roman" panose="02020603050405020304" pitchFamily="18" charset="0"/>
              </a:rPr>
              <a:t>UK Data Service</a:t>
            </a:r>
            <a:r>
              <a:rPr kumimoji="0" lang="en-GB" altLang="en-US" sz="3200" b="0" i="0" u="none" strike="noStrike" cap="none" normalizeH="0" baseline="0" dirty="0">
                <a:ln>
                  <a:noFill/>
                </a:ln>
                <a:solidFill>
                  <a:schemeClr val="tx1"/>
                </a:solidFill>
                <a:effectLst/>
                <a:ea typeface="Times New Roman" panose="02020603050405020304" pitchFamily="18" charset="0"/>
              </a:rPr>
              <a:t>. Available at: </a:t>
            </a:r>
            <a:r>
              <a:rPr kumimoji="0" lang="en-GB" altLang="en-US" sz="3200" b="0" i="0" u="none" strike="noStrike" cap="none" normalizeH="0" baseline="0" dirty="0">
                <a:ln>
                  <a:noFill/>
                </a:ln>
                <a:solidFill>
                  <a:schemeClr val="tx1"/>
                </a:solidFill>
                <a:effectLst/>
                <a:ea typeface="Times New Roman" panose="02020603050405020304" pitchFamily="18" charset="0"/>
                <a:hlinkClick r:id="rId16"/>
              </a:rPr>
              <a:t>https://ukdataservice.ac.uk/help/new-users/citethedata/</a:t>
            </a:r>
            <a:r>
              <a:rPr kumimoji="0" lang="en-GB" altLang="en-US" sz="3200" b="0" i="0" u="none" strike="noStrike" cap="none" normalizeH="0" baseline="0" dirty="0">
                <a:ln>
                  <a:noFill/>
                </a:ln>
                <a:solidFill>
                  <a:schemeClr val="tx1"/>
                </a:solidFill>
                <a:effectLst/>
                <a:ea typeface="Times New Roman" panose="02020603050405020304" pitchFamily="18" charset="0"/>
              </a:rPr>
              <a:t> (Accessed: October 27, 2022).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0" u="none" strike="noStrike" cap="none" normalizeH="0" baseline="0" dirty="0">
                <a:ln>
                  <a:noFill/>
                </a:ln>
                <a:solidFill>
                  <a:schemeClr val="tx1"/>
                </a:solidFill>
                <a:effectLst/>
                <a:ea typeface="Times New Roman" panose="02020603050405020304" pitchFamily="18" charset="0"/>
              </a:rPr>
              <a:t>UNICEF (1990) </a:t>
            </a:r>
            <a:r>
              <a:rPr kumimoji="0" lang="en-GB" altLang="en-US" sz="3200" b="0" i="1" u="none" strike="noStrike" cap="none" normalizeH="0" baseline="0" dirty="0">
                <a:ln>
                  <a:noFill/>
                </a:ln>
                <a:solidFill>
                  <a:schemeClr val="tx1"/>
                </a:solidFill>
                <a:effectLst/>
                <a:ea typeface="Times New Roman" panose="02020603050405020304" pitchFamily="18" charset="0"/>
              </a:rPr>
              <a:t>The United Nations Convention on the rights of the child - UNICEF</a:t>
            </a:r>
            <a:r>
              <a:rPr kumimoji="0" lang="en-GB" altLang="en-US" sz="3200" b="0" i="0" u="none" strike="noStrike" cap="none" normalizeH="0" baseline="0" dirty="0">
                <a:ln>
                  <a:noFill/>
                </a:ln>
                <a:solidFill>
                  <a:schemeClr val="tx1"/>
                </a:solidFill>
                <a:effectLst/>
                <a:ea typeface="Times New Roman" panose="02020603050405020304" pitchFamily="18" charset="0"/>
              </a:rPr>
              <a:t>, </a:t>
            </a:r>
            <a:r>
              <a:rPr kumimoji="0" lang="en-GB" altLang="en-US" sz="3200" b="0" i="1" u="none" strike="noStrike" cap="none" normalizeH="0" baseline="0" dirty="0">
                <a:ln>
                  <a:noFill/>
                </a:ln>
                <a:solidFill>
                  <a:schemeClr val="tx1"/>
                </a:solidFill>
                <a:effectLst/>
                <a:ea typeface="Times New Roman" panose="02020603050405020304" pitchFamily="18" charset="0"/>
              </a:rPr>
              <a:t>UNICEF convention rights of a child</a:t>
            </a:r>
            <a:r>
              <a:rPr kumimoji="0" lang="en-GB" altLang="en-US" sz="3200" b="0" i="0" u="none" strike="noStrike" cap="none" normalizeH="0" baseline="0" dirty="0">
                <a:ln>
                  <a:noFill/>
                </a:ln>
                <a:solidFill>
                  <a:schemeClr val="tx1"/>
                </a:solidFill>
                <a:effectLst/>
                <a:ea typeface="Times New Roman" panose="02020603050405020304" pitchFamily="18" charset="0"/>
              </a:rPr>
              <a:t>. UNICEF. Available at: </a:t>
            </a:r>
            <a:r>
              <a:rPr kumimoji="0" lang="en-GB" altLang="en-US" sz="3200" b="0" i="0" u="none" strike="noStrike" cap="none" normalizeH="0" baseline="0" dirty="0">
                <a:ln>
                  <a:noFill/>
                </a:ln>
                <a:solidFill>
                  <a:schemeClr val="tx1"/>
                </a:solidFill>
                <a:effectLst/>
                <a:ea typeface="Times New Roman" panose="02020603050405020304" pitchFamily="18" charset="0"/>
                <a:hlinkClick r:id="rId17"/>
              </a:rPr>
              <a:t>https://www.unicef.org.uk/wp-content/uploads/2016/08/unicef-convention-rights-child-uncrc.pdf</a:t>
            </a:r>
            <a:r>
              <a:rPr kumimoji="0" lang="en-GB" altLang="en-US" sz="3200" b="0" i="0" u="none" strike="noStrike" cap="none" normalizeH="0" baseline="0" dirty="0">
                <a:ln>
                  <a:noFill/>
                </a:ln>
                <a:solidFill>
                  <a:schemeClr val="tx1"/>
                </a:solidFill>
                <a:effectLst/>
                <a:ea typeface="Times New Roman" panose="02020603050405020304" pitchFamily="18" charset="0"/>
              </a:rPr>
              <a:t> (Accessed: October 28, 2022).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0" u="none" strike="noStrike" cap="none" normalizeH="0" baseline="0" dirty="0">
                <a:ln>
                  <a:noFill/>
                </a:ln>
                <a:solidFill>
                  <a:schemeClr val="tx1"/>
                </a:solidFill>
                <a:effectLst/>
                <a:ea typeface="Times New Roman" panose="02020603050405020304" pitchFamily="18" charset="0"/>
              </a:rPr>
              <a:t>WHO (2020) </a:t>
            </a:r>
            <a:r>
              <a:rPr kumimoji="0" lang="en-GB" altLang="en-US" sz="3200" b="0" i="1" u="none" strike="noStrike" cap="none" normalizeH="0" baseline="0" dirty="0">
                <a:ln>
                  <a:noFill/>
                </a:ln>
                <a:solidFill>
                  <a:schemeClr val="tx1"/>
                </a:solidFill>
                <a:effectLst/>
                <a:ea typeface="Times New Roman" panose="02020603050405020304" pitchFamily="18" charset="0"/>
              </a:rPr>
              <a:t>Coronavirus disease (covid-19) pandemic</a:t>
            </a:r>
            <a:r>
              <a:rPr kumimoji="0" lang="en-GB" altLang="en-US" sz="3200" b="0" i="0" u="none" strike="noStrike" cap="none" normalizeH="0" baseline="0" dirty="0">
                <a:ln>
                  <a:noFill/>
                </a:ln>
                <a:solidFill>
                  <a:schemeClr val="tx1"/>
                </a:solidFill>
                <a:effectLst/>
                <a:ea typeface="Times New Roman" panose="02020603050405020304" pitchFamily="18" charset="0"/>
              </a:rPr>
              <a:t>, </a:t>
            </a:r>
            <a:r>
              <a:rPr kumimoji="0" lang="en-GB" altLang="en-US" sz="3200" b="0" i="1" u="none" strike="noStrike" cap="none" normalizeH="0" baseline="0" dirty="0">
                <a:ln>
                  <a:noFill/>
                </a:ln>
                <a:solidFill>
                  <a:schemeClr val="tx1"/>
                </a:solidFill>
                <a:effectLst/>
                <a:ea typeface="Times New Roman" panose="02020603050405020304" pitchFamily="18" charset="0"/>
              </a:rPr>
              <a:t>World Health Organization</a:t>
            </a:r>
            <a:r>
              <a:rPr kumimoji="0" lang="en-GB" altLang="en-US" sz="3200" b="0" i="0" u="none" strike="noStrike" cap="none" normalizeH="0" baseline="0" dirty="0">
                <a:ln>
                  <a:noFill/>
                </a:ln>
                <a:solidFill>
                  <a:schemeClr val="tx1"/>
                </a:solidFill>
                <a:effectLst/>
                <a:ea typeface="Times New Roman" panose="02020603050405020304" pitchFamily="18" charset="0"/>
              </a:rPr>
              <a:t>. World Health Organization. Available at: </a:t>
            </a:r>
            <a:r>
              <a:rPr kumimoji="0" lang="en-GB" altLang="en-US" sz="3200" b="0" i="0" u="none" strike="noStrike" cap="none" normalizeH="0" baseline="0" dirty="0">
                <a:ln>
                  <a:noFill/>
                </a:ln>
                <a:solidFill>
                  <a:schemeClr val="tx1"/>
                </a:solidFill>
                <a:effectLst/>
                <a:ea typeface="Times New Roman" panose="02020603050405020304" pitchFamily="18" charset="0"/>
                <a:hlinkClick r:id="rId18"/>
              </a:rPr>
              <a:t>https://www.who.int/europe/emergencies/situations/covid-19</a:t>
            </a:r>
            <a:r>
              <a:rPr kumimoji="0" lang="en-GB" altLang="en-US" sz="3200" b="0" i="0" u="none" strike="noStrike" cap="none" normalizeH="0" baseline="0" dirty="0">
                <a:ln>
                  <a:noFill/>
                </a:ln>
                <a:solidFill>
                  <a:schemeClr val="tx1"/>
                </a:solidFill>
                <a:effectLst/>
                <a:ea typeface="Times New Roman" panose="02020603050405020304" pitchFamily="18" charset="0"/>
              </a:rPr>
              <a:t> (Accessed: October 31, 2022).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3" name="TextBox 2">
            <a:extLst>
              <a:ext uri="{FF2B5EF4-FFF2-40B4-BE49-F238E27FC236}">
                <a16:creationId xmlns:a16="http://schemas.microsoft.com/office/drawing/2014/main" id="{E6A7D225-7CF0-B4BA-7507-E61E097833C9}"/>
              </a:ext>
            </a:extLst>
          </p:cNvPr>
          <p:cNvSpPr txBox="1"/>
          <p:nvPr/>
        </p:nvSpPr>
        <p:spPr>
          <a:xfrm>
            <a:off x="6205877" y="160491"/>
            <a:ext cx="17863457" cy="1862048"/>
          </a:xfrm>
          <a:prstGeom prst="rect">
            <a:avLst/>
          </a:prstGeom>
          <a:noFill/>
        </p:spPr>
        <p:txBody>
          <a:bodyPr wrap="square" rtlCol="0">
            <a:spAutoFit/>
          </a:bodyPr>
          <a:lstStyle/>
          <a:p>
            <a:r>
              <a:rPr lang="en-GB" sz="11500" b="1" u="sng" dirty="0"/>
              <a:t>PowerPoint - References </a:t>
            </a:r>
          </a:p>
        </p:txBody>
      </p:sp>
    </p:spTree>
    <p:extLst>
      <p:ext uri="{BB962C8B-B14F-4D97-AF65-F5344CB8AC3E}">
        <p14:creationId xmlns:p14="http://schemas.microsoft.com/office/powerpoint/2010/main" val="30677495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B8406FB-FDCF-60DE-F8C8-55E78860E75F}"/>
              </a:ext>
            </a:extLst>
          </p:cNvPr>
          <p:cNvSpPr txBox="1"/>
          <p:nvPr/>
        </p:nvSpPr>
        <p:spPr>
          <a:xfrm>
            <a:off x="8548007" y="243870"/>
            <a:ext cx="15136584" cy="1569660"/>
          </a:xfrm>
          <a:prstGeom prst="rect">
            <a:avLst/>
          </a:prstGeom>
          <a:noFill/>
        </p:spPr>
        <p:txBody>
          <a:bodyPr wrap="square">
            <a:spAutoFit/>
          </a:bodyPr>
          <a:lstStyle/>
          <a:p>
            <a:r>
              <a:rPr lang="en-GB" sz="9600" b="1" u="sng" dirty="0"/>
              <a:t>Presentation- References </a:t>
            </a:r>
          </a:p>
        </p:txBody>
      </p:sp>
      <p:sp>
        <p:nvSpPr>
          <p:cNvPr id="5" name="TextBox 4">
            <a:extLst>
              <a:ext uri="{FF2B5EF4-FFF2-40B4-BE49-F238E27FC236}">
                <a16:creationId xmlns:a16="http://schemas.microsoft.com/office/drawing/2014/main" id="{72F69413-CAAB-2FA4-460D-172C0B8BBC1E}"/>
              </a:ext>
            </a:extLst>
          </p:cNvPr>
          <p:cNvSpPr txBox="1"/>
          <p:nvPr/>
        </p:nvSpPr>
        <p:spPr>
          <a:xfrm>
            <a:off x="474548" y="4604656"/>
            <a:ext cx="29326115" cy="8956298"/>
          </a:xfrm>
          <a:prstGeom prst="rect">
            <a:avLst/>
          </a:prstGeom>
          <a:noFill/>
        </p:spPr>
        <p:txBody>
          <a:bodyPr wrap="square">
            <a:spAutoFit/>
          </a:bodyPr>
          <a:lstStyle/>
          <a:p>
            <a:r>
              <a:rPr lang="en-GB" sz="3200" dirty="0">
                <a:effectLst/>
                <a:latin typeface="Open Sans" panose="020B0606030504020204" pitchFamily="34" charset="0"/>
                <a:ea typeface="Calibri" panose="020F0502020204030204" pitchFamily="34" charset="0"/>
              </a:rPr>
              <a:t>Actionforchildren.org, (2021). Where is child poverty increasing in the UK? [Blog] Available at:  </a:t>
            </a:r>
            <a:r>
              <a:rPr lang="en-GB" sz="3200" u="sng" dirty="0">
                <a:solidFill>
                  <a:srgbClr val="0070C0"/>
                </a:solidFill>
                <a:effectLst/>
                <a:latin typeface="Open Sans" panose="020B0606030504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https://www.actionforchildren.org.uk/blog/where-is-child-poverty-increasing-in-the-uk/?msclkid=a2b2bb49ae8011ec9564bdf412b96e88</a:t>
            </a:r>
            <a:r>
              <a:rPr lang="en-GB" sz="3200" u="sng" dirty="0">
                <a:solidFill>
                  <a:srgbClr val="0070C0"/>
                </a:solidFill>
                <a:latin typeface="Open Sans" panose="020B0606030504020204" pitchFamily="34" charset="0"/>
                <a:ea typeface="Calibri" panose="020F0502020204030204" pitchFamily="34" charset="0"/>
                <a:cs typeface="Times New Roman" panose="02020603050405020304" pitchFamily="18" charset="0"/>
              </a:rPr>
              <a:t> </a:t>
            </a:r>
            <a:r>
              <a:rPr lang="en-GB" sz="3200" u="sng" dirty="0">
                <a:effectLst/>
                <a:latin typeface="Open Sans" panose="020B0606030504020204" pitchFamily="34" charset="0"/>
                <a:ea typeface="Calibri" panose="020F0502020204030204" pitchFamily="34" charset="0"/>
                <a:cs typeface="Times New Roman" panose="02020603050405020304" pitchFamily="18" charset="0"/>
              </a:rPr>
              <a:t>(</a:t>
            </a:r>
            <a:r>
              <a:rPr lang="en-GB" sz="3200" dirty="0">
                <a:effectLst/>
                <a:latin typeface="Open Sans" panose="020B0606030504020204" pitchFamily="34" charset="0"/>
                <a:ea typeface="Calibri" panose="020F0502020204030204" pitchFamily="34" charset="0"/>
              </a:rPr>
              <a:t>Accessed </a:t>
            </a:r>
            <a:r>
              <a:rPr lang="en-GB" sz="3200" dirty="0">
                <a:latin typeface="Open Sans" panose="020B0606030504020204" pitchFamily="34" charset="0"/>
                <a:ea typeface="Calibri" panose="020F0502020204030204" pitchFamily="34" charset="0"/>
              </a:rPr>
              <a:t>October 29, 2022</a:t>
            </a:r>
            <a:r>
              <a:rPr lang="en-GB" sz="3200" dirty="0">
                <a:effectLst/>
                <a:latin typeface="Open Sans" panose="020B0606030504020204" pitchFamily="34" charset="0"/>
                <a:ea typeface="Calibri" panose="020F0502020204030204" pitchFamily="34" charset="0"/>
              </a:rPr>
              <a:t>].</a:t>
            </a:r>
          </a:p>
          <a:p>
            <a:endParaRPr lang="en-GB" sz="3200" dirty="0">
              <a:effectLst/>
              <a:latin typeface="Open Sans" panose="020B0606030504020204" pitchFamily="34" charset="0"/>
              <a:ea typeface="Calibri" panose="020F0502020204030204" pitchFamily="34" charset="0"/>
            </a:endParaRPr>
          </a:p>
          <a:p>
            <a:r>
              <a:rPr lang="en-US" sz="3200" i="1" dirty="0">
                <a:effectLst/>
              </a:rPr>
              <a:t>Child poverty: The crisis we can't keep ignoring</a:t>
            </a:r>
            <a:r>
              <a:rPr lang="en-US" sz="3200" dirty="0">
                <a:effectLst/>
              </a:rPr>
              <a:t> (2021) </a:t>
            </a:r>
            <a:r>
              <a:rPr lang="en-US" sz="3200" i="1" dirty="0">
                <a:effectLst/>
              </a:rPr>
              <a:t>Children's Commissioner for England</a:t>
            </a:r>
            <a:r>
              <a:rPr lang="en-US" sz="3200" dirty="0">
                <a:effectLst/>
              </a:rPr>
              <a:t>. Available at: </a:t>
            </a:r>
            <a:r>
              <a:rPr lang="en-US" sz="3200" dirty="0">
                <a:solidFill>
                  <a:srgbClr val="0070C0"/>
                </a:solidFill>
                <a:effectLst/>
                <a:hlinkClick r:id="rId3">
                  <a:extLst>
                    <a:ext uri="{A12FA001-AC4F-418D-AE19-62706E023703}">
                      <ahyp:hlinkClr xmlns:ahyp="http://schemas.microsoft.com/office/drawing/2018/hyperlinkcolor" val="tx"/>
                    </a:ext>
                  </a:extLst>
                </a:hlinkClick>
              </a:rPr>
              <a:t>https://www.childrenscommissioner.gov.uk/report/child-poverty/</a:t>
            </a:r>
            <a:r>
              <a:rPr lang="en-US" sz="3200" dirty="0">
                <a:effectLst/>
              </a:rPr>
              <a:t> (Accessed: November 3, 2022). </a:t>
            </a:r>
          </a:p>
          <a:p>
            <a:endParaRPr lang="en-GB" sz="3200" dirty="0">
              <a:effectLst/>
              <a:latin typeface="Open Sans" panose="020B0606030504020204" pitchFamily="34" charset="0"/>
              <a:ea typeface="Calibri" panose="020F0502020204030204" pitchFamily="34" charset="0"/>
            </a:endParaRPr>
          </a:p>
          <a:p>
            <a:r>
              <a:rPr lang="en-GB" sz="3200" dirty="0">
                <a:effectLst/>
                <a:latin typeface="Open Sans" panose="020B0606030504020204" pitchFamily="34" charset="0"/>
                <a:ea typeface="Calibri" panose="020F0502020204030204" pitchFamily="34" charset="0"/>
              </a:rPr>
              <a:t>Davies, M., (2008). </a:t>
            </a:r>
            <a:r>
              <a:rPr lang="en-GB" sz="3200" i="1" dirty="0">
                <a:effectLst/>
                <a:latin typeface="Open Sans" panose="020B0606030504020204" pitchFamily="34" charset="0"/>
                <a:ea typeface="Calibri" panose="020F0502020204030204" pitchFamily="34" charset="0"/>
              </a:rPr>
              <a:t>Eradicating child poverty: the role of key policy areas The effects of discrimination on families in the fight to end child poverty</a:t>
            </a:r>
            <a:r>
              <a:rPr lang="en-GB" sz="3200" dirty="0">
                <a:effectLst/>
                <a:latin typeface="Open Sans" panose="020B0606030504020204" pitchFamily="34" charset="0"/>
                <a:ea typeface="Calibri" panose="020F0502020204030204" pitchFamily="34" charset="0"/>
              </a:rPr>
              <a:t>. [online] York: Joseph Rowntree Foundation. Available at: </a:t>
            </a:r>
            <a:r>
              <a:rPr lang="en-GB" sz="3200" u="sng" dirty="0">
                <a:solidFill>
                  <a:srgbClr val="0070C0"/>
                </a:solidFill>
                <a:effectLst/>
                <a:latin typeface="Open Sans" panose="020B060603050402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https://www.jrf.org.uk/sites/default/files/jrf/migrated/files/2271-poverty-exclusion-discrimination.pdf?msclkid=651dc907b03211ec8d24082e6f3f7ce3</a:t>
            </a:r>
            <a:r>
              <a:rPr lang="en-GB" sz="3200" u="sng" dirty="0">
                <a:solidFill>
                  <a:srgbClr val="0070C0"/>
                </a:solidFill>
                <a:effectLst/>
                <a:latin typeface="Open Sans" panose="020B0606030504020204" pitchFamily="34" charset="0"/>
                <a:ea typeface="Calibri" panose="020F0502020204030204" pitchFamily="34" charset="0"/>
                <a:cs typeface="Times New Roman" panose="02020603050405020304" pitchFamily="18" charset="0"/>
              </a:rPr>
              <a:t> </a:t>
            </a:r>
            <a:r>
              <a:rPr lang="en-GB" sz="3200" dirty="0">
                <a:effectLst/>
                <a:latin typeface="Open Sans" panose="020B0606030504020204" pitchFamily="34" charset="0"/>
                <a:ea typeface="Calibri" panose="020F0502020204030204" pitchFamily="34" charset="0"/>
              </a:rPr>
              <a:t>[Accessed November 1, 2022].</a:t>
            </a:r>
          </a:p>
          <a:p>
            <a:endParaRPr lang="en-GB" sz="3200" dirty="0">
              <a:effectLst/>
              <a:latin typeface="Open Sans" panose="020B0606030504020204" pitchFamily="34" charset="0"/>
              <a:ea typeface="Calibri" panose="020F0502020204030204" pitchFamily="34" charset="0"/>
            </a:endParaRPr>
          </a:p>
          <a:p>
            <a:r>
              <a:rPr lang="en-US" sz="3200" dirty="0">
                <a:effectLst/>
              </a:rPr>
              <a:t>Eisenberg, N. and </a:t>
            </a:r>
            <a:r>
              <a:rPr lang="en-US" sz="3200" dirty="0" err="1">
                <a:effectLst/>
              </a:rPr>
              <a:t>Mussen</a:t>
            </a:r>
            <a:r>
              <a:rPr lang="en-US" sz="3200" dirty="0">
                <a:effectLst/>
              </a:rPr>
              <a:t>, P.H. (2003) </a:t>
            </a:r>
            <a:r>
              <a:rPr lang="en-US" sz="3200" i="1" dirty="0">
                <a:effectLst/>
              </a:rPr>
              <a:t>The roots of prosocial behavior in children</a:t>
            </a:r>
            <a:r>
              <a:rPr lang="en-US" sz="3200" dirty="0">
                <a:effectLst/>
              </a:rPr>
              <a:t>. Cambridge England: Cambridge University Press. </a:t>
            </a:r>
          </a:p>
          <a:p>
            <a:br>
              <a:rPr lang="en-GB" sz="3200" dirty="0">
                <a:effectLst/>
                <a:latin typeface="Open Sans" panose="020B0606030504020204" pitchFamily="34" charset="0"/>
                <a:ea typeface="Calibri" panose="020F0502020204030204" pitchFamily="34" charset="0"/>
              </a:rPr>
            </a:br>
            <a:r>
              <a:rPr lang="en-GB" sz="3200" dirty="0">
                <a:effectLst/>
                <a:latin typeface="Open Sans" panose="020B0606030504020204" pitchFamily="34" charset="0"/>
                <a:ea typeface="Calibri" panose="020F0502020204030204" pitchFamily="34" charset="0"/>
              </a:rPr>
              <a:t>Equalitytrust.org.uk. (2018). </a:t>
            </a:r>
            <a:r>
              <a:rPr lang="en-GB" sz="3200" i="1" dirty="0">
                <a:effectLst/>
                <a:latin typeface="Open Sans" panose="020B0606030504020204" pitchFamily="34" charset="0"/>
                <a:ea typeface="Calibri" panose="020F0502020204030204" pitchFamily="34" charset="0"/>
              </a:rPr>
              <a:t>The Scale of Economic Inequality in the UK | The Equality Trust</a:t>
            </a:r>
            <a:r>
              <a:rPr lang="en-GB" sz="3200" dirty="0">
                <a:effectLst/>
                <a:latin typeface="Open Sans" panose="020B0606030504020204" pitchFamily="34" charset="0"/>
                <a:ea typeface="Calibri" panose="020F0502020204030204" pitchFamily="34" charset="0"/>
              </a:rPr>
              <a:t>. [online] Available at: </a:t>
            </a:r>
            <a:r>
              <a:rPr lang="en-GB" sz="3200" u="sng" dirty="0">
                <a:solidFill>
                  <a:srgbClr val="0070C0"/>
                </a:solidFill>
                <a:effectLst/>
                <a:latin typeface="Open Sans" panose="020B060603050402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https://equalitytrust.org.uk/scale-economic-inequality-uk?msclkid=fbd03e14b1d011eca926a5a993d7e499</a:t>
            </a:r>
            <a:r>
              <a:rPr lang="en-GB" sz="3200" dirty="0">
                <a:effectLst/>
                <a:latin typeface="Open Sans" panose="020B0606030504020204" pitchFamily="34" charset="0"/>
                <a:ea typeface="Calibri" panose="020F0502020204030204" pitchFamily="34" charset="0"/>
              </a:rPr>
              <a:t>  [Accessed November 1,2022].</a:t>
            </a:r>
          </a:p>
          <a:p>
            <a:endParaRPr lang="en-GB" sz="3200" dirty="0"/>
          </a:p>
          <a:p>
            <a:r>
              <a:rPr lang="en-US" sz="3200" i="1" dirty="0">
                <a:effectLst/>
              </a:rPr>
              <a:t>GOV.WALES, (2021), Child poverty: Final report of the income </a:t>
            </a:r>
            <a:r>
              <a:rPr lang="en-GB" sz="3200" i="1" dirty="0">
                <a:effectLst/>
              </a:rPr>
              <a:t>maximisation</a:t>
            </a:r>
            <a:r>
              <a:rPr lang="en-US" sz="3200" i="1" dirty="0">
                <a:effectLst/>
              </a:rPr>
              <a:t> action plan [HTML]</a:t>
            </a:r>
            <a:r>
              <a:rPr lang="en-US" sz="3200" dirty="0">
                <a:effectLst/>
              </a:rPr>
              <a:t> (2021) </a:t>
            </a:r>
            <a:r>
              <a:rPr lang="en-US" sz="3200" i="1" dirty="0">
                <a:effectLst/>
              </a:rPr>
              <a:t>GOV.WALES</a:t>
            </a:r>
            <a:r>
              <a:rPr lang="en-US" sz="3200" dirty="0">
                <a:effectLst/>
              </a:rPr>
              <a:t>. Available at: </a:t>
            </a:r>
            <a:r>
              <a:rPr lang="en-US" sz="3200" dirty="0">
                <a:effectLst/>
                <a:hlinkClick r:id="rId6"/>
              </a:rPr>
              <a:t>https://gov.wales/child-poverty-final-report-income-maximisation-action-plan-html</a:t>
            </a:r>
            <a:r>
              <a:rPr lang="en-US" sz="3200" dirty="0">
                <a:effectLst/>
              </a:rPr>
              <a:t>  (Accessed: November 3, 2022). </a:t>
            </a:r>
          </a:p>
          <a:p>
            <a:endParaRPr lang="en-GB" sz="3200" dirty="0"/>
          </a:p>
        </p:txBody>
      </p:sp>
    </p:spTree>
    <p:extLst>
      <p:ext uri="{BB962C8B-B14F-4D97-AF65-F5344CB8AC3E}">
        <p14:creationId xmlns:p14="http://schemas.microsoft.com/office/powerpoint/2010/main" val="155998768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20276</TotalTime>
  <Words>3724</Words>
  <Application>Microsoft Office PowerPoint</Application>
  <PresentationFormat>Custom</PresentationFormat>
  <Paragraphs>70</Paragraphs>
  <Slides>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Arial</vt:lpstr>
      <vt:lpstr>Calibri</vt:lpstr>
      <vt:lpstr>Calibri Light</vt:lpstr>
      <vt:lpstr>Open Sans</vt:lpstr>
      <vt:lpstr>Symbol</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Kodi Duxberry</dc:creator>
  <cp:lastModifiedBy>Kodi Duxberry</cp:lastModifiedBy>
  <cp:revision>2</cp:revision>
  <dcterms:created xsi:type="dcterms:W3CDTF">2022-10-18T13:16:40Z</dcterms:created>
  <dcterms:modified xsi:type="dcterms:W3CDTF">2022-11-07T22:26:20Z</dcterms:modified>
</cp:coreProperties>
</file>