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56" r:id="rId1"/>
  </p:sldMasterIdLst>
  <p:notesMasterIdLst>
    <p:notesMasterId r:id="rId61"/>
  </p:notesMasterIdLst>
  <p:sldIdLst>
    <p:sldId id="470" r:id="rId2"/>
    <p:sldId id="471" r:id="rId3"/>
    <p:sldId id="473" r:id="rId4"/>
    <p:sldId id="475" r:id="rId5"/>
    <p:sldId id="476" r:id="rId6"/>
    <p:sldId id="477" r:id="rId7"/>
    <p:sldId id="479" r:id="rId8"/>
    <p:sldId id="480" r:id="rId9"/>
    <p:sldId id="481" r:id="rId10"/>
    <p:sldId id="482" r:id="rId11"/>
    <p:sldId id="483" r:id="rId12"/>
    <p:sldId id="484" r:id="rId13"/>
    <p:sldId id="485" r:id="rId14"/>
    <p:sldId id="486" r:id="rId15"/>
    <p:sldId id="487" r:id="rId16"/>
    <p:sldId id="488" r:id="rId17"/>
    <p:sldId id="489" r:id="rId18"/>
    <p:sldId id="491" r:id="rId19"/>
    <p:sldId id="490" r:id="rId20"/>
    <p:sldId id="514" r:id="rId21"/>
    <p:sldId id="494" r:id="rId22"/>
    <p:sldId id="495" r:id="rId23"/>
    <p:sldId id="525" r:id="rId24"/>
    <p:sldId id="515" r:id="rId25"/>
    <p:sldId id="499" r:id="rId26"/>
    <p:sldId id="517" r:id="rId27"/>
    <p:sldId id="518" r:id="rId28"/>
    <p:sldId id="519" r:id="rId29"/>
    <p:sldId id="520" r:id="rId30"/>
    <p:sldId id="526" r:id="rId31"/>
    <p:sldId id="521" r:id="rId32"/>
    <p:sldId id="505" r:id="rId33"/>
    <p:sldId id="522" r:id="rId34"/>
    <p:sldId id="507" r:id="rId35"/>
    <p:sldId id="508" r:id="rId36"/>
    <p:sldId id="509" r:id="rId37"/>
    <p:sldId id="510" r:id="rId38"/>
    <p:sldId id="511" r:id="rId39"/>
    <p:sldId id="527" r:id="rId40"/>
    <p:sldId id="528" r:id="rId41"/>
    <p:sldId id="551" r:id="rId42"/>
    <p:sldId id="552" r:id="rId43"/>
    <p:sldId id="553" r:id="rId44"/>
    <p:sldId id="554" r:id="rId45"/>
    <p:sldId id="555" r:id="rId46"/>
    <p:sldId id="556" r:id="rId47"/>
    <p:sldId id="557" r:id="rId48"/>
    <p:sldId id="558" r:id="rId49"/>
    <p:sldId id="529" r:id="rId50"/>
    <p:sldId id="530" r:id="rId51"/>
    <p:sldId id="531" r:id="rId52"/>
    <p:sldId id="532" r:id="rId53"/>
    <p:sldId id="566" r:id="rId54"/>
    <p:sldId id="560" r:id="rId55"/>
    <p:sldId id="561" r:id="rId56"/>
    <p:sldId id="562" r:id="rId57"/>
    <p:sldId id="563" r:id="rId58"/>
    <p:sldId id="564" r:id="rId59"/>
    <p:sldId id="550" r:id="rId60"/>
  </p:sldIdLst>
  <p:sldSz cx="9144000" cy="6858000" type="screen4x3"/>
  <p:notesSz cx="6858000" cy="9144000"/>
  <p:embeddedFontLst>
    <p:embeddedFont>
      <p:font typeface="Calibri" panose="020F0502020204030204" pitchFamily="34" charset="0"/>
      <p:regular r:id="rId62"/>
      <p:bold r:id="rId63"/>
      <p:italic r:id="rId64"/>
      <p:boldItalic r:id="rId65"/>
    </p:embeddedFont>
    <p:embeddedFont>
      <p:font typeface="Corbel" panose="020B0503020204020204" pitchFamily="34" charset="0"/>
      <p:regular r:id="rId66"/>
      <p:bold r:id="rId67"/>
      <p:italic r:id="rId68"/>
      <p:boldItalic r:id="rId6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5B383BA-341C-4536-8E94-2A6C8F233B23}">
          <p14:sldIdLst/>
        </p14:section>
        <p14:section name="Untitled Section" id="{7ACB665A-837E-43C9-89B0-5E44C34DF6F5}">
          <p14:sldIdLst>
            <p14:sldId id="470"/>
            <p14:sldId id="471"/>
            <p14:sldId id="473"/>
            <p14:sldId id="475"/>
            <p14:sldId id="476"/>
            <p14:sldId id="477"/>
            <p14:sldId id="479"/>
            <p14:sldId id="480"/>
            <p14:sldId id="481"/>
            <p14:sldId id="482"/>
            <p14:sldId id="483"/>
            <p14:sldId id="484"/>
            <p14:sldId id="485"/>
            <p14:sldId id="486"/>
            <p14:sldId id="487"/>
            <p14:sldId id="488"/>
            <p14:sldId id="489"/>
            <p14:sldId id="491"/>
            <p14:sldId id="490"/>
            <p14:sldId id="514"/>
            <p14:sldId id="494"/>
            <p14:sldId id="495"/>
            <p14:sldId id="525"/>
            <p14:sldId id="515"/>
            <p14:sldId id="499"/>
            <p14:sldId id="517"/>
            <p14:sldId id="518"/>
            <p14:sldId id="519"/>
            <p14:sldId id="520"/>
            <p14:sldId id="526"/>
            <p14:sldId id="521"/>
            <p14:sldId id="505"/>
            <p14:sldId id="522"/>
            <p14:sldId id="507"/>
            <p14:sldId id="508"/>
            <p14:sldId id="509"/>
            <p14:sldId id="510"/>
            <p14:sldId id="511"/>
            <p14:sldId id="527"/>
            <p14:sldId id="528"/>
            <p14:sldId id="551"/>
            <p14:sldId id="552"/>
            <p14:sldId id="553"/>
            <p14:sldId id="554"/>
            <p14:sldId id="555"/>
            <p14:sldId id="556"/>
            <p14:sldId id="557"/>
            <p14:sldId id="558"/>
            <p14:sldId id="529"/>
            <p14:sldId id="530"/>
            <p14:sldId id="531"/>
            <p14:sldId id="532"/>
            <p14:sldId id="566"/>
            <p14:sldId id="560"/>
            <p14:sldId id="561"/>
            <p14:sldId id="562"/>
            <p14:sldId id="563"/>
            <p14:sldId id="564"/>
            <p14:sldId id="55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C103"/>
    <a:srgbClr val="4C0E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3AEB67-CB69-4DFF-BE67-D6FEA4B4EEA8}" v="113" dt="2018-11-27T10:54:19.6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129" autoAdjust="0"/>
    <p:restoredTop sz="94660"/>
  </p:normalViewPr>
  <p:slideViewPr>
    <p:cSldViewPr>
      <p:cViewPr varScale="1">
        <p:scale>
          <a:sx n="79" d="100"/>
          <a:sy n="79" d="100"/>
        </p:scale>
        <p:origin x="72" y="13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font" Target="fonts/font2.fntdata"/><Relationship Id="rId68" Type="http://schemas.openxmlformats.org/officeDocument/2006/relationships/font" Target="fonts/font7.fntdata"/><Relationship Id="rId7" Type="http://schemas.openxmlformats.org/officeDocument/2006/relationships/slide" Target="slides/slide6.xml"/><Relationship Id="rId71"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font" Target="fonts/font5.fntdata"/><Relationship Id="rId7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font" Target="fonts/font4.fntdata"/><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font" Target="fonts/font3.fntdata"/><Relationship Id="rId69" Type="http://schemas.openxmlformats.org/officeDocument/2006/relationships/font" Target="fonts/font8.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6.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font" Target="fonts/font1.fntdata"/><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ph Haeussler" userId="a33031a8bc7a0d8c" providerId="LiveId" clId="{4E3AEB67-CB69-4DFF-BE67-D6FEA4B4EEA8}"/>
    <pc:docChg chg="undo custSel addSld delSld modSld modSection">
      <pc:chgData name="Ralph Haeussler" userId="a33031a8bc7a0d8c" providerId="LiveId" clId="{4E3AEB67-CB69-4DFF-BE67-D6FEA4B4EEA8}" dt="2018-11-27T10:54:19.646" v="777"/>
      <pc:docMkLst>
        <pc:docMk/>
      </pc:docMkLst>
      <pc:sldChg chg="modTransition">
        <pc:chgData name="Ralph Haeussler" userId="a33031a8bc7a0d8c" providerId="LiveId" clId="{4E3AEB67-CB69-4DFF-BE67-D6FEA4B4EEA8}" dt="2018-11-27T10:54:19.646" v="777"/>
        <pc:sldMkLst>
          <pc:docMk/>
          <pc:sldMk cId="4193065608" sldId="471"/>
        </pc:sldMkLst>
      </pc:sldChg>
      <pc:sldChg chg="addSp modSp">
        <pc:chgData name="Ralph Haeussler" userId="a33031a8bc7a0d8c" providerId="LiveId" clId="{4E3AEB67-CB69-4DFF-BE67-D6FEA4B4EEA8}" dt="2018-11-27T10:28:30.673" v="23" actId="1076"/>
        <pc:sldMkLst>
          <pc:docMk/>
          <pc:sldMk cId="2052955322" sldId="529"/>
        </pc:sldMkLst>
        <pc:spChg chg="mod">
          <ac:chgData name="Ralph Haeussler" userId="a33031a8bc7a0d8c" providerId="LiveId" clId="{4E3AEB67-CB69-4DFF-BE67-D6FEA4B4EEA8}" dt="2018-11-27T10:23:15.511" v="2" actId="14100"/>
          <ac:spMkLst>
            <pc:docMk/>
            <pc:sldMk cId="2052955322" sldId="529"/>
            <ac:spMk id="3" creationId="{00000000-0000-0000-0000-000000000000}"/>
          </ac:spMkLst>
        </pc:spChg>
        <pc:spChg chg="add ord">
          <ac:chgData name="Ralph Haeussler" userId="a33031a8bc7a0d8c" providerId="LiveId" clId="{4E3AEB67-CB69-4DFF-BE67-D6FEA4B4EEA8}" dt="2018-11-27T10:23:09.577" v="1" actId="167"/>
          <ac:spMkLst>
            <pc:docMk/>
            <pc:sldMk cId="2052955322" sldId="529"/>
            <ac:spMk id="6" creationId="{370B1CD0-BBC0-47DA-AAC0-A17CCBFE0716}"/>
          </ac:spMkLst>
        </pc:spChg>
        <pc:spChg chg="add ord">
          <ac:chgData name="Ralph Haeussler" userId="a33031a8bc7a0d8c" providerId="LiveId" clId="{4E3AEB67-CB69-4DFF-BE67-D6FEA4B4EEA8}" dt="2018-11-27T10:23:09.577" v="1" actId="167"/>
          <ac:spMkLst>
            <pc:docMk/>
            <pc:sldMk cId="2052955322" sldId="529"/>
            <ac:spMk id="7" creationId="{898886BC-F1E7-4380-B363-130E632219E4}"/>
          </ac:spMkLst>
        </pc:spChg>
        <pc:picChg chg="add mod ord">
          <ac:chgData name="Ralph Haeussler" userId="a33031a8bc7a0d8c" providerId="LiveId" clId="{4E3AEB67-CB69-4DFF-BE67-D6FEA4B4EEA8}" dt="2018-11-27T10:28:30.673" v="23" actId="1076"/>
          <ac:picMkLst>
            <pc:docMk/>
            <pc:sldMk cId="2052955322" sldId="529"/>
            <ac:picMk id="5" creationId="{487CD4EC-D629-442B-82A9-FD4F5B97A5D6}"/>
          </ac:picMkLst>
        </pc:picChg>
      </pc:sldChg>
      <pc:sldChg chg="addSp modSp">
        <pc:chgData name="Ralph Haeussler" userId="a33031a8bc7a0d8c" providerId="LiveId" clId="{4E3AEB67-CB69-4DFF-BE67-D6FEA4B4EEA8}" dt="2018-11-27T10:24:10.123" v="7" actId="167"/>
        <pc:sldMkLst>
          <pc:docMk/>
          <pc:sldMk cId="3020853957" sldId="530"/>
        </pc:sldMkLst>
        <pc:picChg chg="add ord">
          <ac:chgData name="Ralph Haeussler" userId="a33031a8bc7a0d8c" providerId="LiveId" clId="{4E3AEB67-CB69-4DFF-BE67-D6FEA4B4EEA8}" dt="2018-11-27T10:24:10.123" v="7" actId="167"/>
          <ac:picMkLst>
            <pc:docMk/>
            <pc:sldMk cId="3020853957" sldId="530"/>
            <ac:picMk id="7" creationId="{86212CC9-94C5-4A59-B435-E3FBDC792BC4}"/>
          </ac:picMkLst>
        </pc:picChg>
      </pc:sldChg>
      <pc:sldChg chg="addSp modSp">
        <pc:chgData name="Ralph Haeussler" userId="a33031a8bc7a0d8c" providerId="LiveId" clId="{4E3AEB67-CB69-4DFF-BE67-D6FEA4B4EEA8}" dt="2018-11-27T10:24:17.273" v="9" actId="167"/>
        <pc:sldMkLst>
          <pc:docMk/>
          <pc:sldMk cId="1192291739" sldId="531"/>
        </pc:sldMkLst>
        <pc:picChg chg="add ord">
          <ac:chgData name="Ralph Haeussler" userId="a33031a8bc7a0d8c" providerId="LiveId" clId="{4E3AEB67-CB69-4DFF-BE67-D6FEA4B4EEA8}" dt="2018-11-27T10:24:17.273" v="9" actId="167"/>
          <ac:picMkLst>
            <pc:docMk/>
            <pc:sldMk cId="1192291739" sldId="531"/>
            <ac:picMk id="7" creationId="{8F395CD3-815B-4DA7-A0F1-1F055AD041C3}"/>
          </ac:picMkLst>
        </pc:picChg>
      </pc:sldChg>
      <pc:sldChg chg="addSp modSp">
        <pc:chgData name="Ralph Haeussler" userId="a33031a8bc7a0d8c" providerId="LiveId" clId="{4E3AEB67-CB69-4DFF-BE67-D6FEA4B4EEA8}" dt="2018-11-27T10:24:23.414" v="11" actId="167"/>
        <pc:sldMkLst>
          <pc:docMk/>
          <pc:sldMk cId="1004754673" sldId="532"/>
        </pc:sldMkLst>
        <pc:picChg chg="add ord">
          <ac:chgData name="Ralph Haeussler" userId="a33031a8bc7a0d8c" providerId="LiveId" clId="{4E3AEB67-CB69-4DFF-BE67-D6FEA4B4EEA8}" dt="2018-11-27T10:24:23.414" v="11" actId="167"/>
          <ac:picMkLst>
            <pc:docMk/>
            <pc:sldMk cId="1004754673" sldId="532"/>
            <ac:picMk id="7" creationId="{A17F3D09-EAD2-41EE-936A-AAA2C1FFE6E7}"/>
          </ac:picMkLst>
        </pc:picChg>
      </pc:sldChg>
      <pc:sldChg chg="del">
        <pc:chgData name="Ralph Haeussler" userId="a33031a8bc7a0d8c" providerId="LiveId" clId="{4E3AEB67-CB69-4DFF-BE67-D6FEA4B4EEA8}" dt="2018-11-27T10:44:46.093" v="277" actId="2696"/>
        <pc:sldMkLst>
          <pc:docMk/>
          <pc:sldMk cId="2193511635" sldId="533"/>
        </pc:sldMkLst>
      </pc:sldChg>
      <pc:sldChg chg="del">
        <pc:chgData name="Ralph Haeussler" userId="a33031a8bc7a0d8c" providerId="LiveId" clId="{4E3AEB67-CB69-4DFF-BE67-D6FEA4B4EEA8}" dt="2018-11-27T10:44:46.122" v="278" actId="2696"/>
        <pc:sldMkLst>
          <pc:docMk/>
          <pc:sldMk cId="3083236687" sldId="534"/>
        </pc:sldMkLst>
      </pc:sldChg>
      <pc:sldChg chg="del">
        <pc:chgData name="Ralph Haeussler" userId="a33031a8bc7a0d8c" providerId="LiveId" clId="{4E3AEB67-CB69-4DFF-BE67-D6FEA4B4EEA8}" dt="2018-11-27T10:44:41.931" v="275" actId="2696"/>
        <pc:sldMkLst>
          <pc:docMk/>
          <pc:sldMk cId="3532441645" sldId="535"/>
        </pc:sldMkLst>
      </pc:sldChg>
      <pc:sldChg chg="del">
        <pc:chgData name="Ralph Haeussler" userId="a33031a8bc7a0d8c" providerId="LiveId" clId="{4E3AEB67-CB69-4DFF-BE67-D6FEA4B4EEA8}" dt="2018-11-27T10:44:41.921" v="274" actId="2696"/>
        <pc:sldMkLst>
          <pc:docMk/>
          <pc:sldMk cId="442384173" sldId="536"/>
        </pc:sldMkLst>
      </pc:sldChg>
      <pc:sldChg chg="del">
        <pc:chgData name="Ralph Haeussler" userId="a33031a8bc7a0d8c" providerId="LiveId" clId="{4E3AEB67-CB69-4DFF-BE67-D6FEA4B4EEA8}" dt="2018-11-27T10:44:41.907" v="273" actId="2696"/>
        <pc:sldMkLst>
          <pc:docMk/>
          <pc:sldMk cId="1654442008" sldId="537"/>
        </pc:sldMkLst>
      </pc:sldChg>
      <pc:sldChg chg="del">
        <pc:chgData name="Ralph Haeussler" userId="a33031a8bc7a0d8c" providerId="LiveId" clId="{4E3AEB67-CB69-4DFF-BE67-D6FEA4B4EEA8}" dt="2018-11-27T10:44:41.899" v="272" actId="2696"/>
        <pc:sldMkLst>
          <pc:docMk/>
          <pc:sldMk cId="1266466335" sldId="538"/>
        </pc:sldMkLst>
      </pc:sldChg>
      <pc:sldChg chg="del">
        <pc:chgData name="Ralph Haeussler" userId="a33031a8bc7a0d8c" providerId="LiveId" clId="{4E3AEB67-CB69-4DFF-BE67-D6FEA4B4EEA8}" dt="2018-11-27T10:44:38.201" v="271" actId="2696"/>
        <pc:sldMkLst>
          <pc:docMk/>
          <pc:sldMk cId="4096412369" sldId="539"/>
        </pc:sldMkLst>
      </pc:sldChg>
      <pc:sldChg chg="del">
        <pc:chgData name="Ralph Haeussler" userId="a33031a8bc7a0d8c" providerId="LiveId" clId="{4E3AEB67-CB69-4DFF-BE67-D6FEA4B4EEA8}" dt="2018-11-27T10:44:38.194" v="270" actId="2696"/>
        <pc:sldMkLst>
          <pc:docMk/>
          <pc:sldMk cId="1592685780" sldId="540"/>
        </pc:sldMkLst>
      </pc:sldChg>
      <pc:sldChg chg="del">
        <pc:chgData name="Ralph Haeussler" userId="a33031a8bc7a0d8c" providerId="LiveId" clId="{4E3AEB67-CB69-4DFF-BE67-D6FEA4B4EEA8}" dt="2018-11-27T10:44:38.187" v="269" actId="2696"/>
        <pc:sldMkLst>
          <pc:docMk/>
          <pc:sldMk cId="2176109774" sldId="541"/>
        </pc:sldMkLst>
      </pc:sldChg>
      <pc:sldChg chg="del">
        <pc:chgData name="Ralph Haeussler" userId="a33031a8bc7a0d8c" providerId="LiveId" clId="{4E3AEB67-CB69-4DFF-BE67-D6FEA4B4EEA8}" dt="2018-11-27T10:44:38.182" v="268" actId="2696"/>
        <pc:sldMkLst>
          <pc:docMk/>
          <pc:sldMk cId="868111422" sldId="542"/>
        </pc:sldMkLst>
      </pc:sldChg>
      <pc:sldChg chg="del">
        <pc:chgData name="Ralph Haeussler" userId="a33031a8bc7a0d8c" providerId="LiveId" clId="{4E3AEB67-CB69-4DFF-BE67-D6FEA4B4EEA8}" dt="2018-11-27T10:44:38.171" v="267" actId="2696"/>
        <pc:sldMkLst>
          <pc:docMk/>
          <pc:sldMk cId="962318061" sldId="543"/>
        </pc:sldMkLst>
      </pc:sldChg>
      <pc:sldChg chg="del">
        <pc:chgData name="Ralph Haeussler" userId="a33031a8bc7a0d8c" providerId="LiveId" clId="{4E3AEB67-CB69-4DFF-BE67-D6FEA4B4EEA8}" dt="2018-11-27T10:44:34.363" v="266" actId="2696"/>
        <pc:sldMkLst>
          <pc:docMk/>
          <pc:sldMk cId="2772578696" sldId="544"/>
        </pc:sldMkLst>
      </pc:sldChg>
      <pc:sldChg chg="del">
        <pc:chgData name="Ralph Haeussler" userId="a33031a8bc7a0d8c" providerId="LiveId" clId="{4E3AEB67-CB69-4DFF-BE67-D6FEA4B4EEA8}" dt="2018-11-27T10:44:34.356" v="265" actId="2696"/>
        <pc:sldMkLst>
          <pc:docMk/>
          <pc:sldMk cId="3479426579" sldId="545"/>
        </pc:sldMkLst>
      </pc:sldChg>
      <pc:sldChg chg="del">
        <pc:chgData name="Ralph Haeussler" userId="a33031a8bc7a0d8c" providerId="LiveId" clId="{4E3AEB67-CB69-4DFF-BE67-D6FEA4B4EEA8}" dt="2018-11-27T10:44:34.339" v="264" actId="2696"/>
        <pc:sldMkLst>
          <pc:docMk/>
          <pc:sldMk cId="3751000141" sldId="546"/>
        </pc:sldMkLst>
      </pc:sldChg>
      <pc:sldChg chg="del">
        <pc:chgData name="Ralph Haeussler" userId="a33031a8bc7a0d8c" providerId="LiveId" clId="{4E3AEB67-CB69-4DFF-BE67-D6FEA4B4EEA8}" dt="2018-11-27T10:44:34.339" v="263" actId="2696"/>
        <pc:sldMkLst>
          <pc:docMk/>
          <pc:sldMk cId="1888018572" sldId="547"/>
        </pc:sldMkLst>
      </pc:sldChg>
      <pc:sldChg chg="del">
        <pc:chgData name="Ralph Haeussler" userId="a33031a8bc7a0d8c" providerId="LiveId" clId="{4E3AEB67-CB69-4DFF-BE67-D6FEA4B4EEA8}" dt="2018-11-27T10:44:34.339" v="262" actId="2696"/>
        <pc:sldMkLst>
          <pc:docMk/>
          <pc:sldMk cId="3159127784" sldId="548"/>
        </pc:sldMkLst>
      </pc:sldChg>
      <pc:sldChg chg="del">
        <pc:chgData name="Ralph Haeussler" userId="a33031a8bc7a0d8c" providerId="LiveId" clId="{4E3AEB67-CB69-4DFF-BE67-D6FEA4B4EEA8}" dt="2018-11-27T10:44:34.328" v="261" actId="2696"/>
        <pc:sldMkLst>
          <pc:docMk/>
          <pc:sldMk cId="3606546001" sldId="549"/>
        </pc:sldMkLst>
      </pc:sldChg>
      <pc:sldChg chg="modSp">
        <pc:chgData name="Ralph Haeussler" userId="a33031a8bc7a0d8c" providerId="LiveId" clId="{4E3AEB67-CB69-4DFF-BE67-D6FEA4B4EEA8}" dt="2018-11-27T10:45:05.891" v="285" actId="14100"/>
        <pc:sldMkLst>
          <pc:docMk/>
          <pc:sldMk cId="702051822" sldId="550"/>
        </pc:sldMkLst>
        <pc:spChg chg="mod">
          <ac:chgData name="Ralph Haeussler" userId="a33031a8bc7a0d8c" providerId="LiveId" clId="{4E3AEB67-CB69-4DFF-BE67-D6FEA4B4EEA8}" dt="2018-11-27T10:45:01.039" v="284" actId="1076"/>
          <ac:spMkLst>
            <pc:docMk/>
            <pc:sldMk cId="702051822" sldId="550"/>
            <ac:spMk id="2" creationId="{00000000-0000-0000-0000-000000000000}"/>
          </ac:spMkLst>
        </pc:spChg>
        <pc:spChg chg="mod">
          <ac:chgData name="Ralph Haeussler" userId="a33031a8bc7a0d8c" providerId="LiveId" clId="{4E3AEB67-CB69-4DFF-BE67-D6FEA4B4EEA8}" dt="2018-11-27T10:44:52.619" v="282" actId="27636"/>
          <ac:spMkLst>
            <pc:docMk/>
            <pc:sldMk cId="702051822" sldId="550"/>
            <ac:spMk id="3" creationId="{00000000-0000-0000-0000-000000000000}"/>
          </ac:spMkLst>
        </pc:spChg>
        <pc:picChg chg="mod">
          <ac:chgData name="Ralph Haeussler" userId="a33031a8bc7a0d8c" providerId="LiveId" clId="{4E3AEB67-CB69-4DFF-BE67-D6FEA4B4EEA8}" dt="2018-11-27T10:45:05.891" v="285" actId="14100"/>
          <ac:picMkLst>
            <pc:docMk/>
            <pc:sldMk cId="702051822" sldId="550"/>
            <ac:picMk id="4" creationId="{00000000-0000-0000-0000-000000000000}"/>
          </ac:picMkLst>
        </pc:picChg>
      </pc:sldChg>
      <pc:sldChg chg="addSp delSp modSp add">
        <pc:chgData name="Ralph Haeussler" userId="a33031a8bc7a0d8c" providerId="LiveId" clId="{4E3AEB67-CB69-4DFF-BE67-D6FEA4B4EEA8}" dt="2018-11-27T10:29:58.621" v="91" actId="313"/>
        <pc:sldMkLst>
          <pc:docMk/>
          <pc:sldMk cId="110116401" sldId="551"/>
        </pc:sldMkLst>
        <pc:spChg chg="add del">
          <ac:chgData name="Ralph Haeussler" userId="a33031a8bc7a0d8c" providerId="LiveId" clId="{4E3AEB67-CB69-4DFF-BE67-D6FEA4B4EEA8}" dt="2018-11-27T10:28:20.338" v="21"/>
          <ac:spMkLst>
            <pc:docMk/>
            <pc:sldMk cId="110116401" sldId="551"/>
            <ac:spMk id="5" creationId="{09206C1F-A406-4444-8794-E39549BD5AF4}"/>
          </ac:spMkLst>
        </pc:spChg>
        <pc:spChg chg="add del">
          <ac:chgData name="Ralph Haeussler" userId="a33031a8bc7a0d8c" providerId="LiveId" clId="{4E3AEB67-CB69-4DFF-BE67-D6FEA4B4EEA8}" dt="2018-11-27T10:28:20.338" v="21"/>
          <ac:spMkLst>
            <pc:docMk/>
            <pc:sldMk cId="110116401" sldId="551"/>
            <ac:spMk id="6" creationId="{39D4C93D-E4E8-4842-AA03-E1BC524E9959}"/>
          </ac:spMkLst>
        </pc:spChg>
        <pc:spChg chg="add">
          <ac:chgData name="Ralph Haeussler" userId="a33031a8bc7a0d8c" providerId="LiveId" clId="{4E3AEB67-CB69-4DFF-BE67-D6FEA4B4EEA8}" dt="2018-11-27T10:28:21.470" v="22"/>
          <ac:spMkLst>
            <pc:docMk/>
            <pc:sldMk cId="110116401" sldId="551"/>
            <ac:spMk id="8" creationId="{4F372183-1EF2-4924-ADF1-26112642E5F5}"/>
          </ac:spMkLst>
        </pc:spChg>
        <pc:spChg chg="add">
          <ac:chgData name="Ralph Haeussler" userId="a33031a8bc7a0d8c" providerId="LiveId" clId="{4E3AEB67-CB69-4DFF-BE67-D6FEA4B4EEA8}" dt="2018-11-27T10:28:21.470" v="22"/>
          <ac:spMkLst>
            <pc:docMk/>
            <pc:sldMk cId="110116401" sldId="551"/>
            <ac:spMk id="9" creationId="{BFB74652-2541-4125-9F34-90CAF0DD344E}"/>
          </ac:spMkLst>
        </pc:spChg>
        <pc:spChg chg="add mod">
          <ac:chgData name="Ralph Haeussler" userId="a33031a8bc7a0d8c" providerId="LiveId" clId="{4E3AEB67-CB69-4DFF-BE67-D6FEA4B4EEA8}" dt="2018-11-27T10:29:58.621" v="91" actId="313"/>
          <ac:spMkLst>
            <pc:docMk/>
            <pc:sldMk cId="110116401" sldId="551"/>
            <ac:spMk id="10" creationId="{B25B70F1-CF8A-4BBE-8123-7A0081223689}"/>
          </ac:spMkLst>
        </pc:spChg>
        <pc:picChg chg="add del">
          <ac:chgData name="Ralph Haeussler" userId="a33031a8bc7a0d8c" providerId="LiveId" clId="{4E3AEB67-CB69-4DFF-BE67-D6FEA4B4EEA8}" dt="2018-11-27T10:28:20.338" v="21"/>
          <ac:picMkLst>
            <pc:docMk/>
            <pc:sldMk cId="110116401" sldId="551"/>
            <ac:picMk id="4" creationId="{590682EB-BEDD-4ABE-8970-DBBA5789D945}"/>
          </ac:picMkLst>
        </pc:picChg>
        <pc:picChg chg="add">
          <ac:chgData name="Ralph Haeussler" userId="a33031a8bc7a0d8c" providerId="LiveId" clId="{4E3AEB67-CB69-4DFF-BE67-D6FEA4B4EEA8}" dt="2018-11-27T10:28:21.470" v="22"/>
          <ac:picMkLst>
            <pc:docMk/>
            <pc:sldMk cId="110116401" sldId="551"/>
            <ac:picMk id="7" creationId="{8A86D597-FE97-4A9A-9C6B-EE43B3001C2B}"/>
          </ac:picMkLst>
        </pc:picChg>
      </pc:sldChg>
      <pc:sldChg chg="addSp add del">
        <pc:chgData name="Ralph Haeussler" userId="a33031a8bc7a0d8c" providerId="LiveId" clId="{4E3AEB67-CB69-4DFF-BE67-D6FEA4B4EEA8}" dt="2018-11-27T10:24:03.936" v="5" actId="2696"/>
        <pc:sldMkLst>
          <pc:docMk/>
          <pc:sldMk cId="4282947693" sldId="551"/>
        </pc:sldMkLst>
        <pc:picChg chg="add">
          <ac:chgData name="Ralph Haeussler" userId="a33031a8bc7a0d8c" providerId="LiveId" clId="{4E3AEB67-CB69-4DFF-BE67-D6FEA4B4EEA8}" dt="2018-11-27T10:23:28.478" v="4"/>
          <ac:picMkLst>
            <pc:docMk/>
            <pc:sldMk cId="4282947693" sldId="551"/>
            <ac:picMk id="4" creationId="{2E51360E-1BF0-41B0-ABF1-DB417CA94261}"/>
          </ac:picMkLst>
        </pc:picChg>
      </pc:sldChg>
      <pc:sldChg chg="addSp delSp modSp add modAnim">
        <pc:chgData name="Ralph Haeussler" userId="a33031a8bc7a0d8c" providerId="LiveId" clId="{4E3AEB67-CB69-4DFF-BE67-D6FEA4B4EEA8}" dt="2018-11-27T10:31:38.955" v="117" actId="14100"/>
        <pc:sldMkLst>
          <pc:docMk/>
          <pc:sldMk cId="2754153563" sldId="552"/>
        </pc:sldMkLst>
        <pc:spChg chg="del mod">
          <ac:chgData name="Ralph Haeussler" userId="a33031a8bc7a0d8c" providerId="LiveId" clId="{4E3AEB67-CB69-4DFF-BE67-D6FEA4B4EEA8}" dt="2018-11-27T10:30:48.861" v="97" actId="478"/>
          <ac:spMkLst>
            <pc:docMk/>
            <pc:sldMk cId="2754153563" sldId="552"/>
            <ac:spMk id="2" creationId="{23BF38F8-C6D3-4DC9-BE45-BB6CB4999866}"/>
          </ac:spMkLst>
        </pc:spChg>
        <pc:spChg chg="mod">
          <ac:chgData name="Ralph Haeussler" userId="a33031a8bc7a0d8c" providerId="LiveId" clId="{4E3AEB67-CB69-4DFF-BE67-D6FEA4B4EEA8}" dt="2018-11-27T10:30:23.185" v="92"/>
          <ac:spMkLst>
            <pc:docMk/>
            <pc:sldMk cId="2754153563" sldId="552"/>
            <ac:spMk id="3" creationId="{10A9C32F-F0CD-43F6-B13C-30846A6C672F}"/>
          </ac:spMkLst>
        </pc:spChg>
        <pc:spChg chg="add mod">
          <ac:chgData name="Ralph Haeussler" userId="a33031a8bc7a0d8c" providerId="LiveId" clId="{4E3AEB67-CB69-4DFF-BE67-D6FEA4B4EEA8}" dt="2018-11-27T10:31:38.955" v="117" actId="14100"/>
          <ac:spMkLst>
            <pc:docMk/>
            <pc:sldMk cId="2754153563" sldId="552"/>
            <ac:spMk id="5" creationId="{F6B13EC7-30E1-47CD-815C-95644B05E35D}"/>
          </ac:spMkLst>
        </pc:spChg>
        <pc:picChg chg="add ord">
          <ac:chgData name="Ralph Haeussler" userId="a33031a8bc7a0d8c" providerId="LiveId" clId="{4E3AEB67-CB69-4DFF-BE67-D6FEA4B4EEA8}" dt="2018-11-27T10:29:24.421" v="75" actId="167"/>
          <ac:picMkLst>
            <pc:docMk/>
            <pc:sldMk cId="2754153563" sldId="552"/>
            <ac:picMk id="4" creationId="{A4E6BE23-5D83-40DB-96D1-847334B4F894}"/>
          </ac:picMkLst>
        </pc:picChg>
      </pc:sldChg>
      <pc:sldChg chg="add">
        <pc:chgData name="Ralph Haeussler" userId="a33031a8bc7a0d8c" providerId="LiveId" clId="{4E3AEB67-CB69-4DFF-BE67-D6FEA4B4EEA8}" dt="2018-11-27T10:31:43.519" v="118"/>
        <pc:sldMkLst>
          <pc:docMk/>
          <pc:sldMk cId="422777395" sldId="553"/>
        </pc:sldMkLst>
      </pc:sldChg>
      <pc:sldChg chg="modSp add modAnim">
        <pc:chgData name="Ralph Haeussler" userId="a33031a8bc7a0d8c" providerId="LiveId" clId="{4E3AEB67-CB69-4DFF-BE67-D6FEA4B4EEA8}" dt="2018-11-27T10:33:38.359" v="134"/>
        <pc:sldMkLst>
          <pc:docMk/>
          <pc:sldMk cId="3163045301" sldId="554"/>
        </pc:sldMkLst>
        <pc:spChg chg="mod">
          <ac:chgData name="Ralph Haeussler" userId="a33031a8bc7a0d8c" providerId="LiveId" clId="{4E3AEB67-CB69-4DFF-BE67-D6FEA4B4EEA8}" dt="2018-11-27T10:33:38.359" v="134"/>
          <ac:spMkLst>
            <pc:docMk/>
            <pc:sldMk cId="3163045301" sldId="554"/>
            <ac:spMk id="5" creationId="{F6B13EC7-30E1-47CD-815C-95644B05E35D}"/>
          </ac:spMkLst>
        </pc:spChg>
      </pc:sldChg>
      <pc:sldChg chg="addSp delSp modSp add delAnim modAnim">
        <pc:chgData name="Ralph Haeussler" userId="a33031a8bc7a0d8c" providerId="LiveId" clId="{4E3AEB67-CB69-4DFF-BE67-D6FEA4B4EEA8}" dt="2018-11-27T10:35:43.040" v="178" actId="1038"/>
        <pc:sldMkLst>
          <pc:docMk/>
          <pc:sldMk cId="2852113143" sldId="555"/>
        </pc:sldMkLst>
        <pc:spChg chg="del mod">
          <ac:chgData name="Ralph Haeussler" userId="a33031a8bc7a0d8c" providerId="LiveId" clId="{4E3AEB67-CB69-4DFF-BE67-D6FEA4B4EEA8}" dt="2018-11-27T10:34:08.844" v="137" actId="478"/>
          <ac:spMkLst>
            <pc:docMk/>
            <pc:sldMk cId="2852113143" sldId="555"/>
            <ac:spMk id="5" creationId="{F6B13EC7-30E1-47CD-815C-95644B05E35D}"/>
          </ac:spMkLst>
        </pc:spChg>
        <pc:spChg chg="add mod ord">
          <ac:chgData name="Ralph Haeussler" userId="a33031a8bc7a0d8c" providerId="LiveId" clId="{4E3AEB67-CB69-4DFF-BE67-D6FEA4B4EEA8}" dt="2018-11-27T10:35:43.040" v="178" actId="1038"/>
          <ac:spMkLst>
            <pc:docMk/>
            <pc:sldMk cId="2852113143" sldId="555"/>
            <ac:spMk id="6" creationId="{7DBE84A6-5B8D-4FBC-BC15-8794C2F70289}"/>
          </ac:spMkLst>
        </pc:spChg>
        <pc:spChg chg="add del mod">
          <ac:chgData name="Ralph Haeussler" userId="a33031a8bc7a0d8c" providerId="LiveId" clId="{4E3AEB67-CB69-4DFF-BE67-D6FEA4B4EEA8}" dt="2018-11-27T10:34:19.582" v="145" actId="478"/>
          <ac:spMkLst>
            <pc:docMk/>
            <pc:sldMk cId="2852113143" sldId="555"/>
            <ac:spMk id="7" creationId="{925A5789-7F82-4660-9092-C63FDCF49D21}"/>
          </ac:spMkLst>
        </pc:spChg>
        <pc:picChg chg="add del mod">
          <ac:chgData name="Ralph Haeussler" userId="a33031a8bc7a0d8c" providerId="LiveId" clId="{4E3AEB67-CB69-4DFF-BE67-D6FEA4B4EEA8}" dt="2018-11-27T10:34:24.824" v="149" actId="478"/>
          <ac:picMkLst>
            <pc:docMk/>
            <pc:sldMk cId="2852113143" sldId="555"/>
            <ac:picMk id="8" creationId="{1228FC99-A746-46B7-A6F8-4B7E1F96464F}"/>
          </ac:picMkLst>
        </pc:picChg>
        <pc:picChg chg="add mod">
          <ac:chgData name="Ralph Haeussler" userId="a33031a8bc7a0d8c" providerId="LiveId" clId="{4E3AEB67-CB69-4DFF-BE67-D6FEA4B4EEA8}" dt="2018-11-27T10:34:31.711" v="151" actId="1076"/>
          <ac:picMkLst>
            <pc:docMk/>
            <pc:sldMk cId="2852113143" sldId="555"/>
            <ac:picMk id="9" creationId="{25B4A155-B5B0-41F8-BF79-AEEA2B1ABDD2}"/>
          </ac:picMkLst>
        </pc:picChg>
        <pc:picChg chg="add mod">
          <ac:chgData name="Ralph Haeussler" userId="a33031a8bc7a0d8c" providerId="LiveId" clId="{4E3AEB67-CB69-4DFF-BE67-D6FEA4B4EEA8}" dt="2018-11-27T10:35:08.357" v="157" actId="1076"/>
          <ac:picMkLst>
            <pc:docMk/>
            <pc:sldMk cId="2852113143" sldId="555"/>
            <ac:picMk id="10" creationId="{C0EB98C6-A8FF-42D2-B323-1B340E40DFEB}"/>
          </ac:picMkLst>
        </pc:picChg>
      </pc:sldChg>
      <pc:sldChg chg="addSp delSp modSp add delAnim modAnim">
        <pc:chgData name="Ralph Haeussler" userId="a33031a8bc7a0d8c" providerId="LiveId" clId="{4E3AEB67-CB69-4DFF-BE67-D6FEA4B4EEA8}" dt="2018-11-27T10:38:35.616" v="202" actId="207"/>
        <pc:sldMkLst>
          <pc:docMk/>
          <pc:sldMk cId="3581338483" sldId="556"/>
        </pc:sldMkLst>
        <pc:spChg chg="mod">
          <ac:chgData name="Ralph Haeussler" userId="a33031a8bc7a0d8c" providerId="LiveId" clId="{4E3AEB67-CB69-4DFF-BE67-D6FEA4B4EEA8}" dt="2018-11-27T10:38:35.616" v="202" actId="207"/>
          <ac:spMkLst>
            <pc:docMk/>
            <pc:sldMk cId="3581338483" sldId="556"/>
            <ac:spMk id="6" creationId="{7DBE84A6-5B8D-4FBC-BC15-8794C2F70289}"/>
          </ac:spMkLst>
        </pc:spChg>
        <pc:picChg chg="add mod">
          <ac:chgData name="Ralph Haeussler" userId="a33031a8bc7a0d8c" providerId="LiveId" clId="{4E3AEB67-CB69-4DFF-BE67-D6FEA4B4EEA8}" dt="2018-11-27T10:36:14.982" v="182" actId="1076"/>
          <ac:picMkLst>
            <pc:docMk/>
            <pc:sldMk cId="3581338483" sldId="556"/>
            <ac:picMk id="7" creationId="{DEC70559-DBF2-4D1C-915C-FF52EE064587}"/>
          </ac:picMkLst>
        </pc:picChg>
        <pc:picChg chg="del">
          <ac:chgData name="Ralph Haeussler" userId="a33031a8bc7a0d8c" providerId="LiveId" clId="{4E3AEB67-CB69-4DFF-BE67-D6FEA4B4EEA8}" dt="2018-11-27T10:36:19.220" v="183" actId="478"/>
          <ac:picMkLst>
            <pc:docMk/>
            <pc:sldMk cId="3581338483" sldId="556"/>
            <ac:picMk id="9" creationId="{25B4A155-B5B0-41F8-BF79-AEEA2B1ABDD2}"/>
          </ac:picMkLst>
        </pc:picChg>
        <pc:picChg chg="del">
          <ac:chgData name="Ralph Haeussler" userId="a33031a8bc7a0d8c" providerId="LiveId" clId="{4E3AEB67-CB69-4DFF-BE67-D6FEA4B4EEA8}" dt="2018-11-27T10:36:09.615" v="180" actId="478"/>
          <ac:picMkLst>
            <pc:docMk/>
            <pc:sldMk cId="3581338483" sldId="556"/>
            <ac:picMk id="10" creationId="{C0EB98C6-A8FF-42D2-B323-1B340E40DFEB}"/>
          </ac:picMkLst>
        </pc:picChg>
      </pc:sldChg>
      <pc:sldChg chg="addSp delSp modSp add delAnim modAnim">
        <pc:chgData name="Ralph Haeussler" userId="a33031a8bc7a0d8c" providerId="LiveId" clId="{4E3AEB67-CB69-4DFF-BE67-D6FEA4B4EEA8}" dt="2018-11-27T10:39:49.919" v="211" actId="207"/>
        <pc:sldMkLst>
          <pc:docMk/>
          <pc:sldMk cId="4236243055" sldId="557"/>
        </pc:sldMkLst>
        <pc:spChg chg="add mod">
          <ac:chgData name="Ralph Haeussler" userId="a33031a8bc7a0d8c" providerId="LiveId" clId="{4E3AEB67-CB69-4DFF-BE67-D6FEA4B4EEA8}" dt="2018-11-27T10:39:23.342" v="206" actId="478"/>
          <ac:spMkLst>
            <pc:docMk/>
            <pc:sldMk cId="4236243055" sldId="557"/>
            <ac:spMk id="5" creationId="{AD0392FA-3FFB-469E-9647-CF18A9A1268C}"/>
          </ac:spMkLst>
        </pc:spChg>
        <pc:spChg chg="del mod">
          <ac:chgData name="Ralph Haeussler" userId="a33031a8bc7a0d8c" providerId="LiveId" clId="{4E3AEB67-CB69-4DFF-BE67-D6FEA4B4EEA8}" dt="2018-11-27T10:39:23.342" v="206" actId="478"/>
          <ac:spMkLst>
            <pc:docMk/>
            <pc:sldMk cId="4236243055" sldId="557"/>
            <ac:spMk id="6" creationId="{7DBE84A6-5B8D-4FBC-BC15-8794C2F70289}"/>
          </ac:spMkLst>
        </pc:spChg>
        <pc:spChg chg="add mod">
          <ac:chgData name="Ralph Haeussler" userId="a33031a8bc7a0d8c" providerId="LiveId" clId="{4E3AEB67-CB69-4DFF-BE67-D6FEA4B4EEA8}" dt="2018-11-27T10:39:49.919" v="211" actId="207"/>
          <ac:spMkLst>
            <pc:docMk/>
            <pc:sldMk cId="4236243055" sldId="557"/>
            <ac:spMk id="8" creationId="{360E1653-82A4-4626-80EE-10D8BD67C07B}"/>
          </ac:spMkLst>
        </pc:spChg>
        <pc:picChg chg="del">
          <ac:chgData name="Ralph Haeussler" userId="a33031a8bc7a0d8c" providerId="LiveId" clId="{4E3AEB67-CB69-4DFF-BE67-D6FEA4B4EEA8}" dt="2018-11-27T10:39:20.172" v="204" actId="478"/>
          <ac:picMkLst>
            <pc:docMk/>
            <pc:sldMk cId="4236243055" sldId="557"/>
            <ac:picMk id="7" creationId="{DEC70559-DBF2-4D1C-915C-FF52EE064587}"/>
          </ac:picMkLst>
        </pc:picChg>
        <pc:picChg chg="add">
          <ac:chgData name="Ralph Haeussler" userId="a33031a8bc7a0d8c" providerId="LiveId" clId="{4E3AEB67-CB69-4DFF-BE67-D6FEA4B4EEA8}" dt="2018-11-27T10:39:42.290" v="209"/>
          <ac:picMkLst>
            <pc:docMk/>
            <pc:sldMk cId="4236243055" sldId="557"/>
            <ac:picMk id="9" creationId="{62F60CFE-2ECE-4810-A7C3-EBE1F4972280}"/>
          </ac:picMkLst>
        </pc:picChg>
      </pc:sldChg>
      <pc:sldChg chg="addSp delSp modSp add modAnim">
        <pc:chgData name="Ralph Haeussler" userId="a33031a8bc7a0d8c" providerId="LiveId" clId="{4E3AEB67-CB69-4DFF-BE67-D6FEA4B4EEA8}" dt="2018-11-27T10:42:33.821" v="248" actId="14100"/>
        <pc:sldMkLst>
          <pc:docMk/>
          <pc:sldMk cId="2849841387" sldId="558"/>
        </pc:sldMkLst>
        <pc:spChg chg="del mod">
          <ac:chgData name="Ralph Haeussler" userId="a33031a8bc7a0d8c" providerId="LiveId" clId="{4E3AEB67-CB69-4DFF-BE67-D6FEA4B4EEA8}" dt="2018-11-27T10:40:30.607" v="220" actId="478"/>
          <ac:spMkLst>
            <pc:docMk/>
            <pc:sldMk cId="2849841387" sldId="558"/>
            <ac:spMk id="5" creationId="{AD0392FA-3FFB-469E-9647-CF18A9A1268C}"/>
          </ac:spMkLst>
        </pc:spChg>
        <pc:spChg chg="add mod">
          <ac:chgData name="Ralph Haeussler" userId="a33031a8bc7a0d8c" providerId="LiveId" clId="{4E3AEB67-CB69-4DFF-BE67-D6FEA4B4EEA8}" dt="2018-11-27T10:42:33.821" v="248" actId="14100"/>
          <ac:spMkLst>
            <pc:docMk/>
            <pc:sldMk cId="2849841387" sldId="558"/>
            <ac:spMk id="7" creationId="{720030E2-D430-42B5-9CE6-D1D80717622A}"/>
          </ac:spMkLst>
        </pc:spChg>
        <pc:spChg chg="del mod">
          <ac:chgData name="Ralph Haeussler" userId="a33031a8bc7a0d8c" providerId="LiveId" clId="{4E3AEB67-CB69-4DFF-BE67-D6FEA4B4EEA8}" dt="2018-11-27T10:40:26.225" v="218" actId="478"/>
          <ac:spMkLst>
            <pc:docMk/>
            <pc:sldMk cId="2849841387" sldId="558"/>
            <ac:spMk id="8" creationId="{360E1653-82A4-4626-80EE-10D8BD67C07B}"/>
          </ac:spMkLst>
        </pc:spChg>
        <pc:picChg chg="mod">
          <ac:chgData name="Ralph Haeussler" userId="a33031a8bc7a0d8c" providerId="LiveId" clId="{4E3AEB67-CB69-4DFF-BE67-D6FEA4B4EEA8}" dt="2018-11-27T10:40:34.247" v="222" actId="1076"/>
          <ac:picMkLst>
            <pc:docMk/>
            <pc:sldMk cId="2849841387" sldId="558"/>
            <ac:picMk id="4" creationId="{A4E6BE23-5D83-40DB-96D1-847334B4F894}"/>
          </ac:picMkLst>
        </pc:picChg>
      </pc:sldChg>
      <pc:sldChg chg="add del">
        <pc:chgData name="Ralph Haeussler" userId="a33031a8bc7a0d8c" providerId="LiveId" clId="{4E3AEB67-CB69-4DFF-BE67-D6FEA4B4EEA8}" dt="2018-11-27T10:44:46.080" v="276" actId="2696"/>
        <pc:sldMkLst>
          <pc:docMk/>
          <pc:sldMk cId="105804705" sldId="559"/>
        </pc:sldMkLst>
      </pc:sldChg>
      <pc:sldChg chg="add modTransition">
        <pc:chgData name="Ralph Haeussler" userId="a33031a8bc7a0d8c" providerId="LiveId" clId="{4E3AEB67-CB69-4DFF-BE67-D6FEA4B4EEA8}" dt="2018-11-27T10:53:48.126" v="775"/>
        <pc:sldMkLst>
          <pc:docMk/>
          <pc:sldMk cId="3535192251" sldId="560"/>
        </pc:sldMkLst>
      </pc:sldChg>
      <pc:sldChg chg="modSp add">
        <pc:chgData name="Ralph Haeussler" userId="a33031a8bc7a0d8c" providerId="LiveId" clId="{4E3AEB67-CB69-4DFF-BE67-D6FEA4B4EEA8}" dt="2018-11-27T10:45:38.410" v="287" actId="6549"/>
        <pc:sldMkLst>
          <pc:docMk/>
          <pc:sldMk cId="3664917085" sldId="561"/>
        </pc:sldMkLst>
        <pc:spChg chg="mod">
          <ac:chgData name="Ralph Haeussler" userId="a33031a8bc7a0d8c" providerId="LiveId" clId="{4E3AEB67-CB69-4DFF-BE67-D6FEA4B4EEA8}" dt="2018-11-27T10:45:38.410" v="287" actId="6549"/>
          <ac:spMkLst>
            <pc:docMk/>
            <pc:sldMk cId="3664917085" sldId="561"/>
            <ac:spMk id="10" creationId="{00000000-0000-0000-0000-000000000000}"/>
          </ac:spMkLst>
        </pc:spChg>
      </pc:sldChg>
      <pc:sldChg chg="add">
        <pc:chgData name="Ralph Haeussler" userId="a33031a8bc7a0d8c" providerId="LiveId" clId="{4E3AEB67-CB69-4DFF-BE67-D6FEA4B4EEA8}" dt="2018-11-27T10:43:20.057" v="250"/>
        <pc:sldMkLst>
          <pc:docMk/>
          <pc:sldMk cId="690665951" sldId="562"/>
        </pc:sldMkLst>
      </pc:sldChg>
      <pc:sldChg chg="delSp modSp add delAnim modAnim">
        <pc:chgData name="Ralph Haeussler" userId="a33031a8bc7a0d8c" providerId="LiveId" clId="{4E3AEB67-CB69-4DFF-BE67-D6FEA4B4EEA8}" dt="2018-11-27T10:43:38.178" v="255" actId="478"/>
        <pc:sldMkLst>
          <pc:docMk/>
          <pc:sldMk cId="3845534231" sldId="563"/>
        </pc:sldMkLst>
        <pc:spChg chg="mod">
          <ac:chgData name="Ralph Haeussler" userId="a33031a8bc7a0d8c" providerId="LiveId" clId="{4E3AEB67-CB69-4DFF-BE67-D6FEA4B4EEA8}" dt="2018-11-27T10:43:33.440" v="253" actId="6549"/>
          <ac:spMkLst>
            <pc:docMk/>
            <pc:sldMk cId="3845534231" sldId="563"/>
            <ac:spMk id="2" creationId="{00000000-0000-0000-0000-000000000000}"/>
          </ac:spMkLst>
        </pc:spChg>
        <pc:picChg chg="del mod">
          <ac:chgData name="Ralph Haeussler" userId="a33031a8bc7a0d8c" providerId="LiveId" clId="{4E3AEB67-CB69-4DFF-BE67-D6FEA4B4EEA8}" dt="2018-11-27T10:43:38.178" v="255" actId="478"/>
          <ac:picMkLst>
            <pc:docMk/>
            <pc:sldMk cId="3845534231" sldId="563"/>
            <ac:picMk id="12290" creationId="{00000000-0000-0000-0000-000000000000}"/>
          </ac:picMkLst>
        </pc:picChg>
      </pc:sldChg>
      <pc:sldChg chg="modSp add">
        <pc:chgData name="Ralph Haeussler" userId="a33031a8bc7a0d8c" providerId="LiveId" clId="{4E3AEB67-CB69-4DFF-BE67-D6FEA4B4EEA8}" dt="2018-11-27T10:44:19.730" v="260" actId="13926"/>
        <pc:sldMkLst>
          <pc:docMk/>
          <pc:sldMk cId="1753611350" sldId="564"/>
        </pc:sldMkLst>
        <pc:spChg chg="mod">
          <ac:chgData name="Ralph Haeussler" userId="a33031a8bc7a0d8c" providerId="LiveId" clId="{4E3AEB67-CB69-4DFF-BE67-D6FEA4B4EEA8}" dt="2018-11-27T10:44:19.730" v="260" actId="13926"/>
          <ac:spMkLst>
            <pc:docMk/>
            <pc:sldMk cId="1753611350" sldId="564"/>
            <ac:spMk id="2" creationId="{00000000-0000-0000-0000-000000000000}"/>
          </ac:spMkLst>
        </pc:spChg>
      </pc:sldChg>
      <pc:sldChg chg="modSp add del">
        <pc:chgData name="Ralph Haeussler" userId="a33031a8bc7a0d8c" providerId="LiveId" clId="{4E3AEB67-CB69-4DFF-BE67-D6FEA4B4EEA8}" dt="2018-11-27T10:53:37.811" v="774" actId="2696"/>
        <pc:sldMkLst>
          <pc:docMk/>
          <pc:sldMk cId="3976007637" sldId="565"/>
        </pc:sldMkLst>
        <pc:spChg chg="mod">
          <ac:chgData name="Ralph Haeussler" userId="a33031a8bc7a0d8c" providerId="LiveId" clId="{4E3AEB67-CB69-4DFF-BE67-D6FEA4B4EEA8}" dt="2018-11-27T10:50:41.681" v="550"/>
          <ac:spMkLst>
            <pc:docMk/>
            <pc:sldMk cId="3976007637" sldId="565"/>
            <ac:spMk id="2" creationId="{74AB93F5-43D2-463F-9589-8D20600BA64D}"/>
          </ac:spMkLst>
        </pc:spChg>
        <pc:spChg chg="mod">
          <ac:chgData name="Ralph Haeussler" userId="a33031a8bc7a0d8c" providerId="LiveId" clId="{4E3AEB67-CB69-4DFF-BE67-D6FEA4B4EEA8}" dt="2018-11-27T10:46:27.873" v="328" actId="20577"/>
          <ac:spMkLst>
            <pc:docMk/>
            <pc:sldMk cId="3976007637" sldId="565"/>
            <ac:spMk id="3" creationId="{0EECCA96-1B6A-43AC-A094-98229682B6A1}"/>
          </ac:spMkLst>
        </pc:spChg>
      </pc:sldChg>
      <pc:sldChg chg="addSp modSp add modTransition">
        <pc:chgData name="Ralph Haeussler" userId="a33031a8bc7a0d8c" providerId="LiveId" clId="{4E3AEB67-CB69-4DFF-BE67-D6FEA4B4EEA8}" dt="2018-11-27T10:53:59.398" v="776"/>
        <pc:sldMkLst>
          <pc:docMk/>
          <pc:sldMk cId="1762636736" sldId="566"/>
        </pc:sldMkLst>
        <pc:spChg chg="mod">
          <ac:chgData name="Ralph Haeussler" userId="a33031a8bc7a0d8c" providerId="LiveId" clId="{4E3AEB67-CB69-4DFF-BE67-D6FEA4B4EEA8}" dt="2018-11-27T10:53:31.123" v="773" actId="113"/>
          <ac:spMkLst>
            <pc:docMk/>
            <pc:sldMk cId="1762636736" sldId="566"/>
            <ac:spMk id="2" creationId="{B16FE9F9-207D-4C97-B21D-2BDE37E23476}"/>
          </ac:spMkLst>
        </pc:spChg>
        <pc:spChg chg="mod">
          <ac:chgData name="Ralph Haeussler" userId="a33031a8bc7a0d8c" providerId="LiveId" clId="{4E3AEB67-CB69-4DFF-BE67-D6FEA4B4EEA8}" dt="2018-11-27T10:51:17.451" v="601" actId="27636"/>
          <ac:spMkLst>
            <pc:docMk/>
            <pc:sldMk cId="1762636736" sldId="566"/>
            <ac:spMk id="3" creationId="{05EC4A10-A895-4093-B217-81508433FF82}"/>
          </ac:spMkLst>
        </pc:spChg>
        <pc:spChg chg="add ord">
          <ac:chgData name="Ralph Haeussler" userId="a33031a8bc7a0d8c" providerId="LiveId" clId="{4E3AEB67-CB69-4DFF-BE67-D6FEA4B4EEA8}" dt="2018-11-27T10:50:33.618" v="549" actId="167"/>
          <ac:spMkLst>
            <pc:docMk/>
            <pc:sldMk cId="1762636736" sldId="566"/>
            <ac:spMk id="6" creationId="{CFD7B4DB-9274-4A25-9FBD-4CC631F38B08}"/>
          </ac:spMkLst>
        </pc:spChg>
        <pc:spChg chg="add ord">
          <ac:chgData name="Ralph Haeussler" userId="a33031a8bc7a0d8c" providerId="LiveId" clId="{4E3AEB67-CB69-4DFF-BE67-D6FEA4B4EEA8}" dt="2018-11-27T10:50:33.618" v="549" actId="167"/>
          <ac:spMkLst>
            <pc:docMk/>
            <pc:sldMk cId="1762636736" sldId="566"/>
            <ac:spMk id="9" creationId="{81D162B1-6D95-4870-831F-349206ECA28B}"/>
          </ac:spMkLst>
        </pc:spChg>
        <pc:spChg chg="add ord">
          <ac:chgData name="Ralph Haeussler" userId="a33031a8bc7a0d8c" providerId="LiveId" clId="{4E3AEB67-CB69-4DFF-BE67-D6FEA4B4EEA8}" dt="2018-11-27T10:50:33.618" v="549" actId="167"/>
          <ac:spMkLst>
            <pc:docMk/>
            <pc:sldMk cId="1762636736" sldId="566"/>
            <ac:spMk id="11" creationId="{990C0F5E-9931-4FB9-8B15-96DE179700BC}"/>
          </ac:spMkLst>
        </pc:spChg>
        <pc:spChg chg="add ord">
          <ac:chgData name="Ralph Haeussler" userId="a33031a8bc7a0d8c" providerId="LiveId" clId="{4E3AEB67-CB69-4DFF-BE67-D6FEA4B4EEA8}" dt="2018-11-27T10:50:33.618" v="549" actId="167"/>
          <ac:spMkLst>
            <pc:docMk/>
            <pc:sldMk cId="1762636736" sldId="566"/>
            <ac:spMk id="12" creationId="{AAFD9AA6-CCCB-4908-A848-69C591865000}"/>
          </ac:spMkLst>
        </pc:spChg>
        <pc:picChg chg="add ord">
          <ac:chgData name="Ralph Haeussler" userId="a33031a8bc7a0d8c" providerId="LiveId" clId="{4E3AEB67-CB69-4DFF-BE67-D6FEA4B4EEA8}" dt="2018-11-27T10:50:33.618" v="549" actId="167"/>
          <ac:picMkLst>
            <pc:docMk/>
            <pc:sldMk cId="1762636736" sldId="566"/>
            <ac:picMk id="4" creationId="{A6260A14-6EDF-4310-AE0C-2CA704C6B066}"/>
          </ac:picMkLst>
        </pc:picChg>
        <pc:picChg chg="add ord">
          <ac:chgData name="Ralph Haeussler" userId="a33031a8bc7a0d8c" providerId="LiveId" clId="{4E3AEB67-CB69-4DFF-BE67-D6FEA4B4EEA8}" dt="2018-11-27T10:50:33.618" v="549" actId="167"/>
          <ac:picMkLst>
            <pc:docMk/>
            <pc:sldMk cId="1762636736" sldId="566"/>
            <ac:picMk id="5" creationId="{EB5A6857-32DF-476C-AF55-774BFB2617E6}"/>
          </ac:picMkLst>
        </pc:picChg>
        <pc:picChg chg="add ord">
          <ac:chgData name="Ralph Haeussler" userId="a33031a8bc7a0d8c" providerId="LiveId" clId="{4E3AEB67-CB69-4DFF-BE67-D6FEA4B4EEA8}" dt="2018-11-27T10:50:33.618" v="549" actId="167"/>
          <ac:picMkLst>
            <pc:docMk/>
            <pc:sldMk cId="1762636736" sldId="566"/>
            <ac:picMk id="7" creationId="{3C351DF1-FDE6-40E9-B1BE-896634CA4069}"/>
          </ac:picMkLst>
        </pc:picChg>
        <pc:picChg chg="add ord">
          <ac:chgData name="Ralph Haeussler" userId="a33031a8bc7a0d8c" providerId="LiveId" clId="{4E3AEB67-CB69-4DFF-BE67-D6FEA4B4EEA8}" dt="2018-11-27T10:50:33.618" v="549" actId="167"/>
          <ac:picMkLst>
            <pc:docMk/>
            <pc:sldMk cId="1762636736" sldId="566"/>
            <ac:picMk id="8" creationId="{56DAD63F-052A-4221-9B4E-1B550968F7CE}"/>
          </ac:picMkLst>
        </pc:picChg>
        <pc:picChg chg="add ord">
          <ac:chgData name="Ralph Haeussler" userId="a33031a8bc7a0d8c" providerId="LiveId" clId="{4E3AEB67-CB69-4DFF-BE67-D6FEA4B4EEA8}" dt="2018-11-27T10:50:33.618" v="549" actId="167"/>
          <ac:picMkLst>
            <pc:docMk/>
            <pc:sldMk cId="1762636736" sldId="566"/>
            <ac:picMk id="10" creationId="{793D574B-4ABA-41A6-8433-33E7D648C18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3B1EF6-AC4C-4B5F-82DA-86123905245C}" type="datetimeFigureOut">
              <a:rPr lang="en-GB" smtClean="0"/>
              <a:pPr/>
              <a:t>27/11/2018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290385-4D9F-4F74-A57C-FCA21F9CC0BF}" type="slidenum">
              <a:rPr lang="en-GB" smtClean="0"/>
              <a:pPr/>
              <a:t>‹#›</a:t>
            </a:fld>
            <a:endParaRPr lang="en-GB"/>
          </a:p>
        </p:txBody>
      </p:sp>
    </p:spTree>
    <p:extLst>
      <p:ext uri="{BB962C8B-B14F-4D97-AF65-F5344CB8AC3E}">
        <p14:creationId xmlns:p14="http://schemas.microsoft.com/office/powerpoint/2010/main" val="2565613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176B5D25-34C5-47F0-B492-16B667B727FB}" type="datetimeFigureOut">
              <a:rPr lang="en-GB" smtClean="0"/>
              <a:pPr/>
              <a:t>27/11/2018</a:t>
            </a:fld>
            <a:endParaRPr lang="en-GB"/>
          </a:p>
        </p:txBody>
      </p:sp>
      <p:sp>
        <p:nvSpPr>
          <p:cNvPr id="23" name="Slide Number Placeholder 22"/>
          <p:cNvSpPr>
            <a:spLocks noGrp="1"/>
          </p:cNvSpPr>
          <p:nvPr>
            <p:ph type="sldNum" sz="quarter" idx="11"/>
          </p:nvPr>
        </p:nvSpPr>
        <p:spPr/>
        <p:txBody>
          <a:bodyPr/>
          <a:lstStyle/>
          <a:p>
            <a:fld id="{32FE45E5-0AED-4F18-B00E-BEB14A786A7E}" type="slidenum">
              <a:rPr lang="en-GB" smtClean="0"/>
              <a:pPr/>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a:t>Click to edit Master title style</a:t>
            </a:r>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p:cNvSpPr>
            <a:spLocks noGrp="1"/>
          </p:cNvSpPr>
          <p:nvPr>
            <p:ph type="dt" sz="half" idx="14"/>
          </p:nvPr>
        </p:nvSpPr>
        <p:spPr/>
        <p:txBody>
          <a:bodyPr/>
          <a:lstStyle/>
          <a:p>
            <a:fld id="{176B5D25-34C5-47F0-B492-16B667B727FB}" type="datetimeFigureOut">
              <a:rPr lang="en-GB" smtClean="0"/>
              <a:pPr/>
              <a:t>27/11/2018</a:t>
            </a:fld>
            <a:endParaRPr lang="en-GB"/>
          </a:p>
        </p:txBody>
      </p:sp>
      <p:sp>
        <p:nvSpPr>
          <p:cNvPr id="19" name="Slide Number Placeholder 18"/>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a:t>Click to edit Master title style</a:t>
            </a:r>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Date Placeholder 15"/>
          <p:cNvSpPr>
            <a:spLocks noGrp="1"/>
          </p:cNvSpPr>
          <p:nvPr>
            <p:ph type="dt" sz="half" idx="10"/>
          </p:nvPr>
        </p:nvSpPr>
        <p:spPr/>
        <p:txBody>
          <a:bodyPr/>
          <a:lstStyle/>
          <a:p>
            <a:fld id="{176B5D25-34C5-47F0-B492-16B667B727FB}" type="datetimeFigureOut">
              <a:rPr lang="en-GB" smtClean="0"/>
              <a:pPr/>
              <a:t>27/11/2018</a:t>
            </a:fld>
            <a:endParaRPr lang="en-GB"/>
          </a:p>
        </p:txBody>
      </p:sp>
      <p:sp>
        <p:nvSpPr>
          <p:cNvPr id="20" name="Slide Number Placeholder 19"/>
          <p:cNvSpPr>
            <a:spLocks noGrp="1"/>
          </p:cNvSpPr>
          <p:nvPr>
            <p:ph type="sldNum" sz="quarter" idx="11"/>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a:t>Click to edit Master title style</a:t>
            </a:r>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7" name="Title 26"/>
          <p:cNvSpPr>
            <a:spLocks noGrp="1"/>
          </p:cNvSpPr>
          <p:nvPr>
            <p:ph type="title"/>
          </p:nvPr>
        </p:nvSpPr>
        <p:spPr/>
        <p:txBody>
          <a:bodyPr/>
          <a:lstStyle/>
          <a:p>
            <a:r>
              <a:rPr lang="en-US"/>
              <a:t>Click to edit Master title style</a:t>
            </a:r>
            <a:endParaRPr lang="en-US" dirty="0"/>
          </a:p>
        </p:txBody>
      </p:sp>
      <p:sp>
        <p:nvSpPr>
          <p:cNvPr id="20" name="Date Placeholder 19"/>
          <p:cNvSpPr>
            <a:spLocks noGrp="1"/>
          </p:cNvSpPr>
          <p:nvPr>
            <p:ph type="dt" sz="half" idx="15"/>
          </p:nvPr>
        </p:nvSpPr>
        <p:spPr/>
        <p:txBody>
          <a:bodyPr/>
          <a:lstStyle/>
          <a:p>
            <a:fld id="{176B5D25-34C5-47F0-B492-16B667B727FB}" type="datetimeFigureOut">
              <a:rPr lang="en-GB" smtClean="0"/>
              <a:pPr/>
              <a:t>27/11/2018</a:t>
            </a:fld>
            <a:endParaRPr lang="en-GB"/>
          </a:p>
        </p:txBody>
      </p:sp>
      <p:sp>
        <p:nvSpPr>
          <p:cNvPr id="25" name="Slide Number Placeholder 24"/>
          <p:cNvSpPr>
            <a:spLocks noGrp="1"/>
          </p:cNvSpPr>
          <p:nvPr>
            <p:ph type="sldNum" sz="quarter" idx="16"/>
          </p:nvPr>
        </p:nvSpPr>
        <p:spPr/>
        <p:txBody>
          <a:bodyPr/>
          <a:lstStyle/>
          <a:p>
            <a:fld id="{32FE45E5-0AED-4F18-B00E-BEB14A786A7E}" type="slidenum">
              <a:rPr lang="en-GB" smtClean="0"/>
              <a:pPr/>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0" name="Title 29"/>
          <p:cNvSpPr>
            <a:spLocks noGrp="1"/>
          </p:cNvSpPr>
          <p:nvPr>
            <p:ph type="title"/>
          </p:nvPr>
        </p:nvSpPr>
        <p:spPr/>
        <p:txBody>
          <a:bodyPr/>
          <a:lstStyle/>
          <a:p>
            <a:r>
              <a:rPr lang="en-US"/>
              <a:t>Click to edit Master title style</a:t>
            </a:r>
          </a:p>
        </p:txBody>
      </p:sp>
      <p:sp>
        <p:nvSpPr>
          <p:cNvPr id="20" name="Date Placeholder 19"/>
          <p:cNvSpPr>
            <a:spLocks noGrp="1"/>
          </p:cNvSpPr>
          <p:nvPr>
            <p:ph type="dt" sz="half" idx="16"/>
          </p:nvPr>
        </p:nvSpPr>
        <p:spPr/>
        <p:txBody>
          <a:bodyPr/>
          <a:lstStyle/>
          <a:p>
            <a:fld id="{176B5D25-34C5-47F0-B492-16B667B727FB}" type="datetimeFigureOut">
              <a:rPr lang="en-GB" smtClean="0"/>
              <a:pPr/>
              <a:t>27/11/2018</a:t>
            </a:fld>
            <a:endParaRPr lang="en-GB"/>
          </a:p>
        </p:txBody>
      </p:sp>
      <p:sp>
        <p:nvSpPr>
          <p:cNvPr id="24" name="Slide Number Placeholder 23"/>
          <p:cNvSpPr>
            <a:spLocks noGrp="1"/>
          </p:cNvSpPr>
          <p:nvPr>
            <p:ph type="sldNum" sz="quarter" idx="17"/>
          </p:nvPr>
        </p:nvSpPr>
        <p:spPr/>
        <p:txBody>
          <a:bodyPr/>
          <a:lstStyle/>
          <a:p>
            <a:fld id="{32FE45E5-0AED-4F18-B00E-BEB14A786A7E}" type="slidenum">
              <a:rPr lang="en-GB" smtClean="0"/>
              <a:pPr/>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176B5D25-34C5-47F0-B492-16B667B727FB}" type="datetimeFigureOut">
              <a:rPr lang="en-GB" smtClean="0"/>
              <a:pPr/>
              <a:t>27/11/2018</a:t>
            </a:fld>
            <a:endParaRPr lang="en-GB"/>
          </a:p>
        </p:txBody>
      </p:sp>
      <p:sp>
        <p:nvSpPr>
          <p:cNvPr id="14" name="Slide Number Placeholder 13"/>
          <p:cNvSpPr>
            <a:spLocks noGrp="1"/>
          </p:cNvSpPr>
          <p:nvPr>
            <p:ph type="sldNum" sz="quarter" idx="11"/>
          </p:nvPr>
        </p:nvSpPr>
        <p:spPr/>
        <p:txBody>
          <a:bodyPr/>
          <a:lstStyle/>
          <a:p>
            <a:fld id="{32FE45E5-0AED-4F18-B00E-BEB14A786A7E}" type="slidenum">
              <a:rPr lang="en-GB" smtClean="0"/>
              <a:pPr/>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a:t>Click to edit Master title style</a:t>
            </a:r>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176B5D25-34C5-47F0-B492-16B667B727FB}" type="datetimeFigureOut">
              <a:rPr lang="en-GB" smtClean="0"/>
              <a:pPr/>
              <a:t>27/11/2018</a:t>
            </a:fld>
            <a:endParaRPr lang="en-GB"/>
          </a:p>
        </p:txBody>
      </p:sp>
      <p:sp>
        <p:nvSpPr>
          <p:cNvPr id="12" name="Slide Number Placeholder 11"/>
          <p:cNvSpPr>
            <a:spLocks noGrp="1"/>
          </p:cNvSpPr>
          <p:nvPr>
            <p:ph type="sldNum" sz="quarter" idx="11"/>
          </p:nvPr>
        </p:nvSpPr>
        <p:spPr/>
        <p:txBody>
          <a:bodyPr/>
          <a:lstStyle/>
          <a:p>
            <a:fld id="{32FE45E5-0AED-4F18-B00E-BEB14A786A7E}" type="slidenum">
              <a:rPr lang="en-GB" smtClean="0"/>
              <a:pPr/>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a:t>Click to edit Master title style</a:t>
            </a:r>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p:cNvSpPr>
            <a:spLocks noGrp="1"/>
          </p:cNvSpPr>
          <p:nvPr>
            <p:ph type="dt" sz="half" idx="15"/>
          </p:nvPr>
        </p:nvSpPr>
        <p:spPr/>
        <p:txBody>
          <a:bodyPr/>
          <a:lstStyle/>
          <a:p>
            <a:fld id="{176B5D25-34C5-47F0-B492-16B667B727FB}" type="datetimeFigureOut">
              <a:rPr lang="en-GB" smtClean="0"/>
              <a:pPr/>
              <a:t>27/11/2018</a:t>
            </a:fld>
            <a:endParaRPr lang="en-GB"/>
          </a:p>
        </p:txBody>
      </p:sp>
      <p:sp>
        <p:nvSpPr>
          <p:cNvPr id="18" name="Slide Number Placeholder 17"/>
          <p:cNvSpPr>
            <a:spLocks noGrp="1"/>
          </p:cNvSpPr>
          <p:nvPr>
            <p:ph type="sldNum" sz="quarter" idx="16"/>
          </p:nvPr>
        </p:nvSpPr>
        <p:spPr/>
        <p:txBody>
          <a:bodyPr/>
          <a:lstStyle/>
          <a:p>
            <a:fld id="{32FE45E5-0AED-4F18-B00E-BEB14A786A7E}" type="slidenum">
              <a:rPr lang="en-GB" smtClean="0"/>
              <a:pPr/>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13" name="Date Placeholder 12"/>
          <p:cNvSpPr>
            <a:spLocks noGrp="1"/>
          </p:cNvSpPr>
          <p:nvPr>
            <p:ph type="dt" sz="half" idx="14"/>
          </p:nvPr>
        </p:nvSpPr>
        <p:spPr/>
        <p:txBody>
          <a:bodyPr/>
          <a:lstStyle/>
          <a:p>
            <a:fld id="{176B5D25-34C5-47F0-B492-16B667B727FB}" type="datetimeFigureOut">
              <a:rPr lang="en-GB" smtClean="0"/>
              <a:pPr/>
              <a:t>27/11/2018</a:t>
            </a:fld>
            <a:endParaRPr lang="en-GB"/>
          </a:p>
        </p:txBody>
      </p:sp>
      <p:sp>
        <p:nvSpPr>
          <p:cNvPr id="20" name="Slide Number Placeholder 19"/>
          <p:cNvSpPr>
            <a:spLocks noGrp="1"/>
          </p:cNvSpPr>
          <p:nvPr>
            <p:ph type="sldNum" sz="quarter" idx="15"/>
          </p:nvPr>
        </p:nvSpPr>
        <p:spPr/>
        <p:txBody>
          <a:bodyPr/>
          <a:lstStyle/>
          <a:p>
            <a:fld id="{32FE45E5-0AED-4F18-B00E-BEB14A786A7E}" type="slidenum">
              <a:rPr lang="en-GB" smtClean="0"/>
              <a:pPr/>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pPr/>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B5D25-34C5-47F0-B492-16B667B727FB}" type="datetimeFigureOut">
              <a:rPr lang="en-GB" smtClean="0"/>
              <a:pPr/>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E45E5-0AED-4F18-B00E-BEB14A786A7E}" type="slidenum">
              <a:rPr lang="en-GB" smtClean="0"/>
              <a:pPr/>
              <a:t>‹#›</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176B5D25-34C5-47F0-B492-16B667B727FB}" type="datetimeFigureOut">
              <a:rPr lang="en-GB" smtClean="0"/>
              <a:pPr/>
              <a:t>27/11/2018</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32FE45E5-0AED-4F18-B00E-BEB14A786A7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ransition spd="slow">
    <p:randomBar dir="vert"/>
  </p:transition>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perseus.tufts.edu/hopper/text?doc=Perseus:text:1999.02.0151:book=2:chapter=32"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slideLayout" Target="../slideLayouts/slideLayout2.xml"/><Relationship Id="rId5" Type="http://schemas.openxmlformats.org/officeDocument/2006/relationships/image" Target="../media/image15.jpeg"/><Relationship Id="rId4" Type="http://schemas.microsoft.com/office/2007/relationships/hdphoto" Target="../media/hdphoto3.wdp"/></Relationships>
</file>

<file path=ppt/slides/_rels/slide4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png"/></Relationships>
</file>

<file path=ppt/slides/_rels/slide5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romesoyouseeit.files.wordpress.com/2013/03/0609_4674_l.jpg"/>
          <p:cNvPicPr>
            <a:picLocks noChangeAspect="1" noChangeArrowheads="1"/>
          </p:cNvPicPr>
          <p:nvPr/>
        </p:nvPicPr>
        <p:blipFill>
          <a:blip r:embed="rId2" cstate="print">
            <a:clrChange>
              <a:clrFrom>
                <a:srgbClr val="000000"/>
              </a:clrFrom>
              <a:clrTo>
                <a:srgbClr val="000000">
                  <a:alpha val="0"/>
                </a:srgbClr>
              </a:clrTo>
            </a:clrChange>
          </a:blip>
          <a:srcRect/>
          <a:stretch>
            <a:fillRect/>
          </a:stretch>
        </p:blipFill>
        <p:spPr bwMode="auto">
          <a:xfrm>
            <a:off x="3905068" y="0"/>
            <a:ext cx="5238932" cy="6858000"/>
          </a:xfrm>
          <a:prstGeom prst="rect">
            <a:avLst/>
          </a:prstGeom>
          <a:noFill/>
        </p:spPr>
      </p:pic>
      <p:sp>
        <p:nvSpPr>
          <p:cNvPr id="5" name="Subtitle 4"/>
          <p:cNvSpPr>
            <a:spLocks noGrp="1"/>
          </p:cNvSpPr>
          <p:nvPr>
            <p:ph type="subTitle" idx="1"/>
          </p:nvPr>
        </p:nvSpPr>
        <p:spPr/>
        <p:txBody>
          <a:bodyPr/>
          <a:lstStyle/>
          <a:p>
            <a:endParaRPr lang="en-GB" dirty="0"/>
          </a:p>
        </p:txBody>
      </p:sp>
      <p:sp>
        <p:nvSpPr>
          <p:cNvPr id="4" name="Title 3"/>
          <p:cNvSpPr>
            <a:spLocks noGrp="1"/>
          </p:cNvSpPr>
          <p:nvPr>
            <p:ph type="title"/>
          </p:nvPr>
        </p:nvSpPr>
        <p:spPr>
          <a:xfrm>
            <a:off x="0" y="1844824"/>
            <a:ext cx="8794278" cy="1984248"/>
          </a:xfrm>
        </p:spPr>
        <p:txBody>
          <a:bodyPr/>
          <a:lstStyle/>
          <a:p>
            <a:r>
              <a:rPr lang="en-GB" sz="5400" dirty="0"/>
              <a:t>Roman </a:t>
            </a:r>
            <a:br>
              <a:rPr lang="en-GB" sz="5400" dirty="0"/>
            </a:br>
            <a:r>
              <a:rPr lang="en-GB" sz="5400" dirty="0"/>
              <a:t>constitution</a:t>
            </a:r>
          </a:p>
        </p:txBody>
      </p:sp>
    </p:spTree>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romesoyouseeit.files.wordpress.com/2013/03/0609_4674_l.jpg">
            <a:extLst>
              <a:ext uri="{FF2B5EF4-FFF2-40B4-BE49-F238E27FC236}">
                <a16:creationId xmlns:a16="http://schemas.microsoft.com/office/drawing/2014/main" id="{BBE91E0C-6C4C-4B1A-A954-F28D579A37A2}"/>
              </a:ext>
            </a:extLst>
          </p:cNvPr>
          <p:cNvPicPr>
            <a:picLocks noChangeAspect="1" noChangeArrowheads="1"/>
          </p:cNvPicPr>
          <p:nvPr/>
        </p:nvPicPr>
        <p:blipFill>
          <a:blip r:embed="rId2" cstate="print">
            <a:clrChange>
              <a:clrFrom>
                <a:srgbClr val="000000"/>
              </a:clrFrom>
              <a:clrTo>
                <a:srgbClr val="000000">
                  <a:alpha val="0"/>
                </a:srgbClr>
              </a:clrTo>
            </a:clrChange>
            <a:extLst>
              <a:ext uri="{BEBA8EAE-BF5A-486C-A8C5-ECC9F3942E4B}">
                <a14:imgProps xmlns:a14="http://schemas.microsoft.com/office/drawing/2010/main">
                  <a14:imgLayer r:embed="rId3">
                    <a14:imgEffect>
                      <a14:brightnessContrast bright="-40000" contrast="20000"/>
                    </a14:imgEffect>
                  </a14:imgLayer>
                </a14:imgProps>
              </a:ext>
            </a:extLst>
          </a:blip>
          <a:srcRect/>
          <a:stretch>
            <a:fillRect/>
          </a:stretch>
        </p:blipFill>
        <p:spPr bwMode="auto">
          <a:xfrm>
            <a:off x="3905068" y="0"/>
            <a:ext cx="5238932" cy="6858000"/>
          </a:xfrm>
          <a:prstGeom prst="rect">
            <a:avLst/>
          </a:prstGeom>
          <a:noFill/>
        </p:spPr>
      </p:pic>
      <p:sp>
        <p:nvSpPr>
          <p:cNvPr id="4" name="Content Placeholder 1"/>
          <p:cNvSpPr>
            <a:spLocks noGrp="1"/>
          </p:cNvSpPr>
          <p:nvPr>
            <p:ph sz="quarter" idx="13"/>
          </p:nvPr>
        </p:nvSpPr>
        <p:spPr>
          <a:xfrm>
            <a:off x="352426" y="1463040"/>
            <a:ext cx="7680960" cy="4724400"/>
          </a:xfrm>
        </p:spPr>
        <p:txBody>
          <a:bodyPr/>
          <a:lstStyle/>
          <a:p>
            <a:r>
              <a:rPr lang="en-GB" dirty="0"/>
              <a:t>Monarchy</a:t>
            </a:r>
          </a:p>
          <a:p>
            <a:r>
              <a:rPr lang="en-GB" dirty="0"/>
              <a:t>Nature of the monarchy…?</a:t>
            </a:r>
          </a:p>
          <a:p>
            <a:pPr marL="285750" indent="-285750">
              <a:buFont typeface="Arial" panose="020B0604020202020204" pitchFamily="34" charset="0"/>
              <a:buChar char="•"/>
            </a:pPr>
            <a:r>
              <a:rPr lang="en-GB" dirty="0"/>
              <a:t>Inherited / elected ?</a:t>
            </a:r>
          </a:p>
        </p:txBody>
      </p:sp>
      <p:sp>
        <p:nvSpPr>
          <p:cNvPr id="5" name="Title 2"/>
          <p:cNvSpPr>
            <a:spLocks noGrp="1"/>
          </p:cNvSpPr>
          <p:nvPr>
            <p:ph type="title"/>
          </p:nvPr>
        </p:nvSpPr>
        <p:spPr>
          <a:xfrm>
            <a:off x="352426" y="228600"/>
            <a:ext cx="8791574" cy="1066800"/>
          </a:xfrm>
        </p:spPr>
        <p:txBody>
          <a:bodyPr>
            <a:normAutofit/>
          </a:bodyPr>
          <a:lstStyle/>
          <a:p>
            <a:r>
              <a:rPr lang="en-GB" dirty="0"/>
              <a:t>Roman constitution: Monarchy/</a:t>
            </a:r>
            <a:r>
              <a:rPr lang="en-GB" dirty="0">
                <a:sym typeface="Wingdings" pitchFamily="2" charset="2"/>
              </a:rPr>
              <a:t>Republic</a:t>
            </a:r>
            <a:endParaRPr lang="en-GB" dirty="0"/>
          </a:p>
        </p:txBody>
      </p:sp>
    </p:spTree>
    <p:extLst>
      <p:ext uri="{BB962C8B-B14F-4D97-AF65-F5344CB8AC3E}">
        <p14:creationId xmlns:p14="http://schemas.microsoft.com/office/powerpoint/2010/main" val="41930656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352426" y="228600"/>
            <a:ext cx="7680960" cy="1066800"/>
          </a:xfrm>
        </p:spPr>
        <p:txBody>
          <a:bodyPr/>
          <a:lstStyle/>
          <a:p>
            <a:r>
              <a:rPr lang="en-GB" dirty="0"/>
              <a:t>Roman constitution</a:t>
            </a:r>
          </a:p>
        </p:txBody>
      </p:sp>
      <p:sp>
        <p:nvSpPr>
          <p:cNvPr id="10" name="TextBox 9"/>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14" name="TextBox 13"/>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15" name="TextBox 14"/>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16" name="TextBox 15"/>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17" name="TextBox 16"/>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8" name="Oval 17"/>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21" name="Rectangle 20"/>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0" y="4653136"/>
            <a:ext cx="9144000" cy="504056"/>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0" y="4628727"/>
            <a:ext cx="2880320" cy="369332"/>
          </a:xfrm>
          <a:prstGeom prst="rect">
            <a:avLst/>
          </a:prstGeom>
          <a:noFill/>
        </p:spPr>
        <p:txBody>
          <a:bodyPr wrap="square" rtlCol="0">
            <a:spAutoFit/>
          </a:bodyPr>
          <a:lstStyle/>
          <a:p>
            <a:r>
              <a:rPr lang="en-GB" dirty="0"/>
              <a:t>PATRICIANS / aristocracy</a:t>
            </a:r>
          </a:p>
        </p:txBody>
      </p:sp>
      <p:sp>
        <p:nvSpPr>
          <p:cNvPr id="25" name="TextBox 24"/>
          <p:cNvSpPr txBox="1"/>
          <p:nvPr/>
        </p:nvSpPr>
        <p:spPr>
          <a:xfrm>
            <a:off x="30778" y="5656602"/>
            <a:ext cx="2880320" cy="369332"/>
          </a:xfrm>
          <a:prstGeom prst="rect">
            <a:avLst/>
          </a:prstGeom>
          <a:noFill/>
        </p:spPr>
        <p:txBody>
          <a:bodyPr wrap="square" rtlCol="0">
            <a:spAutoFit/>
          </a:bodyPr>
          <a:lstStyle/>
          <a:p>
            <a:r>
              <a:rPr lang="en-GB" dirty="0"/>
              <a:t>PLEBEIANS</a:t>
            </a:r>
          </a:p>
        </p:txBody>
      </p: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27" name="TextBox 2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28" name="Straight Arrow Connector 27"/>
          <p:cNvCxnSpPr>
            <a:stCxn id="27" idx="3"/>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rot="20160907">
            <a:off x="2161488" y="1788480"/>
            <a:ext cx="864096" cy="369332"/>
          </a:xfrm>
          <a:prstGeom prst="rect">
            <a:avLst/>
          </a:prstGeom>
          <a:noFill/>
        </p:spPr>
        <p:txBody>
          <a:bodyPr wrap="square" rtlCol="0">
            <a:spAutoFit/>
          </a:bodyPr>
          <a:lstStyle/>
          <a:p>
            <a:r>
              <a:rPr lang="en-GB" dirty="0"/>
              <a:t>advice</a:t>
            </a:r>
          </a:p>
        </p:txBody>
      </p:sp>
      <p:cxnSp>
        <p:nvCxnSpPr>
          <p:cNvPr id="30" name="Straight Arrow Connector 29"/>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32" name="TextBox 31"/>
          <p:cNvSpPr txBox="1"/>
          <p:nvPr/>
        </p:nvSpPr>
        <p:spPr>
          <a:xfrm>
            <a:off x="0" y="2708920"/>
            <a:ext cx="3131840" cy="1754326"/>
          </a:xfrm>
          <a:prstGeom prst="rect">
            <a:avLst/>
          </a:prstGeom>
          <a:noFill/>
        </p:spPr>
        <p:txBody>
          <a:bodyPr wrap="square" rtlCol="0">
            <a:spAutoFit/>
          </a:bodyPr>
          <a:lstStyle/>
          <a:p>
            <a:pPr>
              <a:buFont typeface="Arial" pitchFamily="34" charset="0"/>
              <a:buChar char="•"/>
            </a:pPr>
            <a:r>
              <a:rPr lang="en-GB" dirty="0">
                <a:solidFill>
                  <a:schemeClr val="tx1">
                    <a:lumMod val="75000"/>
                  </a:schemeClr>
                </a:solidFill>
              </a:rPr>
              <a:t> </a:t>
            </a:r>
            <a:r>
              <a:rPr lang="en-GB" i="1" dirty="0" err="1">
                <a:solidFill>
                  <a:schemeClr val="tx1">
                    <a:lumMod val="75000"/>
                  </a:schemeClr>
                </a:solidFill>
              </a:rPr>
              <a:t>pontifex</a:t>
            </a:r>
            <a:r>
              <a:rPr lang="en-GB" i="1" dirty="0">
                <a:solidFill>
                  <a:schemeClr val="tx1">
                    <a:lumMod val="75000"/>
                  </a:schemeClr>
                </a:solidFill>
              </a:rPr>
              <a:t> </a:t>
            </a:r>
            <a:r>
              <a:rPr lang="en-GB" i="1" dirty="0" err="1">
                <a:solidFill>
                  <a:schemeClr val="tx1">
                    <a:lumMod val="75000"/>
                  </a:schemeClr>
                </a:solidFill>
              </a:rPr>
              <a:t>maximus</a:t>
            </a:r>
            <a:r>
              <a:rPr lang="en-GB" dirty="0">
                <a:solidFill>
                  <a:schemeClr val="tx1">
                    <a:lumMod val="75000"/>
                  </a:schemeClr>
                </a:solidFill>
              </a:rPr>
              <a:t> and other </a:t>
            </a:r>
            <a:r>
              <a:rPr lang="en-GB" i="1" dirty="0" err="1">
                <a:solidFill>
                  <a:schemeClr val="tx1">
                    <a:lumMod val="75000"/>
                  </a:schemeClr>
                </a:solidFill>
              </a:rPr>
              <a:t>pontifices</a:t>
            </a:r>
            <a:r>
              <a:rPr lang="en-GB" dirty="0">
                <a:solidFill>
                  <a:schemeClr val="tx1">
                    <a:lumMod val="75000"/>
                  </a:schemeClr>
                </a:solidFill>
              </a:rPr>
              <a:t> ‘priests’</a:t>
            </a:r>
          </a:p>
          <a:p>
            <a:pPr>
              <a:buFont typeface="Arial" pitchFamily="34" charset="0"/>
              <a:buChar char="•"/>
            </a:pPr>
            <a:r>
              <a:rPr lang="en-GB" dirty="0">
                <a:solidFill>
                  <a:schemeClr val="tx1">
                    <a:lumMod val="75000"/>
                  </a:schemeClr>
                </a:solidFill>
              </a:rPr>
              <a:t> </a:t>
            </a:r>
            <a:r>
              <a:rPr lang="en-GB" i="1" dirty="0" err="1">
                <a:solidFill>
                  <a:schemeClr val="tx1">
                    <a:lumMod val="75000"/>
                  </a:schemeClr>
                </a:solidFill>
              </a:rPr>
              <a:t>flamen</a:t>
            </a:r>
            <a:r>
              <a:rPr lang="en-GB" i="1" dirty="0">
                <a:solidFill>
                  <a:schemeClr val="tx1">
                    <a:lumMod val="75000"/>
                  </a:schemeClr>
                </a:solidFill>
              </a:rPr>
              <a:t>, </a:t>
            </a:r>
            <a:r>
              <a:rPr lang="en-GB" i="1" dirty="0" err="1">
                <a:solidFill>
                  <a:schemeClr val="tx1">
                    <a:lumMod val="75000"/>
                  </a:schemeClr>
                </a:solidFill>
              </a:rPr>
              <a:t>flamines</a:t>
            </a:r>
            <a:r>
              <a:rPr lang="en-GB" i="1" dirty="0">
                <a:solidFill>
                  <a:schemeClr val="tx1">
                    <a:lumMod val="75000"/>
                  </a:schemeClr>
                </a:solidFill>
              </a:rPr>
              <a:t> </a:t>
            </a:r>
            <a:br>
              <a:rPr lang="en-GB" i="1" dirty="0">
                <a:solidFill>
                  <a:schemeClr val="tx1">
                    <a:lumMod val="75000"/>
                  </a:schemeClr>
                </a:solidFill>
              </a:rPr>
            </a:br>
            <a:r>
              <a:rPr lang="en-GB" i="1" dirty="0">
                <a:solidFill>
                  <a:schemeClr val="tx1">
                    <a:lumMod val="75000"/>
                  </a:schemeClr>
                </a:solidFill>
              </a:rPr>
              <a:t>  </a:t>
            </a:r>
            <a:r>
              <a:rPr lang="en-GB" dirty="0">
                <a:solidFill>
                  <a:schemeClr val="tx1">
                    <a:lumMod val="75000"/>
                  </a:schemeClr>
                </a:solidFill>
              </a:rPr>
              <a:t>each responsible for one god, </a:t>
            </a:r>
            <a:br>
              <a:rPr lang="en-GB" dirty="0">
                <a:solidFill>
                  <a:schemeClr val="tx1">
                    <a:lumMod val="75000"/>
                  </a:schemeClr>
                </a:solidFill>
              </a:rPr>
            </a:br>
            <a:r>
              <a:rPr lang="en-GB" dirty="0">
                <a:solidFill>
                  <a:schemeClr val="tx1">
                    <a:lumMod val="75000"/>
                  </a:schemeClr>
                </a:solidFill>
              </a:rPr>
              <a:t>e.g. </a:t>
            </a:r>
            <a:r>
              <a:rPr lang="en-GB" i="1" dirty="0" err="1">
                <a:solidFill>
                  <a:schemeClr val="tx1">
                    <a:lumMod val="75000"/>
                  </a:schemeClr>
                </a:solidFill>
              </a:rPr>
              <a:t>Flamen</a:t>
            </a:r>
            <a:r>
              <a:rPr lang="en-GB" i="1" dirty="0">
                <a:solidFill>
                  <a:schemeClr val="tx1">
                    <a:lumMod val="75000"/>
                  </a:schemeClr>
                </a:solidFill>
              </a:rPr>
              <a:t> </a:t>
            </a:r>
            <a:r>
              <a:rPr lang="en-GB" i="1">
                <a:solidFill>
                  <a:schemeClr val="tx1">
                    <a:lumMod val="75000"/>
                  </a:schemeClr>
                </a:solidFill>
              </a:rPr>
              <a:t>Dialis</a:t>
            </a:r>
            <a:endParaRPr lang="en-GB" i="1" dirty="0">
              <a:solidFill>
                <a:schemeClr val="tx1">
                  <a:lumMod val="75000"/>
                </a:schemeClr>
              </a:solidFill>
            </a:endParaRPr>
          </a:p>
          <a:p>
            <a:pPr>
              <a:buFont typeface="Arial" pitchFamily="34" charset="0"/>
              <a:buChar char="•"/>
            </a:pPr>
            <a:r>
              <a:rPr lang="en-GB" dirty="0">
                <a:solidFill>
                  <a:schemeClr val="tx1">
                    <a:lumMod val="75000"/>
                  </a:schemeClr>
                </a:solidFill>
              </a:rPr>
              <a:t> Vestal virgins</a:t>
            </a:r>
          </a:p>
        </p:txBody>
      </p:sp>
    </p:spTree>
    <p:extLst>
      <p:ext uri="{BB962C8B-B14F-4D97-AF65-F5344CB8AC3E}">
        <p14:creationId xmlns:p14="http://schemas.microsoft.com/office/powerpoint/2010/main" val="20864509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edge">
                                      <p:cBhvr>
                                        <p:cTn id="7" dur="2000"/>
                                        <p:tgtEl>
                                          <p:spTgt spid="21"/>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wedge">
                                      <p:cBhvr>
                                        <p:cTn id="10" dur="2000"/>
                                        <p:tgtEl>
                                          <p:spTgt spid="22"/>
                                        </p:tgtEl>
                                      </p:cBhvr>
                                    </p:animEffect>
                                  </p:childTnLst>
                                </p:cTn>
                              </p:par>
                            </p:childTnLst>
                          </p:cTn>
                        </p:par>
                        <p:par>
                          <p:cTn id="11" fill="hold">
                            <p:stCondLst>
                              <p:cond delay="2000"/>
                            </p:stCondLst>
                            <p:childTnLst>
                              <p:par>
                                <p:cTn id="12" presetID="21" presetClass="entr" presetSubtype="1" fill="hold" grpId="0"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wheel(1)">
                                      <p:cBhvr>
                                        <p:cTn id="14" dur="2000"/>
                                        <p:tgtEl>
                                          <p:spTgt spid="18"/>
                                        </p:tgtEl>
                                      </p:cBhvr>
                                    </p:animEffect>
                                  </p:childTnLst>
                                </p:cTn>
                              </p:par>
                            </p:childTnLst>
                          </p:cTn>
                        </p:par>
                        <p:par>
                          <p:cTn id="15" fill="hold">
                            <p:stCondLst>
                              <p:cond delay="4000"/>
                            </p:stCondLst>
                            <p:childTnLst>
                              <p:par>
                                <p:cTn id="16" presetID="14" presetClass="entr" presetSubtype="10" fill="hold" nodeType="afterEffect">
                                  <p:stCondLst>
                                    <p:cond delay="0"/>
                                  </p:stCondLst>
                                  <p:childTnLst>
                                    <p:set>
                                      <p:cBhvr>
                                        <p:cTn id="17" dur="1" fill="hold">
                                          <p:stCondLst>
                                            <p:cond delay="0"/>
                                          </p:stCondLst>
                                        </p:cTn>
                                        <p:tgtEl>
                                          <p:spTgt spid="30"/>
                                        </p:tgtEl>
                                        <p:attrNameLst>
                                          <p:attrName>style.visibility</p:attrName>
                                        </p:attrNameLst>
                                      </p:cBhvr>
                                      <p:to>
                                        <p:strVal val="visible"/>
                                      </p:to>
                                    </p:set>
                                    <p:animEffect transition="in" filter="randombar(horizontal)">
                                      <p:cBhvr>
                                        <p:cTn id="18" dur="500"/>
                                        <p:tgtEl>
                                          <p:spTgt spid="30"/>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31"/>
                                        </p:tgtEl>
                                        <p:attrNameLst>
                                          <p:attrName>style.visibility</p:attrName>
                                        </p:attrNameLst>
                                      </p:cBhvr>
                                      <p:to>
                                        <p:strVal val="visible"/>
                                      </p:to>
                                    </p:set>
                                    <p:animEffect transition="in" filter="randombar(horizontal)">
                                      <p:cBhvr>
                                        <p:cTn id="21" dur="500"/>
                                        <p:tgtEl>
                                          <p:spTgt spid="31"/>
                                        </p:tgtEl>
                                      </p:cBhvr>
                                    </p:animEffect>
                                  </p:childTnLst>
                                </p:cTn>
                              </p:par>
                            </p:childTnLst>
                          </p:cTn>
                        </p:par>
                      </p:childTnLst>
                    </p:cTn>
                  </p:par>
                  <p:par>
                    <p:cTn id="22" fill="hold">
                      <p:stCondLst>
                        <p:cond delay="indefinite"/>
                      </p:stCondLst>
                      <p:childTnLst>
                        <p:par>
                          <p:cTn id="23" fill="hold">
                            <p:stCondLst>
                              <p:cond delay="0"/>
                            </p:stCondLst>
                            <p:childTnLst>
                              <p:par>
                                <p:cTn id="24" presetID="20" presetClass="entr" presetSubtype="0" fill="hold" grpId="0" nodeType="click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wedge">
                                      <p:cBhvr>
                                        <p:cTn id="26" dur="2000"/>
                                        <p:tgtEl>
                                          <p:spTgt spid="23"/>
                                        </p:tgtEl>
                                      </p:cBhvr>
                                    </p:animEffect>
                                  </p:childTnLst>
                                </p:cTn>
                              </p:par>
                              <p:par>
                                <p:cTn id="27" presetID="20" presetClass="entr" presetSubtype="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animEffect transition="in" filter="wedge">
                                      <p:cBhvr>
                                        <p:cTn id="29" dur="2000"/>
                                        <p:tgtEl>
                                          <p:spTgt spid="24"/>
                                        </p:tgtEl>
                                      </p:cBhvr>
                                    </p:animEffect>
                                  </p:childTnLst>
                                </p:cTn>
                              </p:par>
                              <p:par>
                                <p:cTn id="30" presetID="20" presetClass="entr" presetSubtype="0" fill="hold" grpId="0" nodeType="withEffect">
                                  <p:stCondLst>
                                    <p:cond delay="0"/>
                                  </p:stCondLst>
                                  <p:childTnLst>
                                    <p:set>
                                      <p:cBhvr>
                                        <p:cTn id="31" dur="1" fill="hold">
                                          <p:stCondLst>
                                            <p:cond delay="0"/>
                                          </p:stCondLst>
                                        </p:cTn>
                                        <p:tgtEl>
                                          <p:spTgt spid="25"/>
                                        </p:tgtEl>
                                        <p:attrNameLst>
                                          <p:attrName>style.visibility</p:attrName>
                                        </p:attrNameLst>
                                      </p:cBhvr>
                                      <p:to>
                                        <p:strVal val="visible"/>
                                      </p:to>
                                    </p:set>
                                    <p:animEffect transition="in" filter="wedge">
                                      <p:cBhvr>
                                        <p:cTn id="32" dur="2000"/>
                                        <p:tgtEl>
                                          <p:spTgt spid="25"/>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randombar(horizontal)">
                                      <p:cBhvr>
                                        <p:cTn id="37" dur="500"/>
                                        <p:tgtEl>
                                          <p:spTgt spid="27"/>
                                        </p:tgtEl>
                                      </p:cBhvr>
                                    </p:animEffect>
                                  </p:childTnLst>
                                </p:cTn>
                              </p:par>
                              <p:par>
                                <p:cTn id="38" presetID="14" presetClass="entr" presetSubtype="10" fill="hold" nodeType="with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randombar(horizontal)">
                                      <p:cBhvr>
                                        <p:cTn id="40" dur="500"/>
                                        <p:tgtEl>
                                          <p:spTgt spid="28"/>
                                        </p:tgtEl>
                                      </p:cBhvr>
                                    </p:animEffect>
                                  </p:childTnLst>
                                </p:cTn>
                              </p:par>
                              <p:par>
                                <p:cTn id="41" presetID="14" presetClass="entr" presetSubtype="10" fill="hold" grpId="0" nodeType="withEffect">
                                  <p:stCondLst>
                                    <p:cond delay="0"/>
                                  </p:stCondLst>
                                  <p:childTnLst>
                                    <p:set>
                                      <p:cBhvr>
                                        <p:cTn id="42" dur="1" fill="hold">
                                          <p:stCondLst>
                                            <p:cond delay="0"/>
                                          </p:stCondLst>
                                        </p:cTn>
                                        <p:tgtEl>
                                          <p:spTgt spid="29"/>
                                        </p:tgtEl>
                                        <p:attrNameLst>
                                          <p:attrName>style.visibility</p:attrName>
                                        </p:attrNameLst>
                                      </p:cBhvr>
                                      <p:to>
                                        <p:strVal val="visible"/>
                                      </p:to>
                                    </p:set>
                                    <p:animEffect transition="in" filter="randombar(horizontal)">
                                      <p:cBhvr>
                                        <p:cTn id="43" dur="500"/>
                                        <p:tgtEl>
                                          <p:spTgt spid="29"/>
                                        </p:tgtEl>
                                      </p:cBhvr>
                                    </p:animEffect>
                                  </p:childTnLst>
                                </p:cTn>
                              </p:par>
                            </p:childTnLst>
                          </p:cTn>
                        </p:par>
                        <p:par>
                          <p:cTn id="44" fill="hold">
                            <p:stCondLst>
                              <p:cond delay="500"/>
                            </p:stCondLst>
                            <p:childTnLst>
                              <p:par>
                                <p:cTn id="45" presetID="20" presetClass="entr" presetSubtype="0" fill="hold" grpId="0" nodeType="after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wedge">
                                      <p:cBhvr>
                                        <p:cTn id="47" dur="20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21" grpId="0" animBg="1"/>
      <p:bldP spid="23" grpId="0" animBg="1"/>
      <p:bldP spid="24" grpId="0"/>
      <p:bldP spid="25" grpId="0"/>
      <p:bldP spid="22" grpId="0"/>
      <p:bldP spid="27" grpId="0" animBg="1"/>
      <p:bldP spid="29" grpId="0"/>
      <p:bldP spid="31" grpId="0"/>
      <p:bldP spid="3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352426" y="228600"/>
            <a:ext cx="7680960" cy="1066800"/>
          </a:xfrm>
        </p:spPr>
        <p:txBody>
          <a:bodyPr/>
          <a:lstStyle/>
          <a:p>
            <a:r>
              <a:rPr lang="en-GB" dirty="0"/>
              <a:t>Roman constitution</a:t>
            </a:r>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2" name="Rectangle 11"/>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0" y="4653136"/>
            <a:ext cx="9144000" cy="72008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0" y="5589240"/>
            <a:ext cx="3923928" cy="646331"/>
          </a:xfrm>
          <a:prstGeom prst="rect">
            <a:avLst/>
          </a:prstGeom>
          <a:noFill/>
        </p:spPr>
        <p:txBody>
          <a:bodyPr wrap="square" rtlCol="0">
            <a:spAutoFit/>
          </a:bodyPr>
          <a:lstStyle/>
          <a:p>
            <a:r>
              <a:rPr lang="en-GB" b="1" dirty="0"/>
              <a:t>RAMNES </a:t>
            </a:r>
            <a:r>
              <a:rPr lang="en-GB" dirty="0">
                <a:solidFill>
                  <a:schemeClr val="tx1">
                    <a:lumMod val="65000"/>
                  </a:schemeClr>
                </a:solidFill>
              </a:rPr>
              <a:t>or </a:t>
            </a:r>
            <a:r>
              <a:rPr lang="en-GB" i="1" dirty="0" err="1">
                <a:solidFill>
                  <a:schemeClr val="tx1">
                    <a:lumMod val="65000"/>
                  </a:schemeClr>
                </a:solidFill>
              </a:rPr>
              <a:t>Ramnenses</a:t>
            </a:r>
            <a:br>
              <a:rPr lang="en-GB" i="1" dirty="0">
                <a:solidFill>
                  <a:schemeClr val="tx1">
                    <a:lumMod val="65000"/>
                  </a:schemeClr>
                </a:solidFill>
              </a:rPr>
            </a:br>
            <a:r>
              <a:rPr lang="en-GB" dirty="0">
                <a:solidFill>
                  <a:schemeClr val="tx1">
                    <a:lumMod val="65000"/>
                  </a:schemeClr>
                </a:solidFill>
              </a:rPr>
              <a:t>named after Romulus</a:t>
            </a:r>
            <a:endParaRPr lang="en-GB" b="1" dirty="0"/>
          </a:p>
        </p:txBody>
      </p:sp>
      <p:sp>
        <p:nvSpPr>
          <p:cNvPr id="15" name="TextBox 14"/>
          <p:cNvSpPr txBox="1"/>
          <p:nvPr/>
        </p:nvSpPr>
        <p:spPr>
          <a:xfrm>
            <a:off x="0" y="4797152"/>
            <a:ext cx="4499992" cy="646331"/>
          </a:xfrm>
          <a:prstGeom prst="rect">
            <a:avLst/>
          </a:prstGeom>
          <a:noFill/>
        </p:spPr>
        <p:txBody>
          <a:bodyPr wrap="square" rtlCol="0">
            <a:spAutoFit/>
          </a:bodyPr>
          <a:lstStyle/>
          <a:p>
            <a:r>
              <a:rPr lang="en-GB" b="1" dirty="0">
                <a:solidFill>
                  <a:schemeClr val="tx1">
                    <a:lumMod val="50000"/>
                  </a:schemeClr>
                </a:solidFill>
              </a:rPr>
              <a:t>TITIES </a:t>
            </a:r>
            <a:r>
              <a:rPr lang="en-GB" dirty="0">
                <a:solidFill>
                  <a:schemeClr val="tx1">
                    <a:lumMod val="65000"/>
                  </a:schemeClr>
                </a:solidFill>
              </a:rPr>
              <a:t>or </a:t>
            </a:r>
            <a:r>
              <a:rPr lang="en-GB" i="1" dirty="0" err="1">
                <a:solidFill>
                  <a:schemeClr val="tx1">
                    <a:lumMod val="65000"/>
                  </a:schemeClr>
                </a:solidFill>
              </a:rPr>
              <a:t>Titienses</a:t>
            </a:r>
            <a:r>
              <a:rPr lang="en-GB" dirty="0">
                <a:solidFill>
                  <a:schemeClr val="tx1">
                    <a:lumMod val="65000"/>
                  </a:schemeClr>
                </a:solidFill>
              </a:rPr>
              <a:t>, </a:t>
            </a:r>
            <a:br>
              <a:rPr lang="en-GB" dirty="0">
                <a:solidFill>
                  <a:schemeClr val="tx1">
                    <a:lumMod val="65000"/>
                  </a:schemeClr>
                </a:solidFill>
              </a:rPr>
            </a:br>
            <a:r>
              <a:rPr lang="en-GB" dirty="0">
                <a:solidFill>
                  <a:schemeClr val="tx1">
                    <a:lumMod val="65000"/>
                  </a:schemeClr>
                </a:solidFill>
              </a:rPr>
              <a:t>named after Titus </a:t>
            </a:r>
            <a:r>
              <a:rPr lang="en-GB" dirty="0" err="1">
                <a:solidFill>
                  <a:schemeClr val="tx1">
                    <a:lumMod val="65000"/>
                  </a:schemeClr>
                </a:solidFill>
              </a:rPr>
              <a:t>Tatius</a:t>
            </a:r>
            <a:endParaRPr lang="en-GB" b="1" dirty="0">
              <a:solidFill>
                <a:schemeClr val="tx1">
                  <a:lumMod val="50000"/>
                </a:schemeClr>
              </a:solidFill>
            </a:endParaRPr>
          </a:p>
        </p:txBody>
      </p:sp>
      <p:sp>
        <p:nvSpPr>
          <p:cNvPr id="18" name="TextBox 17"/>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20" name="Straight Arrow Connector 19"/>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8"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25" name="TextBox 24"/>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26" name="Rectangle 25"/>
          <p:cNvSpPr/>
          <p:nvPr/>
        </p:nvSpPr>
        <p:spPr>
          <a:xfrm>
            <a:off x="0" y="6137920"/>
            <a:ext cx="9144000" cy="72008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27" name="TextBox 26"/>
          <p:cNvSpPr txBox="1"/>
          <p:nvPr/>
        </p:nvSpPr>
        <p:spPr>
          <a:xfrm>
            <a:off x="0" y="6237312"/>
            <a:ext cx="3563888" cy="646331"/>
          </a:xfrm>
          <a:prstGeom prst="rect">
            <a:avLst/>
          </a:prstGeom>
          <a:noFill/>
        </p:spPr>
        <p:txBody>
          <a:bodyPr wrap="square" rtlCol="0">
            <a:spAutoFit/>
          </a:bodyPr>
          <a:lstStyle/>
          <a:p>
            <a:r>
              <a:rPr lang="en-GB" b="1" dirty="0">
                <a:solidFill>
                  <a:schemeClr val="tx1">
                    <a:lumMod val="50000"/>
                  </a:schemeClr>
                </a:solidFill>
              </a:rPr>
              <a:t>LUCERES </a:t>
            </a:r>
            <a:r>
              <a:rPr lang="en-GB" dirty="0">
                <a:solidFill>
                  <a:schemeClr val="tx1">
                    <a:lumMod val="65000"/>
                  </a:schemeClr>
                </a:solidFill>
              </a:rPr>
              <a:t>or </a:t>
            </a:r>
            <a:r>
              <a:rPr lang="en-GB" i="1" dirty="0" err="1">
                <a:solidFill>
                  <a:schemeClr val="tx1">
                    <a:lumMod val="65000"/>
                  </a:schemeClr>
                </a:solidFill>
              </a:rPr>
              <a:t>Lucerenses</a:t>
            </a:r>
            <a:br>
              <a:rPr lang="en-GB" i="1" dirty="0">
                <a:solidFill>
                  <a:schemeClr val="tx1">
                    <a:lumMod val="65000"/>
                  </a:schemeClr>
                </a:solidFill>
              </a:rPr>
            </a:br>
            <a:r>
              <a:rPr lang="en-GB" i="1" dirty="0">
                <a:solidFill>
                  <a:schemeClr val="tx1">
                    <a:lumMod val="65000"/>
                  </a:schemeClr>
                </a:solidFill>
              </a:rPr>
              <a:t> </a:t>
            </a:r>
            <a:r>
              <a:rPr lang="en-GB" dirty="0">
                <a:solidFill>
                  <a:schemeClr val="tx1">
                    <a:lumMod val="65000"/>
                  </a:schemeClr>
                </a:solidFill>
              </a:rPr>
              <a:t>(origin obscure)</a:t>
            </a:r>
            <a:endParaRPr lang="en-GB" b="1" dirty="0">
              <a:solidFill>
                <a:schemeClr val="tx1">
                  <a:lumMod val="50000"/>
                </a:schemeClr>
              </a:solidFill>
            </a:endParaRPr>
          </a:p>
        </p:txBody>
      </p:sp>
      <p:sp>
        <p:nvSpPr>
          <p:cNvPr id="29" name="TextBox 28"/>
          <p:cNvSpPr txBox="1"/>
          <p:nvPr/>
        </p:nvSpPr>
        <p:spPr>
          <a:xfrm>
            <a:off x="0" y="4293096"/>
            <a:ext cx="3275856" cy="369332"/>
          </a:xfrm>
          <a:prstGeom prst="rect">
            <a:avLst/>
          </a:prstGeom>
          <a:noFill/>
        </p:spPr>
        <p:txBody>
          <a:bodyPr wrap="square" rtlCol="0">
            <a:spAutoFit/>
          </a:bodyPr>
          <a:lstStyle/>
          <a:p>
            <a:r>
              <a:rPr lang="en-GB" dirty="0"/>
              <a:t>“tribes” TRIBUS - Romulus</a:t>
            </a:r>
          </a:p>
        </p:txBody>
      </p:sp>
    </p:spTree>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352426" y="228600"/>
            <a:ext cx="7680960" cy="1066800"/>
          </a:xfrm>
        </p:spPr>
        <p:txBody>
          <a:bodyPr/>
          <a:lstStyle/>
          <a:p>
            <a:r>
              <a:rPr lang="en-GB" dirty="0"/>
              <a:t>Roman constitution</a:t>
            </a:r>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2" name="Rectangle 11"/>
          <p:cNvSpPr/>
          <p:nvPr/>
        </p:nvSpPr>
        <p:spPr>
          <a:xfrm>
            <a:off x="0" y="4653136"/>
            <a:ext cx="9144000" cy="22048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0" y="4653136"/>
            <a:ext cx="9144000" cy="72008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0" y="5589240"/>
            <a:ext cx="3923928" cy="646331"/>
          </a:xfrm>
          <a:prstGeom prst="rect">
            <a:avLst/>
          </a:prstGeom>
          <a:noFill/>
        </p:spPr>
        <p:txBody>
          <a:bodyPr wrap="square" rtlCol="0">
            <a:spAutoFit/>
          </a:bodyPr>
          <a:lstStyle/>
          <a:p>
            <a:r>
              <a:rPr lang="en-GB" b="1" dirty="0"/>
              <a:t>RAMNES </a:t>
            </a:r>
            <a:r>
              <a:rPr lang="en-GB" dirty="0">
                <a:solidFill>
                  <a:schemeClr val="tx1">
                    <a:lumMod val="65000"/>
                  </a:schemeClr>
                </a:solidFill>
              </a:rPr>
              <a:t>or </a:t>
            </a:r>
            <a:r>
              <a:rPr lang="en-GB" i="1" dirty="0" err="1">
                <a:solidFill>
                  <a:schemeClr val="tx1">
                    <a:lumMod val="65000"/>
                  </a:schemeClr>
                </a:solidFill>
              </a:rPr>
              <a:t>Ramnenses</a:t>
            </a:r>
            <a:br>
              <a:rPr lang="en-GB" i="1" dirty="0">
                <a:solidFill>
                  <a:schemeClr val="tx1">
                    <a:lumMod val="65000"/>
                  </a:schemeClr>
                </a:solidFill>
              </a:rPr>
            </a:br>
            <a:r>
              <a:rPr lang="en-GB" dirty="0">
                <a:solidFill>
                  <a:schemeClr val="tx1">
                    <a:lumMod val="65000"/>
                  </a:schemeClr>
                </a:solidFill>
              </a:rPr>
              <a:t>named after Romulus</a:t>
            </a:r>
            <a:endParaRPr lang="en-GB" b="1" dirty="0"/>
          </a:p>
        </p:txBody>
      </p:sp>
      <p:sp>
        <p:nvSpPr>
          <p:cNvPr id="15" name="TextBox 14"/>
          <p:cNvSpPr txBox="1"/>
          <p:nvPr/>
        </p:nvSpPr>
        <p:spPr>
          <a:xfrm>
            <a:off x="0" y="4797152"/>
            <a:ext cx="4499992" cy="646331"/>
          </a:xfrm>
          <a:prstGeom prst="rect">
            <a:avLst/>
          </a:prstGeom>
          <a:noFill/>
        </p:spPr>
        <p:txBody>
          <a:bodyPr wrap="square" rtlCol="0">
            <a:spAutoFit/>
          </a:bodyPr>
          <a:lstStyle/>
          <a:p>
            <a:r>
              <a:rPr lang="en-GB" b="1" dirty="0">
                <a:solidFill>
                  <a:schemeClr val="tx1">
                    <a:lumMod val="50000"/>
                  </a:schemeClr>
                </a:solidFill>
              </a:rPr>
              <a:t>TITIES </a:t>
            </a:r>
            <a:r>
              <a:rPr lang="en-GB" dirty="0">
                <a:solidFill>
                  <a:schemeClr val="tx1">
                    <a:lumMod val="65000"/>
                  </a:schemeClr>
                </a:solidFill>
              </a:rPr>
              <a:t>or </a:t>
            </a:r>
            <a:r>
              <a:rPr lang="en-GB" i="1" dirty="0" err="1">
                <a:solidFill>
                  <a:schemeClr val="tx1">
                    <a:lumMod val="65000"/>
                  </a:schemeClr>
                </a:solidFill>
              </a:rPr>
              <a:t>Titienses</a:t>
            </a:r>
            <a:r>
              <a:rPr lang="en-GB" dirty="0">
                <a:solidFill>
                  <a:schemeClr val="tx1">
                    <a:lumMod val="65000"/>
                  </a:schemeClr>
                </a:solidFill>
              </a:rPr>
              <a:t>, </a:t>
            </a:r>
            <a:br>
              <a:rPr lang="en-GB" dirty="0">
                <a:solidFill>
                  <a:schemeClr val="tx1">
                    <a:lumMod val="65000"/>
                  </a:schemeClr>
                </a:solidFill>
              </a:rPr>
            </a:br>
            <a:r>
              <a:rPr lang="en-GB" dirty="0">
                <a:solidFill>
                  <a:schemeClr val="tx1">
                    <a:lumMod val="65000"/>
                  </a:schemeClr>
                </a:solidFill>
              </a:rPr>
              <a:t>named after Titus </a:t>
            </a:r>
            <a:r>
              <a:rPr lang="en-GB" dirty="0" err="1">
                <a:solidFill>
                  <a:schemeClr val="tx1">
                    <a:lumMod val="65000"/>
                  </a:schemeClr>
                </a:solidFill>
              </a:rPr>
              <a:t>Tatius</a:t>
            </a:r>
            <a:endParaRPr lang="en-GB" b="1" dirty="0">
              <a:solidFill>
                <a:schemeClr val="tx1">
                  <a:lumMod val="50000"/>
                </a:schemeClr>
              </a:solidFill>
            </a:endParaRPr>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16"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20" name="TextBox 19"/>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21" name="Rectangle 20"/>
          <p:cNvSpPr/>
          <p:nvPr/>
        </p:nvSpPr>
        <p:spPr>
          <a:xfrm>
            <a:off x="0" y="6137920"/>
            <a:ext cx="9144000" cy="72008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23" name="TextBox 22"/>
          <p:cNvSpPr txBox="1"/>
          <p:nvPr/>
        </p:nvSpPr>
        <p:spPr>
          <a:xfrm>
            <a:off x="0" y="6237312"/>
            <a:ext cx="3563888" cy="646331"/>
          </a:xfrm>
          <a:prstGeom prst="rect">
            <a:avLst/>
          </a:prstGeom>
          <a:noFill/>
        </p:spPr>
        <p:txBody>
          <a:bodyPr wrap="square" rtlCol="0">
            <a:spAutoFit/>
          </a:bodyPr>
          <a:lstStyle/>
          <a:p>
            <a:r>
              <a:rPr lang="en-GB" b="1" dirty="0">
                <a:solidFill>
                  <a:schemeClr val="tx1">
                    <a:lumMod val="50000"/>
                  </a:schemeClr>
                </a:solidFill>
              </a:rPr>
              <a:t>LUCERES </a:t>
            </a:r>
            <a:r>
              <a:rPr lang="en-GB" dirty="0">
                <a:solidFill>
                  <a:schemeClr val="tx1">
                    <a:lumMod val="65000"/>
                  </a:schemeClr>
                </a:solidFill>
              </a:rPr>
              <a:t>or </a:t>
            </a:r>
            <a:r>
              <a:rPr lang="en-GB" i="1" dirty="0" err="1">
                <a:solidFill>
                  <a:schemeClr val="tx1">
                    <a:lumMod val="65000"/>
                  </a:schemeClr>
                </a:solidFill>
              </a:rPr>
              <a:t>Lucerenses</a:t>
            </a:r>
            <a:br>
              <a:rPr lang="en-GB" i="1" dirty="0">
                <a:solidFill>
                  <a:schemeClr val="tx1">
                    <a:lumMod val="65000"/>
                  </a:schemeClr>
                </a:solidFill>
              </a:rPr>
            </a:br>
            <a:r>
              <a:rPr lang="en-GB" i="1" dirty="0">
                <a:solidFill>
                  <a:schemeClr val="tx1">
                    <a:lumMod val="65000"/>
                  </a:schemeClr>
                </a:solidFill>
              </a:rPr>
              <a:t> </a:t>
            </a:r>
            <a:r>
              <a:rPr lang="en-GB" dirty="0">
                <a:solidFill>
                  <a:schemeClr val="tx1">
                    <a:lumMod val="65000"/>
                  </a:schemeClr>
                </a:solidFill>
              </a:rPr>
              <a:t>(origin obscure)</a:t>
            </a:r>
            <a:endParaRPr lang="en-GB" b="1" dirty="0">
              <a:solidFill>
                <a:schemeClr val="tx1">
                  <a:lumMod val="50000"/>
                </a:schemeClr>
              </a:solidFill>
            </a:endParaRPr>
          </a:p>
        </p:txBody>
      </p:sp>
      <p:sp>
        <p:nvSpPr>
          <p:cNvPr id="24" name="TextBox 23"/>
          <p:cNvSpPr txBox="1"/>
          <p:nvPr/>
        </p:nvSpPr>
        <p:spPr>
          <a:xfrm>
            <a:off x="0" y="4293096"/>
            <a:ext cx="5580112" cy="369332"/>
          </a:xfrm>
          <a:prstGeom prst="rect">
            <a:avLst/>
          </a:prstGeom>
          <a:noFill/>
        </p:spPr>
        <p:txBody>
          <a:bodyPr wrap="square" rtlCol="0">
            <a:spAutoFit/>
          </a:bodyPr>
          <a:lstStyle/>
          <a:p>
            <a:r>
              <a:rPr lang="en-GB" b="1" dirty="0"/>
              <a:t>COMITIA CURIATA </a:t>
            </a:r>
            <a:r>
              <a:rPr lang="en-GB" b="1" dirty="0">
                <a:solidFill>
                  <a:schemeClr val="tx1">
                    <a:lumMod val="50000"/>
                  </a:schemeClr>
                </a:solidFill>
              </a:rPr>
              <a:t>– 30 curiae </a:t>
            </a:r>
            <a:r>
              <a:rPr lang="en-GB" b="1" dirty="0">
                <a:solidFill>
                  <a:schemeClr val="tx1">
                    <a:lumMod val="50000"/>
                  </a:schemeClr>
                </a:solidFill>
                <a:sym typeface="Wingdings" pitchFamily="2" charset="2"/>
              </a:rPr>
              <a:t>(</a:t>
            </a:r>
            <a:r>
              <a:rPr lang="en-GB" b="1" i="1" dirty="0" err="1">
                <a:solidFill>
                  <a:schemeClr val="tx1">
                    <a:lumMod val="50000"/>
                  </a:schemeClr>
                </a:solidFill>
                <a:sym typeface="Wingdings" pitchFamily="2" charset="2"/>
              </a:rPr>
              <a:t>lex</a:t>
            </a:r>
            <a:r>
              <a:rPr lang="en-GB" b="1" i="1" dirty="0">
                <a:solidFill>
                  <a:schemeClr val="tx1">
                    <a:lumMod val="50000"/>
                  </a:schemeClr>
                </a:solidFill>
                <a:sym typeface="Wingdings" pitchFamily="2" charset="2"/>
              </a:rPr>
              <a:t> </a:t>
            </a:r>
            <a:r>
              <a:rPr lang="en-GB" b="1" i="1" dirty="0" err="1">
                <a:solidFill>
                  <a:schemeClr val="tx1">
                    <a:lumMod val="50000"/>
                  </a:schemeClr>
                </a:solidFill>
                <a:sym typeface="Wingdings" pitchFamily="2" charset="2"/>
              </a:rPr>
              <a:t>curiata</a:t>
            </a:r>
            <a:r>
              <a:rPr lang="en-GB" b="1" i="1" dirty="0">
                <a:solidFill>
                  <a:schemeClr val="tx1">
                    <a:lumMod val="50000"/>
                  </a:schemeClr>
                </a:solidFill>
                <a:sym typeface="Wingdings" pitchFamily="2" charset="2"/>
              </a:rPr>
              <a:t>)</a:t>
            </a:r>
            <a:endParaRPr lang="en-GB" b="1" i="1" dirty="0">
              <a:solidFill>
                <a:schemeClr val="tx1">
                  <a:lumMod val="50000"/>
                </a:schemeClr>
              </a:solidFill>
            </a:endParaRPr>
          </a:p>
        </p:txBody>
      </p:sp>
      <p:sp>
        <p:nvSpPr>
          <p:cNvPr id="25" name="TextBox 24"/>
          <p:cNvSpPr txBox="1"/>
          <p:nvPr/>
        </p:nvSpPr>
        <p:spPr>
          <a:xfrm>
            <a:off x="5652120" y="4293096"/>
            <a:ext cx="3491880" cy="369332"/>
          </a:xfrm>
          <a:prstGeom prst="rect">
            <a:avLst/>
          </a:prstGeom>
          <a:noFill/>
        </p:spPr>
        <p:txBody>
          <a:bodyPr wrap="square" rtlCol="0">
            <a:spAutoFit/>
          </a:bodyPr>
          <a:lstStyle/>
          <a:p>
            <a:r>
              <a:rPr lang="en-GB" dirty="0"/>
              <a:t>Roman assemblies vote in groups</a:t>
            </a:r>
          </a:p>
        </p:txBody>
      </p:sp>
      <p:cxnSp>
        <p:nvCxnSpPr>
          <p:cNvPr id="27" name="Straight Connector 26"/>
          <p:cNvCxnSpPr>
            <a:stCxn id="13" idx="0"/>
            <a:endCxn id="21" idx="2"/>
          </p:cNvCxnSpPr>
          <p:nvPr/>
        </p:nvCxnSpPr>
        <p:spPr>
          <a:xfrm>
            <a:off x="4572000" y="4653136"/>
            <a:ext cx="0" cy="2204864"/>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5508104"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6444208"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a:off x="7308304" y="4653136"/>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8244408" y="4680520"/>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3707904"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2771800"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763688"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971600" y="4725144"/>
            <a:ext cx="0" cy="2132856"/>
          </a:xfrm>
          <a:prstGeom prst="line">
            <a:avLst/>
          </a:prstGeom>
          <a:ln w="28575"/>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 name="Title 2"/>
          <p:cNvSpPr>
            <a:spLocks noGrp="1"/>
          </p:cNvSpPr>
          <p:nvPr>
            <p:ph type="title"/>
          </p:nvPr>
        </p:nvSpPr>
        <p:spPr>
          <a:xfrm>
            <a:off x="352426" y="228600"/>
            <a:ext cx="7680960" cy="1066800"/>
          </a:xfrm>
        </p:spPr>
        <p:txBody>
          <a:bodyPr/>
          <a:lstStyle/>
          <a:p>
            <a:r>
              <a:rPr lang="en-GB" dirty="0"/>
              <a:t>Roman constitution</a:t>
            </a:r>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6" name="TextBox 5"/>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7" name="TextBox 6"/>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8" name="TextBox 7"/>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9" name="TextBox 8"/>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0" idx="1"/>
            <a:endCxn id="5"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stCxn id="16" idx="3"/>
            <a:endCxn id="5"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20" name="TextBox 19"/>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21" name="Rectangle 20"/>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4" name="TextBox 23"/>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40" name="TextBox 39"/>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41" name="Rectangle 40"/>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2" name="TextBox 41"/>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43" name="Rectangle 4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44" name="TextBox 4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45" name="Rectangle 4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48" name="Straight Arrow Connector 47"/>
          <p:cNvCxnSpPr>
            <a:stCxn id="24"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51" name="TextBox 50"/>
          <p:cNvSpPr txBox="1"/>
          <p:nvPr/>
        </p:nvSpPr>
        <p:spPr>
          <a:xfrm>
            <a:off x="-324544" y="4581128"/>
            <a:ext cx="9144000" cy="646331"/>
          </a:xfrm>
          <a:prstGeom prst="rect">
            <a:avLst/>
          </a:prstGeom>
          <a:noFill/>
        </p:spPr>
        <p:txBody>
          <a:bodyPr wrap="square" rtlCol="0">
            <a:spAutoFit/>
          </a:bodyPr>
          <a:lstStyle/>
          <a:p>
            <a:pPr algn="r"/>
            <a:r>
              <a:rPr lang="en-GB" b="1" dirty="0">
                <a:solidFill>
                  <a:schemeClr val="tx1">
                    <a:lumMod val="50000"/>
                  </a:schemeClr>
                </a:solidFill>
              </a:rPr>
              <a:t>Important legislation</a:t>
            </a:r>
            <a:br>
              <a:rPr lang="en-GB" b="1" dirty="0">
                <a:solidFill>
                  <a:schemeClr val="tx1">
                    <a:lumMod val="50000"/>
                  </a:schemeClr>
                </a:solidFill>
              </a:rPr>
            </a:br>
            <a:r>
              <a:rPr lang="en-GB" b="1" dirty="0">
                <a:solidFill>
                  <a:schemeClr val="tx1">
                    <a:lumMod val="50000"/>
                  </a:schemeClr>
                </a:solidFill>
              </a:rPr>
              <a:t>capital charges, war declaration,...</a:t>
            </a:r>
            <a:endParaRPr lang="en-GB" sz="1600" b="1" dirty="0">
              <a:solidFill>
                <a:schemeClr val="tx1">
                  <a:lumMod val="50000"/>
                </a:schemeClr>
              </a:solidFill>
            </a:endParaRPr>
          </a:p>
        </p:txBody>
      </p:sp>
      <p:sp>
        <p:nvSpPr>
          <p:cNvPr id="35" name="TextBox 34"/>
          <p:cNvSpPr txBox="1"/>
          <p:nvPr/>
        </p:nvSpPr>
        <p:spPr>
          <a:xfrm>
            <a:off x="5436096" y="5301208"/>
            <a:ext cx="2843808"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One vote for each century</a:t>
            </a:r>
          </a:p>
          <a:p>
            <a:r>
              <a:rPr lang="en-GB" dirty="0"/>
              <a:t>VOTE by property</a:t>
            </a:r>
          </a:p>
          <a:p>
            <a:r>
              <a:rPr lang="en-GB" dirty="0">
                <a:sym typeface="Wingdings" pitchFamily="2" charset="2"/>
              </a:rPr>
              <a:t>army!</a:t>
            </a:r>
            <a:br>
              <a:rPr lang="en-GB" dirty="0">
                <a:sym typeface="Wingdings" pitchFamily="2" charset="2"/>
              </a:rPr>
            </a:br>
            <a:r>
              <a:rPr lang="en-GB" dirty="0">
                <a:sym typeface="Wingdings" pitchFamily="2" charset="2"/>
              </a:rPr>
              <a:t>TIMOCRACY</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randombar(horizontal)">
                                      <p:cBhvr>
                                        <p:cTn id="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a:t>Roman constitution</a:t>
            </a:r>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7" name="TextBox 6"/>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8" name="TextBox 7"/>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9" name="TextBox 8"/>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10" name="TextBox 9"/>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5" name="Straight Arrow Connector 14"/>
          <p:cNvCxnSpPr>
            <a:stCxn id="11" idx="1"/>
            <a:endCxn id="6"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8" name="TextBox 17"/>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a:stCxn id="21"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4572000" y="220486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0" y="4653136"/>
            <a:ext cx="9144000" cy="79208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3" name="TextBox 32"/>
          <p:cNvSpPr txBox="1"/>
          <p:nvPr/>
        </p:nvSpPr>
        <p:spPr>
          <a:xfrm>
            <a:off x="2195736" y="4581128"/>
            <a:ext cx="6623720" cy="646331"/>
          </a:xfrm>
          <a:prstGeom prst="rect">
            <a:avLst/>
          </a:prstGeom>
          <a:noFill/>
        </p:spPr>
        <p:txBody>
          <a:bodyPr wrap="square" rtlCol="0">
            <a:spAutoFit/>
          </a:bodyPr>
          <a:lstStyle/>
          <a:p>
            <a:pPr algn="r"/>
            <a:r>
              <a:rPr lang="en-GB" b="1" dirty="0">
                <a:solidFill>
                  <a:schemeClr val="tx1">
                    <a:lumMod val="50000"/>
                  </a:schemeClr>
                </a:solidFill>
              </a:rPr>
              <a:t>Important legislation</a:t>
            </a:r>
            <a:br>
              <a:rPr lang="en-GB" b="1" dirty="0">
                <a:solidFill>
                  <a:schemeClr val="tx1">
                    <a:lumMod val="50000"/>
                  </a:schemeClr>
                </a:solidFill>
              </a:rPr>
            </a:br>
            <a:r>
              <a:rPr lang="en-GB" b="1" dirty="0">
                <a:solidFill>
                  <a:schemeClr val="tx1">
                    <a:lumMod val="50000"/>
                  </a:schemeClr>
                </a:solidFill>
              </a:rPr>
              <a:t>capital charges, war declaration,...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6" name="TextBox 35"/>
          <p:cNvSpPr txBox="1"/>
          <p:nvPr/>
        </p:nvSpPr>
        <p:spPr>
          <a:xfrm>
            <a:off x="5436096" y="5301208"/>
            <a:ext cx="2843808"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One vote for each century</a:t>
            </a:r>
          </a:p>
          <a:p>
            <a:r>
              <a:rPr lang="en-GB" dirty="0"/>
              <a:t>VOTE by property</a:t>
            </a:r>
          </a:p>
          <a:p>
            <a:r>
              <a:rPr lang="en-GB" dirty="0">
                <a:sym typeface="Wingdings" pitchFamily="2" charset="2"/>
              </a:rPr>
              <a:t>HOW MANY VOTES  &amp; WHOSE VOTES DO YOU NEED?  97 out of  193</a:t>
            </a:r>
            <a:endParaRPr lang="en-GB" dirty="0"/>
          </a:p>
        </p:txBody>
      </p:sp>
      <p:sp>
        <p:nvSpPr>
          <p:cNvPr id="37" name="TextBox 36"/>
          <p:cNvSpPr txBox="1"/>
          <p:nvPr/>
        </p:nvSpPr>
        <p:spPr>
          <a:xfrm rot="20576746">
            <a:off x="323528" y="2924944"/>
            <a:ext cx="2339752" cy="954107"/>
          </a:xfrm>
          <a:prstGeom prst="rect">
            <a:avLst/>
          </a:prstGeom>
          <a:noFill/>
        </p:spPr>
        <p:txBody>
          <a:bodyPr wrap="square" rtlCol="0">
            <a:spAutoFit/>
          </a:bodyPr>
          <a:lstStyle/>
          <a:p>
            <a:r>
              <a:rPr lang="en-GB" sz="2800" dirty="0"/>
              <a:t>Still monarchy...?</a:t>
            </a:r>
          </a:p>
        </p:txBody>
      </p:sp>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up)">
                                      <p:cBhvr>
                                        <p:cTn id="7" dur="5000"/>
                                        <p:tgtEl>
                                          <p:spTgt spid="31"/>
                                        </p:tgtEl>
                                      </p:cBhvr>
                                    </p:animEffect>
                                  </p:childTnLst>
                                </p:cTn>
                              </p:par>
                            </p:childTnLst>
                          </p:cTn>
                        </p:par>
                        <p:par>
                          <p:cTn id="8" fill="hold">
                            <p:stCondLst>
                              <p:cond delay="5000"/>
                            </p:stCondLst>
                            <p:childTnLst>
                              <p:par>
                                <p:cTn id="9" presetID="20" presetClass="entr" presetSubtype="0" fill="hold" grpId="0" nodeType="afterEffect">
                                  <p:stCondLst>
                                    <p:cond delay="0"/>
                                  </p:stCondLst>
                                  <p:childTnLst>
                                    <p:set>
                                      <p:cBhvr>
                                        <p:cTn id="10" dur="1" fill="hold">
                                          <p:stCondLst>
                                            <p:cond delay="0"/>
                                          </p:stCondLst>
                                        </p:cTn>
                                        <p:tgtEl>
                                          <p:spTgt spid="37"/>
                                        </p:tgtEl>
                                        <p:attrNameLst>
                                          <p:attrName>style.visibility</p:attrName>
                                        </p:attrNameLst>
                                      </p:cBhvr>
                                      <p:to>
                                        <p:strVal val="visible"/>
                                      </p:to>
                                    </p:set>
                                    <p:animEffect transition="in" filter="wedge">
                                      <p:cBhvr>
                                        <p:cTn id="11" dur="2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P spid="3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a:t>Roman constitution</a:t>
            </a:r>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K I N G</a:t>
            </a:r>
          </a:p>
        </p:txBody>
      </p:sp>
      <p:sp>
        <p:nvSpPr>
          <p:cNvPr id="7" name="TextBox 6"/>
          <p:cNvSpPr txBox="1"/>
          <p:nvPr/>
        </p:nvSpPr>
        <p:spPr>
          <a:xfrm>
            <a:off x="3251611" y="2199185"/>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PRAETORS</a:t>
            </a:r>
          </a:p>
        </p:txBody>
      </p:sp>
      <p:sp>
        <p:nvSpPr>
          <p:cNvPr id="8" name="TextBox 7"/>
          <p:cNvSpPr txBox="1"/>
          <p:nvPr/>
        </p:nvSpPr>
        <p:spPr>
          <a:xfrm>
            <a:off x="3275856" y="2720917"/>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9" name="TextBox 8"/>
          <p:cNvSpPr txBox="1"/>
          <p:nvPr/>
        </p:nvSpPr>
        <p:spPr>
          <a:xfrm>
            <a:off x="3275856" y="3242649"/>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10" name="TextBox 9"/>
          <p:cNvSpPr txBox="1"/>
          <p:nvPr/>
        </p:nvSpPr>
        <p:spPr>
          <a:xfrm>
            <a:off x="3275856" y="3764381"/>
            <a:ext cx="1944216" cy="369332"/>
          </a:xfrm>
          <a:prstGeom prst="rect">
            <a:avLst/>
          </a:prstGeom>
          <a:solidFill>
            <a:schemeClr val="accent1">
              <a:alpha val="42000"/>
            </a:schemeClr>
          </a:solidFill>
          <a:ln>
            <a:solidFill>
              <a:schemeClr val="tx1">
                <a:lumMod val="6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5" name="Straight Arrow Connector 14"/>
          <p:cNvCxnSpPr>
            <a:stCxn id="11" idx="1"/>
            <a:endCxn id="6" idx="3"/>
          </p:cNvCxnSpPr>
          <p:nvPr/>
        </p:nvCxnSpPr>
        <p:spPr>
          <a:xfrm flipH="1" flipV="1">
            <a:off x="5220072" y="1885474"/>
            <a:ext cx="1068076" cy="331219"/>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8" name="TextBox 17"/>
          <p:cNvSpPr txBox="1"/>
          <p:nvPr/>
        </p:nvSpPr>
        <p:spPr>
          <a:xfrm rot="1343376">
            <a:off x="5545874" y="1635431"/>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a:stCxn id="21" idx="2"/>
          </p:cNvCxnSpPr>
          <p:nvPr/>
        </p:nvCxnSpPr>
        <p:spPr>
          <a:xfrm flipV="1">
            <a:off x="4572000" y="3140968"/>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V="1">
            <a:off x="4572000" y="256490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4572000" y="2204864"/>
            <a:ext cx="0" cy="1521460"/>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1" name="Rectangle 30"/>
          <p:cNvSpPr/>
          <p:nvPr/>
        </p:nvSpPr>
        <p:spPr>
          <a:xfrm>
            <a:off x="0" y="4653136"/>
            <a:ext cx="9144000" cy="79208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3" name="TextBox 32"/>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6" name="TextBox 35"/>
          <p:cNvSpPr txBox="1"/>
          <p:nvPr/>
        </p:nvSpPr>
        <p:spPr>
          <a:xfrm>
            <a:off x="5436096" y="5301208"/>
            <a:ext cx="2843808" cy="14773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One vote for each century</a:t>
            </a:r>
          </a:p>
          <a:p>
            <a:r>
              <a:rPr lang="en-GB" dirty="0"/>
              <a:t>VOTE by property</a:t>
            </a:r>
          </a:p>
          <a:p>
            <a:r>
              <a:rPr lang="en-GB" dirty="0">
                <a:sym typeface="Wingdings" pitchFamily="2" charset="2"/>
              </a:rPr>
              <a:t>HOW MANY VOTES  &amp; WHOSE VOTES DO YOU NEED?  97 out of  193</a:t>
            </a:r>
            <a:endParaRPr lang="en-GB" dirty="0"/>
          </a:p>
        </p:txBody>
      </p:sp>
      <p:sp>
        <p:nvSpPr>
          <p:cNvPr id="37" name="TextBox 36"/>
          <p:cNvSpPr txBox="1"/>
          <p:nvPr/>
        </p:nvSpPr>
        <p:spPr>
          <a:xfrm rot="20576746">
            <a:off x="323528" y="2924944"/>
            <a:ext cx="2339752" cy="954107"/>
          </a:xfrm>
          <a:prstGeom prst="rect">
            <a:avLst/>
          </a:prstGeom>
          <a:noFill/>
        </p:spPr>
        <p:txBody>
          <a:bodyPr wrap="square" rtlCol="0">
            <a:spAutoFit/>
          </a:bodyPr>
          <a:lstStyle/>
          <a:p>
            <a:r>
              <a:rPr lang="en-GB" sz="2800" dirty="0"/>
              <a:t>Still monarchy...?</a:t>
            </a:r>
          </a:p>
        </p:txBody>
      </p:sp>
      <p:sp>
        <p:nvSpPr>
          <p:cNvPr id="38" name="Content Placeholder 1"/>
          <p:cNvSpPr>
            <a:spLocks noGrp="1"/>
          </p:cNvSpPr>
          <p:nvPr>
            <p:ph sz="quarter" idx="13"/>
          </p:nvPr>
        </p:nvSpPr>
        <p:spPr>
          <a:xfrm>
            <a:off x="5470489" y="73270"/>
            <a:ext cx="3491880" cy="2492896"/>
          </a:xfrm>
          <a:solidFill>
            <a:schemeClr val="accent1">
              <a:alpha val="69000"/>
            </a:schemeClr>
          </a:solidFill>
        </p:spPr>
        <p:style>
          <a:lnRef idx="3">
            <a:schemeClr val="lt1"/>
          </a:lnRef>
          <a:fillRef idx="1">
            <a:schemeClr val="accent1"/>
          </a:fillRef>
          <a:effectRef idx="1">
            <a:schemeClr val="accent1"/>
          </a:effectRef>
          <a:fontRef idx="minor">
            <a:schemeClr val="lt1"/>
          </a:fontRef>
        </p:style>
        <p:txBody>
          <a:bodyPr>
            <a:normAutofit fontScale="92500" lnSpcReduction="20000"/>
          </a:bodyPr>
          <a:lstStyle/>
          <a:p>
            <a:r>
              <a:rPr lang="en-GB" b="1" dirty="0"/>
              <a:t>Expulsion of the last king, </a:t>
            </a:r>
            <a:br>
              <a:rPr lang="en-GB" b="1" dirty="0"/>
            </a:br>
            <a:r>
              <a:rPr lang="en-GB" b="1" dirty="0" err="1"/>
              <a:t>Tarquinius</a:t>
            </a:r>
            <a:r>
              <a:rPr lang="en-GB" b="1" dirty="0"/>
              <a:t> </a:t>
            </a:r>
            <a:r>
              <a:rPr lang="en-GB" b="1" dirty="0" err="1"/>
              <a:t>Superbus</a:t>
            </a:r>
            <a:r>
              <a:rPr lang="en-GB" b="1" dirty="0"/>
              <a:t> 509 BC</a:t>
            </a:r>
          </a:p>
          <a:p>
            <a:r>
              <a:rPr lang="en-GB" dirty="0"/>
              <a:t>Uprising : </a:t>
            </a:r>
            <a:r>
              <a:rPr lang="en-GB" b="1" dirty="0"/>
              <a:t>Lucretia</a:t>
            </a:r>
            <a:r>
              <a:rPr lang="en-GB" dirty="0"/>
              <a:t> committing suicide after being raped by T.’s son, </a:t>
            </a:r>
            <a:r>
              <a:rPr lang="en-GB" dirty="0" err="1"/>
              <a:t>Sextus</a:t>
            </a:r>
            <a:r>
              <a:rPr lang="en-GB" dirty="0"/>
              <a:t> Tarquinius</a:t>
            </a:r>
            <a:br>
              <a:rPr lang="en-GB" dirty="0"/>
            </a:br>
            <a:r>
              <a:rPr lang="en-GB" dirty="0"/>
              <a:t>(</a:t>
            </a:r>
            <a:r>
              <a:rPr lang="en-GB" dirty="0">
                <a:highlight>
                  <a:srgbClr val="FF0000"/>
                </a:highlight>
              </a:rPr>
              <a:t>510-506</a:t>
            </a:r>
            <a:r>
              <a:rPr lang="en-GB" dirty="0"/>
              <a:t>… - depending on sources)</a:t>
            </a:r>
            <a:br>
              <a:rPr lang="en-GB" dirty="0"/>
            </a:br>
            <a:r>
              <a:rPr lang="en-GB" dirty="0"/>
              <a:t>Overthrow of the last king</a:t>
            </a:r>
            <a:br>
              <a:rPr lang="en-GB" dirty="0"/>
            </a:br>
            <a:endParaRPr lang="en-GB" dirty="0"/>
          </a:p>
          <a:p>
            <a:r>
              <a:rPr lang="en-GB" dirty="0"/>
              <a:t>Creation of the Republic</a:t>
            </a:r>
            <a:br>
              <a:rPr lang="en-GB" dirty="0"/>
            </a:br>
            <a:r>
              <a:rPr lang="en-GB" b="1" i="1" dirty="0"/>
              <a:t>res </a:t>
            </a:r>
            <a:r>
              <a:rPr lang="en-GB" b="1" i="1" dirty="0" err="1"/>
              <a:t>publica</a:t>
            </a:r>
            <a:endParaRPr lang="en-GB" b="1" dirty="0"/>
          </a:p>
        </p:txBody>
      </p:sp>
      <p:pic>
        <p:nvPicPr>
          <p:cNvPr id="39" name="Picture 38"/>
          <p:cNvPicPr>
            <a:picLocks noChangeAspect="1"/>
          </p:cNvPicPr>
          <p:nvPr/>
        </p:nvPicPr>
        <p:blipFill rotWithShape="1">
          <a:blip r:embed="rId2" cstate="print">
            <a:extLst>
              <a:ext uri="{28A0092B-C50C-407E-A947-70E740481C1C}">
                <a14:useLocalDpi xmlns:a14="http://schemas.microsoft.com/office/drawing/2010/main" val="0"/>
              </a:ext>
            </a:extLst>
          </a:blip>
          <a:srcRect l="6581" t="7168" r="5421" b="21693"/>
          <a:stretch/>
        </p:blipFill>
        <p:spPr>
          <a:xfrm rot="20898686">
            <a:off x="255067" y="2862734"/>
            <a:ext cx="2314233" cy="2490522"/>
          </a:xfrm>
          <a:prstGeom prst="rect">
            <a:avLst/>
          </a:prstGeom>
          <a:ln>
            <a:noFill/>
          </a:ln>
          <a:effectLst>
            <a:softEdge rad="112500"/>
          </a:effectLst>
        </p:spPr>
        <p:style>
          <a:lnRef idx="3">
            <a:schemeClr val="lt1"/>
          </a:lnRef>
          <a:fillRef idx="1">
            <a:schemeClr val="dk1"/>
          </a:fillRef>
          <a:effectRef idx="1">
            <a:schemeClr val="dk1"/>
          </a:effectRef>
          <a:fontRef idx="minor">
            <a:schemeClr val="lt1"/>
          </a:fontRef>
        </p:style>
      </p:pic>
      <p:pic>
        <p:nvPicPr>
          <p:cNvPr id="40" name="Picture 3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437662">
            <a:off x="6168405" y="2702840"/>
            <a:ext cx="2411760" cy="3749191"/>
          </a:xfrm>
          <a:prstGeom prst="rect">
            <a:avLst/>
          </a:prstGeom>
          <a:ln>
            <a:noFill/>
          </a:ln>
          <a:effectLst>
            <a:softEdge rad="112500"/>
          </a:effectLst>
        </p:spPr>
        <p:style>
          <a:lnRef idx="2">
            <a:schemeClr val="accent1">
              <a:shade val="50000"/>
            </a:schemeClr>
          </a:lnRef>
          <a:fillRef idx="1">
            <a:schemeClr val="accent1"/>
          </a:fillRef>
          <a:effectRef idx="0">
            <a:schemeClr val="accent1"/>
          </a:effectRef>
          <a:fontRef idx="minor">
            <a:schemeClr val="lt1"/>
          </a:fontRef>
        </p:style>
      </p:pic>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2" name="Rectangle 1">
            <a:extLst>
              <a:ext uri="{FF2B5EF4-FFF2-40B4-BE49-F238E27FC236}">
                <a16:creationId xmlns:a16="http://schemas.microsoft.com/office/drawing/2014/main" id="{DDBF8047-1F63-4B67-BB1B-00071F30A72D}"/>
              </a:ext>
            </a:extLst>
          </p:cNvPr>
          <p:cNvSpPr/>
          <p:nvPr/>
        </p:nvSpPr>
        <p:spPr>
          <a:xfrm rot="635230">
            <a:off x="6012160" y="5454516"/>
            <a:ext cx="2483226" cy="738664"/>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400" dirty="0"/>
              <a:t>Brutus holding the knife, holding the dead Lucretia and swearing the oath</a:t>
            </a:r>
          </a:p>
        </p:txBody>
      </p:sp>
      <p:sp>
        <p:nvSpPr>
          <p:cNvPr id="3" name="Rectangle 1">
            <a:extLst>
              <a:ext uri="{FF2B5EF4-FFF2-40B4-BE49-F238E27FC236}">
                <a16:creationId xmlns:a16="http://schemas.microsoft.com/office/drawing/2014/main" id="{894915AF-F705-4121-9E3C-7CE2D0C26512}"/>
              </a:ext>
            </a:extLst>
          </p:cNvPr>
          <p:cNvSpPr>
            <a:spLocks noChangeArrowheads="1"/>
          </p:cNvSpPr>
          <p:nvPr/>
        </p:nvSpPr>
        <p:spPr bwMode="auto">
          <a:xfrm>
            <a:off x="367123" y="4450186"/>
            <a:ext cx="5854931" cy="2049456"/>
          </a:xfrm>
          <a:prstGeom prst="rect">
            <a:avLst/>
          </a:prstGeom>
          <a:solidFill>
            <a:schemeClr val="dk1">
              <a:alpha val="50000"/>
            </a:schemeClr>
          </a:solidFill>
          <a:ln>
            <a:noFill/>
          </a:ln>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tyle>
          <a:lnRef idx="0">
            <a:scrgbClr r="0" g="0" b="0"/>
          </a:lnRef>
          <a:fillRef idx="0">
            <a:scrgbClr r="0" g="0" b="0"/>
          </a:fillRef>
          <a:effectRef idx="0">
            <a:scrgbClr r="0" g="0" b="0"/>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FFFF00"/>
                </a:solidFill>
                <a:effectLst>
                  <a:outerShdw blurRad="38100" dist="38100" dir="2700000" algn="tl">
                    <a:srgbClr val="000000">
                      <a:alpha val="43137"/>
                    </a:srgbClr>
                  </a:outerShdw>
                </a:effectLst>
                <a:latin typeface="Arial" panose="020B0604020202020204" pitchFamily="34" charset="0"/>
              </a:rPr>
              <a:t>Liv. 1.59: Brutus: “By this blood—most pure before the outrage wrought by the king's son—I swear, and you, O gods, I call to witness that I will drive hence Lucius Tarquinius </a:t>
            </a:r>
            <a:r>
              <a:rPr kumimoji="0" lang="en-US" altLang="en-US" sz="1800" b="1" i="0" u="none" strike="noStrike" cap="none" normalizeH="0" baseline="0" dirty="0" err="1">
                <a:ln>
                  <a:noFill/>
                </a:ln>
                <a:solidFill>
                  <a:srgbClr val="FFFF00"/>
                </a:solidFill>
                <a:effectLst>
                  <a:outerShdw blurRad="38100" dist="38100" dir="2700000" algn="tl">
                    <a:srgbClr val="000000">
                      <a:alpha val="43137"/>
                    </a:srgbClr>
                  </a:outerShdw>
                </a:effectLst>
                <a:latin typeface="Arial" panose="020B0604020202020204" pitchFamily="34" charset="0"/>
              </a:rPr>
              <a:t>Superbus</a:t>
            </a:r>
            <a:r>
              <a:rPr kumimoji="0" lang="en-US" altLang="en-US" sz="1800" b="1" i="0" u="none" strike="noStrike" cap="none" normalizeH="0" baseline="0" dirty="0">
                <a:ln>
                  <a:noFill/>
                </a:ln>
                <a:solidFill>
                  <a:srgbClr val="FFFF00"/>
                </a:solidFill>
                <a:effectLst>
                  <a:outerShdw blurRad="38100" dist="38100" dir="2700000" algn="tl">
                    <a:srgbClr val="000000">
                      <a:alpha val="43137"/>
                    </a:srgbClr>
                  </a:outerShdw>
                </a:effectLst>
                <a:latin typeface="Arial" panose="020B0604020202020204" pitchFamily="34" charset="0"/>
              </a:rPr>
              <a:t>, together with his cursed wife and his whole blood, with fire and sword and every means in my power, and I will not suffer them or anyone else to reign in Rome.”</a:t>
            </a:r>
          </a:p>
        </p:txBody>
      </p:sp>
      <p:sp>
        <p:nvSpPr>
          <p:cNvPr id="41" name="Rectangle 40">
            <a:extLst>
              <a:ext uri="{FF2B5EF4-FFF2-40B4-BE49-F238E27FC236}">
                <a16:creationId xmlns:a16="http://schemas.microsoft.com/office/drawing/2014/main" id="{2DEB783F-605B-4F77-A4AB-C2A0158FF7B0}"/>
              </a:ext>
            </a:extLst>
          </p:cNvPr>
          <p:cNvSpPr/>
          <p:nvPr/>
        </p:nvSpPr>
        <p:spPr>
          <a:xfrm>
            <a:off x="155123" y="3534986"/>
            <a:ext cx="1176518" cy="584775"/>
          </a:xfrm>
          <a:prstGeom prst="rect">
            <a:avLst/>
          </a:prstGeom>
        </p:spPr>
        <p:txBody>
          <a:bodyPr wrap="square">
            <a:spAutoFit/>
          </a:bodyPr>
          <a:lstStyle/>
          <a:p>
            <a:r>
              <a:rPr lang="en-US" altLang="en-US" sz="1600" dirty="0">
                <a:solidFill>
                  <a:schemeClr val="bg1">
                    <a:lumMod val="85000"/>
                    <a:lumOff val="15000"/>
                  </a:schemeClr>
                </a:solidFill>
                <a:effectLst>
                  <a:outerShdw blurRad="38100" dist="38100" dir="2700000" algn="tl">
                    <a:srgbClr val="000000">
                      <a:alpha val="43137"/>
                    </a:srgbClr>
                  </a:outerShdw>
                </a:effectLst>
                <a:latin typeface="Arial" panose="020B0604020202020204" pitchFamily="34" charset="0"/>
              </a:rPr>
              <a:t>L </a:t>
            </a:r>
            <a:r>
              <a:rPr lang="en-US" altLang="en-US" sz="1600" dirty="0" err="1">
                <a:solidFill>
                  <a:schemeClr val="bg1">
                    <a:lumMod val="85000"/>
                    <a:lumOff val="15000"/>
                  </a:schemeClr>
                </a:solidFill>
                <a:effectLst>
                  <a:outerShdw blurRad="38100" dist="38100" dir="2700000" algn="tl">
                    <a:srgbClr val="000000">
                      <a:alpha val="43137"/>
                    </a:srgbClr>
                  </a:outerShdw>
                </a:effectLst>
                <a:latin typeface="Arial" panose="020B0604020202020204" pitchFamily="34" charset="0"/>
              </a:rPr>
              <a:t>Iunius</a:t>
            </a:r>
            <a:r>
              <a:rPr lang="en-US" altLang="en-US" sz="1600" dirty="0">
                <a:solidFill>
                  <a:schemeClr val="bg1">
                    <a:lumMod val="85000"/>
                    <a:lumOff val="15000"/>
                  </a:schemeClr>
                </a:solidFill>
                <a:effectLst>
                  <a:outerShdw blurRad="38100" dist="38100" dir="2700000" algn="tl">
                    <a:srgbClr val="000000">
                      <a:alpha val="43137"/>
                    </a:srgbClr>
                  </a:outerShdw>
                </a:effectLst>
                <a:latin typeface="Arial" panose="020B0604020202020204" pitchFamily="34" charset="0"/>
              </a:rPr>
              <a:t> Brutus</a:t>
            </a:r>
            <a:endParaRPr lang="en-GB" sz="1600" dirty="0">
              <a:solidFill>
                <a:schemeClr val="bg1">
                  <a:lumMod val="85000"/>
                  <a:lumOff val="15000"/>
                </a:schemeClr>
              </a:solidFill>
            </a:endParaRPr>
          </a:p>
        </p:txBody>
      </p:sp>
      <p:cxnSp>
        <p:nvCxnSpPr>
          <p:cNvPr id="44" name="Straight Arrow Connector 43">
            <a:extLst>
              <a:ext uri="{FF2B5EF4-FFF2-40B4-BE49-F238E27FC236}">
                <a16:creationId xmlns:a16="http://schemas.microsoft.com/office/drawing/2014/main" id="{896ED4A5-7276-4C69-9A7A-9D829D0BE6B9}"/>
              </a:ext>
            </a:extLst>
          </p:cNvPr>
          <p:cNvCxnSpPr>
            <a:cxnSpLocks/>
          </p:cNvCxnSpPr>
          <p:nvPr/>
        </p:nvCxnSpPr>
        <p:spPr>
          <a:xfrm flipV="1">
            <a:off x="2840325" y="1390285"/>
            <a:ext cx="0" cy="376303"/>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pic>
        <p:nvPicPr>
          <p:cNvPr id="45" name="Picture 2" descr="https://upload.wikimedia.org/wikipedia/commons/a/a2/Sandro_Botticelli_078.jpg">
            <a:extLst>
              <a:ext uri="{FF2B5EF4-FFF2-40B4-BE49-F238E27FC236}">
                <a16:creationId xmlns:a16="http://schemas.microsoft.com/office/drawing/2014/main" id="{1BEAA160-8FD0-479F-9CA7-23B7E5874E0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3589" y="11453"/>
            <a:ext cx="2628455" cy="318297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6" name="Rectangle 45">
            <a:extLst>
              <a:ext uri="{FF2B5EF4-FFF2-40B4-BE49-F238E27FC236}">
                <a16:creationId xmlns:a16="http://schemas.microsoft.com/office/drawing/2014/main" id="{EFDABD0A-4249-43F6-882A-D3F639D9FDCF}"/>
              </a:ext>
            </a:extLst>
          </p:cNvPr>
          <p:cNvSpPr/>
          <p:nvPr/>
        </p:nvSpPr>
        <p:spPr>
          <a:xfrm>
            <a:off x="743382" y="19760"/>
            <a:ext cx="2077500" cy="430887"/>
          </a:xfrm>
          <a:prstGeom prst="rect">
            <a:avLst/>
          </a:prstGeom>
        </p:spPr>
        <p:txBody>
          <a:bodyPr wrap="square">
            <a:spAutoFit/>
          </a:bodyPr>
          <a:lstStyle/>
          <a:p>
            <a:r>
              <a:rPr lang="en-GB" sz="1100" i="1" dirty="0"/>
              <a:t>Botticelli - The Story of Lucretia</a:t>
            </a:r>
            <a:r>
              <a:rPr lang="en-GB" sz="1100" dirty="0"/>
              <a:t> </a:t>
            </a:r>
            <a:br>
              <a:rPr lang="en-GB" sz="1100" dirty="0"/>
            </a:br>
            <a:r>
              <a:rPr lang="en-GB" sz="1100" dirty="0"/>
              <a:t>(</a:t>
            </a:r>
            <a:r>
              <a:rPr lang="en-GB" sz="1100" i="1" dirty="0"/>
              <a:t>c</a:t>
            </a:r>
            <a:r>
              <a:rPr lang="en-GB" sz="1100" dirty="0"/>
              <a:t>. 1500-1501)</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8">
                                            <p:bg/>
                                          </p:spTgt>
                                        </p:tgtEl>
                                        <p:attrNameLst>
                                          <p:attrName>style.visibility</p:attrName>
                                        </p:attrNameLst>
                                      </p:cBhvr>
                                      <p:to>
                                        <p:strVal val="visible"/>
                                      </p:to>
                                    </p:set>
                                    <p:animEffect transition="in" filter="fade">
                                      <p:cBhvr>
                                        <p:cTn id="7" dur="1000"/>
                                        <p:tgtEl>
                                          <p:spTgt spid="38">
                                            <p:bg/>
                                          </p:spTgt>
                                        </p:tgtEl>
                                      </p:cBhvr>
                                    </p:animEffect>
                                    <p:anim calcmode="lin" valueType="num">
                                      <p:cBhvr>
                                        <p:cTn id="8" dur="1000" fill="hold"/>
                                        <p:tgtEl>
                                          <p:spTgt spid="38">
                                            <p:bg/>
                                          </p:spTgt>
                                        </p:tgtEl>
                                        <p:attrNameLst>
                                          <p:attrName>ppt_x</p:attrName>
                                        </p:attrNameLst>
                                      </p:cBhvr>
                                      <p:tavLst>
                                        <p:tav tm="0">
                                          <p:val>
                                            <p:strVal val="#ppt_x"/>
                                          </p:val>
                                        </p:tav>
                                        <p:tav tm="100000">
                                          <p:val>
                                            <p:strVal val="#ppt_x"/>
                                          </p:val>
                                        </p:tav>
                                      </p:tavLst>
                                    </p:anim>
                                    <p:anim calcmode="lin" valueType="num">
                                      <p:cBhvr>
                                        <p:cTn id="9" dur="1000" fill="hold"/>
                                        <p:tgtEl>
                                          <p:spTgt spid="38">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8">
                                            <p:txEl>
                                              <p:pRg st="0" end="0"/>
                                            </p:txEl>
                                          </p:spTgt>
                                        </p:tgtEl>
                                        <p:attrNameLst>
                                          <p:attrName>style.visibility</p:attrName>
                                        </p:attrNameLst>
                                      </p:cBhvr>
                                      <p:to>
                                        <p:strVal val="visible"/>
                                      </p:to>
                                    </p:set>
                                    <p:animEffect transition="in" filter="fade">
                                      <p:cBhvr>
                                        <p:cTn id="13" dur="1000"/>
                                        <p:tgtEl>
                                          <p:spTgt spid="38">
                                            <p:txEl>
                                              <p:pRg st="0" end="0"/>
                                            </p:txEl>
                                          </p:spTgt>
                                        </p:tgtEl>
                                      </p:cBhvr>
                                    </p:animEffect>
                                    <p:anim calcmode="lin" valueType="num">
                                      <p:cBhvr>
                                        <p:cTn id="14" dur="1000" fill="hold"/>
                                        <p:tgtEl>
                                          <p:spTgt spid="38">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8">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8">
                                            <p:txEl>
                                              <p:pRg st="1" end="1"/>
                                            </p:txEl>
                                          </p:spTgt>
                                        </p:tgtEl>
                                        <p:attrNameLst>
                                          <p:attrName>style.visibility</p:attrName>
                                        </p:attrNameLst>
                                      </p:cBhvr>
                                      <p:to>
                                        <p:strVal val="visible"/>
                                      </p:to>
                                    </p:set>
                                    <p:animEffect transition="in" filter="fade">
                                      <p:cBhvr>
                                        <p:cTn id="19" dur="1000"/>
                                        <p:tgtEl>
                                          <p:spTgt spid="38">
                                            <p:txEl>
                                              <p:pRg st="1" end="1"/>
                                            </p:txEl>
                                          </p:spTgt>
                                        </p:tgtEl>
                                      </p:cBhvr>
                                    </p:animEffect>
                                    <p:anim calcmode="lin" valueType="num">
                                      <p:cBhvr>
                                        <p:cTn id="20" dur="1000" fill="hold"/>
                                        <p:tgtEl>
                                          <p:spTgt spid="3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8">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8">
                                            <p:txEl>
                                              <p:pRg st="2" end="2"/>
                                            </p:txEl>
                                          </p:spTgt>
                                        </p:tgtEl>
                                        <p:attrNameLst>
                                          <p:attrName>style.visibility</p:attrName>
                                        </p:attrNameLst>
                                      </p:cBhvr>
                                      <p:to>
                                        <p:strVal val="visible"/>
                                      </p:to>
                                    </p:set>
                                    <p:animEffect transition="in" filter="fade">
                                      <p:cBhvr>
                                        <p:cTn id="25" dur="1000"/>
                                        <p:tgtEl>
                                          <p:spTgt spid="38">
                                            <p:txEl>
                                              <p:pRg st="2" end="2"/>
                                            </p:txEl>
                                          </p:spTgt>
                                        </p:tgtEl>
                                      </p:cBhvr>
                                    </p:animEffect>
                                    <p:anim calcmode="lin" valueType="num">
                                      <p:cBhvr>
                                        <p:cTn id="26" dur="1000" fill="hold"/>
                                        <p:tgtEl>
                                          <p:spTgt spid="38">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8">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20" presetClass="entr" presetSubtype="0" fill="hold" nodeType="afterEffect">
                                  <p:stCondLst>
                                    <p:cond delay="0"/>
                                  </p:stCondLst>
                                  <p:childTnLst>
                                    <p:set>
                                      <p:cBhvr>
                                        <p:cTn id="30" dur="1" fill="hold">
                                          <p:stCondLst>
                                            <p:cond delay="0"/>
                                          </p:stCondLst>
                                        </p:cTn>
                                        <p:tgtEl>
                                          <p:spTgt spid="40"/>
                                        </p:tgtEl>
                                        <p:attrNameLst>
                                          <p:attrName>style.visibility</p:attrName>
                                        </p:attrNameLst>
                                      </p:cBhvr>
                                      <p:to>
                                        <p:strVal val="visible"/>
                                      </p:to>
                                    </p:set>
                                    <p:animEffect transition="in" filter="wedge">
                                      <p:cBhvr>
                                        <p:cTn id="31" dur="2000"/>
                                        <p:tgtEl>
                                          <p:spTgt spid="40"/>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2"/>
                                        </p:tgtEl>
                                        <p:attrNameLst>
                                          <p:attrName>style.visibility</p:attrName>
                                        </p:attrNameLst>
                                      </p:cBhvr>
                                      <p:to>
                                        <p:strVal val="visible"/>
                                      </p:to>
                                    </p:set>
                                    <p:animEffect transition="in" filter="fade">
                                      <p:cBhvr>
                                        <p:cTn id="36" dur="1000"/>
                                        <p:tgtEl>
                                          <p:spTgt spid="2"/>
                                        </p:tgtEl>
                                      </p:cBhvr>
                                    </p:animEffect>
                                    <p:anim calcmode="lin" valueType="num">
                                      <p:cBhvr>
                                        <p:cTn id="37" dur="1000" fill="hold"/>
                                        <p:tgtEl>
                                          <p:spTgt spid="2"/>
                                        </p:tgtEl>
                                        <p:attrNameLst>
                                          <p:attrName>ppt_x</p:attrName>
                                        </p:attrNameLst>
                                      </p:cBhvr>
                                      <p:tavLst>
                                        <p:tav tm="0">
                                          <p:val>
                                            <p:strVal val="#ppt_x"/>
                                          </p:val>
                                        </p:tav>
                                        <p:tav tm="100000">
                                          <p:val>
                                            <p:strVal val="#ppt_x"/>
                                          </p:val>
                                        </p:tav>
                                      </p:tavLst>
                                    </p:anim>
                                    <p:anim calcmode="lin" valueType="num">
                                      <p:cBhvr>
                                        <p:cTn id="38" dur="1000" fill="hold"/>
                                        <p:tgtEl>
                                          <p:spTgt spid="2"/>
                                        </p:tgtEl>
                                        <p:attrNameLst>
                                          <p:attrName>ppt_y</p:attrName>
                                        </p:attrNameLst>
                                      </p:cBhvr>
                                      <p:tavLst>
                                        <p:tav tm="0">
                                          <p:val>
                                            <p:strVal val="#ppt_y+.1"/>
                                          </p:val>
                                        </p:tav>
                                        <p:tav tm="100000">
                                          <p:val>
                                            <p:strVal val="#ppt_y"/>
                                          </p:val>
                                        </p:tav>
                                      </p:tavLst>
                                    </p:anim>
                                  </p:childTnLst>
                                </p:cTn>
                              </p:par>
                            </p:childTnLst>
                          </p:cTn>
                        </p:par>
                        <p:par>
                          <p:cTn id="39" fill="hold">
                            <p:stCondLst>
                              <p:cond delay="1000"/>
                            </p:stCondLst>
                            <p:childTnLst>
                              <p:par>
                                <p:cTn id="40" presetID="42" presetClass="entr" presetSubtype="0" fill="hold" grpId="0" nodeType="afterEffect">
                                  <p:stCondLst>
                                    <p:cond delay="0"/>
                                  </p:stCondLst>
                                  <p:childTnLst>
                                    <p:set>
                                      <p:cBhvr>
                                        <p:cTn id="41" dur="1" fill="hold">
                                          <p:stCondLst>
                                            <p:cond delay="0"/>
                                          </p:stCondLst>
                                        </p:cTn>
                                        <p:tgtEl>
                                          <p:spTgt spid="3"/>
                                        </p:tgtEl>
                                        <p:attrNameLst>
                                          <p:attrName>style.visibility</p:attrName>
                                        </p:attrNameLst>
                                      </p:cBhvr>
                                      <p:to>
                                        <p:strVal val="visible"/>
                                      </p:to>
                                    </p:set>
                                    <p:animEffect transition="in" filter="fade">
                                      <p:cBhvr>
                                        <p:cTn id="42" dur="1000"/>
                                        <p:tgtEl>
                                          <p:spTgt spid="3"/>
                                        </p:tgtEl>
                                      </p:cBhvr>
                                    </p:animEffect>
                                    <p:anim calcmode="lin" valueType="num">
                                      <p:cBhvr>
                                        <p:cTn id="43" dur="1000" fill="hold"/>
                                        <p:tgtEl>
                                          <p:spTgt spid="3"/>
                                        </p:tgtEl>
                                        <p:attrNameLst>
                                          <p:attrName>ppt_x</p:attrName>
                                        </p:attrNameLst>
                                      </p:cBhvr>
                                      <p:tavLst>
                                        <p:tav tm="0">
                                          <p:val>
                                            <p:strVal val="#ppt_x"/>
                                          </p:val>
                                        </p:tav>
                                        <p:tav tm="100000">
                                          <p:val>
                                            <p:strVal val="#ppt_x"/>
                                          </p:val>
                                        </p:tav>
                                      </p:tavLst>
                                    </p:anim>
                                    <p:anim calcmode="lin" valueType="num">
                                      <p:cBhvr>
                                        <p:cTn id="44" dur="1000" fill="hold"/>
                                        <p:tgtEl>
                                          <p:spTgt spid="3"/>
                                        </p:tgtEl>
                                        <p:attrNameLst>
                                          <p:attrName>ppt_y</p:attrName>
                                        </p:attrNameLst>
                                      </p:cBhvr>
                                      <p:tavLst>
                                        <p:tav tm="0">
                                          <p:val>
                                            <p:strVal val="#ppt_y+.1"/>
                                          </p:val>
                                        </p:tav>
                                        <p:tav tm="100000">
                                          <p:val>
                                            <p:strVal val="#ppt_y"/>
                                          </p:val>
                                        </p:tav>
                                      </p:tavLst>
                                    </p:anim>
                                  </p:childTnLst>
                                </p:cTn>
                              </p:par>
                            </p:childTnLst>
                          </p:cTn>
                        </p:par>
                        <p:par>
                          <p:cTn id="45" fill="hold">
                            <p:stCondLst>
                              <p:cond delay="2000"/>
                            </p:stCondLst>
                            <p:childTnLst>
                              <p:par>
                                <p:cTn id="46" presetID="20" presetClass="entr" presetSubtype="0" fill="hold" nodeType="afterEffect">
                                  <p:stCondLst>
                                    <p:cond delay="0"/>
                                  </p:stCondLst>
                                  <p:childTnLst>
                                    <p:set>
                                      <p:cBhvr>
                                        <p:cTn id="47" dur="1" fill="hold">
                                          <p:stCondLst>
                                            <p:cond delay="0"/>
                                          </p:stCondLst>
                                        </p:cTn>
                                        <p:tgtEl>
                                          <p:spTgt spid="39"/>
                                        </p:tgtEl>
                                        <p:attrNameLst>
                                          <p:attrName>style.visibility</p:attrName>
                                        </p:attrNameLst>
                                      </p:cBhvr>
                                      <p:to>
                                        <p:strVal val="visible"/>
                                      </p:to>
                                    </p:set>
                                    <p:animEffect transition="in" filter="wedge">
                                      <p:cBhvr>
                                        <p:cTn id="48" dur="2000"/>
                                        <p:tgtEl>
                                          <p:spTgt spid="39"/>
                                        </p:tgtEl>
                                      </p:cBhvr>
                                    </p:animEffect>
                                  </p:childTnLst>
                                </p:cTn>
                              </p:par>
                            </p:childTnLst>
                          </p:cTn>
                        </p:par>
                        <p:par>
                          <p:cTn id="49" fill="hold">
                            <p:stCondLst>
                              <p:cond delay="4000"/>
                            </p:stCondLst>
                            <p:childTnLst>
                              <p:par>
                                <p:cTn id="50" presetID="42" presetClass="entr" presetSubtype="0" fill="hold" nodeType="afterEffect">
                                  <p:stCondLst>
                                    <p:cond delay="0"/>
                                  </p:stCondLst>
                                  <p:childTnLst>
                                    <p:set>
                                      <p:cBhvr>
                                        <p:cTn id="51" dur="1" fill="hold">
                                          <p:stCondLst>
                                            <p:cond delay="0"/>
                                          </p:stCondLst>
                                        </p:cTn>
                                        <p:tgtEl>
                                          <p:spTgt spid="45"/>
                                        </p:tgtEl>
                                        <p:attrNameLst>
                                          <p:attrName>style.visibility</p:attrName>
                                        </p:attrNameLst>
                                      </p:cBhvr>
                                      <p:to>
                                        <p:strVal val="visible"/>
                                      </p:to>
                                    </p:set>
                                    <p:animEffect transition="in" filter="fade">
                                      <p:cBhvr>
                                        <p:cTn id="52" dur="1000"/>
                                        <p:tgtEl>
                                          <p:spTgt spid="45"/>
                                        </p:tgtEl>
                                      </p:cBhvr>
                                    </p:animEffect>
                                    <p:anim calcmode="lin" valueType="num">
                                      <p:cBhvr>
                                        <p:cTn id="53" dur="1000" fill="hold"/>
                                        <p:tgtEl>
                                          <p:spTgt spid="45"/>
                                        </p:tgtEl>
                                        <p:attrNameLst>
                                          <p:attrName>ppt_x</p:attrName>
                                        </p:attrNameLst>
                                      </p:cBhvr>
                                      <p:tavLst>
                                        <p:tav tm="0">
                                          <p:val>
                                            <p:strVal val="#ppt_x"/>
                                          </p:val>
                                        </p:tav>
                                        <p:tav tm="100000">
                                          <p:val>
                                            <p:strVal val="#ppt_x"/>
                                          </p:val>
                                        </p:tav>
                                      </p:tavLst>
                                    </p:anim>
                                    <p:anim calcmode="lin" valueType="num">
                                      <p:cBhvr>
                                        <p:cTn id="54" dur="1000" fill="hold"/>
                                        <p:tgtEl>
                                          <p:spTgt spid="45"/>
                                        </p:tgtEl>
                                        <p:attrNameLst>
                                          <p:attrName>ppt_y</p:attrName>
                                        </p:attrNameLst>
                                      </p:cBhvr>
                                      <p:tavLst>
                                        <p:tav tm="0">
                                          <p:val>
                                            <p:strVal val="#ppt_y+.1"/>
                                          </p:val>
                                        </p:tav>
                                        <p:tav tm="100000">
                                          <p:val>
                                            <p:strVal val="#ppt_y"/>
                                          </p:val>
                                        </p:tav>
                                      </p:tavLst>
                                    </p:anim>
                                  </p:childTnLst>
                                </p:cTn>
                              </p:par>
                            </p:childTnLst>
                          </p:cTn>
                        </p:par>
                        <p:par>
                          <p:cTn id="55" fill="hold">
                            <p:stCondLst>
                              <p:cond delay="5000"/>
                            </p:stCondLst>
                            <p:childTnLst>
                              <p:par>
                                <p:cTn id="56" presetID="10" presetClass="entr" presetSubtype="0" fill="hold" grpId="0" nodeType="afterEffect">
                                  <p:stCondLst>
                                    <p:cond delay="0"/>
                                  </p:stCondLst>
                                  <p:childTnLst>
                                    <p:set>
                                      <p:cBhvr>
                                        <p:cTn id="57" dur="1" fill="hold">
                                          <p:stCondLst>
                                            <p:cond delay="0"/>
                                          </p:stCondLst>
                                        </p:cTn>
                                        <p:tgtEl>
                                          <p:spTgt spid="46"/>
                                        </p:tgtEl>
                                        <p:attrNameLst>
                                          <p:attrName>style.visibility</p:attrName>
                                        </p:attrNameLst>
                                      </p:cBhvr>
                                      <p:to>
                                        <p:strVal val="visible"/>
                                      </p:to>
                                    </p:set>
                                    <p:animEffect transition="in" filter="fade">
                                      <p:cBhvr>
                                        <p:cTn id="58" dur="500"/>
                                        <p:tgtEl>
                                          <p:spTgt spid="46"/>
                                        </p:tgtEl>
                                      </p:cBhvr>
                                    </p:animEffect>
                                  </p:childTnLst>
                                </p:cTn>
                              </p:par>
                            </p:childTnLst>
                          </p:cTn>
                        </p:par>
                        <p:par>
                          <p:cTn id="59" fill="hold">
                            <p:stCondLst>
                              <p:cond delay="5500"/>
                            </p:stCondLst>
                            <p:childTnLst>
                              <p:par>
                                <p:cTn id="60" presetID="35" presetClass="exit" presetSubtype="0" fill="hold" grpId="0" nodeType="afterEffect">
                                  <p:stCondLst>
                                    <p:cond delay="3000"/>
                                  </p:stCondLst>
                                  <p:childTnLst>
                                    <p:animEffect transition="out" filter="fade">
                                      <p:cBhvr>
                                        <p:cTn id="61" dur="2000"/>
                                        <p:tgtEl>
                                          <p:spTgt spid="6"/>
                                        </p:tgtEl>
                                      </p:cBhvr>
                                    </p:animEffect>
                                    <p:anim calcmode="lin" valueType="num">
                                      <p:cBhvr>
                                        <p:cTn id="62" dur="2000"/>
                                        <p:tgtEl>
                                          <p:spTgt spid="6"/>
                                        </p:tgtEl>
                                        <p:attrNameLst>
                                          <p:attrName>style.rotation</p:attrName>
                                        </p:attrNameLst>
                                      </p:cBhvr>
                                      <p:tavLst>
                                        <p:tav tm="0">
                                          <p:val>
                                            <p:fltVal val="0"/>
                                          </p:val>
                                        </p:tav>
                                        <p:tav tm="100000">
                                          <p:val>
                                            <p:fltVal val="720"/>
                                          </p:val>
                                        </p:tav>
                                      </p:tavLst>
                                    </p:anim>
                                    <p:anim calcmode="lin" valueType="num">
                                      <p:cBhvr>
                                        <p:cTn id="63" dur="2000"/>
                                        <p:tgtEl>
                                          <p:spTgt spid="6"/>
                                        </p:tgtEl>
                                        <p:attrNameLst>
                                          <p:attrName>ppt_h</p:attrName>
                                        </p:attrNameLst>
                                      </p:cBhvr>
                                      <p:tavLst>
                                        <p:tav tm="0">
                                          <p:val>
                                            <p:strVal val="ppt_h"/>
                                          </p:val>
                                        </p:tav>
                                        <p:tav tm="100000">
                                          <p:val>
                                            <p:fltVal val="0"/>
                                          </p:val>
                                        </p:tav>
                                      </p:tavLst>
                                    </p:anim>
                                    <p:anim calcmode="lin" valueType="num">
                                      <p:cBhvr>
                                        <p:cTn id="64" dur="2000"/>
                                        <p:tgtEl>
                                          <p:spTgt spid="6"/>
                                        </p:tgtEl>
                                        <p:attrNameLst>
                                          <p:attrName>ppt_w</p:attrName>
                                        </p:attrNameLst>
                                      </p:cBhvr>
                                      <p:tavLst>
                                        <p:tav tm="0">
                                          <p:val>
                                            <p:strVal val="ppt_w"/>
                                          </p:val>
                                        </p:tav>
                                        <p:tav tm="100000">
                                          <p:val>
                                            <p:fltVal val="0"/>
                                          </p:val>
                                        </p:tav>
                                      </p:tavLst>
                                    </p:anim>
                                    <p:set>
                                      <p:cBhvr>
                                        <p:cTn id="65"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8" grpId="0" uiExpand="1" build="p" animBg="1"/>
      <p:bldP spid="2" grpId="0" animBg="1"/>
      <p:bldP spid="3" grpId="0" animBg="1"/>
      <p:bldP spid="4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0" name="Straight Arrow Connector 59"/>
          <p:cNvCxnSpPr>
            <a:endCxn id="100" idx="1"/>
          </p:cNvCxnSpPr>
          <p:nvPr/>
        </p:nvCxnSpPr>
        <p:spPr>
          <a:xfrm flipV="1">
            <a:off x="5220072" y="583814"/>
            <a:ext cx="1656184" cy="132372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7"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4" name="Rectangle 3"/>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5" name="Title 2"/>
          <p:cNvSpPr>
            <a:spLocks noGrp="1"/>
          </p:cNvSpPr>
          <p:nvPr>
            <p:ph type="title"/>
          </p:nvPr>
        </p:nvSpPr>
        <p:spPr>
          <a:xfrm>
            <a:off x="352426" y="228600"/>
            <a:ext cx="7680960" cy="1066800"/>
          </a:xfrm>
        </p:spPr>
        <p:txBody>
          <a:bodyPr/>
          <a:lstStyle/>
          <a:p>
            <a:r>
              <a:rPr lang="en-GB" dirty="0"/>
              <a:t>Roman constitution</a:t>
            </a:r>
          </a:p>
        </p:txBody>
      </p:sp>
      <p:sp>
        <p:nvSpPr>
          <p:cNvPr id="6" name="TextBox 5"/>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rgbClr val="FFFF00"/>
                </a:solidFill>
              </a:rPr>
              <a:t>2 CONSULES</a:t>
            </a:r>
          </a:p>
        </p:txBody>
      </p:sp>
      <p:sp>
        <p:nvSpPr>
          <p:cNvPr id="7" name="TextBox 6"/>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PRAETORS</a:t>
            </a:r>
          </a:p>
        </p:txBody>
      </p:sp>
      <p:sp>
        <p:nvSpPr>
          <p:cNvPr id="8" name="TextBox 7"/>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CENSORS</a:t>
            </a:r>
          </a:p>
        </p:txBody>
      </p:sp>
      <p:sp>
        <p:nvSpPr>
          <p:cNvPr id="9" name="TextBox 8"/>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QUAESTORS</a:t>
            </a:r>
          </a:p>
        </p:txBody>
      </p:sp>
      <p:sp>
        <p:nvSpPr>
          <p:cNvPr id="10" name="TextBox 9"/>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AEDILES</a:t>
            </a:r>
          </a:p>
        </p:txBody>
      </p:sp>
      <p:sp>
        <p:nvSpPr>
          <p:cNvPr id="11" name="Oval 10"/>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3" name="Rectangle 12"/>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6" name="Straight Arrow Connector 15"/>
          <p:cNvCxnSpPr>
            <a:stCxn id="14" idx="3"/>
            <a:endCxn id="6"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3" name="TextBox 32"/>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4" name="TextBox 33"/>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5" name="TextBox 34"/>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0" name="TextBox 29"/>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45" name="TextBox 44"/>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47" name="Straight Arrow Connector 46"/>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4211960" y="1124744"/>
            <a:ext cx="1296144" cy="338554"/>
          </a:xfrm>
          <a:prstGeom prst="rect">
            <a:avLst/>
          </a:prstGeom>
          <a:noFill/>
        </p:spPr>
        <p:txBody>
          <a:bodyPr wrap="square" rtlCol="0">
            <a:spAutoFit/>
          </a:bodyPr>
          <a:lstStyle/>
          <a:p>
            <a:r>
              <a:rPr lang="en-GB" sz="1600" dirty="0"/>
              <a:t>VETO</a:t>
            </a:r>
            <a:endParaRPr lang="en-GB" dirty="0"/>
          </a:p>
        </p:txBody>
      </p:sp>
      <p:sp>
        <p:nvSpPr>
          <p:cNvPr id="50" name="TextBox 49"/>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51" name="TextBox 50"/>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52" name="Straight Arrow Connector 51"/>
          <p:cNvCxnSpPr>
            <a:stCxn id="11" idx="0"/>
            <a:endCxn id="51"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56" name="TextBox 55"/>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58" name="TextBox 57"/>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100" name="TextBox 99"/>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102" name="TextBox 101"/>
          <p:cNvSpPr txBox="1"/>
          <p:nvPr/>
        </p:nvSpPr>
        <p:spPr>
          <a:xfrm>
            <a:off x="251520" y="2996952"/>
            <a:ext cx="2592288" cy="923330"/>
          </a:xfrm>
          <a:prstGeom prst="rect">
            <a:avLst/>
          </a:prstGeom>
          <a:noFill/>
        </p:spPr>
        <p:txBody>
          <a:bodyPr wrap="square" rtlCol="0">
            <a:spAutoFit/>
          </a:bodyPr>
          <a:lstStyle/>
          <a:p>
            <a:r>
              <a:rPr lang="en-GB" b="1" dirty="0">
                <a:solidFill>
                  <a:srgbClr val="FFFF00"/>
                </a:solidFill>
              </a:rPr>
              <a:t>ANNUITY</a:t>
            </a:r>
          </a:p>
          <a:p>
            <a:endParaRPr lang="en-GB" b="1" dirty="0">
              <a:solidFill>
                <a:srgbClr val="FFFF00"/>
              </a:solidFill>
            </a:endParaRPr>
          </a:p>
          <a:p>
            <a:r>
              <a:rPr lang="en-GB" b="1" dirty="0">
                <a:solidFill>
                  <a:srgbClr val="FFFF00"/>
                </a:solidFill>
              </a:rPr>
              <a:t>CURSUS HONORUM</a:t>
            </a:r>
          </a:p>
        </p:txBody>
      </p:sp>
      <p:sp>
        <p:nvSpPr>
          <p:cNvPr id="103" name="TextBox 102"/>
          <p:cNvSpPr txBox="1"/>
          <p:nvPr/>
        </p:nvSpPr>
        <p:spPr>
          <a:xfrm>
            <a:off x="1763688" y="1340768"/>
            <a:ext cx="2304256" cy="369332"/>
          </a:xfrm>
          <a:prstGeom prst="rect">
            <a:avLst/>
          </a:prstGeom>
          <a:noFill/>
        </p:spPr>
        <p:txBody>
          <a:bodyPr wrap="square" rtlCol="0">
            <a:spAutoFit/>
          </a:bodyPr>
          <a:lstStyle/>
          <a:p>
            <a:r>
              <a:rPr lang="en-GB" i="1" dirty="0">
                <a:solidFill>
                  <a:schemeClr val="tx1">
                    <a:lumMod val="65000"/>
                  </a:schemeClr>
                </a:solidFill>
              </a:rPr>
              <a:t>or praetor </a:t>
            </a:r>
            <a:r>
              <a:rPr lang="en-GB" i="1" dirty="0" err="1">
                <a:solidFill>
                  <a:schemeClr val="tx1">
                    <a:lumMod val="65000"/>
                  </a:schemeClr>
                </a:solidFill>
              </a:rPr>
              <a:t>maximus</a:t>
            </a:r>
            <a:r>
              <a:rPr lang="en-GB" i="1" dirty="0">
                <a:solidFill>
                  <a:schemeClr val="tx1">
                    <a:lumMod val="65000"/>
                  </a:schemeClr>
                </a:solidFill>
              </a:rPr>
              <a:t>?</a:t>
            </a:r>
          </a:p>
        </p:txBody>
      </p:sp>
      <p:pic>
        <p:nvPicPr>
          <p:cNvPr id="104" name="Picture 2" descr="http://upload.wikimedia.org/wikipedia/commons/thumb/9/92/Roman_Election.jpg/240px-Roman_Election.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5940151" y="3748154"/>
            <a:ext cx="2926913" cy="3109845"/>
          </a:xfrm>
          <a:prstGeom prst="rect">
            <a:avLst/>
          </a:prstGeom>
          <a:noFill/>
        </p:spPr>
      </p:pic>
      <p:sp>
        <p:nvSpPr>
          <p:cNvPr id="105" name="Rectangle 104"/>
          <p:cNvSpPr/>
          <p:nvPr/>
        </p:nvSpPr>
        <p:spPr>
          <a:xfrm>
            <a:off x="5661412" y="6211669"/>
            <a:ext cx="3194556" cy="646331"/>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r"/>
            <a:r>
              <a:rPr lang="en-GB" dirty="0">
                <a:solidFill>
                  <a:schemeClr val="bg1">
                    <a:lumMod val="85000"/>
                    <a:lumOff val="15000"/>
                  </a:schemeClr>
                </a:solidFill>
              </a:rPr>
              <a:t>A Roman denarius of </a:t>
            </a:r>
            <a:br>
              <a:rPr lang="en-GB" dirty="0">
                <a:solidFill>
                  <a:schemeClr val="bg1">
                    <a:lumMod val="85000"/>
                    <a:lumOff val="15000"/>
                  </a:schemeClr>
                </a:solidFill>
              </a:rPr>
            </a:br>
            <a:r>
              <a:rPr lang="en-GB" dirty="0">
                <a:solidFill>
                  <a:schemeClr val="bg1">
                    <a:lumMod val="85000"/>
                    <a:lumOff val="15000"/>
                  </a:schemeClr>
                </a:solidFill>
              </a:rPr>
              <a:t>63 BC: a voter casting a ballot</a:t>
            </a:r>
          </a:p>
        </p:txBody>
      </p:sp>
      <p:sp>
        <p:nvSpPr>
          <p:cNvPr id="2" name="Rectangle 1">
            <a:extLst>
              <a:ext uri="{FF2B5EF4-FFF2-40B4-BE49-F238E27FC236}">
                <a16:creationId xmlns:a16="http://schemas.microsoft.com/office/drawing/2014/main" id="{3A0DF307-8078-45D0-B1F6-80FBBA268C2B}"/>
              </a:ext>
            </a:extLst>
          </p:cNvPr>
          <p:cNvSpPr/>
          <p:nvPr/>
        </p:nvSpPr>
        <p:spPr>
          <a:xfrm>
            <a:off x="7452320" y="836712"/>
            <a:ext cx="1619672" cy="313717"/>
          </a:xfrm>
          <a:prstGeom prst="rect">
            <a:avLst/>
          </a:prstGeom>
        </p:spPr>
        <p:txBody>
          <a:bodyPr wrap="square">
            <a:spAutoFit/>
          </a:bodyPr>
          <a:lstStyle/>
          <a:p>
            <a:r>
              <a:rPr lang="en-GB" sz="1400" i="1" dirty="0"/>
              <a:t>Dict.’s lieutenant </a:t>
            </a:r>
            <a:endParaRPr lang="en-GB" sz="1400"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102"/>
                                        </p:tgtEl>
                                        <p:attrNameLst>
                                          <p:attrName>style.visibility</p:attrName>
                                        </p:attrNameLst>
                                      </p:cBhvr>
                                      <p:to>
                                        <p:strVal val="visible"/>
                                      </p:to>
                                    </p:set>
                                    <p:animEffect transition="in" filter="wedge">
                                      <p:cBhvr>
                                        <p:cTn id="7" dur="2000"/>
                                        <p:tgtEl>
                                          <p:spTgt spid="10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2" fill="hold" grpId="0" nodeType="clickEffect">
                                  <p:stCondLst>
                                    <p:cond delay="0"/>
                                  </p:stCondLst>
                                  <p:childTnLst>
                                    <p:set>
                                      <p:cBhvr>
                                        <p:cTn id="11" dur="1" fill="hold">
                                          <p:stCondLst>
                                            <p:cond delay="0"/>
                                          </p:stCondLst>
                                        </p:cTn>
                                        <p:tgtEl>
                                          <p:spTgt spid="50"/>
                                        </p:tgtEl>
                                        <p:attrNameLst>
                                          <p:attrName>style.visibility</p:attrName>
                                        </p:attrNameLst>
                                      </p:cBhvr>
                                      <p:to>
                                        <p:strVal val="visible"/>
                                      </p:to>
                                    </p:set>
                                    <p:animEffect transition="in" filter="wipe(right)">
                                      <p:cBhvr>
                                        <p:cTn id="12" dur="2000"/>
                                        <p:tgtEl>
                                          <p:spTgt spid="50"/>
                                        </p:tgtEl>
                                      </p:cBhvr>
                                    </p:animEffect>
                                  </p:childTnLst>
                                </p:cTn>
                              </p:par>
                            </p:childTnLst>
                          </p:cTn>
                        </p:par>
                        <p:par>
                          <p:cTn id="13" fill="hold">
                            <p:stCondLst>
                              <p:cond delay="2000"/>
                            </p:stCondLst>
                            <p:childTnLst>
                              <p:par>
                                <p:cTn id="14" presetID="22" presetClass="entr" presetSubtype="8" fill="hold" nodeType="afterEffect">
                                  <p:stCondLst>
                                    <p:cond delay="0"/>
                                  </p:stCondLst>
                                  <p:childTnLst>
                                    <p:set>
                                      <p:cBhvr>
                                        <p:cTn id="15" dur="1" fill="hold">
                                          <p:stCondLst>
                                            <p:cond delay="0"/>
                                          </p:stCondLst>
                                        </p:cTn>
                                        <p:tgtEl>
                                          <p:spTgt spid="60"/>
                                        </p:tgtEl>
                                        <p:attrNameLst>
                                          <p:attrName>style.visibility</p:attrName>
                                        </p:attrNameLst>
                                      </p:cBhvr>
                                      <p:to>
                                        <p:strVal val="visible"/>
                                      </p:to>
                                    </p:set>
                                    <p:animEffect transition="in" filter="wipe(left)">
                                      <p:cBhvr>
                                        <p:cTn id="16" dur="2000"/>
                                        <p:tgtEl>
                                          <p:spTgt spid="60"/>
                                        </p:tgtEl>
                                      </p:cBhvr>
                                    </p:animEffect>
                                  </p:childTnLst>
                                </p:cTn>
                              </p:par>
                            </p:childTnLst>
                          </p:cTn>
                        </p:par>
                        <p:par>
                          <p:cTn id="17" fill="hold">
                            <p:stCondLst>
                              <p:cond delay="4000"/>
                            </p:stCondLst>
                            <p:childTnLst>
                              <p:par>
                                <p:cTn id="18" presetID="22" presetClass="entr" presetSubtype="8" fill="hold" grpId="0" nodeType="afterEffect">
                                  <p:stCondLst>
                                    <p:cond delay="0"/>
                                  </p:stCondLst>
                                  <p:childTnLst>
                                    <p:set>
                                      <p:cBhvr>
                                        <p:cTn id="19" dur="1" fill="hold">
                                          <p:stCondLst>
                                            <p:cond delay="0"/>
                                          </p:stCondLst>
                                        </p:cTn>
                                        <p:tgtEl>
                                          <p:spTgt spid="100"/>
                                        </p:tgtEl>
                                        <p:attrNameLst>
                                          <p:attrName>style.visibility</p:attrName>
                                        </p:attrNameLst>
                                      </p:cBhvr>
                                      <p:to>
                                        <p:strVal val="visible"/>
                                      </p:to>
                                    </p:set>
                                    <p:animEffect transition="in" filter="wipe(left)">
                                      <p:cBhvr>
                                        <p:cTn id="20" dur="2000"/>
                                        <p:tgtEl>
                                          <p:spTgt spid="100"/>
                                        </p:tgtEl>
                                      </p:cBhvr>
                                    </p:animEffect>
                                  </p:childTnLst>
                                </p:cTn>
                              </p:par>
                            </p:childTnLst>
                          </p:cTn>
                        </p:par>
                        <p:par>
                          <p:cTn id="21" fill="hold">
                            <p:stCondLst>
                              <p:cond delay="6000"/>
                            </p:stCondLst>
                            <p:childTnLst>
                              <p:par>
                                <p:cTn id="22" presetID="10" presetClass="entr" presetSubtype="0" fill="hold" grpId="0" nodeType="afterEffect">
                                  <p:stCondLst>
                                    <p:cond delay="50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1000"/>
                                        <p:tgtEl>
                                          <p:spTgt spid="2"/>
                                        </p:tgtEl>
                                      </p:cBhvr>
                                    </p:animEffect>
                                  </p:childTnLst>
                                </p:cTn>
                              </p:par>
                            </p:childTnLst>
                          </p:cTn>
                        </p:par>
                        <p:par>
                          <p:cTn id="25" fill="hold">
                            <p:stCondLst>
                              <p:cond delay="7500"/>
                            </p:stCondLst>
                            <p:childTnLst>
                              <p:par>
                                <p:cTn id="26" presetID="22" presetClass="entr" presetSubtype="8" fill="hold" nodeType="afterEffect">
                                  <p:stCondLst>
                                    <p:cond delay="0"/>
                                  </p:stCondLst>
                                  <p:childTnLst>
                                    <p:set>
                                      <p:cBhvr>
                                        <p:cTn id="27" dur="1" fill="hold">
                                          <p:stCondLst>
                                            <p:cond delay="0"/>
                                          </p:stCondLst>
                                        </p:cTn>
                                        <p:tgtEl>
                                          <p:spTgt spid="57"/>
                                        </p:tgtEl>
                                        <p:attrNameLst>
                                          <p:attrName>style.visibility</p:attrName>
                                        </p:attrNameLst>
                                      </p:cBhvr>
                                      <p:to>
                                        <p:strVal val="visible"/>
                                      </p:to>
                                    </p:set>
                                    <p:animEffect transition="in" filter="wipe(left)">
                                      <p:cBhvr>
                                        <p:cTn id="28" dur="2000"/>
                                        <p:tgtEl>
                                          <p:spTgt spid="57"/>
                                        </p:tgtEl>
                                      </p:cBhvr>
                                    </p:animEffect>
                                  </p:childTnLst>
                                </p:cTn>
                              </p:par>
                            </p:childTnLst>
                          </p:cTn>
                        </p:par>
                        <p:par>
                          <p:cTn id="29" fill="hold">
                            <p:stCondLst>
                              <p:cond delay="9500"/>
                            </p:stCondLst>
                            <p:childTnLst>
                              <p:par>
                                <p:cTn id="30" presetID="22" presetClass="entr" presetSubtype="8" fill="hold" grpId="0" nodeType="afterEffect">
                                  <p:stCondLst>
                                    <p:cond delay="0"/>
                                  </p:stCondLst>
                                  <p:childTnLst>
                                    <p:set>
                                      <p:cBhvr>
                                        <p:cTn id="31" dur="1" fill="hold">
                                          <p:stCondLst>
                                            <p:cond delay="0"/>
                                          </p:stCondLst>
                                        </p:cTn>
                                        <p:tgtEl>
                                          <p:spTgt spid="51"/>
                                        </p:tgtEl>
                                        <p:attrNameLst>
                                          <p:attrName>style.visibility</p:attrName>
                                        </p:attrNameLst>
                                      </p:cBhvr>
                                      <p:to>
                                        <p:strVal val="visible"/>
                                      </p:to>
                                    </p:set>
                                    <p:animEffect transition="in" filter="wipe(left)">
                                      <p:cBhvr>
                                        <p:cTn id="32" dur="2000"/>
                                        <p:tgtEl>
                                          <p:spTgt spid="51"/>
                                        </p:tgtEl>
                                      </p:cBhvr>
                                    </p:animEffect>
                                  </p:childTnLst>
                                </p:cTn>
                              </p:par>
                            </p:childTnLst>
                          </p:cTn>
                        </p:par>
                        <p:par>
                          <p:cTn id="33" fill="hold">
                            <p:stCondLst>
                              <p:cond delay="11500"/>
                            </p:stCondLst>
                            <p:childTnLst>
                              <p:par>
                                <p:cTn id="34" presetID="22" presetClass="entr" presetSubtype="8" fill="hold" nodeType="afterEffect">
                                  <p:stCondLst>
                                    <p:cond delay="0"/>
                                  </p:stCondLst>
                                  <p:childTnLst>
                                    <p:set>
                                      <p:cBhvr>
                                        <p:cTn id="35" dur="1" fill="hold">
                                          <p:stCondLst>
                                            <p:cond delay="0"/>
                                          </p:stCondLst>
                                        </p:cTn>
                                        <p:tgtEl>
                                          <p:spTgt spid="52"/>
                                        </p:tgtEl>
                                        <p:attrNameLst>
                                          <p:attrName>style.visibility</p:attrName>
                                        </p:attrNameLst>
                                      </p:cBhvr>
                                      <p:to>
                                        <p:strVal val="visible"/>
                                      </p:to>
                                    </p:set>
                                    <p:animEffect transition="in" filter="wipe(left)">
                                      <p:cBhvr>
                                        <p:cTn id="36" dur="2000"/>
                                        <p:tgtEl>
                                          <p:spTgt spid="52"/>
                                        </p:tgtEl>
                                      </p:cBhvr>
                                    </p:animEffect>
                                  </p:childTnLst>
                                </p:cTn>
                              </p:par>
                            </p:childTnLst>
                          </p:cTn>
                        </p:par>
                        <p:par>
                          <p:cTn id="37" fill="hold">
                            <p:stCondLst>
                              <p:cond delay="13500"/>
                            </p:stCondLst>
                            <p:childTnLst>
                              <p:par>
                                <p:cTn id="38" presetID="22" presetClass="entr" presetSubtype="8" fill="hold" grpId="0" nodeType="afterEffect">
                                  <p:stCondLst>
                                    <p:cond delay="0"/>
                                  </p:stCondLst>
                                  <p:childTnLst>
                                    <p:set>
                                      <p:cBhvr>
                                        <p:cTn id="39" dur="1" fill="hold">
                                          <p:stCondLst>
                                            <p:cond delay="0"/>
                                          </p:stCondLst>
                                        </p:cTn>
                                        <p:tgtEl>
                                          <p:spTgt spid="56"/>
                                        </p:tgtEl>
                                        <p:attrNameLst>
                                          <p:attrName>style.visibility</p:attrName>
                                        </p:attrNameLst>
                                      </p:cBhvr>
                                      <p:to>
                                        <p:strVal val="visible"/>
                                      </p:to>
                                    </p:set>
                                    <p:animEffect transition="in" filter="wipe(left)">
                                      <p:cBhvr>
                                        <p:cTn id="40" dur="2000"/>
                                        <p:tgtEl>
                                          <p:spTgt spid="56"/>
                                        </p:tgtEl>
                                      </p:cBhvr>
                                    </p:animEffect>
                                  </p:childTnLst>
                                </p:cTn>
                              </p:par>
                            </p:childTnLst>
                          </p:cTn>
                        </p:par>
                      </p:childTnLst>
                    </p:cTn>
                  </p:par>
                  <p:par>
                    <p:cTn id="41" fill="hold">
                      <p:stCondLst>
                        <p:cond delay="indefinite"/>
                      </p:stCondLst>
                      <p:childTnLst>
                        <p:par>
                          <p:cTn id="42" fill="hold">
                            <p:stCondLst>
                              <p:cond delay="0"/>
                            </p:stCondLst>
                            <p:childTnLst>
                              <p:par>
                                <p:cTn id="43" presetID="21" presetClass="entr" presetSubtype="1" fill="hold" nodeType="clickEffect">
                                  <p:stCondLst>
                                    <p:cond delay="0"/>
                                  </p:stCondLst>
                                  <p:childTnLst>
                                    <p:set>
                                      <p:cBhvr>
                                        <p:cTn id="44" dur="1" fill="hold">
                                          <p:stCondLst>
                                            <p:cond delay="0"/>
                                          </p:stCondLst>
                                        </p:cTn>
                                        <p:tgtEl>
                                          <p:spTgt spid="104"/>
                                        </p:tgtEl>
                                        <p:attrNameLst>
                                          <p:attrName>style.visibility</p:attrName>
                                        </p:attrNameLst>
                                      </p:cBhvr>
                                      <p:to>
                                        <p:strVal val="visible"/>
                                      </p:to>
                                    </p:set>
                                    <p:animEffect transition="in" filter="wheel(1)">
                                      <p:cBhvr>
                                        <p:cTn id="45" dur="2000"/>
                                        <p:tgtEl>
                                          <p:spTgt spid="104"/>
                                        </p:tgtEl>
                                      </p:cBhvr>
                                    </p:animEffect>
                                  </p:childTnLst>
                                </p:cTn>
                              </p:par>
                              <p:par>
                                <p:cTn id="46" presetID="21" presetClass="entr" presetSubtype="1" fill="hold" grpId="0" nodeType="withEffect">
                                  <p:stCondLst>
                                    <p:cond delay="0"/>
                                  </p:stCondLst>
                                  <p:childTnLst>
                                    <p:set>
                                      <p:cBhvr>
                                        <p:cTn id="47" dur="1" fill="hold">
                                          <p:stCondLst>
                                            <p:cond delay="0"/>
                                          </p:stCondLst>
                                        </p:cTn>
                                        <p:tgtEl>
                                          <p:spTgt spid="105"/>
                                        </p:tgtEl>
                                        <p:attrNameLst>
                                          <p:attrName>style.visibility</p:attrName>
                                        </p:attrNameLst>
                                      </p:cBhvr>
                                      <p:to>
                                        <p:strVal val="visible"/>
                                      </p:to>
                                    </p:set>
                                    <p:animEffect transition="in" filter="wheel(1)">
                                      <p:cBhvr>
                                        <p:cTn id="48" dur="2000"/>
                                        <p:tgtEl>
                                          <p:spTgt spid="1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6" grpId="0"/>
      <p:bldP spid="100" grpId="0" animBg="1"/>
      <p:bldP spid="102" grpId="0"/>
      <p:bldP spid="105" grpId="0" animBg="1"/>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rgbClr val="FFFF00"/>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t>VETO</a:t>
            </a:r>
            <a:endParaRPr lang="en-GB" dirty="0"/>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42" name="TextBox 41"/>
          <p:cNvSpPr txBox="1"/>
          <p:nvPr/>
        </p:nvSpPr>
        <p:spPr>
          <a:xfrm>
            <a:off x="3923928" y="0"/>
            <a:ext cx="2880320" cy="923330"/>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a:t>IMPERIUM := </a:t>
            </a:r>
            <a:r>
              <a:rPr lang="en-GB" b="1" i="1" dirty="0" err="1"/>
              <a:t>imperare</a:t>
            </a:r>
            <a:r>
              <a:rPr lang="en-GB" b="1" dirty="0"/>
              <a:t> </a:t>
            </a:r>
            <a:br>
              <a:rPr lang="en-GB" b="1" dirty="0"/>
            </a:br>
            <a:r>
              <a:rPr lang="en-GB" b="1" dirty="0"/>
              <a:t>“to command”: unlimited, absolute power!</a:t>
            </a:r>
          </a:p>
        </p:txBody>
      </p:sp>
    </p:spTree>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rgbClr val="FFFF00"/>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42" name="TextBox 41"/>
          <p:cNvSpPr txBox="1"/>
          <p:nvPr/>
        </p:nvSpPr>
        <p:spPr>
          <a:xfrm>
            <a:off x="611560" y="2708920"/>
            <a:ext cx="2880320" cy="1200329"/>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a:t>praetor: mainly judges</a:t>
            </a:r>
            <a:br>
              <a:rPr lang="en-GB" b="1" dirty="0"/>
            </a:br>
            <a:r>
              <a:rPr lang="en-GB" b="1" dirty="0"/>
              <a:t>presides court of law</a:t>
            </a:r>
            <a:br>
              <a:rPr lang="en-GB" b="1" dirty="0"/>
            </a:br>
            <a:r>
              <a:rPr lang="en-GB" dirty="0"/>
              <a:t>(</a:t>
            </a:r>
            <a:r>
              <a:rPr lang="en-GB" i="1" dirty="0" err="1"/>
              <a:t>sella</a:t>
            </a:r>
            <a:r>
              <a:rPr lang="en-GB" i="1" dirty="0"/>
              <a:t> </a:t>
            </a:r>
            <a:r>
              <a:rPr lang="en-GB" i="1" dirty="0" err="1"/>
              <a:t>curilis</a:t>
            </a:r>
            <a:r>
              <a:rPr lang="en-GB" dirty="0"/>
              <a:t>)</a:t>
            </a:r>
          </a:p>
          <a:p>
            <a:pPr algn="ctr"/>
            <a:r>
              <a:rPr lang="en-GB" dirty="0"/>
              <a:t>2 </a:t>
            </a:r>
            <a:r>
              <a:rPr lang="en-GB" dirty="0">
                <a:sym typeface="Wingdings" pitchFamily="2" charset="2"/>
              </a:rPr>
              <a:t>8 </a:t>
            </a:r>
            <a:r>
              <a:rPr lang="en-GB" dirty="0" err="1">
                <a:sym typeface="Wingdings" pitchFamily="2" charset="2"/>
              </a:rPr>
              <a:t>praetores</a:t>
            </a:r>
            <a:r>
              <a:rPr lang="en-GB" dirty="0">
                <a:sym typeface="Wingdings" pitchFamily="2" charset="2"/>
              </a:rPr>
              <a:t> in 1</a:t>
            </a:r>
            <a:r>
              <a:rPr lang="en-GB" baseline="30000" dirty="0">
                <a:sym typeface="Wingdings" pitchFamily="2" charset="2"/>
              </a:rPr>
              <a:t>st</a:t>
            </a:r>
            <a:r>
              <a:rPr lang="en-GB" dirty="0">
                <a:sym typeface="Wingdings" pitchFamily="2" charset="2"/>
              </a:rPr>
              <a:t> </a:t>
            </a:r>
            <a:r>
              <a:rPr lang="en-GB" dirty="0" err="1">
                <a:sym typeface="Wingdings" pitchFamily="2" charset="2"/>
              </a:rPr>
              <a:t>c.BC</a:t>
            </a:r>
            <a:endParaRPr lang="en-GB" dirty="0"/>
          </a:p>
        </p:txBody>
      </p:sp>
    </p:spTree>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rgbClr val="FFFF00"/>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42" name="TextBox 41"/>
          <p:cNvSpPr txBox="1"/>
          <p:nvPr/>
        </p:nvSpPr>
        <p:spPr>
          <a:xfrm>
            <a:off x="611560" y="2708920"/>
            <a:ext cx="2880320" cy="1200329"/>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a:t>censor: </a:t>
            </a:r>
            <a:br>
              <a:rPr lang="en-GB" b="1" dirty="0"/>
            </a:br>
            <a:r>
              <a:rPr lang="en-GB" dirty="0">
                <a:sym typeface="Wingdings" pitchFamily="2" charset="2"/>
              </a:rPr>
              <a:t>census (army &amp; senate) </a:t>
            </a:r>
            <a:br>
              <a:rPr lang="en-GB" dirty="0">
                <a:sym typeface="Wingdings" pitchFamily="2" charset="2"/>
              </a:rPr>
            </a:br>
            <a:r>
              <a:rPr lang="en-GB" dirty="0">
                <a:sym typeface="Wingdings" pitchFamily="2" charset="2"/>
              </a:rPr>
              <a:t>public morality,...</a:t>
            </a:r>
          </a:p>
          <a:p>
            <a:pPr algn="ctr"/>
            <a:r>
              <a:rPr lang="en-GB" dirty="0">
                <a:sym typeface="Wingdings" pitchFamily="2" charset="2"/>
              </a:rPr>
              <a:t>usually ex-consuls</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anim calcmode="lin" valueType="num">
                                      <p:cBhvr>
                                        <p:cTn id="8" dur="1000" fill="hold"/>
                                        <p:tgtEl>
                                          <p:spTgt spid="42"/>
                                        </p:tgtEl>
                                        <p:attrNameLst>
                                          <p:attrName>ppt_x</p:attrName>
                                        </p:attrNameLst>
                                      </p:cBhvr>
                                      <p:tavLst>
                                        <p:tav tm="0">
                                          <p:val>
                                            <p:strVal val="#ppt_x"/>
                                          </p:val>
                                        </p:tav>
                                        <p:tav tm="100000">
                                          <p:val>
                                            <p:strVal val="#ppt_x"/>
                                          </p:val>
                                        </p:tav>
                                      </p:tavLst>
                                    </p:anim>
                                    <p:anim calcmode="lin" valueType="num">
                                      <p:cBhvr>
                                        <p:cTn id="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rgbClr val="FFFF00"/>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50000"/>
                  </a:schemeClr>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42" name="TextBox 41"/>
          <p:cNvSpPr txBox="1"/>
          <p:nvPr/>
        </p:nvSpPr>
        <p:spPr>
          <a:xfrm>
            <a:off x="251520" y="2564904"/>
            <a:ext cx="2880320" cy="1754326"/>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err="1"/>
              <a:t>Quaestor</a:t>
            </a:r>
            <a:endParaRPr lang="en-GB" b="1" dirty="0"/>
          </a:p>
          <a:p>
            <a:pPr algn="ctr"/>
            <a:r>
              <a:rPr lang="en-GB" b="1" dirty="0"/>
              <a:t>Financial Affairs</a:t>
            </a:r>
          </a:p>
          <a:p>
            <a:pPr algn="ctr"/>
            <a:r>
              <a:rPr lang="en-GB" dirty="0"/>
              <a:t>Oversee </a:t>
            </a:r>
            <a:r>
              <a:rPr lang="en-GB" i="1" dirty="0" err="1"/>
              <a:t>aerarium</a:t>
            </a:r>
            <a:r>
              <a:rPr lang="en-GB" dirty="0"/>
              <a:t> or public treasury in the Temple of Saturn</a:t>
            </a:r>
          </a:p>
          <a:p>
            <a:pPr algn="ctr"/>
            <a:r>
              <a:rPr lang="en-GB" dirty="0"/>
              <a:t>420: 4 </a:t>
            </a:r>
            <a:r>
              <a:rPr lang="en-GB" dirty="0">
                <a:sym typeface="Wingdings" pitchFamily="2" charset="2"/>
              </a:rPr>
              <a:t>later 10 </a:t>
            </a:r>
            <a:r>
              <a:rPr lang="en-GB" dirty="0" err="1">
                <a:sym typeface="Wingdings" pitchFamily="2" charset="2"/>
              </a:rPr>
              <a:t>quaestores</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anim calcmode="lin" valueType="num">
                                      <p:cBhvr>
                                        <p:cTn id="8" dur="1000" fill="hold"/>
                                        <p:tgtEl>
                                          <p:spTgt spid="42"/>
                                        </p:tgtEl>
                                        <p:attrNameLst>
                                          <p:attrName>ppt_x</p:attrName>
                                        </p:attrNameLst>
                                      </p:cBhvr>
                                      <p:tavLst>
                                        <p:tav tm="0">
                                          <p:val>
                                            <p:strVal val="#ppt_x"/>
                                          </p:val>
                                        </p:tav>
                                        <p:tav tm="100000">
                                          <p:val>
                                            <p:strVal val="#ppt_x"/>
                                          </p:val>
                                        </p:tav>
                                      </p:tavLst>
                                    </p:anim>
                                    <p:anim calcmode="lin" valueType="num">
                                      <p:cBhvr>
                                        <p:cTn id="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9144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lumMod val="65000"/>
                  </a:schemeClr>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rgbClr val="FFFF00"/>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9144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37920"/>
            <a:ext cx="9144000" cy="38742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r>
              <a:rPr lang="en-GB" sz="1600" b="1" dirty="0">
                <a:solidFill>
                  <a:schemeClr val="tx1">
                    <a:lumMod val="50000"/>
                  </a:schemeClr>
                </a:solidFill>
              </a:rPr>
              <a:t>– 193 centuries </a:t>
            </a:r>
            <a:r>
              <a:rPr lang="en-GB" sz="1600" b="1" dirty="0">
                <a:solidFill>
                  <a:schemeClr val="tx1">
                    <a:lumMod val="50000"/>
                  </a:schemeClr>
                </a:solidFill>
                <a:sym typeface="Wingdings" pitchFamily="2" charset="2"/>
              </a:rPr>
              <a:t>election of consul, praetor, censor</a:t>
            </a:r>
            <a:endParaRPr lang="en-GB" sz="1600" b="1" dirty="0">
              <a:solidFill>
                <a:schemeClr val="tx1">
                  <a:lumMod val="50000"/>
                </a:schemeClr>
              </a:solidFill>
            </a:endParaRPr>
          </a:p>
        </p:txBody>
      </p:sp>
      <p:sp>
        <p:nvSpPr>
          <p:cNvPr id="22" name="Rectangle 21"/>
          <p:cNvSpPr/>
          <p:nvPr/>
        </p:nvSpPr>
        <p:spPr>
          <a:xfrm>
            <a:off x="0" y="537321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9144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9144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4572000" y="3933056"/>
            <a:ext cx="0" cy="151216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29" name="TextBox 28"/>
          <p:cNvSpPr txBox="1"/>
          <p:nvPr/>
        </p:nvSpPr>
        <p:spPr>
          <a:xfrm>
            <a:off x="2195736" y="4581128"/>
            <a:ext cx="6623720" cy="369332"/>
          </a:xfrm>
          <a:prstGeom prst="rect">
            <a:avLst/>
          </a:prstGeom>
          <a:noFill/>
        </p:spPr>
        <p:txBody>
          <a:bodyPr wrap="square" rtlCol="0">
            <a:spAutoFit/>
          </a:bodyPr>
          <a:lstStyle/>
          <a:p>
            <a:pPr algn="r"/>
            <a:r>
              <a:rPr lang="en-GB" b="1" dirty="0">
                <a:solidFill>
                  <a:schemeClr val="tx1">
                    <a:lumMod val="50000"/>
                  </a:schemeClr>
                </a:solidFill>
              </a:rPr>
              <a:t>Important legislation</a:t>
            </a:r>
            <a:endParaRPr lang="en-GB" sz="1600" b="1" dirty="0">
              <a:solidFill>
                <a:schemeClr val="tx1">
                  <a:lumMod val="50000"/>
                </a:schemeClr>
              </a:solidFill>
            </a:endParaRP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 each</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sp>
        <p:nvSpPr>
          <p:cNvPr id="42" name="TextBox 41"/>
          <p:cNvSpPr txBox="1"/>
          <p:nvPr/>
        </p:nvSpPr>
        <p:spPr>
          <a:xfrm>
            <a:off x="0" y="2780928"/>
            <a:ext cx="3131840" cy="1754326"/>
          </a:xfrm>
          <a:prstGeom prst="rect">
            <a:avLst/>
          </a:prstGeom>
          <a:solidFill>
            <a:schemeClr val="accent1">
              <a:alpha val="63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b="1" dirty="0" err="1"/>
              <a:t>Aedil</a:t>
            </a:r>
            <a:r>
              <a:rPr lang="en-GB" b="1" dirty="0"/>
              <a:t> </a:t>
            </a:r>
          </a:p>
          <a:p>
            <a:pPr algn="ctr"/>
            <a:r>
              <a:rPr lang="en-GB" dirty="0"/>
              <a:t>maintenance of public buildings (</a:t>
            </a:r>
            <a:r>
              <a:rPr lang="en-GB" i="1" dirty="0" err="1"/>
              <a:t>aedēs</a:t>
            </a:r>
            <a:r>
              <a:rPr lang="en-GB" dirty="0"/>
              <a:t>) and regulation of public festivals, some ‘police’ functions</a:t>
            </a:r>
          </a:p>
          <a:p>
            <a:pPr algn="ctr"/>
            <a:r>
              <a:rPr lang="en-GB" b="1" dirty="0"/>
              <a:t># 2</a:t>
            </a:r>
            <a:r>
              <a:rPr lang="en-GB" b="1" dirty="0">
                <a:sym typeface="Wingdings" pitchFamily="2" charset="2"/>
              </a:rPr>
              <a:t>4 6</a:t>
            </a:r>
            <a:endParaRPr lang="en-GB" b="1"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anim calcmode="lin" valueType="num">
                                      <p:cBhvr>
                                        <p:cTn id="8" dur="1000" fill="hold"/>
                                        <p:tgtEl>
                                          <p:spTgt spid="42"/>
                                        </p:tgtEl>
                                        <p:attrNameLst>
                                          <p:attrName>ppt_x</p:attrName>
                                        </p:attrNameLst>
                                      </p:cBhvr>
                                      <p:tavLst>
                                        <p:tav tm="0">
                                          <p:val>
                                            <p:strVal val="#ppt_x"/>
                                          </p:val>
                                        </p:tav>
                                        <p:tav tm="100000">
                                          <p:val>
                                            <p:strVal val="#ppt_x"/>
                                          </p:val>
                                        </p:tav>
                                      </p:tavLst>
                                    </p:anim>
                                    <p:anim calcmode="lin" valueType="num">
                                      <p:cBhvr>
                                        <p:cTn id="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42"/>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Arrow Connector 3"/>
          <p:cNvCxnSpPr>
            <a:stCxn id="8"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5" name="Picture 4"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6" name="Rectangle 5"/>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7" name="Title 2"/>
          <p:cNvSpPr>
            <a:spLocks noGrp="1"/>
          </p:cNvSpPr>
          <p:nvPr>
            <p:ph type="title"/>
          </p:nvPr>
        </p:nvSpPr>
        <p:spPr>
          <a:xfrm>
            <a:off x="352426" y="228600"/>
            <a:ext cx="7680960" cy="1066800"/>
          </a:xfrm>
        </p:spPr>
        <p:txBody>
          <a:bodyPr/>
          <a:lstStyle/>
          <a:p>
            <a:r>
              <a:rPr lang="en-GB" dirty="0"/>
              <a:t>Roman constitution</a:t>
            </a:r>
          </a:p>
        </p:txBody>
      </p:sp>
      <p:sp>
        <p:nvSpPr>
          <p:cNvPr id="8" name="TextBox 7"/>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9" name="TextBox 8"/>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0" name="TextBox 9"/>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1" name="TextBox 10"/>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2" name="TextBox 11"/>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3" name="Oval 12"/>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Rectangle 14"/>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7" name="Straight Arrow Connector 16"/>
          <p:cNvCxnSpPr>
            <a:stCxn id="16" idx="3"/>
            <a:endCxn id="8"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19" name="Rectangle 18"/>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1" name="TextBox 20"/>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2" name="Rectangle 21"/>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TextBox 23"/>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5" name="Rectangle 24"/>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7" name="Straight Arrow Connector 26"/>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3"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cxnSp>
        <p:nvCxnSpPr>
          <p:cNvPr id="45" name="Straight Arrow Connector 44"/>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8" name="Straight Arrow Connector 47"/>
          <p:cNvCxnSpPr>
            <a:endCxn id="12" idx="3"/>
          </p:cNvCxnSpPr>
          <p:nvPr/>
        </p:nvCxnSpPr>
        <p:spPr>
          <a:xfrm flipH="1" flipV="1">
            <a:off x="5220072" y="3949047"/>
            <a:ext cx="1296144" cy="70408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53" name="TextBox 52"/>
          <p:cNvSpPr txBox="1"/>
          <p:nvPr/>
        </p:nvSpPr>
        <p:spPr>
          <a:xfrm>
            <a:off x="5436096" y="4941168"/>
            <a:ext cx="2880320" cy="923330"/>
          </a:xfrm>
          <a:prstGeom prst="rect">
            <a:avLst/>
          </a:prstGeom>
          <a:noFill/>
        </p:spPr>
        <p:txBody>
          <a:bodyPr wrap="square" rtlCol="0">
            <a:spAutoFit/>
          </a:bodyPr>
          <a:lstStyle/>
          <a:p>
            <a:r>
              <a:rPr lang="en-GB" dirty="0"/>
              <a:t>only plebeians</a:t>
            </a:r>
            <a:br>
              <a:rPr lang="en-GB" dirty="0"/>
            </a:br>
            <a:r>
              <a:rPr lang="en-GB" dirty="0"/>
              <a:t>no patricians</a:t>
            </a:r>
          </a:p>
          <a:p>
            <a:r>
              <a:rPr lang="en-GB" dirty="0"/>
              <a:t>organised in 35 </a:t>
            </a:r>
            <a:r>
              <a:rPr lang="en-GB" i="1" dirty="0" err="1"/>
              <a:t>tribus</a:t>
            </a:r>
            <a:endParaRPr lang="en-GB" i="1"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250"/>
                                  </p:stCondLst>
                                  <p:childTnLst>
                                    <p:set>
                                      <p:cBhvr>
                                        <p:cTn id="6" dur="1" fill="hold">
                                          <p:stCondLst>
                                            <p:cond delay="0"/>
                                          </p:stCondLst>
                                        </p:cTn>
                                        <p:tgtEl>
                                          <p:spTgt spid="43"/>
                                        </p:tgtEl>
                                        <p:attrNameLst>
                                          <p:attrName>style.visibility</p:attrName>
                                        </p:attrNameLst>
                                      </p:cBhvr>
                                      <p:to>
                                        <p:strVal val="visible"/>
                                      </p:to>
                                    </p:set>
                                    <p:animEffect transition="in" filter="circle(in)">
                                      <p:cBhvr>
                                        <p:cTn id="7" dur="2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7" name="Rectangle 6"/>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8" name="Title 2"/>
          <p:cNvSpPr>
            <a:spLocks noGrp="1"/>
          </p:cNvSpPr>
          <p:nvPr>
            <p:ph type="title"/>
          </p:nvPr>
        </p:nvSpPr>
        <p:spPr>
          <a:xfrm>
            <a:off x="352426" y="228600"/>
            <a:ext cx="7680960" cy="1066800"/>
          </a:xfrm>
        </p:spPr>
        <p:txBody>
          <a:bodyPr/>
          <a:lstStyle/>
          <a:p>
            <a:r>
              <a:rPr lang="en-GB" dirty="0"/>
              <a:t>Roman constitution</a:t>
            </a:r>
          </a:p>
        </p:txBody>
      </p:sp>
      <p:sp>
        <p:nvSpPr>
          <p:cNvPr id="9" name="TextBox 8"/>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10" name="TextBox 9"/>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6" name="Rectangle 15"/>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20" name="Rectangle 19"/>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3" name="Rectangle 22"/>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6" name="Rectangle 25"/>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cxnSp>
        <p:nvCxnSpPr>
          <p:cNvPr id="42" name="Straight Arrow Connector 41"/>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4" name="Straight Arrow Connector 43"/>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724128" y="5013176"/>
            <a:ext cx="2880320" cy="923330"/>
          </a:xfrm>
          <a:prstGeom prst="rect">
            <a:avLst/>
          </a:prstGeom>
          <a:noFill/>
        </p:spPr>
        <p:txBody>
          <a:bodyPr wrap="square" rtlCol="0">
            <a:spAutoFit/>
          </a:bodyPr>
          <a:lstStyle/>
          <a:p>
            <a:r>
              <a:rPr lang="en-GB" dirty="0"/>
              <a:t>only plebeians</a:t>
            </a:r>
            <a:br>
              <a:rPr lang="en-GB" dirty="0"/>
            </a:br>
            <a:r>
              <a:rPr lang="en-GB" dirty="0"/>
              <a:t>no patricians</a:t>
            </a:r>
          </a:p>
          <a:p>
            <a:r>
              <a:rPr lang="en-GB" dirty="0"/>
              <a:t>organised in 35 </a:t>
            </a:r>
            <a:r>
              <a:rPr lang="en-GB" i="1" dirty="0" err="1"/>
              <a:t>tribus</a:t>
            </a:r>
            <a:endParaRPr lang="en-GB" i="1" dirty="0"/>
          </a:p>
        </p:txBody>
      </p:sp>
      <p:sp>
        <p:nvSpPr>
          <p:cNvPr id="47" name="TextBox 46"/>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49" name="Straight Arrow Connector 48"/>
          <p:cNvCxnSpPr>
            <a:endCxn id="43"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971600" y="5661248"/>
            <a:ext cx="7104896" cy="1196752"/>
          </a:xfrm>
        </p:spPr>
        <p:txBody>
          <a:bodyPr/>
          <a:lstStyle/>
          <a:p>
            <a:r>
              <a:rPr lang="en-GB" dirty="0"/>
              <a:t>Pater </a:t>
            </a:r>
            <a:r>
              <a:rPr lang="en-GB" dirty="0" err="1"/>
              <a:t>familias</a:t>
            </a:r>
            <a:endParaRPr lang="en-GB" dirty="0"/>
          </a:p>
        </p:txBody>
      </p:sp>
      <p:sp>
        <p:nvSpPr>
          <p:cNvPr id="3" name="Title 2"/>
          <p:cNvSpPr>
            <a:spLocks noGrp="1"/>
          </p:cNvSpPr>
          <p:nvPr>
            <p:ph type="title"/>
          </p:nvPr>
        </p:nvSpPr>
        <p:spPr>
          <a:xfrm>
            <a:off x="827584" y="260648"/>
            <a:ext cx="7680960" cy="5216624"/>
          </a:xfrm>
        </p:spPr>
        <p:txBody>
          <a:bodyPr>
            <a:noAutofit/>
          </a:bodyPr>
          <a:lstStyle/>
          <a:p>
            <a:br>
              <a:rPr lang="en-GB" sz="4800" b="1" dirty="0"/>
            </a:br>
            <a:br>
              <a:rPr lang="en-GB" sz="4800" b="1" dirty="0"/>
            </a:br>
            <a:r>
              <a:rPr lang="en-GB" sz="4800" b="1" dirty="0"/>
              <a:t>“Struggle of </a:t>
            </a:r>
            <a:br>
              <a:rPr lang="en-GB" sz="4800" b="1" dirty="0"/>
            </a:br>
            <a:r>
              <a:rPr lang="en-GB" sz="4800" b="1" dirty="0"/>
              <a:t>the Orders”</a:t>
            </a:r>
          </a:p>
        </p:txBody>
      </p:sp>
      <p:pic>
        <p:nvPicPr>
          <p:cNvPr id="4" name="Picture 2" descr="http://upload.wikimedia.org/wikipedia/commons/thumb/9/92/Roman_Election.jpg/240px-Roman_Election.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4283969" y="1988460"/>
            <a:ext cx="4583096" cy="4869539"/>
          </a:xfrm>
          <a:prstGeom prst="rect">
            <a:avLst/>
          </a:prstGeom>
          <a:noFill/>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1" idx="1"/>
          </p:cNvCxnSpPr>
          <p:nvPr/>
        </p:nvCxnSpPr>
        <p:spPr>
          <a:xfrm flipV="1">
            <a:off x="5220072" y="583814"/>
            <a:ext cx="1656184" cy="1301660"/>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364088" y="982058"/>
            <a:ext cx="648072" cy="1730733"/>
          </a:xfrm>
          <a:prstGeom prst="rect">
            <a:avLst/>
          </a:prstGeom>
          <a:noFill/>
        </p:spPr>
      </p:pic>
      <p:sp>
        <p:nvSpPr>
          <p:cNvPr id="7" name="Rectangle 6"/>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8" name="Title 2"/>
          <p:cNvSpPr>
            <a:spLocks noGrp="1"/>
          </p:cNvSpPr>
          <p:nvPr>
            <p:ph type="title"/>
          </p:nvPr>
        </p:nvSpPr>
        <p:spPr>
          <a:xfrm>
            <a:off x="352426" y="228600"/>
            <a:ext cx="7680960" cy="1066800"/>
          </a:xfrm>
        </p:spPr>
        <p:txBody>
          <a:bodyPr/>
          <a:lstStyle/>
          <a:p>
            <a:r>
              <a:rPr lang="en-GB" dirty="0"/>
              <a:t>Roman constitution</a:t>
            </a:r>
          </a:p>
        </p:txBody>
      </p:sp>
      <p:sp>
        <p:nvSpPr>
          <p:cNvPr id="9" name="TextBox 8"/>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10" name="TextBox 9"/>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6" name="Rectangle 15"/>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priesthoods</a:t>
            </a:r>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p:spPr>
        <p:txBody>
          <a:bodyPr wrap="square" rtlCol="0">
            <a:spAutoFit/>
          </a:bodyPr>
          <a:lstStyle/>
          <a:p>
            <a:r>
              <a:rPr lang="en-GB" dirty="0"/>
              <a:t>advice</a:t>
            </a:r>
          </a:p>
        </p:txBody>
      </p:sp>
      <p:sp>
        <p:nvSpPr>
          <p:cNvPr id="20" name="Rectangle 19"/>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3" name="Rectangle 22"/>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6" name="Rectangle 25"/>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rex</a:t>
            </a:r>
            <a:r>
              <a:rPr lang="en-GB" b="1" i="1" dirty="0"/>
              <a:t> </a:t>
            </a:r>
            <a:r>
              <a:rPr lang="en-GB" b="1" i="1" dirty="0" err="1"/>
              <a:t>sacrorum</a:t>
            </a:r>
            <a:endParaRPr lang="en-GB" b="1" i="1" dirty="0"/>
          </a:p>
        </p:txBody>
      </p:sp>
      <p:sp>
        <p:nvSpPr>
          <p:cNvPr id="37" name="TextBox 36"/>
          <p:cNvSpPr txBox="1"/>
          <p:nvPr/>
        </p:nvSpPr>
        <p:spPr>
          <a:xfrm>
            <a:off x="6876256" y="1124744"/>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interrex</a:t>
            </a:r>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accent2">
                <a:lumMod val="40000"/>
                <a:lumOff val="60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20789777">
            <a:off x="7262496" y="1622602"/>
            <a:ext cx="1224136" cy="369332"/>
          </a:xfrm>
          <a:prstGeom prst="rect">
            <a:avLst/>
          </a:prstGeom>
          <a:noFill/>
        </p:spPr>
        <p:txBody>
          <a:bodyPr wrap="square" rtlCol="0">
            <a:spAutoFit/>
          </a:bodyPr>
          <a:lstStyle/>
          <a:p>
            <a:r>
              <a:rPr lang="en-GB" dirty="0"/>
              <a:t>appoints</a:t>
            </a:r>
          </a:p>
        </p:txBody>
      </p: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t>Dictator</a:t>
            </a:r>
            <a:br>
              <a:rPr lang="en-GB" b="1" i="1" dirty="0"/>
            </a:br>
            <a:r>
              <a:rPr lang="en-GB" b="1" i="1" dirty="0"/>
              <a:t>&amp; </a:t>
            </a:r>
            <a:r>
              <a:rPr lang="en-GB" i="1" dirty="0"/>
              <a:t>magister </a:t>
            </a:r>
            <a:r>
              <a:rPr lang="en-GB" i="1" dirty="0" err="1"/>
              <a:t>equitum</a:t>
            </a:r>
            <a:endParaRPr lang="en-GB" b="1" i="1" dirty="0"/>
          </a:p>
        </p:txBody>
      </p:sp>
      <p:cxnSp>
        <p:nvCxnSpPr>
          <p:cNvPr id="42" name="Straight Arrow Connector 41"/>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4" name="Straight Arrow Connector 43"/>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724128" y="5013176"/>
            <a:ext cx="2880320" cy="923330"/>
          </a:xfrm>
          <a:prstGeom prst="rect">
            <a:avLst/>
          </a:prstGeom>
          <a:noFill/>
        </p:spPr>
        <p:txBody>
          <a:bodyPr wrap="square" rtlCol="0">
            <a:spAutoFit/>
          </a:bodyPr>
          <a:lstStyle/>
          <a:p>
            <a:r>
              <a:rPr lang="en-GB" dirty="0"/>
              <a:t>only plebeians</a:t>
            </a:r>
            <a:br>
              <a:rPr lang="en-GB" dirty="0"/>
            </a:br>
            <a:r>
              <a:rPr lang="en-GB" dirty="0"/>
              <a:t>no patricians</a:t>
            </a:r>
          </a:p>
          <a:p>
            <a:r>
              <a:rPr lang="en-GB" dirty="0"/>
              <a:t>organised in 35 </a:t>
            </a:r>
            <a:r>
              <a:rPr lang="en-GB" i="1" dirty="0" err="1"/>
              <a:t>tribus</a:t>
            </a:r>
            <a:endParaRPr lang="en-GB" i="1" dirty="0"/>
          </a:p>
        </p:txBody>
      </p:sp>
      <p:sp>
        <p:nvSpPr>
          <p:cNvPr id="47" name="TextBox 46"/>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49" name="Straight Arrow Connector 48"/>
          <p:cNvCxnSpPr>
            <a:endCxn id="43"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1" idx="1"/>
          </p:cNvCxnSpPr>
          <p:nvPr/>
        </p:nvCxnSpPr>
        <p:spPr>
          <a:xfrm flipV="1">
            <a:off x="5220072" y="583814"/>
            <a:ext cx="1656184" cy="1301660"/>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292080" y="20540"/>
            <a:ext cx="1080120" cy="2884555"/>
          </a:xfrm>
          <a:prstGeom prst="rect">
            <a:avLst/>
          </a:prstGeom>
          <a:noFill/>
        </p:spPr>
      </p:pic>
      <p:sp>
        <p:nvSpPr>
          <p:cNvPr id="7" name="Rectangle 6"/>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8" name="Title 2"/>
          <p:cNvSpPr>
            <a:spLocks noGrp="1"/>
          </p:cNvSpPr>
          <p:nvPr>
            <p:ph type="title"/>
          </p:nvPr>
        </p:nvSpPr>
        <p:spPr>
          <a:xfrm>
            <a:off x="352426" y="228600"/>
            <a:ext cx="7680960" cy="1066800"/>
          </a:xfrm>
        </p:spPr>
        <p:txBody>
          <a:bodyPr/>
          <a:lstStyle/>
          <a:p>
            <a:r>
              <a:rPr lang="en-GB" dirty="0"/>
              <a:t>Roman constitution</a:t>
            </a:r>
          </a:p>
        </p:txBody>
      </p:sp>
      <p:sp>
        <p:nvSpPr>
          <p:cNvPr id="9" name="TextBox 8"/>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10" name="TextBox 9"/>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6" name="Rectangle 15"/>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priesthoods</a:t>
            </a:r>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a:ln>
            <a:solidFill>
              <a:schemeClr val="bg1">
                <a:lumMod val="75000"/>
                <a:lumOff val="25000"/>
              </a:schemeClr>
            </a:solidFill>
          </a:ln>
        </p:spPr>
        <p:txBody>
          <a:bodyPr wrap="square" rtlCol="0">
            <a:spAutoFit/>
          </a:bodyPr>
          <a:lstStyle/>
          <a:p>
            <a:r>
              <a:rPr lang="en-GB" dirty="0">
                <a:solidFill>
                  <a:schemeClr val="tx1">
                    <a:lumMod val="50000"/>
                  </a:schemeClr>
                </a:solidFill>
              </a:rPr>
              <a:t>advice</a:t>
            </a:r>
          </a:p>
        </p:txBody>
      </p:sp>
      <p:sp>
        <p:nvSpPr>
          <p:cNvPr id="20" name="Rectangle 19"/>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3" name="Rectangle 22"/>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6" name="Rectangle 25"/>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1" name="TextBox 30"/>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32" name="TextBox 31"/>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solidFill>
                  <a:schemeClr val="tx1">
                    <a:lumMod val="50000"/>
                  </a:schemeClr>
                </a:solidFill>
              </a:rPr>
              <a:t>rex</a:t>
            </a:r>
            <a:r>
              <a:rPr lang="en-GB" b="1" i="1" dirty="0">
                <a:solidFill>
                  <a:schemeClr val="tx1">
                    <a:lumMod val="50000"/>
                  </a:schemeClr>
                </a:solidFill>
              </a:rPr>
              <a:t> </a:t>
            </a:r>
            <a:r>
              <a:rPr lang="en-GB" b="1" i="1" dirty="0" err="1">
                <a:solidFill>
                  <a:schemeClr val="tx1">
                    <a:lumMod val="50000"/>
                  </a:schemeClr>
                </a:solidFill>
              </a:rPr>
              <a:t>sacrorum</a:t>
            </a:r>
            <a:endParaRPr lang="en-GB" b="1" i="1" dirty="0">
              <a:solidFill>
                <a:schemeClr val="tx1">
                  <a:lumMod val="50000"/>
                </a:schemeClr>
              </a:solidFill>
            </a:endParaRPr>
          </a:p>
        </p:txBody>
      </p:sp>
      <p:sp>
        <p:nvSpPr>
          <p:cNvPr id="37" name="TextBox 36"/>
          <p:cNvSpPr txBox="1"/>
          <p:nvPr/>
        </p:nvSpPr>
        <p:spPr>
          <a:xfrm>
            <a:off x="6876256" y="1124744"/>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interrex</a:t>
            </a:r>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1" name="TextBox 40"/>
          <p:cNvSpPr txBox="1"/>
          <p:nvPr/>
        </p:nvSpPr>
        <p:spPr>
          <a:xfrm>
            <a:off x="6876256" y="260648"/>
            <a:ext cx="2267744" cy="646331"/>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Dictator</a:t>
            </a:r>
            <a:br>
              <a:rPr lang="en-GB" b="1" i="1" dirty="0">
                <a:solidFill>
                  <a:schemeClr val="tx1">
                    <a:lumMod val="50000"/>
                  </a:schemeClr>
                </a:solidFill>
              </a:rPr>
            </a:br>
            <a:r>
              <a:rPr lang="en-GB" b="1" i="1" dirty="0">
                <a:solidFill>
                  <a:schemeClr val="tx1">
                    <a:lumMod val="50000"/>
                  </a:schemeClr>
                </a:solidFill>
              </a:rPr>
              <a:t>&amp; </a:t>
            </a:r>
            <a:r>
              <a:rPr lang="en-GB" i="1" dirty="0">
                <a:solidFill>
                  <a:schemeClr val="tx1">
                    <a:lumMod val="50000"/>
                  </a:schemeClr>
                </a:solidFill>
              </a:rPr>
              <a:t>magister </a:t>
            </a:r>
            <a:r>
              <a:rPr lang="en-GB" i="1" dirty="0" err="1">
                <a:solidFill>
                  <a:schemeClr val="tx1">
                    <a:lumMod val="50000"/>
                  </a:schemeClr>
                </a:solidFill>
              </a:rPr>
              <a:t>equitum</a:t>
            </a:r>
            <a:endParaRPr lang="en-GB" b="1" i="1" dirty="0">
              <a:solidFill>
                <a:schemeClr val="tx1">
                  <a:lumMod val="50000"/>
                </a:schemeClr>
              </a:solidFill>
            </a:endParaRPr>
          </a:p>
        </p:txBody>
      </p:sp>
      <p:cxnSp>
        <p:nvCxnSpPr>
          <p:cNvPr id="42" name="Straight Arrow Connector 41"/>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4" name="Straight Arrow Connector 43"/>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5724128" y="5013176"/>
            <a:ext cx="2880320" cy="923330"/>
          </a:xfrm>
          <a:prstGeom prst="rect">
            <a:avLst/>
          </a:prstGeom>
          <a:noFill/>
        </p:spPr>
        <p:txBody>
          <a:bodyPr wrap="square" rtlCol="0">
            <a:spAutoFit/>
          </a:bodyPr>
          <a:lstStyle/>
          <a:p>
            <a:r>
              <a:rPr lang="en-GB" dirty="0"/>
              <a:t>only plebeians</a:t>
            </a:r>
            <a:br>
              <a:rPr lang="en-GB" dirty="0"/>
            </a:br>
            <a:r>
              <a:rPr lang="en-GB" dirty="0"/>
              <a:t>no patricians</a:t>
            </a:r>
          </a:p>
          <a:p>
            <a:r>
              <a:rPr lang="en-GB" dirty="0"/>
              <a:t>organised in 35 </a:t>
            </a:r>
            <a:r>
              <a:rPr lang="en-GB" i="1" dirty="0" err="1"/>
              <a:t>tribus</a:t>
            </a:r>
            <a:endParaRPr lang="en-GB" i="1" dirty="0"/>
          </a:p>
        </p:txBody>
      </p:sp>
      <p:sp>
        <p:nvSpPr>
          <p:cNvPr id="47" name="TextBox 46"/>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48" name="Straight Arrow Connector 47"/>
          <p:cNvCxnSpPr>
            <a:endCxn id="43"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9" name="TextBox 48"/>
          <p:cNvSpPr txBox="1"/>
          <p:nvPr/>
        </p:nvSpPr>
        <p:spPr>
          <a:xfrm>
            <a:off x="5831632" y="0"/>
            <a:ext cx="3312368" cy="2031325"/>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a:solidFill>
                  <a:schemeClr val="bg1">
                    <a:lumMod val="95000"/>
                    <a:lumOff val="5000"/>
                  </a:schemeClr>
                </a:solidFill>
              </a:rPr>
              <a:t>A unique constitution?</a:t>
            </a:r>
          </a:p>
          <a:p>
            <a:pPr>
              <a:buFont typeface="Wingdings" pitchFamily="2" charset="2"/>
              <a:buChar char="v"/>
            </a:pPr>
            <a:r>
              <a:rPr lang="en-GB" b="1" dirty="0">
                <a:solidFill>
                  <a:schemeClr val="bg1">
                    <a:lumMod val="95000"/>
                    <a:lumOff val="5000"/>
                  </a:schemeClr>
                </a:solidFill>
              </a:rPr>
              <a:t>Absolute power of magistrates with </a:t>
            </a:r>
            <a:r>
              <a:rPr lang="en-GB" b="1" dirty="0" err="1">
                <a:solidFill>
                  <a:schemeClr val="bg1">
                    <a:lumMod val="95000"/>
                    <a:lumOff val="5000"/>
                  </a:schemeClr>
                </a:solidFill>
              </a:rPr>
              <a:t>imperium</a:t>
            </a:r>
            <a:endParaRPr lang="en-GB" b="1" dirty="0">
              <a:solidFill>
                <a:schemeClr val="bg1">
                  <a:lumMod val="95000"/>
                  <a:lumOff val="5000"/>
                </a:schemeClr>
              </a:solidFill>
            </a:endParaRPr>
          </a:p>
          <a:p>
            <a:pPr>
              <a:buFont typeface="Wingdings" pitchFamily="2" charset="2"/>
              <a:buChar char="v"/>
            </a:pPr>
            <a:r>
              <a:rPr lang="en-GB" b="1" dirty="0">
                <a:solidFill>
                  <a:schemeClr val="bg1">
                    <a:lumMod val="95000"/>
                    <a:lumOff val="5000"/>
                  </a:schemeClr>
                </a:solidFill>
              </a:rPr>
              <a:t>Society &amp; politics</a:t>
            </a:r>
          </a:p>
          <a:p>
            <a:pPr>
              <a:buFont typeface="Wingdings" pitchFamily="2" charset="2"/>
              <a:buChar char="v"/>
            </a:pPr>
            <a:r>
              <a:rPr lang="en-GB" b="1" dirty="0">
                <a:solidFill>
                  <a:schemeClr val="bg1">
                    <a:lumMod val="95000"/>
                    <a:lumOff val="5000"/>
                  </a:schemeClr>
                </a:solidFill>
              </a:rPr>
              <a:t>The rule of the Senate and the patricians </a:t>
            </a:r>
            <a:r>
              <a:rPr lang="en-GB" b="1" dirty="0">
                <a:solidFill>
                  <a:schemeClr val="bg1">
                    <a:lumMod val="95000"/>
                    <a:lumOff val="5000"/>
                  </a:schemeClr>
                </a:solidFill>
                <a:sym typeface="Wingdings" pitchFamily="2" charset="2"/>
              </a:rPr>
              <a:t>the Struggle/Conflict of the Orders</a:t>
            </a:r>
            <a:endParaRPr lang="en-GB" b="1" dirty="0">
              <a:solidFill>
                <a:schemeClr val="bg1">
                  <a:lumMod val="95000"/>
                  <a:lumOff val="5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5013176"/>
            <a:ext cx="4572000" cy="360040"/>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3" name="Rectangle 22"/>
          <p:cNvSpPr/>
          <p:nvPr/>
        </p:nvSpPr>
        <p:spPr>
          <a:xfrm>
            <a:off x="0" y="5373216"/>
            <a:ext cx="4572000" cy="360040"/>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4" name="Rectangle 23"/>
          <p:cNvSpPr/>
          <p:nvPr/>
        </p:nvSpPr>
        <p:spPr>
          <a:xfrm>
            <a:off x="0" y="5733256"/>
            <a:ext cx="4572000" cy="360040"/>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5" name="TextBox 24"/>
          <p:cNvSpPr txBox="1"/>
          <p:nvPr/>
        </p:nvSpPr>
        <p:spPr>
          <a:xfrm>
            <a:off x="0" y="5733256"/>
            <a:ext cx="5292080" cy="369332"/>
          </a:xfrm>
          <a:prstGeom prst="rect">
            <a:avLst/>
          </a:prstGeom>
          <a:solidFill>
            <a:schemeClr val="bg1">
              <a:lumMod val="75000"/>
              <a:lumOff val="25000"/>
            </a:schemeClr>
          </a:solid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9" name="TextBox 28"/>
          <p:cNvSpPr txBox="1"/>
          <p:nvPr/>
        </p:nvSpPr>
        <p:spPr>
          <a:xfrm>
            <a:off x="0" y="5013176"/>
            <a:ext cx="4499992" cy="369332"/>
          </a:xfrm>
          <a:prstGeom prst="rect">
            <a:avLst/>
          </a:prstGeom>
          <a:solidFill>
            <a:schemeClr val="bg1">
              <a:lumMod val="75000"/>
              <a:lumOff val="25000"/>
            </a:schemeClr>
          </a:solid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1" name="TextBox 30"/>
          <p:cNvSpPr txBox="1"/>
          <p:nvPr/>
        </p:nvSpPr>
        <p:spPr>
          <a:xfrm>
            <a:off x="0" y="5373216"/>
            <a:ext cx="5292080" cy="369332"/>
          </a:xfrm>
          <a:prstGeom prst="rect">
            <a:avLst/>
          </a:prstGeom>
          <a:solidFill>
            <a:schemeClr val="bg1">
              <a:lumMod val="75000"/>
              <a:lumOff val="25000"/>
            </a:schemeClr>
          </a:solid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4" name="Rectangle 3"/>
          <p:cNvSpPr/>
          <p:nvPr/>
        </p:nvSpPr>
        <p:spPr>
          <a:xfrm>
            <a:off x="4572000" y="4653136"/>
            <a:ext cx="4572000" cy="2204864"/>
          </a:xfrm>
          <a:prstGeom prst="rect">
            <a:avLst/>
          </a:prstGeom>
          <a:solidFill>
            <a:srgbClr val="4C0E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p:cNvCxnSpPr>
            <a:stCxn id="9" idx="3"/>
            <a:endCxn id="40" idx="1"/>
          </p:cNvCxnSpPr>
          <p:nvPr/>
        </p:nvCxnSpPr>
        <p:spPr>
          <a:xfrm flipV="1">
            <a:off x="5220072" y="583814"/>
            <a:ext cx="1656184" cy="1301660"/>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 name="Picture 5"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292080" y="20540"/>
            <a:ext cx="1080120" cy="2884555"/>
          </a:xfrm>
          <a:prstGeom prst="rect">
            <a:avLst/>
          </a:prstGeom>
          <a:noFill/>
        </p:spPr>
      </p:pic>
      <p:sp>
        <p:nvSpPr>
          <p:cNvPr id="8" name="Title 2"/>
          <p:cNvSpPr>
            <a:spLocks noGrp="1"/>
          </p:cNvSpPr>
          <p:nvPr>
            <p:ph type="title"/>
          </p:nvPr>
        </p:nvSpPr>
        <p:spPr>
          <a:xfrm>
            <a:off x="352426" y="228600"/>
            <a:ext cx="7680960" cy="1066800"/>
          </a:xfrm>
        </p:spPr>
        <p:txBody>
          <a:bodyPr/>
          <a:lstStyle/>
          <a:p>
            <a:r>
              <a:rPr lang="en-GB" dirty="0"/>
              <a:t>Roman constitution</a:t>
            </a:r>
          </a:p>
        </p:txBody>
      </p:sp>
      <p:sp>
        <p:nvSpPr>
          <p:cNvPr id="9" name="TextBox 8"/>
          <p:cNvSpPr txBox="1"/>
          <p:nvPr/>
        </p:nvSpPr>
        <p:spPr>
          <a:xfrm>
            <a:off x="3275856" y="1700808"/>
            <a:ext cx="1944216" cy="369332"/>
          </a:xfrm>
          <a:prstGeom prst="rect">
            <a:avLst/>
          </a:prstGeom>
          <a:solidFill>
            <a:srgbClr val="FFFF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bg1">
                    <a:lumMod val="95000"/>
                    <a:lumOff val="5000"/>
                  </a:schemeClr>
                </a:solidFill>
              </a:rPr>
              <a:t>2 CONSULES</a:t>
            </a:r>
          </a:p>
        </p:txBody>
      </p:sp>
      <p:sp>
        <p:nvSpPr>
          <p:cNvPr id="10" name="TextBox 9"/>
          <p:cNvSpPr txBox="1"/>
          <p:nvPr/>
        </p:nvSpPr>
        <p:spPr>
          <a:xfrm>
            <a:off x="3251611" y="2199185"/>
            <a:ext cx="1944216" cy="369332"/>
          </a:xfrm>
          <a:prstGeom prst="rect">
            <a:avLst/>
          </a:prstGeom>
          <a:solidFill>
            <a:srgbClr val="FFFF00"/>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bg1">
                    <a:lumMod val="95000"/>
                    <a:lumOff val="5000"/>
                  </a:schemeClr>
                </a:solidFill>
              </a:rPr>
              <a:t>PRAETORS</a:t>
            </a:r>
          </a:p>
        </p:txBody>
      </p:sp>
      <p:sp>
        <p:nvSpPr>
          <p:cNvPr id="11" name="TextBox 10"/>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2" name="TextBox 11"/>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3" name="TextBox 12"/>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4" name="Oval 13"/>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6" name="Rectangle 15"/>
          <p:cNvSpPr/>
          <p:nvPr/>
        </p:nvSpPr>
        <p:spPr>
          <a:xfrm>
            <a:off x="0" y="4653136"/>
            <a:ext cx="4572000" cy="36004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51520" y="2132856"/>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priesthoods</a:t>
            </a:r>
          </a:p>
        </p:txBody>
      </p:sp>
      <p:cxnSp>
        <p:nvCxnSpPr>
          <p:cNvPr id="18" name="Straight Arrow Connector 17"/>
          <p:cNvCxnSpPr>
            <a:stCxn id="17" idx="3"/>
            <a:endCxn id="9" idx="1"/>
          </p:cNvCxnSpPr>
          <p:nvPr/>
        </p:nvCxnSpPr>
        <p:spPr>
          <a:xfrm flipV="1">
            <a:off x="2195736" y="1885474"/>
            <a:ext cx="1080120" cy="432048"/>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rot="20160907">
            <a:off x="2161488" y="1788480"/>
            <a:ext cx="864096" cy="369332"/>
          </a:xfrm>
          <a:prstGeom prst="rect">
            <a:avLst/>
          </a:prstGeom>
          <a:noFill/>
          <a:ln>
            <a:solidFill>
              <a:schemeClr val="bg1">
                <a:lumMod val="75000"/>
                <a:lumOff val="25000"/>
              </a:schemeClr>
            </a:solidFill>
          </a:ln>
        </p:spPr>
        <p:txBody>
          <a:bodyPr wrap="square" rtlCol="0">
            <a:spAutoFit/>
          </a:bodyPr>
          <a:lstStyle/>
          <a:p>
            <a:r>
              <a:rPr lang="en-GB" dirty="0">
                <a:solidFill>
                  <a:schemeClr val="tx1">
                    <a:lumMod val="50000"/>
                  </a:schemeClr>
                </a:solidFill>
              </a:rPr>
              <a:t>advice</a:t>
            </a:r>
          </a:p>
        </p:txBody>
      </p:sp>
      <p:sp>
        <p:nvSpPr>
          <p:cNvPr id="20" name="Rectangle 19"/>
          <p:cNvSpPr/>
          <p:nvPr/>
        </p:nvSpPr>
        <p:spPr>
          <a:xfrm>
            <a:off x="0" y="6093296"/>
            <a:ext cx="4572000" cy="432048"/>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0" y="6093296"/>
            <a:ext cx="3563888" cy="369332"/>
          </a:xfrm>
          <a:prstGeom prst="rect">
            <a:avLst/>
          </a:prstGeom>
          <a:solidFill>
            <a:schemeClr val="bg1">
              <a:lumMod val="75000"/>
              <a:lumOff val="25000"/>
            </a:schemeClr>
          </a:solidFill>
        </p:spPr>
        <p:txBody>
          <a:bodyPr wrap="square" rtlCol="0">
            <a:spAutoFit/>
          </a:bodyPr>
          <a:lstStyle/>
          <a:p>
            <a:r>
              <a:rPr lang="en-GB" b="1" dirty="0">
                <a:solidFill>
                  <a:schemeClr val="bg2">
                    <a:lumMod val="75000"/>
                  </a:schemeClr>
                </a:solidFill>
              </a:rPr>
              <a:t>CRAFTSMEN – 2 centuries</a:t>
            </a:r>
          </a:p>
        </p:txBody>
      </p:sp>
      <p:sp>
        <p:nvSpPr>
          <p:cNvPr id="22" name="TextBox 21"/>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6" name="Rectangle 25"/>
          <p:cNvSpPr/>
          <p:nvPr/>
        </p:nvSpPr>
        <p:spPr>
          <a:xfrm>
            <a:off x="0" y="6525344"/>
            <a:ext cx="4572000" cy="332656"/>
          </a:xfrm>
          <a:prstGeom prst="rect">
            <a:avLst/>
          </a:prstGeom>
          <a:solidFill>
            <a:schemeClr val="bg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0" y="6444044"/>
            <a:ext cx="3563888" cy="369332"/>
          </a:xfrm>
          <a:prstGeom prst="rect">
            <a:avLst/>
          </a:prstGeom>
          <a:solidFill>
            <a:schemeClr val="bg1">
              <a:lumMod val="75000"/>
              <a:lumOff val="25000"/>
            </a:schemeClr>
          </a:solidFill>
        </p:spPr>
        <p:txBody>
          <a:bodyPr wrap="square" rtlCol="0">
            <a:spAutoFit/>
          </a:bodyPr>
          <a:lstStyle/>
          <a:p>
            <a:r>
              <a:rPr lang="en-GB" b="1" dirty="0">
                <a:solidFill>
                  <a:schemeClr val="bg2">
                    <a:lumMod val="75000"/>
                  </a:schemeClr>
                </a:solidFill>
              </a:rPr>
              <a:t>OTHER PEOPLE... – 1 century</a:t>
            </a:r>
          </a:p>
        </p:txBody>
      </p:sp>
      <p:cxnSp>
        <p:nvCxnSpPr>
          <p:cNvPr id="28" name="Straight Arrow Connector 27"/>
          <p:cNvCxnSpPr/>
          <p:nvPr/>
        </p:nvCxnSpPr>
        <p:spPr>
          <a:xfrm flipV="1">
            <a:off x="1835696" y="1916832"/>
            <a:ext cx="1296144" cy="280831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2" name="TextBox 31"/>
          <p:cNvSpPr txBox="1"/>
          <p:nvPr/>
        </p:nvSpPr>
        <p:spPr>
          <a:xfrm rot="5400000">
            <a:off x="7771202" y="5656602"/>
            <a:ext cx="2376264" cy="369332"/>
          </a:xfrm>
          <a:prstGeom prst="rect">
            <a:avLst/>
          </a:prstGeom>
          <a:solidFill>
            <a:srgbClr val="4C0E00"/>
          </a:solidFill>
        </p:spPr>
        <p:txBody>
          <a:bodyPr wrap="square" rtlCol="0">
            <a:spAutoFit/>
          </a:bodyPr>
          <a:lstStyle/>
          <a:p>
            <a:pPr algn="ctr"/>
            <a:r>
              <a:rPr lang="en-GB" b="1" dirty="0"/>
              <a:t>populus / the people</a:t>
            </a:r>
          </a:p>
        </p:txBody>
      </p:sp>
      <p:sp>
        <p:nvSpPr>
          <p:cNvPr id="33" name="TextBox 32"/>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4" name="Straight Arrow Connector 33"/>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5" name="TextBox 34"/>
          <p:cNvSpPr txBox="1"/>
          <p:nvPr/>
        </p:nvSpPr>
        <p:spPr>
          <a:xfrm>
            <a:off x="4211960" y="1124744"/>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6" name="TextBox 35"/>
          <p:cNvSpPr txBox="1"/>
          <p:nvPr/>
        </p:nvSpPr>
        <p:spPr>
          <a:xfrm>
            <a:off x="251520" y="1628800"/>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solidFill>
                  <a:schemeClr val="tx1">
                    <a:lumMod val="50000"/>
                  </a:schemeClr>
                </a:solidFill>
              </a:rPr>
              <a:t>rex</a:t>
            </a:r>
            <a:r>
              <a:rPr lang="en-GB" b="1" i="1" dirty="0">
                <a:solidFill>
                  <a:schemeClr val="tx1">
                    <a:lumMod val="50000"/>
                  </a:schemeClr>
                </a:solidFill>
              </a:rPr>
              <a:t> </a:t>
            </a:r>
            <a:r>
              <a:rPr lang="en-GB" b="1" i="1" dirty="0" err="1">
                <a:solidFill>
                  <a:schemeClr val="tx1">
                    <a:lumMod val="50000"/>
                  </a:schemeClr>
                </a:solidFill>
              </a:rPr>
              <a:t>sacrorum</a:t>
            </a:r>
            <a:endParaRPr lang="en-GB" b="1" i="1" dirty="0">
              <a:solidFill>
                <a:schemeClr val="tx1">
                  <a:lumMod val="50000"/>
                </a:schemeClr>
              </a:solidFill>
            </a:endParaRPr>
          </a:p>
        </p:txBody>
      </p:sp>
      <p:sp>
        <p:nvSpPr>
          <p:cNvPr id="37" name="TextBox 36"/>
          <p:cNvSpPr txBox="1"/>
          <p:nvPr/>
        </p:nvSpPr>
        <p:spPr>
          <a:xfrm>
            <a:off x="6876256" y="1124744"/>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interrex</a:t>
            </a:r>
          </a:p>
        </p:txBody>
      </p:sp>
      <p:cxnSp>
        <p:nvCxnSpPr>
          <p:cNvPr id="38" name="Straight Arrow Connector 37"/>
          <p:cNvCxnSpPr>
            <a:stCxn id="14" idx="0"/>
            <a:endCxn id="37" idx="2"/>
          </p:cNvCxnSpPr>
          <p:nvPr/>
        </p:nvCxnSpPr>
        <p:spPr>
          <a:xfrm flipV="1">
            <a:off x="7128284" y="1494076"/>
            <a:ext cx="720080" cy="422756"/>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0" name="TextBox 39"/>
          <p:cNvSpPr txBox="1"/>
          <p:nvPr/>
        </p:nvSpPr>
        <p:spPr>
          <a:xfrm>
            <a:off x="6876256" y="260648"/>
            <a:ext cx="2267744" cy="646331"/>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Dictator</a:t>
            </a:r>
            <a:br>
              <a:rPr lang="en-GB" b="1" i="1" dirty="0">
                <a:solidFill>
                  <a:schemeClr val="tx1">
                    <a:lumMod val="50000"/>
                  </a:schemeClr>
                </a:solidFill>
              </a:rPr>
            </a:br>
            <a:r>
              <a:rPr lang="en-GB" b="1" i="1" dirty="0">
                <a:solidFill>
                  <a:schemeClr val="tx1">
                    <a:lumMod val="50000"/>
                  </a:schemeClr>
                </a:solidFill>
              </a:rPr>
              <a:t>&amp; </a:t>
            </a:r>
            <a:r>
              <a:rPr lang="en-GB" i="1" dirty="0">
                <a:solidFill>
                  <a:schemeClr val="tx1">
                    <a:lumMod val="50000"/>
                  </a:schemeClr>
                </a:solidFill>
              </a:rPr>
              <a:t>magister </a:t>
            </a:r>
            <a:r>
              <a:rPr lang="en-GB" i="1" dirty="0" err="1">
                <a:solidFill>
                  <a:schemeClr val="tx1">
                    <a:lumMod val="50000"/>
                  </a:schemeClr>
                </a:solidFill>
              </a:rPr>
              <a:t>equitum</a:t>
            </a:r>
            <a:endParaRPr lang="en-GB" b="1" i="1" dirty="0">
              <a:solidFill>
                <a:schemeClr val="tx1">
                  <a:lumMod val="50000"/>
                </a:schemeClr>
              </a:solidFill>
            </a:endParaRPr>
          </a:p>
        </p:txBody>
      </p:sp>
      <p:cxnSp>
        <p:nvCxnSpPr>
          <p:cNvPr id="41" name="Straight Arrow Connector 40"/>
          <p:cNvCxnSpPr/>
          <p:nvPr/>
        </p:nvCxnSpPr>
        <p:spPr>
          <a:xfrm flipV="1">
            <a:off x="1907704" y="2780928"/>
            <a:ext cx="1296144" cy="1944216"/>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6876256" y="4077072"/>
            <a:ext cx="1944216" cy="369332"/>
          </a:xfrm>
          <a:prstGeom prst="rect">
            <a:avLst/>
          </a:prstGeom>
          <a:solidFill>
            <a:srgbClr val="4C0E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3" name="Straight Arrow Connector 42"/>
          <p:cNvCxnSpPr>
            <a:endCxn id="13"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flipV="1">
            <a:off x="2060104" y="3356992"/>
            <a:ext cx="1431776" cy="1520552"/>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5" name="TextBox 44"/>
          <p:cNvSpPr txBox="1"/>
          <p:nvPr/>
        </p:nvSpPr>
        <p:spPr>
          <a:xfrm>
            <a:off x="5724128" y="5013176"/>
            <a:ext cx="2880320" cy="923330"/>
          </a:xfrm>
          <a:prstGeom prst="rect">
            <a:avLst/>
          </a:prstGeom>
          <a:noFill/>
        </p:spPr>
        <p:txBody>
          <a:bodyPr wrap="square" rtlCol="0">
            <a:spAutoFit/>
          </a:bodyPr>
          <a:lstStyle/>
          <a:p>
            <a:r>
              <a:rPr lang="en-GB" dirty="0"/>
              <a:t>only plebeians</a:t>
            </a:r>
            <a:br>
              <a:rPr lang="en-GB" dirty="0"/>
            </a:br>
            <a:r>
              <a:rPr lang="en-GB" dirty="0"/>
              <a:t>no patricians</a:t>
            </a:r>
          </a:p>
          <a:p>
            <a:r>
              <a:rPr lang="en-GB" dirty="0"/>
              <a:t>organised in 35 </a:t>
            </a:r>
            <a:r>
              <a:rPr lang="en-GB" i="1" dirty="0" err="1"/>
              <a:t>tribus</a:t>
            </a:r>
            <a:endParaRPr lang="en-GB" i="1" dirty="0"/>
          </a:p>
        </p:txBody>
      </p:sp>
      <p:sp>
        <p:nvSpPr>
          <p:cNvPr id="46" name="TextBox 45"/>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47" name="Straight Arrow Connector 46"/>
          <p:cNvCxnSpPr>
            <a:endCxn id="42"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48" name="TextBox 47"/>
          <p:cNvSpPr txBox="1"/>
          <p:nvPr/>
        </p:nvSpPr>
        <p:spPr>
          <a:xfrm>
            <a:off x="1259632" y="0"/>
            <a:ext cx="3312368" cy="64633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a:solidFill>
                  <a:schemeClr val="bg1">
                    <a:lumMod val="95000"/>
                    <a:lumOff val="5000"/>
                  </a:schemeClr>
                </a:solidFill>
              </a:rPr>
              <a:t> ROMAN SOCIETY</a:t>
            </a:r>
          </a:p>
          <a:p>
            <a:pPr>
              <a:buFont typeface="Wingdings" pitchFamily="2" charset="2"/>
              <a:buChar char="v"/>
            </a:pPr>
            <a:r>
              <a:rPr lang="en-GB" b="1" dirty="0">
                <a:solidFill>
                  <a:schemeClr val="bg1">
                    <a:lumMod val="95000"/>
                    <a:lumOff val="5000"/>
                  </a:schemeClr>
                </a:solidFill>
              </a:rPr>
              <a:t> ROMAN FAMILY</a:t>
            </a:r>
          </a:p>
        </p:txBody>
      </p:sp>
      <p:sp>
        <p:nvSpPr>
          <p:cNvPr id="49" name="TextBox 48"/>
          <p:cNvSpPr txBox="1"/>
          <p:nvPr/>
        </p:nvSpPr>
        <p:spPr>
          <a:xfrm rot="19642425">
            <a:off x="251520" y="1844824"/>
            <a:ext cx="2268760" cy="64633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a:solidFill>
                  <a:schemeClr val="bg1">
                    <a:lumMod val="95000"/>
                    <a:lumOff val="5000"/>
                  </a:schemeClr>
                </a:solidFill>
              </a:rPr>
              <a:t>The role of the </a:t>
            </a:r>
            <a:br>
              <a:rPr lang="en-GB" b="1" dirty="0">
                <a:solidFill>
                  <a:schemeClr val="bg1">
                    <a:lumMod val="95000"/>
                    <a:lumOff val="5000"/>
                  </a:schemeClr>
                </a:solidFill>
              </a:rPr>
            </a:br>
            <a:r>
              <a:rPr lang="en-GB" b="1" dirty="0" err="1">
                <a:solidFill>
                  <a:schemeClr val="bg1">
                    <a:lumMod val="95000"/>
                    <a:lumOff val="5000"/>
                  </a:schemeClr>
                </a:solidFill>
              </a:rPr>
              <a:t>pater</a:t>
            </a:r>
            <a:r>
              <a:rPr lang="en-GB" b="1" dirty="0">
                <a:solidFill>
                  <a:schemeClr val="bg1">
                    <a:lumMod val="95000"/>
                    <a:lumOff val="5000"/>
                  </a:schemeClr>
                </a:solidFill>
              </a:rPr>
              <a:t> </a:t>
            </a:r>
            <a:r>
              <a:rPr lang="en-GB" b="1" dirty="0" err="1">
                <a:solidFill>
                  <a:schemeClr val="bg1">
                    <a:lumMod val="95000"/>
                    <a:lumOff val="5000"/>
                  </a:schemeClr>
                </a:solidFill>
              </a:rPr>
              <a:t>familias</a:t>
            </a:r>
            <a:endParaRPr lang="en-GB" b="1" dirty="0">
              <a:solidFill>
                <a:schemeClr val="bg1">
                  <a:lumMod val="95000"/>
                  <a:lumOff val="5000"/>
                </a:schemeClr>
              </a:solidFill>
            </a:endParaRPr>
          </a:p>
        </p:txBody>
      </p:sp>
      <p:sp>
        <p:nvSpPr>
          <p:cNvPr id="50" name="TextBox 49"/>
          <p:cNvSpPr txBox="1"/>
          <p:nvPr/>
        </p:nvSpPr>
        <p:spPr>
          <a:xfrm rot="1184312">
            <a:off x="6414691" y="1200837"/>
            <a:ext cx="2268760" cy="64633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buFont typeface="Wingdings" pitchFamily="2" charset="2"/>
              <a:buChar char="v"/>
            </a:pPr>
            <a:r>
              <a:rPr lang="en-GB" b="1" dirty="0">
                <a:solidFill>
                  <a:schemeClr val="bg1">
                    <a:lumMod val="95000"/>
                    <a:lumOff val="5000"/>
                  </a:schemeClr>
                </a:solidFill>
              </a:rPr>
              <a:t> The role of senatorial families</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8"/>
                                        </p:tgtEl>
                                        <p:attrNameLst>
                                          <p:attrName>style.visibility</p:attrName>
                                        </p:attrNameLst>
                                      </p:cBhvr>
                                      <p:to>
                                        <p:strVal val="visible"/>
                                      </p:to>
                                    </p:set>
                                    <p:animEffect transition="in" filter="randombar(horizontal)">
                                      <p:cBhvr>
                                        <p:cTn id="7" dur="500"/>
                                        <p:tgtEl>
                                          <p:spTgt spid="48"/>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9"/>
                                        </p:tgtEl>
                                        <p:attrNameLst>
                                          <p:attrName>style.visibility</p:attrName>
                                        </p:attrNameLst>
                                      </p:cBhvr>
                                      <p:to>
                                        <p:strVal val="visible"/>
                                      </p:to>
                                    </p:set>
                                    <p:animEffect transition="in" filter="randombar(horizontal)">
                                      <p:cBhvr>
                                        <p:cTn id="11" dur="500"/>
                                        <p:tgtEl>
                                          <p:spTgt spid="49"/>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0"/>
                                        </p:tgtEl>
                                        <p:attrNameLst>
                                          <p:attrName>style.visibility</p:attrName>
                                        </p:attrNameLst>
                                      </p:cBhvr>
                                      <p:to>
                                        <p:strVal val="visible"/>
                                      </p:to>
                                    </p:set>
                                    <p:animEffect transition="in" filter="randombar(horizontal)">
                                      <p:cBhvr>
                                        <p:cTn id="15"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 grpId="0" animBg="1"/>
      <p:bldP spid="49" grpId="0" animBg="1"/>
      <p:bldP spid="5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Pater </a:t>
            </a:r>
            <a:r>
              <a:rPr lang="en-GB" dirty="0" err="1"/>
              <a:t>familias</a:t>
            </a:r>
            <a:endParaRPr lang="en-GB" dirty="0"/>
          </a:p>
        </p:txBody>
      </p:sp>
      <p:sp>
        <p:nvSpPr>
          <p:cNvPr id="3" name="Content Placeholder 2"/>
          <p:cNvSpPr>
            <a:spLocks noGrp="1"/>
          </p:cNvSpPr>
          <p:nvPr>
            <p:ph idx="4294967295"/>
          </p:nvPr>
        </p:nvSpPr>
        <p:spPr>
          <a:xfrm>
            <a:off x="457200" y="1600200"/>
            <a:ext cx="8686800" cy="4525963"/>
          </a:xfrm>
          <a:prstGeom prst="rect">
            <a:avLst/>
          </a:prstGeom>
        </p:spPr>
        <p:txBody>
          <a:bodyPr/>
          <a:lstStyle/>
          <a:p>
            <a:r>
              <a:rPr lang="en-GB" dirty="0"/>
              <a:t>The head of the </a:t>
            </a:r>
            <a:r>
              <a:rPr lang="en-GB" i="1" dirty="0" err="1"/>
              <a:t>familia</a:t>
            </a:r>
            <a:r>
              <a:rPr lang="en-GB" i="1" dirty="0"/>
              <a:t> </a:t>
            </a:r>
            <a:r>
              <a:rPr lang="en-GB" dirty="0"/>
              <a:t>(family), of the household</a:t>
            </a:r>
          </a:p>
          <a:p>
            <a:pPr lvl="1"/>
            <a:r>
              <a:rPr lang="en-GB" dirty="0"/>
              <a:t>the </a:t>
            </a:r>
            <a:r>
              <a:rPr lang="en-GB" i="1" dirty="0" err="1"/>
              <a:t>manus</a:t>
            </a:r>
            <a:endParaRPr lang="en-GB" dirty="0"/>
          </a:p>
          <a:p>
            <a:pPr lvl="1"/>
            <a:r>
              <a:rPr lang="en-GB" dirty="0"/>
              <a:t>religious role, e.g.  the household gods (</a:t>
            </a:r>
            <a:r>
              <a:rPr lang="en-GB" dirty="0" err="1"/>
              <a:t>lares</a:t>
            </a:r>
            <a:r>
              <a:rPr lang="en-GB" dirty="0"/>
              <a:t> and penates)</a:t>
            </a:r>
          </a:p>
          <a:p>
            <a:endParaRPr lang="en-GB" dirty="0"/>
          </a:p>
          <a:p>
            <a:endParaRPr lang="en-GB" dirty="0"/>
          </a:p>
          <a:p>
            <a:r>
              <a:rPr lang="en-GB" dirty="0"/>
              <a:t>Theory &amp; practice…</a:t>
            </a:r>
          </a:p>
          <a:p>
            <a:r>
              <a:rPr lang="en-GB" dirty="0"/>
              <a:t>Pater </a:t>
            </a:r>
            <a:r>
              <a:rPr lang="en-GB" dirty="0" err="1"/>
              <a:t>familias</a:t>
            </a:r>
            <a:r>
              <a:rPr lang="en-GB" dirty="0"/>
              <a:t> - an ideology?</a:t>
            </a:r>
          </a:p>
        </p:txBody>
      </p:sp>
      <p:pic>
        <p:nvPicPr>
          <p:cNvPr id="1026" name="Picture 2" descr="http://pages.uoregon.edu/klio/im/rr/gen/roman.gif"/>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6073" b="94130" l="9386" r="89892">
                        <a14:foregroundMark x1="61011" y1="6073" x2="61011" y2="6073"/>
                        <a14:foregroundMark x1="42599" y1="94130" x2="42599" y2="94130"/>
                      </a14:backgroundRemoval>
                    </a14:imgEffect>
                  </a14:imgLayer>
                </a14:imgProps>
              </a:ext>
              <a:ext uri="{28A0092B-C50C-407E-A947-70E740481C1C}">
                <a14:useLocalDpi xmlns:a14="http://schemas.microsoft.com/office/drawing/2010/main" val="0"/>
              </a:ext>
            </a:extLst>
          </a:blip>
          <a:srcRect/>
          <a:stretch>
            <a:fillRect/>
          </a:stretch>
        </p:blipFill>
        <p:spPr bwMode="auto">
          <a:xfrm>
            <a:off x="4788024" y="0"/>
            <a:ext cx="3312368" cy="59072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upload.wikimedia.org/wikipedia/commons/4/40/El-matrimonio-roman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02252" y="3645024"/>
            <a:ext cx="2656060" cy="321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7310904"/>
      </p:ext>
    </p:extLst>
  </p:cSld>
  <p:clrMapOvr>
    <a:masterClrMapping/>
  </p:clrMapOvr>
  <p:transition spd="slow">
    <p:randomBar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Interpretation…</a:t>
            </a:r>
          </a:p>
        </p:txBody>
      </p:sp>
      <p:sp>
        <p:nvSpPr>
          <p:cNvPr id="3" name="Content Placeholder 2"/>
          <p:cNvSpPr>
            <a:spLocks noGrp="1"/>
          </p:cNvSpPr>
          <p:nvPr>
            <p:ph idx="4294967295"/>
          </p:nvPr>
        </p:nvSpPr>
        <p:spPr>
          <a:xfrm>
            <a:off x="457200" y="1600200"/>
            <a:ext cx="8229600" cy="4525963"/>
          </a:xfrm>
          <a:prstGeom prst="rect">
            <a:avLst/>
          </a:prstGeom>
        </p:spPr>
        <p:txBody>
          <a:bodyPr>
            <a:normAutofit/>
          </a:bodyPr>
          <a:lstStyle/>
          <a:p>
            <a:r>
              <a:rPr lang="en-GB" dirty="0"/>
              <a:t>an evolutionary view…</a:t>
            </a:r>
          </a:p>
          <a:p>
            <a:pPr lvl="1"/>
            <a:r>
              <a:rPr lang="en-GB" dirty="0"/>
              <a:t>originally… Roman society consisted of a series of families, each ‘ruled’ by a pater </a:t>
            </a:r>
            <a:r>
              <a:rPr lang="en-GB" dirty="0" err="1"/>
              <a:t>familias</a:t>
            </a:r>
            <a:r>
              <a:rPr lang="en-GB" dirty="0"/>
              <a:t>.</a:t>
            </a:r>
          </a:p>
          <a:p>
            <a:pPr lvl="1"/>
            <a:r>
              <a:rPr lang="en-GB" dirty="0"/>
              <a:t>But as Rome increased in size, the concept of the pater </a:t>
            </a:r>
            <a:r>
              <a:rPr lang="en-GB" dirty="0" err="1"/>
              <a:t>familias</a:t>
            </a:r>
            <a:r>
              <a:rPr lang="en-GB" dirty="0"/>
              <a:t> became part of Roman political life;</a:t>
            </a:r>
          </a:p>
          <a:p>
            <a:pPr lvl="1"/>
            <a:r>
              <a:rPr lang="en-GB" dirty="0"/>
              <a:t>an institutionalisation of power, modelled on the concept of the </a:t>
            </a:r>
            <a:r>
              <a:rPr lang="en-GB" i="1" dirty="0"/>
              <a:t>pater </a:t>
            </a:r>
            <a:r>
              <a:rPr lang="en-GB" i="1" dirty="0" err="1"/>
              <a:t>familias</a:t>
            </a:r>
            <a:endParaRPr lang="en-GB" i="1" dirty="0"/>
          </a:p>
          <a:p>
            <a:pPr lvl="1"/>
            <a:r>
              <a:rPr lang="en-GB" dirty="0"/>
              <a:t>as society evolves further… it was necessary to legislate on the powers of the </a:t>
            </a:r>
            <a:r>
              <a:rPr lang="en-GB" i="1" dirty="0"/>
              <a:t>pater </a:t>
            </a:r>
            <a:r>
              <a:rPr lang="en-GB" i="1" dirty="0" err="1"/>
              <a:t>familias</a:t>
            </a:r>
            <a:r>
              <a:rPr lang="en-GB" dirty="0"/>
              <a:t>,</a:t>
            </a:r>
          </a:p>
          <a:p>
            <a:pPr lvl="2"/>
            <a:r>
              <a:rPr lang="en-GB" dirty="0"/>
              <a:t>e.g. on the killing of wives, children and slaves </a:t>
            </a:r>
          </a:p>
          <a:p>
            <a:pPr lvl="2"/>
            <a:endParaRPr lang="en-GB" dirty="0"/>
          </a:p>
          <a:p>
            <a:pPr lvl="2"/>
            <a:endParaRPr lang="en-GB" dirty="0"/>
          </a:p>
          <a:p>
            <a:pPr lvl="2">
              <a:buNone/>
            </a:pPr>
            <a:r>
              <a:rPr lang="en-GB" dirty="0"/>
              <a:t>a separation of ‘public’ and ‘private’ sphere!</a:t>
            </a:r>
          </a:p>
          <a:p>
            <a:pPr lvl="2">
              <a:buNone/>
            </a:pPr>
            <a:endParaRPr lang="en-GB" dirty="0"/>
          </a:p>
          <a:p>
            <a:r>
              <a:rPr lang="en-GB" dirty="0"/>
              <a:t>But is a separation of public and private feasible?</a:t>
            </a:r>
          </a:p>
          <a:p>
            <a:r>
              <a:rPr lang="en-GB" dirty="0"/>
              <a:t>In Roman society, the public and the private are closely intertwined</a:t>
            </a:r>
          </a:p>
          <a:p>
            <a:pPr lvl="1"/>
            <a:endParaRPr lang="en-GB" i="1" dirty="0"/>
          </a:p>
        </p:txBody>
      </p:sp>
    </p:spTree>
    <p:extLst>
      <p:ext uri="{BB962C8B-B14F-4D97-AF65-F5344CB8AC3E}">
        <p14:creationId xmlns:p14="http://schemas.microsoft.com/office/powerpoint/2010/main" val="326717157"/>
      </p:ext>
    </p:extLst>
  </p:cSld>
  <p:clrMapOvr>
    <a:masterClrMapping/>
  </p:clrMapOvr>
  <p:transition spd="slow">
    <p:randomBar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52426" y="457200"/>
            <a:ext cx="7680960" cy="5924128"/>
          </a:xfrm>
        </p:spPr>
        <p:txBody>
          <a:bodyPr>
            <a:noAutofit/>
          </a:bodyPr>
          <a:lstStyle/>
          <a:p>
            <a:r>
              <a:rPr lang="en-GB" sz="4800" b="1" dirty="0"/>
              <a:t>Theme 3</a:t>
            </a:r>
            <a:br>
              <a:rPr lang="en-GB" sz="4800" b="1" dirty="0"/>
            </a:br>
            <a:br>
              <a:rPr lang="en-GB" sz="4800" b="1" dirty="0"/>
            </a:br>
            <a:r>
              <a:rPr lang="en-GB" sz="4800" b="1" dirty="0"/>
              <a:t>“Struggle of </a:t>
            </a:r>
            <a:br>
              <a:rPr lang="en-GB" sz="4800" b="1" dirty="0"/>
            </a:br>
            <a:r>
              <a:rPr lang="en-GB" sz="4800" b="1" dirty="0"/>
              <a:t>the Orders”</a:t>
            </a:r>
          </a:p>
        </p:txBody>
      </p:sp>
      <p:pic>
        <p:nvPicPr>
          <p:cNvPr id="4" name="Picture 2" descr="http://upload.wikimedia.org/wikipedia/commons/thumb/9/92/Roman_Election.jpg/240px-Roman_Election.jpg"/>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4283969" y="1988460"/>
            <a:ext cx="4583096" cy="4869539"/>
          </a:xfrm>
          <a:prstGeom prst="rect">
            <a:avLst/>
          </a:prstGeom>
          <a:noFill/>
        </p:spPr>
      </p:pic>
    </p:spTree>
    <p:extLst>
      <p:ext uri="{BB962C8B-B14F-4D97-AF65-F5344CB8AC3E}">
        <p14:creationId xmlns:p14="http://schemas.microsoft.com/office/powerpoint/2010/main" val="36139984"/>
      </p:ext>
    </p:extLst>
  </p:cSld>
  <p:clrMapOvr>
    <a:masterClrMapping/>
  </p:clrMapOvr>
  <p:transition spd="slow">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a:stCxn id="11" idx="3"/>
            <a:endCxn id="42" idx="1"/>
          </p:cNvCxnSpPr>
          <p:nvPr/>
        </p:nvCxnSpPr>
        <p:spPr>
          <a:xfrm flipV="1">
            <a:off x="5220072" y="583814"/>
            <a:ext cx="1656184" cy="1301660"/>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8" name="Picture 7" descr="http://upload.wikimedia.org/wikipedia/commons/thumb/7/74/Fasces_lictoriae.svg/170px-Fasces_lictoriae.svg.png"/>
          <p:cNvPicPr>
            <a:picLocks noChangeAspect="1" noChangeArrowheads="1"/>
          </p:cNvPicPr>
          <p:nvPr/>
        </p:nvPicPr>
        <p:blipFill>
          <a:blip r:embed="rId2" cstate="print"/>
          <a:srcRect/>
          <a:stretch>
            <a:fillRect/>
          </a:stretch>
        </p:blipFill>
        <p:spPr bwMode="auto">
          <a:xfrm>
            <a:off x="5292080" y="20540"/>
            <a:ext cx="1080120" cy="2884555"/>
          </a:xfrm>
          <a:prstGeom prst="rect">
            <a:avLst/>
          </a:prstGeom>
          <a:noFill/>
        </p:spPr>
      </p:pic>
      <p:sp>
        <p:nvSpPr>
          <p:cNvPr id="9" name="Rectangle 8"/>
          <p:cNvSpPr/>
          <p:nvPr/>
        </p:nvSpPr>
        <p:spPr>
          <a:xfrm>
            <a:off x="0" y="5013176"/>
            <a:ext cx="4572000" cy="36004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10" name="Title 2"/>
          <p:cNvSpPr>
            <a:spLocks noGrp="1"/>
          </p:cNvSpPr>
          <p:nvPr>
            <p:ph type="title"/>
          </p:nvPr>
        </p:nvSpPr>
        <p:spPr>
          <a:xfrm>
            <a:off x="352426" y="228600"/>
            <a:ext cx="7680960" cy="1066800"/>
          </a:xfrm>
        </p:spPr>
        <p:txBody>
          <a:bodyPr/>
          <a:lstStyle/>
          <a:p>
            <a:r>
              <a:rPr lang="en-GB" dirty="0"/>
              <a:t>Roman constitution</a:t>
            </a:r>
          </a:p>
        </p:txBody>
      </p:sp>
      <p:sp>
        <p:nvSpPr>
          <p:cNvPr id="11" name="TextBox 10"/>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12" name="TextBox 11"/>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13" name="TextBox 12"/>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14" name="TextBox 13"/>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15" name="TextBox 14"/>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6" name="Oval 15"/>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8" name="Rectangle 17"/>
          <p:cNvSpPr/>
          <p:nvPr/>
        </p:nvSpPr>
        <p:spPr>
          <a:xfrm>
            <a:off x="0" y="4653136"/>
            <a:ext cx="4572000" cy="36004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251520" y="2132856"/>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lumMod val="50000"/>
                  </a:schemeClr>
                </a:solidFill>
              </a:rPr>
              <a:t>priesthoods</a:t>
            </a:r>
          </a:p>
        </p:txBody>
      </p:sp>
      <p:cxnSp>
        <p:nvCxnSpPr>
          <p:cNvPr id="20" name="Straight Arrow Connector 19"/>
          <p:cNvCxnSpPr>
            <a:stCxn id="19" idx="3"/>
            <a:endCxn id="11" idx="1"/>
          </p:cNvCxnSpPr>
          <p:nvPr/>
        </p:nvCxnSpPr>
        <p:spPr>
          <a:xfrm flipV="1">
            <a:off x="2195736" y="1885474"/>
            <a:ext cx="1080120" cy="432048"/>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rot="20160907">
            <a:off x="2161488" y="1788480"/>
            <a:ext cx="864096" cy="369332"/>
          </a:xfrm>
          <a:prstGeom prst="rect">
            <a:avLst/>
          </a:prstGeom>
          <a:noFill/>
          <a:ln>
            <a:solidFill>
              <a:schemeClr val="bg1">
                <a:lumMod val="75000"/>
                <a:lumOff val="25000"/>
              </a:schemeClr>
            </a:solidFill>
          </a:ln>
        </p:spPr>
        <p:txBody>
          <a:bodyPr wrap="square" rtlCol="0">
            <a:spAutoFit/>
          </a:bodyPr>
          <a:lstStyle/>
          <a:p>
            <a:r>
              <a:rPr lang="en-GB" dirty="0">
                <a:solidFill>
                  <a:schemeClr val="tx1">
                    <a:lumMod val="50000"/>
                  </a:schemeClr>
                </a:solidFill>
              </a:rPr>
              <a:t>advice</a:t>
            </a:r>
          </a:p>
        </p:txBody>
      </p:sp>
      <p:sp>
        <p:nvSpPr>
          <p:cNvPr id="22" name="Rectangle 21"/>
          <p:cNvSpPr/>
          <p:nvPr/>
        </p:nvSpPr>
        <p:spPr>
          <a:xfrm>
            <a:off x="0" y="6165304"/>
            <a:ext cx="4572000" cy="3600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0" y="6093296"/>
            <a:ext cx="3563888" cy="369332"/>
          </a:xfrm>
          <a:prstGeom prst="rect">
            <a:avLst/>
          </a:prstGeom>
          <a:noFill/>
        </p:spPr>
        <p:txBody>
          <a:bodyPr wrap="square" rtlCol="0">
            <a:spAutoFit/>
          </a:bodyPr>
          <a:lstStyle/>
          <a:p>
            <a:r>
              <a:rPr lang="en-GB" b="1" dirty="0">
                <a:solidFill>
                  <a:schemeClr val="bg2">
                    <a:lumMod val="75000"/>
                  </a:schemeClr>
                </a:solidFill>
              </a:rPr>
              <a:t>CRAFTSMEN – 2 centuries</a:t>
            </a:r>
          </a:p>
        </p:txBody>
      </p:sp>
      <p:sp>
        <p:nvSpPr>
          <p:cNvPr id="24" name="TextBox 23"/>
          <p:cNvSpPr txBox="1"/>
          <p:nvPr/>
        </p:nvSpPr>
        <p:spPr>
          <a:xfrm>
            <a:off x="0" y="4293096"/>
            <a:ext cx="9144000" cy="369332"/>
          </a:xfrm>
          <a:prstGeom prst="rect">
            <a:avLst/>
          </a:prstGeom>
          <a:noFill/>
        </p:spPr>
        <p:txBody>
          <a:bodyPr wrap="square" rtlCol="0">
            <a:spAutoFit/>
          </a:bodyPr>
          <a:lstStyle/>
          <a:p>
            <a:r>
              <a:rPr lang="en-GB" b="1" dirty="0"/>
              <a:t>COMITIA CENTURIATA/</a:t>
            </a:r>
            <a:r>
              <a:rPr lang="en-GB" b="1" dirty="0" err="1"/>
              <a:t>centuriate</a:t>
            </a:r>
            <a:r>
              <a:rPr lang="en-GB" b="1" dirty="0"/>
              <a:t> assembly</a:t>
            </a:r>
            <a:r>
              <a:rPr lang="en-GB" sz="1600" b="1" dirty="0"/>
              <a:t> </a:t>
            </a:r>
            <a:endParaRPr lang="en-GB" sz="1600" b="1" dirty="0">
              <a:solidFill>
                <a:schemeClr val="tx1">
                  <a:lumMod val="50000"/>
                </a:schemeClr>
              </a:solidFill>
            </a:endParaRPr>
          </a:p>
        </p:txBody>
      </p:sp>
      <p:sp>
        <p:nvSpPr>
          <p:cNvPr id="25" name="Rectangle 24"/>
          <p:cNvSpPr/>
          <p:nvPr/>
        </p:nvSpPr>
        <p:spPr>
          <a:xfrm>
            <a:off x="0" y="537321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6" name="Rectangle 25"/>
          <p:cNvSpPr/>
          <p:nvPr/>
        </p:nvSpPr>
        <p:spPr>
          <a:xfrm>
            <a:off x="0" y="5733256"/>
            <a:ext cx="4572000" cy="36004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6">
                  <a:lumMod val="20000"/>
                  <a:lumOff val="80000"/>
                </a:schemeClr>
              </a:solidFill>
            </a:endParaRPr>
          </a:p>
        </p:txBody>
      </p:sp>
      <p:sp>
        <p:nvSpPr>
          <p:cNvPr id="27" name="TextBox 26"/>
          <p:cNvSpPr txBox="1"/>
          <p:nvPr/>
        </p:nvSpPr>
        <p:spPr>
          <a:xfrm>
            <a:off x="0" y="5733256"/>
            <a:ext cx="5292080" cy="369332"/>
          </a:xfrm>
          <a:prstGeom prst="rect">
            <a:avLst/>
          </a:prstGeom>
          <a:noFill/>
        </p:spPr>
        <p:txBody>
          <a:bodyPr wrap="square" rtlCol="0">
            <a:spAutoFit/>
          </a:bodyPr>
          <a:lstStyle/>
          <a:p>
            <a:r>
              <a:rPr lang="en-GB" b="1" dirty="0">
                <a:solidFill>
                  <a:schemeClr val="tx2">
                    <a:lumMod val="10000"/>
                  </a:schemeClr>
                </a:solidFill>
              </a:rPr>
              <a:t>INFANTRY –  5</a:t>
            </a:r>
            <a:r>
              <a:rPr lang="en-GB" b="1" baseline="30000" dirty="0">
                <a:solidFill>
                  <a:schemeClr val="tx2">
                    <a:lumMod val="10000"/>
                  </a:schemeClr>
                </a:solidFill>
              </a:rPr>
              <a:t>th</a:t>
            </a:r>
            <a:r>
              <a:rPr lang="en-GB" b="1" dirty="0">
                <a:solidFill>
                  <a:schemeClr val="tx2">
                    <a:lumMod val="10000"/>
                  </a:schemeClr>
                </a:solidFill>
              </a:rPr>
              <a:t> class: 30 centuries</a:t>
            </a:r>
          </a:p>
        </p:txBody>
      </p:sp>
      <p:sp>
        <p:nvSpPr>
          <p:cNvPr id="28" name="Rectangle 27"/>
          <p:cNvSpPr/>
          <p:nvPr/>
        </p:nvSpPr>
        <p:spPr>
          <a:xfrm>
            <a:off x="0" y="6525344"/>
            <a:ext cx="4572000" cy="33265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0" y="6444044"/>
            <a:ext cx="3563888" cy="369332"/>
          </a:xfrm>
          <a:prstGeom prst="rect">
            <a:avLst/>
          </a:prstGeom>
          <a:noFill/>
        </p:spPr>
        <p:txBody>
          <a:bodyPr wrap="square" rtlCol="0">
            <a:spAutoFit/>
          </a:bodyPr>
          <a:lstStyle/>
          <a:p>
            <a:r>
              <a:rPr lang="en-GB" b="1" dirty="0">
                <a:solidFill>
                  <a:schemeClr val="bg2">
                    <a:lumMod val="75000"/>
                  </a:schemeClr>
                </a:solidFill>
              </a:rPr>
              <a:t>OTHER PEOPLE... – 1 century</a:t>
            </a:r>
          </a:p>
        </p:txBody>
      </p:sp>
      <p:cxnSp>
        <p:nvCxnSpPr>
          <p:cNvPr id="30" name="Straight Arrow Connector 29"/>
          <p:cNvCxnSpPr/>
          <p:nvPr/>
        </p:nvCxnSpPr>
        <p:spPr>
          <a:xfrm flipV="1">
            <a:off x="1835696" y="1916832"/>
            <a:ext cx="1296144" cy="2808312"/>
          </a:xfrm>
          <a:prstGeom prst="straightConnector1">
            <a:avLst/>
          </a:prstGeom>
          <a:ln w="177800">
            <a:solidFill>
              <a:schemeClr val="bg1">
                <a:lumMod val="65000"/>
                <a:lumOff val="35000"/>
                <a:alpha val="66000"/>
              </a:schemeClr>
            </a:solidFill>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0" y="5013176"/>
            <a:ext cx="4499992" cy="369332"/>
          </a:xfrm>
          <a:prstGeom prst="rect">
            <a:avLst/>
          </a:prstGeom>
          <a:noFill/>
        </p:spPr>
        <p:txBody>
          <a:bodyPr wrap="square" rtlCol="0">
            <a:spAutoFit/>
          </a:bodyPr>
          <a:lstStyle/>
          <a:p>
            <a:r>
              <a:rPr lang="en-GB" b="1" dirty="0">
                <a:solidFill>
                  <a:schemeClr val="tx2">
                    <a:lumMod val="10000"/>
                  </a:schemeClr>
                </a:solidFill>
              </a:rPr>
              <a:t>INFANTRY – 1</a:t>
            </a:r>
            <a:r>
              <a:rPr lang="en-GB" b="1" baseline="30000" dirty="0">
                <a:solidFill>
                  <a:schemeClr val="tx2">
                    <a:lumMod val="10000"/>
                  </a:schemeClr>
                </a:solidFill>
              </a:rPr>
              <a:t>st</a:t>
            </a:r>
            <a:r>
              <a:rPr lang="en-GB" b="1" dirty="0">
                <a:solidFill>
                  <a:schemeClr val="tx2">
                    <a:lumMod val="10000"/>
                  </a:schemeClr>
                </a:solidFill>
              </a:rPr>
              <a:t> class: 80 centuries</a:t>
            </a:r>
          </a:p>
        </p:txBody>
      </p:sp>
      <p:sp>
        <p:nvSpPr>
          <p:cNvPr id="32" name="TextBox 31"/>
          <p:cNvSpPr txBox="1"/>
          <p:nvPr/>
        </p:nvSpPr>
        <p:spPr>
          <a:xfrm>
            <a:off x="0" y="4725144"/>
            <a:ext cx="4499992" cy="369332"/>
          </a:xfrm>
          <a:prstGeom prst="rect">
            <a:avLst/>
          </a:prstGeom>
          <a:noFill/>
        </p:spPr>
        <p:txBody>
          <a:bodyPr wrap="square" rtlCol="0">
            <a:spAutoFit/>
          </a:bodyPr>
          <a:lstStyle/>
          <a:p>
            <a:r>
              <a:rPr lang="en-GB" b="1" dirty="0">
                <a:solidFill>
                  <a:schemeClr val="tx2">
                    <a:lumMod val="10000"/>
                  </a:schemeClr>
                </a:solidFill>
              </a:rPr>
              <a:t>CAVALRY: 18 centuries</a:t>
            </a:r>
          </a:p>
        </p:txBody>
      </p:sp>
      <p:sp>
        <p:nvSpPr>
          <p:cNvPr id="33" name="TextBox 32"/>
          <p:cNvSpPr txBox="1"/>
          <p:nvPr/>
        </p:nvSpPr>
        <p:spPr>
          <a:xfrm>
            <a:off x="0" y="5373216"/>
            <a:ext cx="5292080" cy="369332"/>
          </a:xfrm>
          <a:prstGeom prst="rect">
            <a:avLst/>
          </a:prstGeom>
          <a:noFill/>
        </p:spPr>
        <p:txBody>
          <a:bodyPr wrap="square" rtlCol="0">
            <a:spAutoFit/>
          </a:bodyPr>
          <a:lstStyle/>
          <a:p>
            <a:r>
              <a:rPr lang="en-GB" b="1" dirty="0">
                <a:solidFill>
                  <a:schemeClr val="tx2">
                    <a:lumMod val="10000"/>
                  </a:schemeClr>
                </a:solidFill>
              </a:rPr>
              <a:t>INFANTRY –  2</a:t>
            </a:r>
            <a:r>
              <a:rPr lang="en-GB" b="1" baseline="30000" dirty="0">
                <a:solidFill>
                  <a:schemeClr val="tx2">
                    <a:lumMod val="10000"/>
                  </a:schemeClr>
                </a:solidFill>
              </a:rPr>
              <a:t>nd</a:t>
            </a:r>
            <a:r>
              <a:rPr lang="en-GB" b="1" dirty="0">
                <a:solidFill>
                  <a:schemeClr val="tx2">
                    <a:lumMod val="10000"/>
                  </a:schemeClr>
                </a:solidFill>
              </a:rPr>
              <a:t>, 3</a:t>
            </a:r>
            <a:r>
              <a:rPr lang="en-GB" b="1" baseline="30000" dirty="0">
                <a:solidFill>
                  <a:schemeClr val="tx2">
                    <a:lumMod val="10000"/>
                  </a:schemeClr>
                </a:solidFill>
              </a:rPr>
              <a:t>rd</a:t>
            </a:r>
            <a:r>
              <a:rPr lang="en-GB" b="1" dirty="0">
                <a:solidFill>
                  <a:schemeClr val="tx2">
                    <a:lumMod val="10000"/>
                  </a:schemeClr>
                </a:solidFill>
              </a:rPr>
              <a:t>, 4</a:t>
            </a:r>
            <a:r>
              <a:rPr lang="en-GB" b="1" baseline="30000" dirty="0">
                <a:solidFill>
                  <a:schemeClr val="tx2">
                    <a:lumMod val="10000"/>
                  </a:schemeClr>
                </a:solidFill>
              </a:rPr>
              <a:t>th</a:t>
            </a:r>
            <a:r>
              <a:rPr lang="en-GB" b="1" dirty="0">
                <a:solidFill>
                  <a:schemeClr val="tx2">
                    <a:lumMod val="10000"/>
                  </a:schemeClr>
                </a:solidFill>
              </a:rPr>
              <a:t> class: 20 centuries</a:t>
            </a:r>
          </a:p>
        </p:txBody>
      </p:sp>
      <p:sp>
        <p:nvSpPr>
          <p:cNvPr id="34" name="TextBox 33"/>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35" name="TextBox 34"/>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36" name="Straight Arrow Connector 35"/>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7668344" y="3717032"/>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38" name="TextBox 37"/>
          <p:cNvSpPr txBox="1"/>
          <p:nvPr/>
        </p:nvSpPr>
        <p:spPr>
          <a:xfrm>
            <a:off x="251520" y="1628800"/>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solidFill>
                  <a:schemeClr val="tx1">
                    <a:lumMod val="50000"/>
                  </a:schemeClr>
                </a:solidFill>
              </a:rPr>
              <a:t>rex</a:t>
            </a:r>
            <a:r>
              <a:rPr lang="en-GB" b="1" i="1" dirty="0">
                <a:solidFill>
                  <a:schemeClr val="tx1">
                    <a:lumMod val="50000"/>
                  </a:schemeClr>
                </a:solidFill>
              </a:rPr>
              <a:t> </a:t>
            </a:r>
            <a:r>
              <a:rPr lang="en-GB" b="1" i="1" dirty="0" err="1">
                <a:solidFill>
                  <a:schemeClr val="tx1">
                    <a:lumMod val="50000"/>
                  </a:schemeClr>
                </a:solidFill>
              </a:rPr>
              <a:t>sacrorum</a:t>
            </a:r>
            <a:endParaRPr lang="en-GB" b="1" i="1" dirty="0">
              <a:solidFill>
                <a:schemeClr val="tx1">
                  <a:lumMod val="50000"/>
                </a:schemeClr>
              </a:solidFill>
            </a:endParaRPr>
          </a:p>
        </p:txBody>
      </p:sp>
      <p:sp>
        <p:nvSpPr>
          <p:cNvPr id="39" name="TextBox 38"/>
          <p:cNvSpPr txBox="1"/>
          <p:nvPr/>
        </p:nvSpPr>
        <p:spPr>
          <a:xfrm>
            <a:off x="6876256" y="1124744"/>
            <a:ext cx="1944216" cy="369332"/>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interrex</a:t>
            </a:r>
          </a:p>
        </p:txBody>
      </p:sp>
      <p:cxnSp>
        <p:nvCxnSpPr>
          <p:cNvPr id="40" name="Straight Arrow Connector 39"/>
          <p:cNvCxnSpPr>
            <a:stCxn id="16" idx="0"/>
            <a:endCxn id="39" idx="2"/>
          </p:cNvCxnSpPr>
          <p:nvPr/>
        </p:nvCxnSpPr>
        <p:spPr>
          <a:xfrm flipV="1">
            <a:off x="7128284" y="1494076"/>
            <a:ext cx="720080" cy="422756"/>
          </a:xfrm>
          <a:prstGeom prst="straightConnector1">
            <a:avLst/>
          </a:prstGeom>
          <a:ln w="76200">
            <a:solidFill>
              <a:schemeClr val="bg1">
                <a:lumMod val="75000"/>
                <a:lumOff val="25000"/>
                <a:alpha val="90000"/>
              </a:schemeClr>
            </a:solidFill>
            <a:tailEnd type="arrow"/>
          </a:ln>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rot="5400000">
            <a:off x="4828674" y="1948190"/>
            <a:ext cx="1296144" cy="369332"/>
          </a:xfrm>
          <a:prstGeom prst="rect">
            <a:avLst/>
          </a:prstGeom>
          <a:noFill/>
        </p:spPr>
        <p:txBody>
          <a:bodyPr wrap="square" rtlCol="0">
            <a:spAutoFit/>
          </a:bodyPr>
          <a:lstStyle/>
          <a:p>
            <a:r>
              <a:rPr lang="en-GB" dirty="0" err="1"/>
              <a:t>imperium</a:t>
            </a:r>
            <a:endParaRPr lang="en-GB" dirty="0"/>
          </a:p>
        </p:txBody>
      </p:sp>
      <p:sp>
        <p:nvSpPr>
          <p:cNvPr id="42" name="TextBox 41"/>
          <p:cNvSpPr txBox="1"/>
          <p:nvPr/>
        </p:nvSpPr>
        <p:spPr>
          <a:xfrm>
            <a:off x="6876256" y="260648"/>
            <a:ext cx="2267744" cy="646331"/>
          </a:xfrm>
          <a:prstGeom prst="rect">
            <a:avLst/>
          </a:prstGeom>
          <a:solidFill>
            <a:schemeClr val="bg1">
              <a:lumMod val="85000"/>
              <a:lumOff val="15000"/>
            </a:schemeClr>
          </a:solidFill>
          <a:ln>
            <a:solidFill>
              <a:schemeClr val="bg1">
                <a:lumMod val="75000"/>
                <a:lumOff val="25000"/>
              </a:schemeClr>
            </a:solidFill>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a:solidFill>
                  <a:schemeClr val="tx1">
                    <a:lumMod val="50000"/>
                  </a:schemeClr>
                </a:solidFill>
              </a:rPr>
              <a:t>Dictator</a:t>
            </a:r>
            <a:br>
              <a:rPr lang="en-GB" b="1" i="1" dirty="0">
                <a:solidFill>
                  <a:schemeClr val="tx1">
                    <a:lumMod val="50000"/>
                  </a:schemeClr>
                </a:solidFill>
              </a:rPr>
            </a:br>
            <a:r>
              <a:rPr lang="en-GB" b="1" i="1" dirty="0">
                <a:solidFill>
                  <a:schemeClr val="tx1">
                    <a:lumMod val="50000"/>
                  </a:schemeClr>
                </a:solidFill>
              </a:rPr>
              <a:t>&amp; </a:t>
            </a:r>
            <a:r>
              <a:rPr lang="en-GB" i="1" dirty="0">
                <a:solidFill>
                  <a:schemeClr val="tx1">
                    <a:lumMod val="50000"/>
                  </a:schemeClr>
                </a:solidFill>
              </a:rPr>
              <a:t>magister </a:t>
            </a:r>
            <a:r>
              <a:rPr lang="en-GB" i="1" dirty="0" err="1">
                <a:solidFill>
                  <a:schemeClr val="tx1">
                    <a:lumMod val="50000"/>
                  </a:schemeClr>
                </a:solidFill>
              </a:rPr>
              <a:t>equitum</a:t>
            </a:r>
            <a:endParaRPr lang="en-GB" b="1" i="1" dirty="0">
              <a:solidFill>
                <a:schemeClr val="tx1">
                  <a:lumMod val="50000"/>
                </a:schemeClr>
              </a:solidFill>
            </a:endParaRPr>
          </a:p>
        </p:txBody>
      </p:sp>
      <p:cxnSp>
        <p:nvCxnSpPr>
          <p:cNvPr id="43" name="Straight Arrow Connector 42"/>
          <p:cNvCxnSpPr/>
          <p:nvPr/>
        </p:nvCxnSpPr>
        <p:spPr>
          <a:xfrm flipV="1">
            <a:off x="1907704" y="2780928"/>
            <a:ext cx="1296144" cy="1944216"/>
          </a:xfrm>
          <a:prstGeom prst="straightConnector1">
            <a:avLst/>
          </a:prstGeom>
          <a:ln w="177800">
            <a:solidFill>
              <a:schemeClr val="bg1">
                <a:lumMod val="65000"/>
                <a:lumOff val="35000"/>
                <a:alpha val="66000"/>
              </a:schemeClr>
            </a:solidFill>
            <a:tailEnd type="arrow"/>
          </a:ln>
        </p:spPr>
        <p:style>
          <a:lnRef idx="1">
            <a:schemeClr val="accent1"/>
          </a:lnRef>
          <a:fillRef idx="0">
            <a:schemeClr val="accent1"/>
          </a:fillRef>
          <a:effectRef idx="0">
            <a:schemeClr val="accent1"/>
          </a:effectRef>
          <a:fontRef idx="minor">
            <a:schemeClr val="tx1"/>
          </a:fontRef>
        </p:style>
      </p:cxnSp>
      <p:sp>
        <p:nvSpPr>
          <p:cNvPr id="44" name="TextBox 43"/>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45" name="Straight Arrow Connector 44"/>
          <p:cNvCxnSpPr>
            <a:endCxn id="15" idx="3"/>
          </p:cNvCxnSpPr>
          <p:nvPr/>
        </p:nvCxnSpPr>
        <p:spPr>
          <a:xfrm flipH="1" flipV="1">
            <a:off x="5220072" y="3949047"/>
            <a:ext cx="1440160" cy="106412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flipV="1">
            <a:off x="2060104" y="3356992"/>
            <a:ext cx="1431776" cy="1520552"/>
          </a:xfrm>
          <a:prstGeom prst="straightConnector1">
            <a:avLst/>
          </a:prstGeom>
          <a:ln w="177800">
            <a:solidFill>
              <a:schemeClr val="bg1">
                <a:lumMod val="65000"/>
                <a:lumOff val="35000"/>
                <a:alpha val="66000"/>
              </a:schemeClr>
            </a:solidFill>
            <a:tailEnd type="arrow"/>
          </a:ln>
        </p:spPr>
        <p:style>
          <a:lnRef idx="1">
            <a:schemeClr val="accent1"/>
          </a:lnRef>
          <a:fillRef idx="0">
            <a:schemeClr val="accent1"/>
          </a:fillRef>
          <a:effectRef idx="0">
            <a:schemeClr val="accent1"/>
          </a:effectRef>
          <a:fontRef idx="minor">
            <a:schemeClr val="tx1"/>
          </a:fontRef>
        </p:style>
      </p:cxnSp>
      <p:sp>
        <p:nvSpPr>
          <p:cNvPr id="47" name="TextBox 46"/>
          <p:cNvSpPr txBox="1"/>
          <p:nvPr/>
        </p:nvSpPr>
        <p:spPr>
          <a:xfrm>
            <a:off x="5724128" y="5013176"/>
            <a:ext cx="2880320" cy="923330"/>
          </a:xfrm>
          <a:prstGeom prst="rect">
            <a:avLst/>
          </a:prstGeom>
          <a:noFill/>
        </p:spPr>
        <p:txBody>
          <a:bodyPr wrap="square" rtlCol="0">
            <a:spAutoFit/>
          </a:bodyPr>
          <a:lstStyle/>
          <a:p>
            <a:r>
              <a:rPr lang="en-GB" b="1" dirty="0"/>
              <a:t>only plebeians</a:t>
            </a:r>
            <a:br>
              <a:rPr lang="en-GB" b="1" dirty="0"/>
            </a:br>
            <a:r>
              <a:rPr lang="en-GB" b="1" dirty="0"/>
              <a:t>no patricians</a:t>
            </a:r>
          </a:p>
          <a:p>
            <a:r>
              <a:rPr lang="en-GB" b="1" dirty="0"/>
              <a:t>organised in 35 </a:t>
            </a:r>
            <a:r>
              <a:rPr lang="en-GB" b="1" i="1" dirty="0" err="1"/>
              <a:t>tribus</a:t>
            </a:r>
            <a:endParaRPr lang="en-GB" b="1" i="1" dirty="0"/>
          </a:p>
        </p:txBody>
      </p:sp>
      <p:sp>
        <p:nvSpPr>
          <p:cNvPr id="48" name="TextBox 47"/>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49" name="Straight Arrow Connector 48"/>
          <p:cNvCxnSpPr>
            <a:endCxn id="44"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rot="20323592">
            <a:off x="350834" y="561049"/>
            <a:ext cx="3312368" cy="1169551"/>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buFont typeface="Wingdings" pitchFamily="2" charset="2"/>
              <a:buChar char="v"/>
            </a:pPr>
            <a:r>
              <a:rPr lang="en-GB" b="1" dirty="0">
                <a:solidFill>
                  <a:schemeClr val="bg1">
                    <a:lumMod val="95000"/>
                    <a:lumOff val="5000"/>
                  </a:schemeClr>
                </a:solidFill>
              </a:rPr>
              <a:t> The plebs, the plebeians</a:t>
            </a:r>
          </a:p>
          <a:p>
            <a:pPr>
              <a:buFont typeface="Wingdings" pitchFamily="2" charset="2"/>
              <a:buChar char="v"/>
            </a:pPr>
            <a:r>
              <a:rPr lang="en-GB" b="1" dirty="0">
                <a:solidFill>
                  <a:schemeClr val="bg1">
                    <a:lumMod val="95000"/>
                    <a:lumOff val="5000"/>
                  </a:schemeClr>
                </a:solidFill>
              </a:rPr>
              <a:t> 2</a:t>
            </a:r>
            <a:r>
              <a:rPr lang="en-GB" b="1" baseline="30000" dirty="0">
                <a:solidFill>
                  <a:schemeClr val="bg1">
                    <a:lumMod val="95000"/>
                    <a:lumOff val="5000"/>
                  </a:schemeClr>
                </a:solidFill>
              </a:rPr>
              <a:t>nd</a:t>
            </a:r>
            <a:r>
              <a:rPr lang="en-GB" b="1" dirty="0">
                <a:solidFill>
                  <a:schemeClr val="bg1">
                    <a:lumMod val="95000"/>
                    <a:lumOff val="5000"/>
                  </a:schemeClr>
                </a:solidFill>
              </a:rPr>
              <a:t> class citizens…?</a:t>
            </a:r>
          </a:p>
          <a:p>
            <a:pPr>
              <a:buFont typeface="Wingdings" pitchFamily="2" charset="2"/>
              <a:buChar char="v"/>
            </a:pPr>
            <a:r>
              <a:rPr lang="en-GB" b="1" dirty="0">
                <a:solidFill>
                  <a:schemeClr val="bg1">
                    <a:lumMod val="95000"/>
                    <a:lumOff val="5000"/>
                  </a:schemeClr>
                </a:solidFill>
              </a:rPr>
              <a:t>What are they fighting for?</a:t>
            </a:r>
          </a:p>
          <a:p>
            <a:pPr lvl="1">
              <a:buFont typeface="Wingdings" pitchFamily="2" charset="2"/>
              <a:buChar char="v"/>
            </a:pPr>
            <a:r>
              <a:rPr lang="en-GB" sz="1600" b="1" dirty="0">
                <a:solidFill>
                  <a:schemeClr val="bg1">
                    <a:lumMod val="95000"/>
                    <a:lumOff val="5000"/>
                  </a:schemeClr>
                </a:solidFill>
              </a:rPr>
              <a:t>Fight for ‘equal’ rights…?</a:t>
            </a:r>
          </a:p>
        </p:txBody>
      </p:sp>
      <p:sp>
        <p:nvSpPr>
          <p:cNvPr id="51" name="Oval 50"/>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2" name="Straight Arrow Connector 51"/>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54" name="Straight Arrow Connector 53"/>
          <p:cNvCxnSpPr/>
          <p:nvPr/>
        </p:nvCxnSpPr>
        <p:spPr>
          <a:xfrm flipH="1" flipV="1">
            <a:off x="4644008" y="2276872"/>
            <a:ext cx="3024336" cy="187220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58" name="Straight Arrow Connector 57"/>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randombar(horizontal)">
                                      <p:cBhvr>
                                        <p:cTn id="7" dur="500"/>
                                        <p:tgtEl>
                                          <p:spTgt spid="50"/>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51"/>
                                        </p:tgtEl>
                                        <p:attrNameLst>
                                          <p:attrName>style.visibility</p:attrName>
                                        </p:attrNameLst>
                                      </p:cBhvr>
                                      <p:to>
                                        <p:strVal val="visible"/>
                                      </p:to>
                                    </p:set>
                                    <p:animEffect transition="in" filter="wheel(1)">
                                      <p:cBhvr>
                                        <p:cTn id="11" dur="20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Struggle of the Orders</a:t>
            </a:r>
          </a:p>
        </p:txBody>
      </p:sp>
      <p:sp>
        <p:nvSpPr>
          <p:cNvPr id="3" name="Content Placeholder 2"/>
          <p:cNvSpPr>
            <a:spLocks noGrp="1"/>
          </p:cNvSpPr>
          <p:nvPr>
            <p:ph idx="4294967295"/>
          </p:nvPr>
        </p:nvSpPr>
        <p:spPr>
          <a:xfrm>
            <a:off x="395536" y="1556792"/>
            <a:ext cx="8229600" cy="4525963"/>
          </a:xfrm>
          <a:prstGeom prst="rect">
            <a:avLst/>
          </a:prstGeom>
        </p:spPr>
        <p:txBody>
          <a:bodyPr/>
          <a:lstStyle/>
          <a:p>
            <a:r>
              <a:rPr lang="en-GB" dirty="0"/>
              <a:t>Also “Conflict of the Orders”</a:t>
            </a:r>
          </a:p>
          <a:p>
            <a:r>
              <a:rPr lang="en-GB" b="1" dirty="0"/>
              <a:t>Throughout the 5</a:t>
            </a:r>
            <a:r>
              <a:rPr lang="en-GB" b="1" baseline="30000" dirty="0"/>
              <a:t>th</a:t>
            </a:r>
            <a:r>
              <a:rPr lang="en-GB" b="1" dirty="0"/>
              <a:t> &amp; 4</a:t>
            </a:r>
            <a:r>
              <a:rPr lang="en-GB" b="1" baseline="30000" dirty="0"/>
              <a:t>th</a:t>
            </a:r>
            <a:r>
              <a:rPr lang="en-GB" b="1" dirty="0"/>
              <a:t> century BC</a:t>
            </a:r>
            <a:br>
              <a:rPr lang="en-GB" b="1" dirty="0"/>
            </a:br>
            <a:r>
              <a:rPr lang="en-GB" b="1" dirty="0"/>
              <a:t>(494 BC </a:t>
            </a:r>
            <a:r>
              <a:rPr lang="en-GB" b="1" dirty="0">
                <a:sym typeface="Wingdings" panose="05000000000000000000" pitchFamily="2" charset="2"/>
              </a:rPr>
              <a:t>287 BC)</a:t>
            </a:r>
            <a:endParaRPr lang="en-GB" b="1" dirty="0"/>
          </a:p>
          <a:p>
            <a:r>
              <a:rPr lang="en-GB" dirty="0"/>
              <a:t>Conflict between </a:t>
            </a:r>
          </a:p>
          <a:p>
            <a:pPr lvl="1"/>
            <a:r>
              <a:rPr lang="en-GB" dirty="0"/>
              <a:t>the plebeians (“commoners”) </a:t>
            </a:r>
          </a:p>
          <a:p>
            <a:pPr lvl="1"/>
            <a:r>
              <a:rPr lang="en-GB" dirty="0"/>
              <a:t>&amp; patricians (“aristocracy”)</a:t>
            </a:r>
          </a:p>
          <a:p>
            <a:pPr lvl="1"/>
            <a:r>
              <a:rPr lang="en-GB" dirty="0"/>
              <a:t>c. 500 BC – all the power with the patricians!</a:t>
            </a:r>
          </a:p>
          <a:p>
            <a:pPr lvl="1"/>
            <a:endParaRPr lang="en-GB" dirty="0"/>
          </a:p>
        </p:txBody>
      </p:sp>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7" name="TextBox 6"/>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8" name="TextBox 7"/>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sp>
        <p:nvSpPr>
          <p:cNvPr id="9" name="TextBox 8"/>
          <p:cNvSpPr txBox="1"/>
          <p:nvPr/>
        </p:nvSpPr>
        <p:spPr>
          <a:xfrm>
            <a:off x="7668344" y="3717032"/>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10" name="TextBox 9"/>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sp>
        <p:nvSpPr>
          <p:cNvPr id="12" name="TextBox 11"/>
          <p:cNvSpPr txBox="1"/>
          <p:nvPr/>
        </p:nvSpPr>
        <p:spPr>
          <a:xfrm>
            <a:off x="5724128" y="5013176"/>
            <a:ext cx="2880320" cy="923330"/>
          </a:xfrm>
          <a:prstGeom prst="rect">
            <a:avLst/>
          </a:prstGeom>
          <a:noFill/>
        </p:spPr>
        <p:txBody>
          <a:bodyPr wrap="square" rtlCol="0">
            <a:spAutoFit/>
          </a:bodyPr>
          <a:lstStyle/>
          <a:p>
            <a:r>
              <a:rPr lang="en-GB" b="1" dirty="0"/>
              <a:t>only plebeians</a:t>
            </a:r>
            <a:br>
              <a:rPr lang="en-GB" b="1" dirty="0"/>
            </a:br>
            <a:r>
              <a:rPr lang="en-GB" b="1" dirty="0"/>
              <a:t>no patricians</a:t>
            </a:r>
          </a:p>
          <a:p>
            <a:r>
              <a:rPr lang="en-GB" b="1" dirty="0"/>
              <a:t>organised in 35 </a:t>
            </a:r>
            <a:r>
              <a:rPr lang="en-GB" b="1" i="1" dirty="0" err="1"/>
              <a:t>tribus</a:t>
            </a:r>
            <a:endParaRPr lang="en-GB" b="1" i="1" dirty="0"/>
          </a:p>
        </p:txBody>
      </p:sp>
      <p:sp>
        <p:nvSpPr>
          <p:cNvPr id="13" name="TextBox 12"/>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14" name="Straight Arrow Connector 13"/>
          <p:cNvCxnSpPr>
            <a:endCxn id="10" idx="2"/>
          </p:cNvCxnSpPr>
          <p:nvPr/>
        </p:nvCxnSpPr>
        <p:spPr>
          <a:xfrm flipV="1">
            <a:off x="6668616" y="4446404"/>
            <a:ext cx="1179748" cy="503149"/>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15" name="Oval 14"/>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9" name="Rectangle 18"/>
          <p:cNvSpPr/>
          <p:nvPr/>
        </p:nvSpPr>
        <p:spPr>
          <a:xfrm>
            <a:off x="3707904" y="188640"/>
            <a:ext cx="5220072" cy="2031325"/>
          </a:xfrm>
          <a:prstGeom prst="rect">
            <a:avLst/>
          </a:prstGeom>
          <a:solidFill>
            <a:schemeClr val="accent1">
              <a:alpha val="56000"/>
            </a:schemeClr>
          </a:solidFill>
        </p:spPr>
        <p:style>
          <a:lnRef idx="3">
            <a:schemeClr val="lt1"/>
          </a:lnRef>
          <a:fillRef idx="1">
            <a:schemeClr val="accent1"/>
          </a:fillRef>
          <a:effectRef idx="1">
            <a:schemeClr val="accent1"/>
          </a:effectRef>
          <a:fontRef idx="minor">
            <a:schemeClr val="lt1"/>
          </a:fontRef>
        </p:style>
        <p:txBody>
          <a:bodyPr wrap="square">
            <a:spAutoFit/>
          </a:bodyPr>
          <a:lstStyle/>
          <a:p>
            <a:r>
              <a:rPr lang="en-GB" b="1" dirty="0">
                <a:solidFill>
                  <a:srgbClr val="FFFF00"/>
                </a:solidFill>
              </a:rPr>
              <a:t>The beginning of the Republic:</a:t>
            </a:r>
            <a:br>
              <a:rPr lang="en-GB" b="1" dirty="0">
                <a:solidFill>
                  <a:srgbClr val="FFFF00"/>
                </a:solidFill>
              </a:rPr>
            </a:br>
            <a:r>
              <a:rPr lang="en-GB" b="1" dirty="0">
                <a:solidFill>
                  <a:srgbClr val="FFFF00"/>
                </a:solidFill>
              </a:rPr>
              <a:t>Livy 2.1.</a:t>
            </a:r>
            <a:r>
              <a:rPr lang="en-GB" dirty="0">
                <a:solidFill>
                  <a:srgbClr val="FFFF00"/>
                </a:solidFill>
              </a:rPr>
              <a:t> THE new liberty enjoyed by the Roman people, their achievements in peace and war, annual magistracies, and laws superior in authority to men will henceforth be my theme. [2] This liberty was the more grateful as the last king had been so great a tyrant. </a:t>
            </a:r>
          </a:p>
        </p:txBody>
      </p:sp>
    </p:spTree>
    <p:extLst>
      <p:ext uri="{BB962C8B-B14F-4D97-AF65-F5344CB8AC3E}">
        <p14:creationId xmlns:p14="http://schemas.microsoft.com/office/powerpoint/2010/main" val="2969435554"/>
      </p:ext>
    </p:extLst>
  </p:cSld>
  <p:clrMapOvr>
    <a:masterClrMapping/>
  </p:clrMapOvr>
  <p:transition spd="slow" advTm="6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1" dur="500"/>
                                        <p:tgtEl>
                                          <p:spTgt spid="3">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9" dur="500"/>
                                        <p:tgtEl>
                                          <p:spTgt spid="3">
                                            <p:txEl>
                                              <p:pRg st="3" end="3"/>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par>
                          <p:cTn id="28" fill="hold">
                            <p:stCondLst>
                              <p:cond delay="3000"/>
                            </p:stCondLst>
                            <p:childTnLst>
                              <p:par>
                                <p:cTn id="29" presetID="20" presetClass="entr" presetSubtype="0"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wedge">
                                      <p:cBhvr>
                                        <p:cTn id="31"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1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5" name="Content Placeholder 2"/>
          <p:cNvSpPr>
            <a:spLocks noGrp="1"/>
          </p:cNvSpPr>
          <p:nvPr>
            <p:ph idx="4294967295"/>
          </p:nvPr>
        </p:nvSpPr>
        <p:spPr>
          <a:xfrm>
            <a:off x="395536" y="1556792"/>
            <a:ext cx="8229600" cy="4525963"/>
          </a:xfrm>
          <a:prstGeom prst="rect">
            <a:avLst/>
          </a:prstGeom>
        </p:spPr>
        <p:txBody>
          <a:bodyPr/>
          <a:lstStyle/>
          <a:p>
            <a:r>
              <a:rPr lang="en-GB" dirty="0"/>
              <a:t>Also “Conflict of the Orders”</a:t>
            </a:r>
          </a:p>
          <a:p>
            <a:r>
              <a:rPr lang="en-GB" dirty="0"/>
              <a:t>Throughout the 5</a:t>
            </a:r>
            <a:r>
              <a:rPr lang="en-GB" baseline="30000" dirty="0"/>
              <a:t>th</a:t>
            </a:r>
            <a:r>
              <a:rPr lang="en-GB" dirty="0"/>
              <a:t> &amp; 4</a:t>
            </a:r>
            <a:r>
              <a:rPr lang="en-GB" baseline="30000" dirty="0"/>
              <a:t>th</a:t>
            </a:r>
            <a:r>
              <a:rPr lang="en-GB" dirty="0"/>
              <a:t> century BC</a:t>
            </a:r>
            <a:br>
              <a:rPr lang="en-GB" dirty="0"/>
            </a:br>
            <a:r>
              <a:rPr lang="en-GB" dirty="0"/>
              <a:t>(494 BC </a:t>
            </a:r>
            <a:r>
              <a:rPr lang="en-GB" dirty="0">
                <a:sym typeface="Wingdings" panose="05000000000000000000" pitchFamily="2" charset="2"/>
              </a:rPr>
              <a:t>287 BC)</a:t>
            </a:r>
            <a:endParaRPr lang="en-GB" dirty="0"/>
          </a:p>
          <a:p>
            <a:r>
              <a:rPr lang="en-GB" dirty="0"/>
              <a:t>Conflict between </a:t>
            </a:r>
          </a:p>
          <a:p>
            <a:pPr lvl="1"/>
            <a:r>
              <a:rPr lang="en-GB" dirty="0"/>
              <a:t>the plebeians (“commoners”) </a:t>
            </a:r>
          </a:p>
          <a:p>
            <a:pPr lvl="1"/>
            <a:r>
              <a:rPr lang="en-GB" dirty="0"/>
              <a:t>&amp; patricians (“aristocracy”)</a:t>
            </a:r>
          </a:p>
          <a:p>
            <a:pPr lvl="1"/>
            <a:r>
              <a:rPr lang="en-GB" dirty="0"/>
              <a:t>c. 500 BC – all the power with the patricians!</a:t>
            </a:r>
          </a:p>
          <a:p>
            <a:pPr lvl="1"/>
            <a:endParaRPr lang="en-GB" dirty="0"/>
          </a:p>
        </p:txBody>
      </p:sp>
      <p:sp>
        <p:nvSpPr>
          <p:cNvPr id="19" name="Rectangle 18"/>
          <p:cNvSpPr/>
          <p:nvPr/>
        </p:nvSpPr>
        <p:spPr>
          <a:xfrm>
            <a:off x="3707904" y="188640"/>
            <a:ext cx="5220072" cy="2031325"/>
          </a:xfrm>
          <a:prstGeom prst="rect">
            <a:avLst/>
          </a:prstGeom>
          <a:solidFill>
            <a:schemeClr val="accent1">
              <a:alpha val="56000"/>
            </a:schemeClr>
          </a:solidFill>
        </p:spPr>
        <p:style>
          <a:lnRef idx="3">
            <a:schemeClr val="lt1"/>
          </a:lnRef>
          <a:fillRef idx="1">
            <a:schemeClr val="accent1"/>
          </a:fillRef>
          <a:effectRef idx="1">
            <a:schemeClr val="accent1"/>
          </a:effectRef>
          <a:fontRef idx="minor">
            <a:schemeClr val="lt1"/>
          </a:fontRef>
        </p:style>
        <p:txBody>
          <a:bodyPr wrap="square">
            <a:spAutoFit/>
          </a:bodyPr>
          <a:lstStyle/>
          <a:p>
            <a:r>
              <a:rPr lang="en-GB" b="1" dirty="0"/>
              <a:t>The beginning of the Republic:</a:t>
            </a:r>
            <a:br>
              <a:rPr lang="en-GB" b="1" dirty="0"/>
            </a:br>
            <a:r>
              <a:rPr lang="en-GB" b="1" dirty="0"/>
              <a:t>Livy 2.1.</a:t>
            </a:r>
            <a:r>
              <a:rPr lang="en-GB" dirty="0"/>
              <a:t> THE new liberty enjoyed by the Roman people, their achievements in peace and war, annual magistracies, and laws superior in authority to men will henceforth be my theme. [2] This liberty was the more grateful as the last king had been so great a tyrant. </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8" name="Rectangle 7"/>
          <p:cNvSpPr/>
          <p:nvPr/>
        </p:nvSpPr>
        <p:spPr>
          <a:xfrm>
            <a:off x="3059832" y="1412776"/>
            <a:ext cx="5796136" cy="4524315"/>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GB" b="1" dirty="0"/>
              <a:t>Livy 2.23.</a:t>
            </a:r>
            <a:r>
              <a:rPr lang="en-GB" dirty="0"/>
              <a:t> But not only was </a:t>
            </a:r>
            <a:r>
              <a:rPr lang="en-GB" b="1" dirty="0"/>
              <a:t>war with the Volsci </a:t>
            </a:r>
            <a:r>
              <a:rPr lang="en-GB" dirty="0"/>
              <a:t>imminent; the </a:t>
            </a:r>
            <a:r>
              <a:rPr lang="en-GB" b="1" dirty="0"/>
              <a:t>citizens were at loggerheads among themselves</a:t>
            </a:r>
            <a:r>
              <a:rPr lang="en-GB" dirty="0"/>
              <a:t>, and </a:t>
            </a:r>
            <a:r>
              <a:rPr lang="en-GB" b="1" dirty="0"/>
              <a:t>internal dissensions between the </a:t>
            </a:r>
            <a:r>
              <a:rPr lang="en-GB" b="1" dirty="0">
                <a:solidFill>
                  <a:srgbClr val="FFFF00"/>
                </a:solidFill>
                <a:highlight>
                  <a:srgbClr val="000080"/>
                </a:highlight>
              </a:rPr>
              <a:t>Fathers</a:t>
            </a:r>
            <a:r>
              <a:rPr lang="en-GB" b="1" dirty="0"/>
              <a:t> and the </a:t>
            </a:r>
            <a:r>
              <a:rPr lang="en-GB" b="1" dirty="0">
                <a:solidFill>
                  <a:srgbClr val="FFFF00"/>
                </a:solidFill>
                <a:highlight>
                  <a:srgbClr val="000080"/>
                </a:highlight>
              </a:rPr>
              <a:t>plebs</a:t>
            </a:r>
            <a:r>
              <a:rPr lang="en-GB" b="1" dirty="0"/>
              <a:t> </a:t>
            </a:r>
            <a:r>
              <a:rPr lang="en-GB" dirty="0"/>
              <a:t>had burst into a blaze of </a:t>
            </a:r>
            <a:r>
              <a:rPr lang="en-GB" b="1" dirty="0"/>
              <a:t>hatred</a:t>
            </a:r>
            <a:r>
              <a:rPr lang="en-GB" dirty="0"/>
              <a:t>, chiefly on account of those who </a:t>
            </a:r>
            <a:r>
              <a:rPr lang="en-GB" b="1" dirty="0"/>
              <a:t>had been </a:t>
            </a:r>
            <a:r>
              <a:rPr lang="en-GB" b="1" dirty="0">
                <a:highlight>
                  <a:srgbClr val="008080"/>
                </a:highlight>
              </a:rPr>
              <a:t>bound over </a:t>
            </a:r>
            <a:r>
              <a:rPr lang="en-GB" b="1" dirty="0"/>
              <a:t>to service for their </a:t>
            </a:r>
            <a:r>
              <a:rPr lang="en-GB" b="1" dirty="0">
                <a:highlight>
                  <a:srgbClr val="008080"/>
                </a:highlight>
              </a:rPr>
              <a:t>debts</a:t>
            </a:r>
            <a:r>
              <a:rPr lang="en-GB" dirty="0"/>
              <a:t>. [2] These men complained loudly that while they were abroad </a:t>
            </a:r>
            <a:r>
              <a:rPr lang="en-GB" b="1" dirty="0"/>
              <a:t>fighting for liberty </a:t>
            </a:r>
            <a:r>
              <a:rPr lang="en-GB" dirty="0"/>
              <a:t>and dominion they had been </a:t>
            </a:r>
            <a:r>
              <a:rPr lang="en-GB" b="1" dirty="0"/>
              <a:t>enslaved</a:t>
            </a:r>
            <a:r>
              <a:rPr lang="en-GB" dirty="0"/>
              <a:t> </a:t>
            </a:r>
            <a:r>
              <a:rPr lang="en-GB" b="1" dirty="0"/>
              <a:t>and oppressed at home by fellow-citizens</a:t>
            </a:r>
            <a:r>
              <a:rPr lang="en-GB" dirty="0"/>
              <a:t>, and that the </a:t>
            </a:r>
            <a:r>
              <a:rPr lang="en-GB" b="1" dirty="0"/>
              <a:t>freedom of the plebeians </a:t>
            </a:r>
            <a:r>
              <a:rPr lang="en-GB" dirty="0"/>
              <a:t>was more secure in war than in peace, amongst enemies than amongst citizens.</a:t>
            </a:r>
            <a:br>
              <a:rPr lang="en-GB" dirty="0"/>
            </a:br>
            <a:r>
              <a:rPr lang="en-GB" dirty="0"/>
              <a:t>(…) Those who had been bound over, whether in </a:t>
            </a:r>
            <a:r>
              <a:rPr lang="en-GB" b="1" dirty="0"/>
              <a:t>chains</a:t>
            </a:r>
            <a:r>
              <a:rPr lang="en-GB" dirty="0"/>
              <a:t> or not, broke out into the streets from every side, and implored the </a:t>
            </a:r>
            <a:r>
              <a:rPr lang="en-GB" b="1" dirty="0" err="1"/>
              <a:t>Quirites</a:t>
            </a:r>
            <a:r>
              <a:rPr lang="en-GB" dirty="0"/>
              <a:t> to protect them. [9] At no point was there any lack of volunteers to </a:t>
            </a:r>
            <a:r>
              <a:rPr lang="en-GB" b="1" dirty="0"/>
              <a:t>join the rising</a:t>
            </a:r>
            <a:r>
              <a:rPr lang="en-GB" dirty="0"/>
              <a:t>; everywhere crowds were streaming through the different streets and shouting as they hurried to the </a:t>
            </a:r>
            <a:r>
              <a:rPr lang="en-GB" b="1" dirty="0"/>
              <a:t>Forum.</a:t>
            </a:r>
          </a:p>
        </p:txBody>
      </p:sp>
      <p:sp>
        <p:nvSpPr>
          <p:cNvPr id="9" name="TextBox 8"/>
          <p:cNvSpPr txBox="1"/>
          <p:nvPr/>
        </p:nvSpPr>
        <p:spPr>
          <a:xfrm>
            <a:off x="467544" y="2708920"/>
            <a:ext cx="2520280"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t>Debt-bondage</a:t>
            </a:r>
            <a:br>
              <a:rPr lang="en-GB" dirty="0"/>
            </a:br>
            <a:r>
              <a:rPr lang="en-GB" dirty="0">
                <a:sym typeface="Wingdings" pitchFamily="2" charset="2"/>
              </a:rPr>
              <a:t>’slavery’</a:t>
            </a:r>
            <a:endParaRPr lang="en-GB" dirty="0"/>
          </a:p>
        </p:txBody>
      </p:sp>
      <p:sp>
        <p:nvSpPr>
          <p:cNvPr id="10" name="TextBox 9"/>
          <p:cNvSpPr txBox="1"/>
          <p:nvPr/>
        </p:nvSpPr>
        <p:spPr>
          <a:xfrm>
            <a:off x="251520" y="5301208"/>
            <a:ext cx="2520280" cy="5847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1600" i="1" dirty="0" err="1"/>
              <a:t>Quirites</a:t>
            </a:r>
            <a:r>
              <a:rPr lang="en-GB" sz="1600" i="1" dirty="0"/>
              <a:t>:=ancient citizens of Rome</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edge">
                                      <p:cBhvr>
                                        <p:cTn id="7" dur="2000"/>
                                        <p:tgtEl>
                                          <p:spTgt spid="8"/>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edge">
                                      <p:cBhvr>
                                        <p:cTn id="11" dur="50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20" presetClass="entr" presetSubtype="0"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edge">
                                      <p:cBhvr>
                                        <p:cTn id="16" dur="5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9" name="Rectangle 8"/>
          <p:cNvSpPr/>
          <p:nvPr/>
        </p:nvSpPr>
        <p:spPr>
          <a:xfrm>
            <a:off x="2483768" y="1700808"/>
            <a:ext cx="6318448" cy="4524315"/>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GB" dirty="0"/>
              <a:t>. [10] Great was the </a:t>
            </a:r>
            <a:r>
              <a:rPr lang="en-GB" b="1" dirty="0"/>
              <a:t>peril of those senators who happened to be in the Forum and fell in with the mob</a:t>
            </a:r>
            <a:r>
              <a:rPr lang="en-GB" dirty="0"/>
              <a:t>, which would not indeed have stopped short of violence had not the consuls, </a:t>
            </a:r>
            <a:r>
              <a:rPr lang="en-GB" dirty="0" err="1"/>
              <a:t>Publius</a:t>
            </a:r>
            <a:r>
              <a:rPr lang="en-GB" dirty="0"/>
              <a:t> </a:t>
            </a:r>
            <a:r>
              <a:rPr lang="en-GB" dirty="0" err="1"/>
              <a:t>Servilius</a:t>
            </a:r>
            <a:r>
              <a:rPr lang="en-GB" dirty="0"/>
              <a:t> and Appius Claudius, hurriedly intervened </a:t>
            </a:r>
            <a:r>
              <a:rPr lang="en-GB" b="1" dirty="0"/>
              <a:t>to put down the insurrection</a:t>
            </a:r>
            <a:r>
              <a:rPr lang="en-GB" dirty="0"/>
              <a:t>. But the crowd turned on them and displayed their chains and other hideous </a:t>
            </a:r>
            <a:r>
              <a:rPr lang="en-GB" b="1" dirty="0"/>
              <a:t>tokens</a:t>
            </a:r>
            <a:r>
              <a:rPr lang="en-GB" dirty="0"/>
              <a:t>. [11] These, they cried, were the </a:t>
            </a:r>
            <a:r>
              <a:rPr lang="en-GB" b="1" dirty="0"/>
              <a:t>rewards</a:t>
            </a:r>
            <a:r>
              <a:rPr lang="en-GB" dirty="0"/>
              <a:t> they had earned, and they bitterly rehearsed the campaigns they had each served in various places. They </a:t>
            </a:r>
            <a:r>
              <a:rPr lang="en-GB" b="1" dirty="0"/>
              <a:t>demanded</a:t>
            </a:r>
            <a:r>
              <a:rPr lang="en-GB" dirty="0"/>
              <a:t>, in a manner much more threatening than suppliant, </a:t>
            </a:r>
            <a:r>
              <a:rPr lang="en-GB" b="1" dirty="0"/>
              <a:t>that the consuls should convene the senate</a:t>
            </a:r>
            <a:r>
              <a:rPr lang="en-GB" dirty="0"/>
              <a:t>; and they </a:t>
            </a:r>
            <a:r>
              <a:rPr lang="en-GB" b="1" dirty="0"/>
              <a:t>surrounded the Curia</a:t>
            </a:r>
            <a:r>
              <a:rPr lang="en-GB" dirty="0"/>
              <a:t>, that they might themselves witness and </a:t>
            </a:r>
            <a:r>
              <a:rPr lang="en-GB" b="1" dirty="0"/>
              <a:t>control</a:t>
            </a:r>
            <a:r>
              <a:rPr lang="en-GB" dirty="0"/>
              <a:t> the deliberations of the state. The consuls succeeded in collecting only a few of the senators whom chance had thrown in their way. [13] The rest were </a:t>
            </a:r>
            <a:r>
              <a:rPr lang="en-GB" b="1" dirty="0"/>
              <a:t>afraid to enter not only the Curia but even the Forum,</a:t>
            </a:r>
            <a:r>
              <a:rPr lang="en-GB" dirty="0"/>
              <a:t> and nothing could be done because those present were too few.</a:t>
            </a:r>
          </a:p>
        </p:txBody>
      </p:sp>
      <p:sp>
        <p:nvSpPr>
          <p:cNvPr id="10" name="Oval 9"/>
          <p:cNvSpPr/>
          <p:nvPr/>
        </p:nvSpPr>
        <p:spPr>
          <a:xfrm>
            <a:off x="5580112" y="1916832"/>
            <a:ext cx="720080" cy="504056"/>
          </a:xfrm>
          <a:prstGeom prst="ellipse">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0" y="1844824"/>
            <a:ext cx="2520280" cy="6463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t>‘mob’ – anachronistic!</a:t>
            </a:r>
            <a:br>
              <a:rPr lang="en-GB" dirty="0"/>
            </a:br>
            <a:r>
              <a:rPr lang="en-GB" dirty="0"/>
              <a:t>Livy’s own time: 1</a:t>
            </a:r>
            <a:r>
              <a:rPr lang="en-GB" baseline="30000" dirty="0"/>
              <a:t>st</a:t>
            </a:r>
            <a:r>
              <a:rPr lang="en-GB" dirty="0"/>
              <a:t> c. BC</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edge">
                                      <p:cBhvr>
                                        <p:cTn id="7" dur="2000"/>
                                        <p:tgtEl>
                                          <p:spTgt spid="9"/>
                                        </p:tgtEl>
                                      </p:cBhvr>
                                    </p:animEffect>
                                  </p:childTnLst>
                                </p:cTn>
                              </p:par>
                            </p:childTnLst>
                          </p:cTn>
                        </p:par>
                        <p:par>
                          <p:cTn id="8" fill="hold">
                            <p:stCondLst>
                              <p:cond delay="2000"/>
                            </p:stCondLst>
                            <p:childTnLst>
                              <p:par>
                                <p:cTn id="9" presetID="20" presetClass="entr" presetSubtype="0" fill="hold" grpId="0" nodeType="afterEffect">
                                  <p:stCondLst>
                                    <p:cond delay="2000"/>
                                  </p:stCondLst>
                                  <p:childTnLst>
                                    <p:set>
                                      <p:cBhvr>
                                        <p:cTn id="10" dur="1" fill="hold">
                                          <p:stCondLst>
                                            <p:cond delay="0"/>
                                          </p:stCondLst>
                                        </p:cTn>
                                        <p:tgtEl>
                                          <p:spTgt spid="11"/>
                                        </p:tgtEl>
                                        <p:attrNameLst>
                                          <p:attrName>style.visibility</p:attrName>
                                        </p:attrNameLst>
                                      </p:cBhvr>
                                      <p:to>
                                        <p:strVal val="visible"/>
                                      </p:to>
                                    </p:set>
                                    <p:animEffect transition="in" filter="wedge">
                                      <p:cBhvr>
                                        <p:cTn id="11" dur="5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9" name="Rectangle 8"/>
          <p:cNvSpPr/>
          <p:nvPr/>
        </p:nvSpPr>
        <p:spPr>
          <a:xfrm>
            <a:off x="3563888" y="1502688"/>
            <a:ext cx="4572000" cy="5355312"/>
          </a:xfrm>
          <a:prstGeom prst="rect">
            <a:avLst/>
          </a:prstGeom>
        </p:spPr>
        <p:style>
          <a:lnRef idx="1">
            <a:schemeClr val="dk1"/>
          </a:lnRef>
          <a:fillRef idx="2">
            <a:schemeClr val="dk1"/>
          </a:fillRef>
          <a:effectRef idx="1">
            <a:schemeClr val="dk1"/>
          </a:effectRef>
          <a:fontRef idx="minor">
            <a:schemeClr val="dk1"/>
          </a:fontRef>
        </p:style>
        <p:txBody>
          <a:bodyPr>
            <a:spAutoFit/>
          </a:bodyPr>
          <a:lstStyle/>
          <a:p>
            <a:r>
              <a:rPr lang="en-GB" b="1" dirty="0"/>
              <a:t>24.</a:t>
            </a:r>
            <a:r>
              <a:rPr lang="en-GB" dirty="0"/>
              <a:t> In the midst of the debate a greater alarm arose from a new quarter, for some Latin horsemen galloped up with the disquieting news that a </a:t>
            </a:r>
            <a:r>
              <a:rPr lang="en-GB" b="1" dirty="0">
                <a:highlight>
                  <a:srgbClr val="FFFF00"/>
                </a:highlight>
              </a:rPr>
              <a:t>Volscian</a:t>
            </a:r>
            <a:r>
              <a:rPr lang="en-GB" b="1" dirty="0"/>
              <a:t> army was advancing to attack the City</a:t>
            </a:r>
            <a:r>
              <a:rPr lang="en-GB" dirty="0"/>
              <a:t>. </a:t>
            </a:r>
            <a:r>
              <a:rPr lang="en-GB" b="1" dirty="0"/>
              <a:t>This report awoke very different feelings —so completely had their dissensions divided the state into two —in the </a:t>
            </a:r>
            <a:r>
              <a:rPr lang="en-GB" b="1" dirty="0">
                <a:solidFill>
                  <a:srgbClr val="FFFF00"/>
                </a:solidFill>
              </a:rPr>
              <a:t>Fathers and the plebs</a:t>
            </a:r>
            <a:r>
              <a:rPr lang="en-GB" dirty="0"/>
              <a:t>. [2] The </a:t>
            </a:r>
            <a:r>
              <a:rPr lang="en-GB" b="1" dirty="0"/>
              <a:t>commons</a:t>
            </a:r>
            <a:r>
              <a:rPr lang="en-GB" dirty="0"/>
              <a:t> were </a:t>
            </a:r>
            <a:r>
              <a:rPr lang="en-GB" b="1" dirty="0"/>
              <a:t>jubilant</a:t>
            </a:r>
            <a:r>
              <a:rPr lang="en-GB" dirty="0"/>
              <a:t>; they said that the </a:t>
            </a:r>
            <a:r>
              <a:rPr lang="en-GB" b="1" dirty="0"/>
              <a:t>gods</a:t>
            </a:r>
            <a:r>
              <a:rPr lang="en-GB" dirty="0"/>
              <a:t> were taking a hand in </a:t>
            </a:r>
            <a:r>
              <a:rPr lang="en-GB" b="1" dirty="0"/>
              <a:t>punishing the arrogance of the senators.</a:t>
            </a:r>
            <a:br>
              <a:rPr lang="en-GB" dirty="0"/>
            </a:br>
            <a:r>
              <a:rPr lang="en-GB" dirty="0"/>
              <a:t>(…) [3] The </a:t>
            </a:r>
            <a:r>
              <a:rPr lang="en-GB" b="1" dirty="0"/>
              <a:t>Curia</a:t>
            </a:r>
            <a:r>
              <a:rPr lang="en-GB" dirty="0"/>
              <a:t>, on the other hand, was downcast and dismayed. In </a:t>
            </a:r>
            <a:r>
              <a:rPr lang="en-GB" b="1" dirty="0"/>
              <a:t>their twofold fear —of their fellow-citizens and of the enemy </a:t>
            </a:r>
            <a:r>
              <a:rPr lang="en-GB" dirty="0"/>
              <a:t>—they begged </a:t>
            </a:r>
            <a:r>
              <a:rPr lang="en-GB" dirty="0" err="1"/>
              <a:t>Servilius</a:t>
            </a:r>
            <a:r>
              <a:rPr lang="en-GB" dirty="0"/>
              <a:t> the consul, whose character appealed more to the people than did that of his colleague, that he would extricate the state from the fearful perils with which it was beset. </a:t>
            </a:r>
          </a:p>
        </p:txBody>
      </p:sp>
    </p:spTree>
  </p:cSld>
  <p:clrMapOvr>
    <a:masterClrMapping/>
  </p:clrMapOvr>
  <p:transition spd="slow">
    <p:randomBar dir="ver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9" name="Rectangle 8"/>
          <p:cNvSpPr/>
          <p:nvPr/>
        </p:nvSpPr>
        <p:spPr>
          <a:xfrm>
            <a:off x="3563888" y="1502688"/>
            <a:ext cx="4572000" cy="5355312"/>
          </a:xfrm>
          <a:prstGeom prst="rect">
            <a:avLst/>
          </a:prstGeom>
        </p:spPr>
        <p:style>
          <a:lnRef idx="1">
            <a:schemeClr val="dk1"/>
          </a:lnRef>
          <a:fillRef idx="2">
            <a:schemeClr val="dk1"/>
          </a:fillRef>
          <a:effectRef idx="1">
            <a:schemeClr val="dk1"/>
          </a:effectRef>
          <a:fontRef idx="minor">
            <a:schemeClr val="dk1"/>
          </a:fontRef>
        </p:style>
        <p:txBody>
          <a:bodyPr>
            <a:spAutoFit/>
          </a:bodyPr>
          <a:lstStyle/>
          <a:p>
            <a:r>
              <a:rPr lang="en-GB" b="1" dirty="0"/>
              <a:t>24.</a:t>
            </a:r>
            <a:r>
              <a:rPr lang="en-GB" dirty="0"/>
              <a:t> In the midst of the debate a greater alarm arose from a new quarter, for some Latin horsemen galloped up with the disquieting news that a </a:t>
            </a:r>
            <a:r>
              <a:rPr lang="en-GB" b="1" dirty="0">
                <a:highlight>
                  <a:srgbClr val="FFFF00"/>
                </a:highlight>
              </a:rPr>
              <a:t>Volscian</a:t>
            </a:r>
            <a:r>
              <a:rPr lang="en-GB" b="1" dirty="0"/>
              <a:t> army was advancing to attack the City</a:t>
            </a:r>
            <a:r>
              <a:rPr lang="en-GB" dirty="0"/>
              <a:t>. </a:t>
            </a:r>
            <a:r>
              <a:rPr lang="en-GB" b="1" dirty="0"/>
              <a:t>This report awoke very different feelings —so completely had their dissensions divided the state into two —in the </a:t>
            </a:r>
            <a:r>
              <a:rPr lang="en-GB" b="1" dirty="0">
                <a:solidFill>
                  <a:srgbClr val="FFFF00"/>
                </a:solidFill>
              </a:rPr>
              <a:t>Fathers and the plebs</a:t>
            </a:r>
            <a:r>
              <a:rPr lang="en-GB" dirty="0"/>
              <a:t>. [2] The </a:t>
            </a:r>
            <a:r>
              <a:rPr lang="en-GB" b="1" dirty="0"/>
              <a:t>commons</a:t>
            </a:r>
            <a:r>
              <a:rPr lang="en-GB" dirty="0"/>
              <a:t> were </a:t>
            </a:r>
            <a:r>
              <a:rPr lang="en-GB" b="1" dirty="0"/>
              <a:t>jubilant</a:t>
            </a:r>
            <a:r>
              <a:rPr lang="en-GB" dirty="0"/>
              <a:t>; they said that the </a:t>
            </a:r>
            <a:r>
              <a:rPr lang="en-GB" b="1" dirty="0"/>
              <a:t>gods</a:t>
            </a:r>
            <a:r>
              <a:rPr lang="en-GB" dirty="0"/>
              <a:t> were taking a hand in </a:t>
            </a:r>
            <a:r>
              <a:rPr lang="en-GB" b="1" dirty="0"/>
              <a:t>punishing the arrogance of the senators.</a:t>
            </a:r>
            <a:br>
              <a:rPr lang="en-GB" dirty="0"/>
            </a:br>
            <a:r>
              <a:rPr lang="en-GB" dirty="0"/>
              <a:t>(…) [3] The </a:t>
            </a:r>
            <a:r>
              <a:rPr lang="en-GB" b="1" dirty="0"/>
              <a:t>Curia</a:t>
            </a:r>
            <a:r>
              <a:rPr lang="en-GB" dirty="0"/>
              <a:t>, on the other hand, was downcast and dismayed. In </a:t>
            </a:r>
            <a:r>
              <a:rPr lang="en-GB" b="1" dirty="0"/>
              <a:t>their twofold fear —of their fellow-citizens and of the enemy </a:t>
            </a:r>
            <a:r>
              <a:rPr lang="en-GB" dirty="0"/>
              <a:t>—they begged </a:t>
            </a:r>
            <a:r>
              <a:rPr lang="en-GB" dirty="0" err="1"/>
              <a:t>Servilius</a:t>
            </a:r>
            <a:r>
              <a:rPr lang="en-GB" dirty="0"/>
              <a:t> the consul, whose character appealed more to the people than did that of his colleague, that he would extricate the state from the fearful perils with which it was beset. </a:t>
            </a:r>
          </a:p>
        </p:txBody>
      </p:sp>
      <p:pic>
        <p:nvPicPr>
          <p:cNvPr id="3" name="Picture 2" descr="A picture containing text, map&#10;&#10;Description generated with very high confidence">
            <a:extLst>
              <a:ext uri="{FF2B5EF4-FFF2-40B4-BE49-F238E27FC236}">
                <a16:creationId xmlns:a16="http://schemas.microsoft.com/office/drawing/2014/main" id="{2F8CBD03-3CCC-46E9-963C-7B507E243C31}"/>
              </a:ext>
            </a:extLst>
          </p:cNvPr>
          <p:cNvPicPr>
            <a:picLocks noChangeAspect="1"/>
          </p:cNvPicPr>
          <p:nvPr/>
        </p:nvPicPr>
        <p:blipFill rotWithShape="1">
          <a:blip r:embed="rId3">
            <a:extLst>
              <a:ext uri="{28A0092B-C50C-407E-A947-70E740481C1C}">
                <a14:useLocalDpi xmlns:a14="http://schemas.microsoft.com/office/drawing/2010/main" val="0"/>
              </a:ext>
            </a:extLst>
          </a:blip>
          <a:srcRect l="35486" t="25516" r="45748" b="54595"/>
          <a:stretch/>
        </p:blipFill>
        <p:spPr>
          <a:xfrm>
            <a:off x="107504" y="1267082"/>
            <a:ext cx="5832648" cy="48291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Oval 1">
            <a:extLst>
              <a:ext uri="{FF2B5EF4-FFF2-40B4-BE49-F238E27FC236}">
                <a16:creationId xmlns:a16="http://schemas.microsoft.com/office/drawing/2014/main" id="{7BBB61A6-E429-4192-B177-81C20E35342D}"/>
              </a:ext>
            </a:extLst>
          </p:cNvPr>
          <p:cNvSpPr/>
          <p:nvPr/>
        </p:nvSpPr>
        <p:spPr>
          <a:xfrm>
            <a:off x="2483768" y="4149080"/>
            <a:ext cx="1584176" cy="1008112"/>
          </a:xfrm>
          <a:prstGeom prst="ellipse">
            <a:avLst/>
          </a:prstGeom>
          <a:solidFill>
            <a:srgbClr val="4BC103">
              <a:alpha val="2902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1CBB0EC3-1D15-4F79-831B-AB04458B7907}"/>
              </a:ext>
            </a:extLst>
          </p:cNvPr>
          <p:cNvSpPr/>
          <p:nvPr/>
        </p:nvSpPr>
        <p:spPr>
          <a:xfrm rot="1478232">
            <a:off x="2231740" y="1340768"/>
            <a:ext cx="1584176" cy="1624920"/>
          </a:xfrm>
          <a:prstGeom prst="ellipse">
            <a:avLst/>
          </a:prstGeom>
          <a:solidFill>
            <a:srgbClr val="4BC103">
              <a:alpha val="2902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059200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6" presetClass="entr" presetSubtype="32" fill="hold" grpId="0" nodeType="afterEffect">
                                  <p:stCondLst>
                                    <p:cond delay="250"/>
                                  </p:stCondLst>
                                  <p:childTnLst>
                                    <p:set>
                                      <p:cBhvr>
                                        <p:cTn id="12" dur="1" fill="hold">
                                          <p:stCondLst>
                                            <p:cond delay="0"/>
                                          </p:stCondLst>
                                        </p:cTn>
                                        <p:tgtEl>
                                          <p:spTgt spid="2"/>
                                        </p:tgtEl>
                                        <p:attrNameLst>
                                          <p:attrName>style.visibility</p:attrName>
                                        </p:attrNameLst>
                                      </p:cBhvr>
                                      <p:to>
                                        <p:strVal val="visible"/>
                                      </p:to>
                                    </p:set>
                                    <p:animEffect transition="in" filter="circle(out)">
                                      <p:cBhvr>
                                        <p:cTn id="13" dur="2500"/>
                                        <p:tgtEl>
                                          <p:spTgt spid="2"/>
                                        </p:tgtEl>
                                      </p:cBhvr>
                                    </p:animEffect>
                                  </p:childTnLst>
                                </p:cTn>
                              </p:par>
                            </p:childTnLst>
                          </p:cTn>
                        </p:par>
                        <p:par>
                          <p:cTn id="14" fill="hold">
                            <p:stCondLst>
                              <p:cond delay="3750"/>
                            </p:stCondLst>
                            <p:childTnLst>
                              <p:par>
                                <p:cTn id="15" presetID="6" presetClass="entr" presetSubtype="32" fill="hold" grpId="0" nodeType="afterEffect">
                                  <p:stCondLst>
                                    <p:cond delay="500"/>
                                  </p:stCondLst>
                                  <p:childTnLst>
                                    <p:set>
                                      <p:cBhvr>
                                        <p:cTn id="16" dur="1" fill="hold">
                                          <p:stCondLst>
                                            <p:cond delay="0"/>
                                          </p:stCondLst>
                                        </p:cTn>
                                        <p:tgtEl>
                                          <p:spTgt spid="7"/>
                                        </p:tgtEl>
                                        <p:attrNameLst>
                                          <p:attrName>style.visibility</p:attrName>
                                        </p:attrNameLst>
                                      </p:cBhvr>
                                      <p:to>
                                        <p:strVal val="visible"/>
                                      </p:to>
                                    </p:set>
                                    <p:animEffect transition="in" filter="circle(out)">
                                      <p:cBhvr>
                                        <p:cTn id="17" dur="3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7" name="Rectangle 6"/>
          <p:cNvSpPr/>
          <p:nvPr/>
        </p:nvSpPr>
        <p:spPr>
          <a:xfrm>
            <a:off x="899592" y="1484784"/>
            <a:ext cx="4572000" cy="2308324"/>
          </a:xfrm>
          <a:prstGeom prst="rect">
            <a:avLst/>
          </a:prstGeom>
        </p:spPr>
        <p:style>
          <a:lnRef idx="1">
            <a:schemeClr val="accent2"/>
          </a:lnRef>
          <a:fillRef idx="3">
            <a:schemeClr val="accent2"/>
          </a:fillRef>
          <a:effectRef idx="2">
            <a:schemeClr val="accent2"/>
          </a:effectRef>
          <a:fontRef idx="minor">
            <a:schemeClr val="lt1"/>
          </a:fontRef>
        </p:style>
        <p:txBody>
          <a:bodyPr>
            <a:spAutoFit/>
          </a:bodyPr>
          <a:lstStyle/>
          <a:p>
            <a:r>
              <a:rPr lang="en-GB" dirty="0"/>
              <a:t>[6] He then confirmed his speech by a proclamation in which he commanded that </a:t>
            </a:r>
            <a:r>
              <a:rPr lang="en-GB" b="1" dirty="0">
                <a:solidFill>
                  <a:schemeClr val="bg1"/>
                </a:solidFill>
                <a:highlight>
                  <a:srgbClr val="00FFFF"/>
                </a:highlight>
              </a:rPr>
              <a:t>no one should hold a Roman citizen in chains </a:t>
            </a:r>
            <a:r>
              <a:rPr lang="en-GB" dirty="0"/>
              <a:t>or durance so that he should not be able to give in his name to the consuls, and</a:t>
            </a:r>
            <a:r>
              <a:rPr lang="en-GB" dirty="0">
                <a:solidFill>
                  <a:schemeClr val="bg1"/>
                </a:solidFill>
              </a:rPr>
              <a:t> that none should seize or sell a soldier's property so long as he was in camp, or interfere with his children or his grandchildren</a:t>
            </a:r>
            <a:r>
              <a:rPr lang="en-GB" dirty="0"/>
              <a:t>.</a:t>
            </a:r>
          </a:p>
        </p:txBody>
      </p:sp>
      <p:sp>
        <p:nvSpPr>
          <p:cNvPr id="8" name="Rectangle 7"/>
          <p:cNvSpPr/>
          <p:nvPr/>
        </p:nvSpPr>
        <p:spPr>
          <a:xfrm>
            <a:off x="3563888" y="4293096"/>
            <a:ext cx="4572000" cy="2031325"/>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r>
              <a:rPr lang="en-GB" dirty="0"/>
              <a:t>Livy 2.27.9: </a:t>
            </a:r>
            <a:r>
              <a:rPr lang="en-GB" dirty="0">
                <a:highlight>
                  <a:srgbClr val="800080"/>
                </a:highlight>
              </a:rPr>
              <a:t>Violence was the order of the day</a:t>
            </a:r>
            <a:r>
              <a:rPr lang="en-GB" dirty="0"/>
              <a:t>, and fear and danger had quite shifted from the debtors to the creditors, who were singled out and maltreated by large numbers in full sight of the [10] consul. To crown these troubles came the fear of a </a:t>
            </a:r>
            <a:r>
              <a:rPr lang="en-GB" b="1" dirty="0"/>
              <a:t>Sabine invasion</a:t>
            </a:r>
            <a:r>
              <a:rPr lang="en-GB" dirty="0"/>
              <a:t>. A levy was decreed, but no one enlisted. </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10" name="Rectangle 9"/>
          <p:cNvSpPr/>
          <p:nvPr/>
        </p:nvSpPr>
        <p:spPr>
          <a:xfrm>
            <a:off x="2987824" y="476672"/>
            <a:ext cx="5045562" cy="5078313"/>
          </a:xfrm>
          <a:prstGeom prst="rect">
            <a:avLst/>
          </a:prstGeom>
          <a:solidFill>
            <a:schemeClr val="dk1">
              <a:alpha val="70000"/>
            </a:schemeClr>
          </a:solidFill>
        </p:spPr>
        <p:style>
          <a:lnRef idx="3">
            <a:schemeClr val="lt1"/>
          </a:lnRef>
          <a:fillRef idx="1">
            <a:schemeClr val="dk1"/>
          </a:fillRef>
          <a:effectRef idx="1">
            <a:schemeClr val="dk1"/>
          </a:effectRef>
          <a:fontRef idx="minor">
            <a:schemeClr val="lt1"/>
          </a:fontRef>
        </p:style>
        <p:txBody>
          <a:bodyPr wrap="square">
            <a:spAutoFit/>
          </a:bodyPr>
          <a:lstStyle/>
          <a:p>
            <a:r>
              <a:rPr lang="en-GB" dirty="0" err="1"/>
              <a:t>Aulus</a:t>
            </a:r>
            <a:r>
              <a:rPr lang="en-GB" dirty="0"/>
              <a:t> </a:t>
            </a:r>
            <a:r>
              <a:rPr lang="en-GB" dirty="0" err="1"/>
              <a:t>Verginius</a:t>
            </a:r>
            <a:r>
              <a:rPr lang="en-GB" dirty="0"/>
              <a:t> and Titus </a:t>
            </a:r>
            <a:r>
              <a:rPr lang="en-GB" dirty="0" err="1"/>
              <a:t>Vetusius</a:t>
            </a:r>
            <a:r>
              <a:rPr lang="en-GB" dirty="0"/>
              <a:t> then entered upon the consulship. </a:t>
            </a:r>
          </a:p>
          <a:p>
            <a:r>
              <a:rPr lang="en-GB" dirty="0"/>
              <a:t>Whereas the plebs, uncertain what sort of consuls they would prove to be, </a:t>
            </a:r>
            <a:r>
              <a:rPr lang="en-GB" b="1" dirty="0">
                <a:solidFill>
                  <a:srgbClr val="FFFF00"/>
                </a:solidFill>
              </a:rPr>
              <a:t>held nightly gatherings, some on the Esquiline and others on the Aventine</a:t>
            </a:r>
            <a:r>
              <a:rPr lang="en-GB" dirty="0"/>
              <a:t>, lest if they met in the Forum they might be frightened into adopting ill-considered measures, and manage all their business rashly and at haphazard, [2] this seemed </a:t>
            </a:r>
            <a:r>
              <a:rPr lang="en-GB" dirty="0">
                <a:solidFill>
                  <a:srgbClr val="FFFF00"/>
                </a:solidFill>
              </a:rPr>
              <a:t>to the consuls</a:t>
            </a:r>
            <a:r>
              <a:rPr lang="en-GB" dirty="0"/>
              <a:t>, as indeed it was, a </a:t>
            </a:r>
            <a:r>
              <a:rPr lang="en-GB" dirty="0">
                <a:solidFill>
                  <a:srgbClr val="FFFF00"/>
                </a:solidFill>
              </a:rPr>
              <a:t>mischievous practice. </a:t>
            </a:r>
          </a:p>
          <a:p>
            <a:r>
              <a:rPr lang="en-GB" dirty="0"/>
              <a:t>They laid the matter before the Fathers, but their report could not be discussed in an orderly fashion, so tumultuously was it received, with shouts from every part of the house and expressions of indignation from the senators, that a thing which ought to have been settled by an exercise of consular authority should be invidiously referred by the consuls to the senate.</a:t>
            </a:r>
          </a:p>
        </p:txBody>
      </p:sp>
    </p:spTree>
    <p:extLst>
      <p:ext uri="{BB962C8B-B14F-4D97-AF65-F5344CB8AC3E}">
        <p14:creationId xmlns:p14="http://schemas.microsoft.com/office/powerpoint/2010/main" val="14191595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Tree>
  </p:cSld>
  <p:clrMapOvr>
    <a:masterClrMapping/>
  </p:clrMapOvr>
  <p:transition spd="slow">
    <p:randomBar dir="ver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3" name="Content Placeholder 2"/>
          <p:cNvSpPr>
            <a:spLocks noGrp="1"/>
          </p:cNvSpPr>
          <p:nvPr>
            <p:ph idx="4294967295"/>
          </p:nvPr>
        </p:nvSpPr>
        <p:spPr>
          <a:xfrm>
            <a:off x="323528" y="2132856"/>
            <a:ext cx="8229600" cy="4525963"/>
          </a:xfrm>
          <a:prstGeom prst="rect">
            <a:avLst/>
          </a:prstGeom>
        </p:spPr>
        <p:txBody>
          <a:bodyPr/>
          <a:lstStyle/>
          <a:p>
            <a:r>
              <a:rPr lang="en-GB" dirty="0">
                <a:solidFill>
                  <a:schemeClr val="bg1"/>
                </a:solidFill>
                <a:highlight>
                  <a:srgbClr val="FFFF00"/>
                </a:highlight>
              </a:rPr>
              <a:t>appointment of dictator…</a:t>
            </a:r>
          </a:p>
        </p:txBody>
      </p:sp>
      <p:sp>
        <p:nvSpPr>
          <p:cNvPr id="4" name="Rectangle 3"/>
          <p:cNvSpPr/>
          <p:nvPr/>
        </p:nvSpPr>
        <p:spPr>
          <a:xfrm>
            <a:off x="3563888" y="1772816"/>
            <a:ext cx="4788024" cy="4247317"/>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dirty="0"/>
              <a:t>This resolution having failed to pass, the </a:t>
            </a:r>
            <a:r>
              <a:rPr lang="en-GB" dirty="0">
                <a:highlight>
                  <a:srgbClr val="FFFF00"/>
                </a:highlight>
              </a:rPr>
              <a:t>dictator</a:t>
            </a:r>
            <a:r>
              <a:rPr lang="en-GB" dirty="0"/>
              <a:t> said: </a:t>
            </a:r>
            <a:br>
              <a:rPr lang="en-GB" dirty="0"/>
            </a:br>
            <a:r>
              <a:rPr lang="en-GB" dirty="0"/>
              <a:t>“I do not please you in urging harmony. You will soon wish, I warrant you, that the Roman plebs had men like me for their spokesmen. For my own part I will not be the means of further disappointing my fellow citizens, nor will I be dictator to no purpose. [10] Internal strife and foreign war made this office necessary to the nation; peace has been secured abroad, but at home it is being thwarted; I will play my part as a private citizen rather than as a dictator, when the mutiny breaks out.” </a:t>
            </a:r>
          </a:p>
          <a:p>
            <a:r>
              <a:rPr lang="en-GB" dirty="0"/>
              <a:t>So saying he left the Curia and laid down his office.</a:t>
            </a:r>
          </a:p>
        </p:txBody>
      </p:sp>
    </p:spTree>
    <p:extLst>
      <p:ext uri="{BB962C8B-B14F-4D97-AF65-F5344CB8AC3E}">
        <p14:creationId xmlns:p14="http://schemas.microsoft.com/office/powerpoint/2010/main" val="2995813546"/>
      </p:ext>
    </p:extLst>
  </p:cSld>
  <p:clrMapOvr>
    <a:masterClrMapping/>
  </p:clrMapOvr>
  <p:transition spd="slow">
    <p:randomBar dir="vert"/>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3" name="Content Placeholder 2"/>
          <p:cNvSpPr>
            <a:spLocks noGrp="1"/>
          </p:cNvSpPr>
          <p:nvPr>
            <p:ph idx="4294967295"/>
          </p:nvPr>
        </p:nvSpPr>
        <p:spPr>
          <a:xfrm>
            <a:off x="323528" y="2132856"/>
            <a:ext cx="8229600" cy="4525963"/>
          </a:xfrm>
          <a:prstGeom prst="rect">
            <a:avLst/>
          </a:prstGeom>
        </p:spPr>
        <p:txBody>
          <a:bodyPr/>
          <a:lstStyle/>
          <a:p>
            <a:r>
              <a:rPr lang="en-GB" dirty="0">
                <a:solidFill>
                  <a:schemeClr val="bg1"/>
                </a:solidFill>
              </a:rPr>
              <a:t>Sacred Mount</a:t>
            </a:r>
          </a:p>
        </p:txBody>
      </p:sp>
      <p:sp>
        <p:nvSpPr>
          <p:cNvPr id="4" name="Rectangle 3"/>
          <p:cNvSpPr/>
          <p:nvPr/>
        </p:nvSpPr>
        <p:spPr>
          <a:xfrm>
            <a:off x="4139952" y="2060848"/>
            <a:ext cx="4572000" cy="3970318"/>
          </a:xfrm>
          <a:prstGeom prst="rect">
            <a:avLst/>
          </a:prstGeom>
        </p:spPr>
        <p:style>
          <a:lnRef idx="3">
            <a:schemeClr val="lt1"/>
          </a:lnRef>
          <a:fillRef idx="1">
            <a:schemeClr val="dk1"/>
          </a:fillRef>
          <a:effectRef idx="1">
            <a:schemeClr val="dk1"/>
          </a:effectRef>
          <a:fontRef idx="minor">
            <a:schemeClr val="lt1"/>
          </a:fontRef>
        </p:style>
        <p:txBody>
          <a:bodyPr>
            <a:spAutoFit/>
          </a:bodyPr>
          <a:lstStyle/>
          <a:p>
            <a:r>
              <a:rPr lang="en-GB" dirty="0"/>
              <a:t>because the men had been sworn in by the consuls they regarded the troops as bound by their oath, and, under the pretext that the </a:t>
            </a:r>
            <a:r>
              <a:rPr lang="en-GB" dirty="0" err="1"/>
              <a:t>Aequi</a:t>
            </a:r>
            <a:r>
              <a:rPr lang="en-GB" dirty="0"/>
              <a:t> [p. 323]had recommenced hostilities, gave orders to lead the</a:t>
            </a:r>
            <a:r>
              <a:rPr lang="en-GB" baseline="30000" dirty="0">
                <a:hlinkClick r:id="rId3"/>
              </a:rPr>
              <a:t>1</a:t>
            </a:r>
            <a:r>
              <a:rPr lang="en-GB" dirty="0"/>
              <a:t> legions out of the City. [2] This brought the revolt to a head. At first it is said, there was talk of killing the consuls, that men might thus be freed from their oath; but when it was explained to them that no sacred obligation could be dissolved by a crime, they took the advice of one </a:t>
            </a:r>
            <a:r>
              <a:rPr lang="en-GB" dirty="0" err="1"/>
              <a:t>Sicinius</a:t>
            </a:r>
            <a:r>
              <a:rPr lang="en-GB" dirty="0"/>
              <a:t>, and without orders from the consuls withdrew to the Sacred Mount, which is situated across the river </a:t>
            </a:r>
            <a:r>
              <a:rPr lang="en-GB" dirty="0" err="1"/>
              <a:t>Anio</a:t>
            </a:r>
            <a:r>
              <a:rPr lang="en-GB" dirty="0"/>
              <a:t>, three miles from the City.</a:t>
            </a:r>
          </a:p>
        </p:txBody>
      </p:sp>
    </p:spTree>
    <p:extLst>
      <p:ext uri="{BB962C8B-B14F-4D97-AF65-F5344CB8AC3E}">
        <p14:creationId xmlns:p14="http://schemas.microsoft.com/office/powerpoint/2010/main" val="479926669"/>
      </p:ext>
    </p:extLst>
  </p:cSld>
  <p:clrMapOvr>
    <a:masterClrMapping/>
  </p:clrMapOvr>
  <p:transition spd="slow">
    <p:randomBar dir="vert"/>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d/dd/Secessio_plebi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52426" y="228600"/>
            <a:ext cx="7680960" cy="1066800"/>
          </a:xfrm>
        </p:spPr>
        <p:txBody>
          <a:bodyPr/>
          <a:lstStyle/>
          <a:p>
            <a:r>
              <a:rPr lang="en-GB" dirty="0">
                <a:solidFill>
                  <a:schemeClr val="bg1">
                    <a:lumMod val="85000"/>
                    <a:lumOff val="15000"/>
                  </a:schemeClr>
                </a:solidFill>
              </a:rPr>
              <a:t>Struggle of the Orders</a:t>
            </a:r>
          </a:p>
        </p:txBody>
      </p:sp>
      <p:sp>
        <p:nvSpPr>
          <p:cNvPr id="4" name="Rectangle 3"/>
          <p:cNvSpPr/>
          <p:nvPr/>
        </p:nvSpPr>
        <p:spPr>
          <a:xfrm>
            <a:off x="2286000" y="1166843"/>
            <a:ext cx="4572000" cy="4801314"/>
          </a:xfrm>
          <a:prstGeom prst="rect">
            <a:avLst/>
          </a:prstGeom>
        </p:spPr>
        <p:style>
          <a:lnRef idx="3">
            <a:schemeClr val="lt1"/>
          </a:lnRef>
          <a:fillRef idx="1">
            <a:schemeClr val="accent1"/>
          </a:fillRef>
          <a:effectRef idx="1">
            <a:schemeClr val="accent1"/>
          </a:effectRef>
          <a:fontRef idx="minor">
            <a:schemeClr val="lt1"/>
          </a:fontRef>
        </p:style>
        <p:txBody>
          <a:bodyPr>
            <a:spAutoFit/>
          </a:bodyPr>
          <a:lstStyle/>
          <a:p>
            <a:r>
              <a:rPr lang="en-GB" b="1" dirty="0"/>
              <a:t>33.</a:t>
            </a:r>
            <a:r>
              <a:rPr lang="en-GB" dirty="0"/>
              <a:t> Steps were then taken towards harmony, and a compromise was effected on these terms: </a:t>
            </a:r>
            <a:br>
              <a:rPr lang="en-GB" dirty="0"/>
            </a:br>
            <a:r>
              <a:rPr lang="en-GB" dirty="0"/>
              <a:t>the </a:t>
            </a:r>
            <a:r>
              <a:rPr lang="en-GB" dirty="0">
                <a:highlight>
                  <a:srgbClr val="800080"/>
                </a:highlight>
              </a:rPr>
              <a:t>plebeians were to have magistrates of their own</a:t>
            </a:r>
            <a:r>
              <a:rPr lang="en-GB" dirty="0"/>
              <a:t>, who should be </a:t>
            </a:r>
            <a:r>
              <a:rPr lang="en-GB" dirty="0">
                <a:highlight>
                  <a:srgbClr val="800080"/>
                </a:highlight>
              </a:rPr>
              <a:t>inviolable</a:t>
            </a:r>
            <a:r>
              <a:rPr lang="en-GB" dirty="0"/>
              <a:t>, and in them should lie the right to aid the people against the consuls, nor should any senator be permitted to take this magistracy.</a:t>
            </a:r>
            <a:br>
              <a:rPr lang="en-GB" dirty="0"/>
            </a:br>
            <a:r>
              <a:rPr lang="en-GB" dirty="0"/>
              <a:t> [2] And so they chose two “tribunes of the people,” Gaius </a:t>
            </a:r>
            <a:r>
              <a:rPr lang="en-GB" dirty="0" err="1"/>
              <a:t>Licinius</a:t>
            </a:r>
            <a:r>
              <a:rPr lang="en-GB" dirty="0"/>
              <a:t> and Lucius Albinus. These appointed three others to be their colleagues. Amongst the latter, </a:t>
            </a:r>
            <a:r>
              <a:rPr lang="en-GB" dirty="0" err="1"/>
              <a:t>Sicinius</a:t>
            </a:r>
            <a:r>
              <a:rPr lang="en-GB" dirty="0"/>
              <a:t>, the promoter of the revolt, was one, as all agree; the identity of the other two is less certain. [3] Some hold that there were only two tribunes elected on the Sacred Mount, and that the law of inviolability was enacted there.</a:t>
            </a:r>
          </a:p>
        </p:txBody>
      </p:sp>
    </p:spTree>
    <p:extLst>
      <p:ext uri="{BB962C8B-B14F-4D97-AF65-F5344CB8AC3E}">
        <p14:creationId xmlns:p14="http://schemas.microsoft.com/office/powerpoint/2010/main" val="2233290095"/>
      </p:ext>
    </p:extLst>
  </p:cSld>
  <p:clrMapOvr>
    <a:masterClrMapping/>
  </p:clrMapOvr>
  <p:transition spd="slow">
    <p:randomBar dir="vert"/>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d/Secessio_plebis.JPG">
            <a:extLst>
              <a:ext uri="{FF2B5EF4-FFF2-40B4-BE49-F238E27FC236}">
                <a16:creationId xmlns:a16="http://schemas.microsoft.com/office/drawing/2014/main" id="{46AE628E-5450-4896-B23B-A39683A9790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Struggle of the Orders</a:t>
            </a:r>
          </a:p>
        </p:txBody>
      </p:sp>
      <p:sp>
        <p:nvSpPr>
          <p:cNvPr id="3" name="Content Placeholder 2"/>
          <p:cNvSpPr>
            <a:spLocks noGrp="1"/>
          </p:cNvSpPr>
          <p:nvPr>
            <p:ph idx="4294967295"/>
          </p:nvPr>
        </p:nvSpPr>
        <p:spPr>
          <a:xfrm>
            <a:off x="1691680" y="1317591"/>
            <a:ext cx="6923112" cy="4781128"/>
          </a:xfrm>
          <a:prstGeom prst="rect">
            <a:avLst/>
          </a:prstGeom>
          <a:solidFill>
            <a:schemeClr val="dk1">
              <a:alpha val="6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2400" dirty="0">
                <a:solidFill>
                  <a:srgbClr val="FFFF00"/>
                </a:solidFill>
              </a:rPr>
              <a:t>Sources: remember to be critical, notably with the “annalistic tradition”….</a:t>
            </a:r>
          </a:p>
          <a:p>
            <a:r>
              <a:rPr lang="en-GB" sz="2400" b="1" i="1" dirty="0" err="1">
                <a:solidFill>
                  <a:srgbClr val="FFFF00"/>
                </a:solidFill>
              </a:rPr>
              <a:t>lex</a:t>
            </a:r>
            <a:r>
              <a:rPr lang="en-GB" sz="2400" b="1" i="1" dirty="0">
                <a:solidFill>
                  <a:srgbClr val="FFFF00"/>
                </a:solidFill>
              </a:rPr>
              <a:t> </a:t>
            </a:r>
            <a:r>
              <a:rPr lang="en-GB" sz="2400" b="1" i="1" dirty="0" err="1">
                <a:solidFill>
                  <a:srgbClr val="FFFF00"/>
                </a:solidFill>
              </a:rPr>
              <a:t>sacrata</a:t>
            </a:r>
            <a:r>
              <a:rPr lang="en-GB" sz="2400" dirty="0">
                <a:solidFill>
                  <a:srgbClr val="FFFF00"/>
                </a:solidFill>
              </a:rPr>
              <a:t>: plebeian organisation is secured by an religious obligation of the plebeians</a:t>
            </a:r>
          </a:p>
          <a:p>
            <a:pPr lvl="1"/>
            <a:r>
              <a:rPr lang="en-GB" sz="2000" dirty="0">
                <a:solidFill>
                  <a:srgbClr val="FFFF00"/>
                </a:solidFill>
              </a:rPr>
              <a:t>a ‘revolutionary’(?) act against the domination of the Senate/the patricians</a:t>
            </a:r>
          </a:p>
          <a:p>
            <a:pPr lvl="1"/>
            <a:r>
              <a:rPr lang="en-GB" sz="2000" dirty="0">
                <a:solidFill>
                  <a:srgbClr val="FFFF00"/>
                </a:solidFill>
              </a:rPr>
              <a:t>there is an ‘institutionalisation’ of plebeian power, but it is no ‘organised revolution’ as often presumed, but merely a result of many generations of conflict</a:t>
            </a:r>
          </a:p>
          <a:p>
            <a:pPr lvl="2"/>
            <a:r>
              <a:rPr lang="en-GB" sz="2000" dirty="0">
                <a:solidFill>
                  <a:srgbClr val="FFFF00"/>
                </a:solidFill>
              </a:rPr>
              <a:t>if there had been an earlier form of organisation of the plebeians, then the need to fight for rights would not have existed</a:t>
            </a:r>
          </a:p>
        </p:txBody>
      </p:sp>
    </p:spTree>
    <p:extLst>
      <p:ext uri="{BB962C8B-B14F-4D97-AF65-F5344CB8AC3E}">
        <p14:creationId xmlns:p14="http://schemas.microsoft.com/office/powerpoint/2010/main" val="1077349239"/>
      </p:ext>
    </p:extLst>
  </p:cSld>
  <p:clrMapOvr>
    <a:masterClrMapping/>
  </p:clrMapOvr>
  <p:transition spd="slow">
    <p:randomBar dir="vert"/>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 descr="http://upload.wikimedia.org/wikipedia/commons/d/dd/Secessio_plebis.JPG">
            <a:extLst>
              <a:ext uri="{FF2B5EF4-FFF2-40B4-BE49-F238E27FC236}">
                <a16:creationId xmlns:a16="http://schemas.microsoft.com/office/drawing/2014/main" id="{5A2D8601-04D6-43AE-9234-D83D1068D7E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8260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6" name="TextBox 5"/>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7" name="TextBox 6"/>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8" name="TextBox 7"/>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9" name="TextBox 8"/>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TextBox 14"/>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16" name="TextBox 15"/>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17" name="Straight Arrow Connector 16"/>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7668344" y="3717032"/>
            <a:ext cx="1296144" cy="338554"/>
          </a:xfrm>
          <a:prstGeom prst="rect">
            <a:avLst/>
          </a:prstGeom>
          <a:noFill/>
        </p:spPr>
        <p:txBody>
          <a:bodyPr wrap="square" rtlCol="0">
            <a:spAutoFit/>
          </a:bodyPr>
          <a:lstStyle/>
          <a:p>
            <a:r>
              <a:rPr lang="en-GB" sz="1600" dirty="0">
                <a:solidFill>
                  <a:schemeClr val="tx1">
                    <a:lumMod val="50000"/>
                  </a:schemeClr>
                </a:solidFill>
              </a:rPr>
              <a:t>VETO</a:t>
            </a:r>
            <a:endParaRPr lang="en-GB" dirty="0">
              <a:solidFill>
                <a:schemeClr val="tx1">
                  <a:lumMod val="50000"/>
                </a:schemeClr>
              </a:solidFill>
            </a:endParaRPr>
          </a:p>
        </p:txBody>
      </p:sp>
      <p:sp>
        <p:nvSpPr>
          <p:cNvPr id="23" name="TextBox 2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24" name="Straight Arrow Connector 23"/>
          <p:cNvCxnSpPr>
            <a:endCxn id="9" idx="3"/>
          </p:cNvCxnSpPr>
          <p:nvPr/>
        </p:nvCxnSpPr>
        <p:spPr>
          <a:xfrm flipH="1" flipV="1">
            <a:off x="5220072" y="3949047"/>
            <a:ext cx="1440160" cy="1136137"/>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5724128" y="5013176"/>
            <a:ext cx="2880320" cy="923330"/>
          </a:xfrm>
          <a:prstGeom prst="rect">
            <a:avLst/>
          </a:prstGeom>
          <a:noFill/>
        </p:spPr>
        <p:txBody>
          <a:bodyPr wrap="square" rtlCol="0">
            <a:spAutoFit/>
          </a:bodyPr>
          <a:lstStyle/>
          <a:p>
            <a:r>
              <a:rPr lang="en-GB" b="1" dirty="0"/>
              <a:t>only plebeians</a:t>
            </a:r>
            <a:br>
              <a:rPr lang="en-GB" b="1" dirty="0"/>
            </a:br>
            <a:r>
              <a:rPr lang="en-GB" b="1" dirty="0"/>
              <a:t>no patricians</a:t>
            </a:r>
          </a:p>
          <a:p>
            <a:r>
              <a:rPr lang="en-GB" b="1" dirty="0"/>
              <a:t>organised in 35 </a:t>
            </a:r>
            <a:r>
              <a:rPr lang="en-GB" b="1" i="1" dirty="0" err="1"/>
              <a:t>tribus</a:t>
            </a:r>
            <a:endParaRPr lang="en-GB" b="1" i="1" dirty="0"/>
          </a:p>
        </p:txBody>
      </p:sp>
      <p:sp>
        <p:nvSpPr>
          <p:cNvPr id="27" name="TextBox 26"/>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28" name="Straight Arrow Connector 27"/>
          <p:cNvCxnSpPr>
            <a:endCxn id="23" idx="2"/>
          </p:cNvCxnSpPr>
          <p:nvPr/>
        </p:nvCxnSpPr>
        <p:spPr>
          <a:xfrm flipV="1">
            <a:off x="6732240" y="4446404"/>
            <a:ext cx="1116124" cy="71078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Oval 28"/>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Arrow Connector 29"/>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flipV="1">
            <a:off x="4644008" y="2276872"/>
            <a:ext cx="3024336" cy="187220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en-GB" dirty="0"/>
              <a:t>Struggle of the Orders</a:t>
            </a:r>
          </a:p>
        </p:txBody>
      </p:sp>
      <p:sp>
        <p:nvSpPr>
          <p:cNvPr id="3" name="Content Placeholder 2"/>
          <p:cNvSpPr>
            <a:spLocks noGrp="1"/>
          </p:cNvSpPr>
          <p:nvPr>
            <p:ph idx="4294967295"/>
          </p:nvPr>
        </p:nvSpPr>
        <p:spPr>
          <a:xfrm>
            <a:off x="0" y="1556792"/>
            <a:ext cx="3203848" cy="4525963"/>
          </a:xfrm>
          <a:prstGeom prst="rect">
            <a:avLst/>
          </a:prstGeom>
        </p:spPr>
        <p:txBody>
          <a:bodyPr/>
          <a:lstStyle/>
          <a:p>
            <a:r>
              <a:rPr lang="en-GB" dirty="0"/>
              <a:t>Two new institutions were created:</a:t>
            </a:r>
          </a:p>
          <a:p>
            <a:pPr lvl="1"/>
            <a:r>
              <a:rPr lang="en-GB" dirty="0"/>
              <a:t>the plebeian aedil</a:t>
            </a:r>
          </a:p>
          <a:p>
            <a:pPr lvl="2"/>
            <a:r>
              <a:rPr lang="en-GB" dirty="0"/>
              <a:t>originally the principal of the temple of Ceres</a:t>
            </a:r>
          </a:p>
          <a:p>
            <a:pPr lvl="1"/>
            <a:r>
              <a:rPr lang="en-GB" b="1" dirty="0"/>
              <a:t>the tribune of the plebs</a:t>
            </a:r>
          </a:p>
          <a:p>
            <a:pPr lvl="2"/>
            <a:r>
              <a:rPr lang="en-GB" dirty="0"/>
              <a:t>Origin  disputed…</a:t>
            </a:r>
          </a:p>
        </p:txBody>
      </p:sp>
    </p:spTree>
    <p:extLst>
      <p:ext uri="{BB962C8B-B14F-4D97-AF65-F5344CB8AC3E}">
        <p14:creationId xmlns:p14="http://schemas.microsoft.com/office/powerpoint/2010/main" val="183691809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xit" presetSubtype="32" fill="hold" nodeType="afterEffect">
                                  <p:stCondLst>
                                    <p:cond delay="0"/>
                                  </p:stCondLst>
                                  <p:childTnLst>
                                    <p:animEffect transition="out" filter="circle(out)">
                                      <p:cBhvr>
                                        <p:cTn id="6" dur="3250"/>
                                        <p:tgtEl>
                                          <p:spTgt spid="25"/>
                                        </p:tgtEl>
                                      </p:cBhvr>
                                    </p:animEffect>
                                    <p:set>
                                      <p:cBhvr>
                                        <p:cTn id="7" dur="1" fill="hold">
                                          <p:stCondLst>
                                            <p:cond delay="3249"/>
                                          </p:stCondLst>
                                        </p:cTn>
                                        <p:tgtEl>
                                          <p:spTgt spid="2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4653136"/>
            <a:ext cx="4572000" cy="2204864"/>
          </a:xfrm>
          <a:prstGeom prst="rect">
            <a:avLst/>
          </a:prstGeom>
          <a:solidFill>
            <a:srgbClr val="C00000">
              <a:alpha val="6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275856" y="1700808"/>
            <a:ext cx="1944216" cy="369332"/>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2 CONSULES</a:t>
            </a:r>
          </a:p>
        </p:txBody>
      </p:sp>
      <p:sp>
        <p:nvSpPr>
          <p:cNvPr id="6" name="TextBox 5"/>
          <p:cNvSpPr txBox="1"/>
          <p:nvPr/>
        </p:nvSpPr>
        <p:spPr>
          <a:xfrm>
            <a:off x="3251611" y="2199185"/>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PRAETORS</a:t>
            </a:r>
          </a:p>
        </p:txBody>
      </p:sp>
      <p:sp>
        <p:nvSpPr>
          <p:cNvPr id="7" name="TextBox 6"/>
          <p:cNvSpPr txBox="1"/>
          <p:nvPr/>
        </p:nvSpPr>
        <p:spPr>
          <a:xfrm>
            <a:off x="3275856" y="2720917"/>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CENSORS</a:t>
            </a:r>
          </a:p>
        </p:txBody>
      </p:sp>
      <p:sp>
        <p:nvSpPr>
          <p:cNvPr id="8" name="TextBox 7"/>
          <p:cNvSpPr txBox="1"/>
          <p:nvPr/>
        </p:nvSpPr>
        <p:spPr>
          <a:xfrm>
            <a:off x="3275856" y="3242649"/>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schemeClr val="tx1"/>
                </a:solidFill>
              </a:rPr>
              <a:t>QUAESTORS</a:t>
            </a:r>
          </a:p>
        </p:txBody>
      </p:sp>
      <p:sp>
        <p:nvSpPr>
          <p:cNvPr id="9" name="TextBox 8"/>
          <p:cNvSpPr txBox="1"/>
          <p:nvPr/>
        </p:nvSpPr>
        <p:spPr>
          <a:xfrm>
            <a:off x="3275856" y="3764381"/>
            <a:ext cx="1944216" cy="369332"/>
          </a:xfrm>
          <a:prstGeom prst="rect">
            <a:avLst/>
          </a:prstGeom>
          <a:ln/>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solidFill>
                  <a:schemeClr val="tx1"/>
                </a:solidFill>
              </a:rPr>
              <a:t>AEDILES</a:t>
            </a:r>
          </a:p>
        </p:txBody>
      </p:sp>
      <p:sp>
        <p:nvSpPr>
          <p:cNvPr id="10" name="Oval 9"/>
          <p:cNvSpPr/>
          <p:nvPr/>
        </p:nvSpPr>
        <p:spPr>
          <a:xfrm>
            <a:off x="5940152" y="1916832"/>
            <a:ext cx="2376264" cy="20475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940152" y="2492896"/>
            <a:ext cx="2304256" cy="584775"/>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rPr>
              <a:t>S E N A T E</a:t>
            </a:r>
          </a:p>
        </p:txBody>
      </p:sp>
      <p:sp>
        <p:nvSpPr>
          <p:cNvPr id="15" name="TextBox 14"/>
          <p:cNvSpPr txBox="1"/>
          <p:nvPr/>
        </p:nvSpPr>
        <p:spPr>
          <a:xfrm rot="5400000">
            <a:off x="7771202" y="5656602"/>
            <a:ext cx="2376264" cy="369332"/>
          </a:xfrm>
          <a:prstGeom prst="rect">
            <a:avLst/>
          </a:prstGeom>
          <a:noFill/>
        </p:spPr>
        <p:txBody>
          <a:bodyPr wrap="square" rtlCol="0">
            <a:spAutoFit/>
          </a:bodyPr>
          <a:lstStyle/>
          <a:p>
            <a:pPr algn="ctr"/>
            <a:r>
              <a:rPr lang="en-GB" b="1" dirty="0"/>
              <a:t>populus / the people</a:t>
            </a:r>
          </a:p>
        </p:txBody>
      </p:sp>
      <p:sp>
        <p:nvSpPr>
          <p:cNvPr id="16" name="TextBox 15"/>
          <p:cNvSpPr txBox="1"/>
          <p:nvPr/>
        </p:nvSpPr>
        <p:spPr>
          <a:xfrm>
            <a:off x="6300192" y="3068960"/>
            <a:ext cx="1800200" cy="646331"/>
          </a:xfrm>
          <a:prstGeom prst="rect">
            <a:avLst/>
          </a:prstGeom>
          <a:noFill/>
        </p:spPr>
        <p:txBody>
          <a:bodyPr wrap="square" rtlCol="0">
            <a:spAutoFit/>
          </a:bodyPr>
          <a:lstStyle/>
          <a:p>
            <a:r>
              <a:rPr lang="en-GB" dirty="0"/>
              <a:t>300</a:t>
            </a:r>
            <a:r>
              <a:rPr lang="en-GB" dirty="0">
                <a:sym typeface="Wingdings" pitchFamily="2" charset="2"/>
              </a:rPr>
              <a:t>600 members</a:t>
            </a:r>
            <a:endParaRPr lang="en-GB" dirty="0"/>
          </a:p>
        </p:txBody>
      </p:sp>
      <p:cxnSp>
        <p:nvCxnSpPr>
          <p:cNvPr id="17" name="Straight Arrow Connector 16"/>
          <p:cNvCxnSpPr/>
          <p:nvPr/>
        </p:nvCxnSpPr>
        <p:spPr>
          <a:xfrm>
            <a:off x="3779912" y="148478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7668344" y="3717032"/>
            <a:ext cx="1296144" cy="338554"/>
          </a:xfrm>
          <a:prstGeom prst="rect">
            <a:avLst/>
          </a:prstGeom>
          <a:noFill/>
        </p:spPr>
        <p:txBody>
          <a:bodyPr wrap="square" rtlCol="0">
            <a:spAutoFit/>
          </a:bodyPr>
          <a:lstStyle/>
          <a:p>
            <a:r>
              <a:rPr lang="en-GB" sz="1600" dirty="0">
                <a:solidFill>
                  <a:schemeClr val="tx1">
                    <a:lumMod val="75000"/>
                  </a:schemeClr>
                </a:solidFill>
              </a:rPr>
              <a:t>VETO</a:t>
            </a:r>
            <a:endParaRPr lang="en-GB" dirty="0">
              <a:solidFill>
                <a:schemeClr val="tx1">
                  <a:lumMod val="75000"/>
                </a:schemeClr>
              </a:solidFill>
            </a:endParaRPr>
          </a:p>
        </p:txBody>
      </p:sp>
      <p:sp>
        <p:nvSpPr>
          <p:cNvPr id="23" name="TextBox 22"/>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cxnSp>
        <p:nvCxnSpPr>
          <p:cNvPr id="24" name="Straight Arrow Connector 23"/>
          <p:cNvCxnSpPr>
            <a:endCxn id="9" idx="3"/>
          </p:cNvCxnSpPr>
          <p:nvPr/>
        </p:nvCxnSpPr>
        <p:spPr>
          <a:xfrm flipH="1" flipV="1">
            <a:off x="5220072" y="3949047"/>
            <a:ext cx="1440160" cy="1136137"/>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5724128" y="5013176"/>
            <a:ext cx="2880320" cy="923330"/>
          </a:xfrm>
          <a:prstGeom prst="rect">
            <a:avLst/>
          </a:prstGeom>
          <a:noFill/>
        </p:spPr>
        <p:txBody>
          <a:bodyPr wrap="square" rtlCol="0">
            <a:spAutoFit/>
          </a:bodyPr>
          <a:lstStyle/>
          <a:p>
            <a:r>
              <a:rPr lang="en-GB" b="1" dirty="0"/>
              <a:t>only plebeians</a:t>
            </a:r>
            <a:br>
              <a:rPr lang="en-GB" b="1" dirty="0"/>
            </a:br>
            <a:r>
              <a:rPr lang="en-GB" b="1" dirty="0"/>
              <a:t>no patricians</a:t>
            </a:r>
          </a:p>
          <a:p>
            <a:r>
              <a:rPr lang="en-GB" b="1" dirty="0"/>
              <a:t>organised in 35 </a:t>
            </a:r>
            <a:r>
              <a:rPr lang="en-GB" b="1" i="1" dirty="0" err="1"/>
              <a:t>tribus</a:t>
            </a:r>
            <a:endParaRPr lang="en-GB" b="1" i="1" dirty="0"/>
          </a:p>
        </p:txBody>
      </p:sp>
      <p:sp>
        <p:nvSpPr>
          <p:cNvPr id="27" name="TextBox 26"/>
          <p:cNvSpPr txBox="1"/>
          <p:nvPr/>
        </p:nvSpPr>
        <p:spPr>
          <a:xfrm>
            <a:off x="4788024" y="6165304"/>
            <a:ext cx="3672408" cy="646331"/>
          </a:xfrm>
          <a:prstGeom prst="rect">
            <a:avLst/>
          </a:prstGeom>
          <a:noFill/>
        </p:spPr>
        <p:txBody>
          <a:bodyPr wrap="square" rtlCol="0">
            <a:spAutoFit/>
          </a:bodyPr>
          <a:lstStyle/>
          <a:p>
            <a:r>
              <a:rPr lang="en-GB" b="1" dirty="0"/>
              <a:t>RESULT OF </a:t>
            </a:r>
            <a:br>
              <a:rPr lang="en-GB" b="1" dirty="0"/>
            </a:br>
            <a:r>
              <a:rPr lang="en-GB" b="1" dirty="0"/>
              <a:t>STRUGGLE OF THE ORDERS</a:t>
            </a:r>
          </a:p>
        </p:txBody>
      </p:sp>
      <p:cxnSp>
        <p:nvCxnSpPr>
          <p:cNvPr id="28" name="Straight Arrow Connector 27"/>
          <p:cNvCxnSpPr>
            <a:endCxn id="23" idx="2"/>
          </p:cNvCxnSpPr>
          <p:nvPr/>
        </p:nvCxnSpPr>
        <p:spPr>
          <a:xfrm flipV="1">
            <a:off x="6732240" y="4446404"/>
            <a:ext cx="1116124" cy="71078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sp>
        <p:nvSpPr>
          <p:cNvPr id="29" name="Oval 28"/>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Arrow Connector 29"/>
          <p:cNvCxnSpPr/>
          <p:nvPr/>
        </p:nvCxnSpPr>
        <p:spPr>
          <a:xfrm flipV="1">
            <a:off x="7524328" y="2924944"/>
            <a:ext cx="0" cy="1079214"/>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flipV="1">
            <a:off x="4644008" y="2276872"/>
            <a:ext cx="3024336" cy="1872208"/>
          </a:xfrm>
          <a:prstGeom prst="straightConnector1">
            <a:avLst/>
          </a:prstGeom>
          <a:ln w="177800">
            <a:solidFill>
              <a:srgbClr val="FFC000">
                <a:alpha val="66000"/>
              </a:srgbClr>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p:txBody>
          <a:bodyPr/>
          <a:lstStyle/>
          <a:p>
            <a:r>
              <a:rPr lang="en-GB" dirty="0"/>
              <a:t>Struggle of the Orders</a:t>
            </a:r>
          </a:p>
        </p:txBody>
      </p:sp>
      <p:sp>
        <p:nvSpPr>
          <p:cNvPr id="3" name="Content Placeholder 2"/>
          <p:cNvSpPr>
            <a:spLocks noGrp="1"/>
          </p:cNvSpPr>
          <p:nvPr>
            <p:ph idx="4294967295"/>
          </p:nvPr>
        </p:nvSpPr>
        <p:spPr>
          <a:xfrm>
            <a:off x="0" y="1556792"/>
            <a:ext cx="3203848" cy="4525963"/>
          </a:xfrm>
          <a:prstGeom prst="rect">
            <a:avLst/>
          </a:prstGeom>
        </p:spPr>
        <p:txBody>
          <a:bodyPr/>
          <a:lstStyle/>
          <a:p>
            <a:r>
              <a:rPr lang="en-GB" dirty="0"/>
              <a:t>Two new institutions were created:</a:t>
            </a:r>
          </a:p>
          <a:p>
            <a:pPr lvl="1"/>
            <a:r>
              <a:rPr lang="en-GB" dirty="0"/>
              <a:t>the plebeian aedil</a:t>
            </a:r>
          </a:p>
          <a:p>
            <a:pPr lvl="2"/>
            <a:r>
              <a:rPr lang="en-GB" dirty="0"/>
              <a:t>originally the principal of the temple of Ceres</a:t>
            </a:r>
          </a:p>
          <a:p>
            <a:pPr lvl="3"/>
            <a:r>
              <a:rPr lang="en-GB" dirty="0">
                <a:solidFill>
                  <a:schemeClr val="tx1">
                    <a:lumMod val="75000"/>
                  </a:schemeClr>
                </a:solidFill>
              </a:rPr>
              <a:t>plebeian cult centre;</a:t>
            </a:r>
          </a:p>
          <a:p>
            <a:pPr lvl="3"/>
            <a:r>
              <a:rPr lang="en-GB" dirty="0">
                <a:solidFill>
                  <a:schemeClr val="tx1">
                    <a:lumMod val="75000"/>
                  </a:schemeClr>
                </a:solidFill>
              </a:rPr>
              <a:t>protector of plebs. rights…</a:t>
            </a:r>
          </a:p>
          <a:p>
            <a:pPr lvl="1"/>
            <a:r>
              <a:rPr lang="en-GB" b="1" dirty="0"/>
              <a:t>the tribune of the plebs</a:t>
            </a:r>
          </a:p>
          <a:p>
            <a:pPr lvl="2"/>
            <a:r>
              <a:rPr lang="en-GB" dirty="0">
                <a:solidFill>
                  <a:schemeClr val="tx1">
                    <a:lumMod val="75000"/>
                  </a:schemeClr>
                </a:solidFill>
              </a:rPr>
              <a:t>Origin  disputed…</a:t>
            </a:r>
          </a:p>
        </p:txBody>
      </p:sp>
    </p:spTree>
    <p:extLst>
      <p:ext uri="{BB962C8B-B14F-4D97-AF65-F5344CB8AC3E}">
        <p14:creationId xmlns:p14="http://schemas.microsoft.com/office/powerpoint/2010/main" val="47600843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1000"/>
                                        <p:tgtEl>
                                          <p:spTgt spid="26"/>
                                        </p:tgtEl>
                                      </p:cBhvr>
                                    </p:animEffect>
                                    <p:anim calcmode="lin" valueType="num">
                                      <p:cBhvr>
                                        <p:cTn id="18" dur="1000" fill="hold"/>
                                        <p:tgtEl>
                                          <p:spTgt spid="26"/>
                                        </p:tgtEl>
                                        <p:attrNameLst>
                                          <p:attrName>ppt_x</p:attrName>
                                        </p:attrNameLst>
                                      </p:cBhvr>
                                      <p:tavLst>
                                        <p:tav tm="0">
                                          <p:val>
                                            <p:strVal val="#ppt_x"/>
                                          </p:val>
                                        </p:tav>
                                        <p:tav tm="100000">
                                          <p:val>
                                            <p:strVal val="#ppt_x"/>
                                          </p:val>
                                        </p:tav>
                                      </p:tavLst>
                                    </p:anim>
                                    <p:anim calcmode="lin" valueType="num">
                                      <p:cBhvr>
                                        <p:cTn id="19" dur="1000" fill="hold"/>
                                        <p:tgtEl>
                                          <p:spTgt spid="2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7"/>
                                        </p:tgtEl>
                                        <p:attrNameLst>
                                          <p:attrName>style.visibility</p:attrName>
                                        </p:attrNameLst>
                                      </p:cBhvr>
                                      <p:to>
                                        <p:strVal val="visible"/>
                                      </p:to>
                                    </p:set>
                                    <p:animEffect transition="in" filter="fade">
                                      <p:cBhvr>
                                        <p:cTn id="22" dur="1000"/>
                                        <p:tgtEl>
                                          <p:spTgt spid="27"/>
                                        </p:tgtEl>
                                      </p:cBhvr>
                                    </p:animEffect>
                                    <p:anim calcmode="lin" valueType="num">
                                      <p:cBhvr>
                                        <p:cTn id="23" dur="1000" fill="hold"/>
                                        <p:tgtEl>
                                          <p:spTgt spid="27"/>
                                        </p:tgtEl>
                                        <p:attrNameLst>
                                          <p:attrName>ppt_x</p:attrName>
                                        </p:attrNameLst>
                                      </p:cBhvr>
                                      <p:tavLst>
                                        <p:tav tm="0">
                                          <p:val>
                                            <p:strVal val="#ppt_x"/>
                                          </p:val>
                                        </p:tav>
                                        <p:tav tm="100000">
                                          <p:val>
                                            <p:strVal val="#ppt_x"/>
                                          </p:val>
                                        </p:tav>
                                      </p:tavLst>
                                    </p:anim>
                                    <p:anim calcmode="lin" valueType="num">
                                      <p:cBhvr>
                                        <p:cTn id="24" dur="1000" fill="hold"/>
                                        <p:tgtEl>
                                          <p:spTgt spid="27"/>
                                        </p:tgtEl>
                                        <p:attrNameLst>
                                          <p:attrName>ppt_y</p:attrName>
                                        </p:attrNameLst>
                                      </p:cBhvr>
                                      <p:tavLst>
                                        <p:tav tm="0">
                                          <p:val>
                                            <p:strVal val="#ppt_y+.1"/>
                                          </p:val>
                                        </p:tav>
                                        <p:tav tm="100000">
                                          <p:val>
                                            <p:strVal val="#ppt_y"/>
                                          </p:val>
                                        </p:tav>
                                      </p:tavLst>
                                    </p:anim>
                                  </p:childTnLst>
                                </p:cTn>
                              </p:par>
                            </p:childTnLst>
                          </p:cTn>
                        </p:par>
                        <p:par>
                          <p:cTn id="25" fill="hold">
                            <p:stCondLst>
                              <p:cond delay="1000"/>
                            </p:stCondLst>
                            <p:childTnLst>
                              <p:par>
                                <p:cTn id="26" presetID="22" presetClass="entr" presetSubtype="8" fill="hold" nodeType="afterEffect">
                                  <p:stCondLst>
                                    <p:cond delay="0"/>
                                  </p:stCondLst>
                                  <p:childTnLst>
                                    <p:set>
                                      <p:cBhvr>
                                        <p:cTn id="27" dur="1" fill="hold">
                                          <p:stCondLst>
                                            <p:cond delay="0"/>
                                          </p:stCondLst>
                                        </p:cTn>
                                        <p:tgtEl>
                                          <p:spTgt spid="28"/>
                                        </p:tgtEl>
                                        <p:attrNameLst>
                                          <p:attrName>style.visibility</p:attrName>
                                        </p:attrNameLst>
                                      </p:cBhvr>
                                      <p:to>
                                        <p:strVal val="visible"/>
                                      </p:to>
                                    </p:set>
                                    <p:animEffect transition="in" filter="wipe(left)">
                                      <p:cBhvr>
                                        <p:cTn id="28" dur="500"/>
                                        <p:tgtEl>
                                          <p:spTgt spid="28"/>
                                        </p:tgtEl>
                                      </p:cBhvr>
                                    </p:animEffect>
                                  </p:childTnLst>
                                </p:cTn>
                              </p:par>
                            </p:childTnLst>
                          </p:cTn>
                        </p:par>
                        <p:par>
                          <p:cTn id="29" fill="hold">
                            <p:stCondLst>
                              <p:cond delay="1500"/>
                            </p:stCondLst>
                            <p:childTnLst>
                              <p:par>
                                <p:cTn id="30" presetID="22" presetClass="entr" presetSubtype="4"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wipe(down)">
                                      <p:cBhvr>
                                        <p:cTn id="32" dur="500"/>
                                        <p:tgtEl>
                                          <p:spTgt spid="23"/>
                                        </p:tgtEl>
                                      </p:cBhvr>
                                    </p:animEffect>
                                  </p:childTnLst>
                                </p:cTn>
                              </p:par>
                            </p:childTnLst>
                          </p:cTn>
                        </p:par>
                        <p:par>
                          <p:cTn id="33" fill="hold">
                            <p:stCondLst>
                              <p:cond delay="2000"/>
                            </p:stCondLst>
                            <p:childTnLst>
                              <p:par>
                                <p:cTn id="34" presetID="21" presetClass="entr" presetSubtype="1" fill="hold" grpId="0" nodeType="afterEffect">
                                  <p:stCondLst>
                                    <p:cond delay="0"/>
                                  </p:stCondLst>
                                  <p:childTnLst>
                                    <p:set>
                                      <p:cBhvr>
                                        <p:cTn id="35" dur="1" fill="hold">
                                          <p:stCondLst>
                                            <p:cond delay="0"/>
                                          </p:stCondLst>
                                        </p:cTn>
                                        <p:tgtEl>
                                          <p:spTgt spid="29"/>
                                        </p:tgtEl>
                                        <p:attrNameLst>
                                          <p:attrName>style.visibility</p:attrName>
                                        </p:attrNameLst>
                                      </p:cBhvr>
                                      <p:to>
                                        <p:strVal val="visible"/>
                                      </p:to>
                                    </p:set>
                                    <p:animEffect transition="in" filter="wheel(1)">
                                      <p:cBhvr>
                                        <p:cTn id="36" dur="2000"/>
                                        <p:tgtEl>
                                          <p:spTgt spid="29"/>
                                        </p:tgtEl>
                                      </p:cBhvr>
                                    </p:animEffect>
                                  </p:childTnLst>
                                </p:cTn>
                              </p:par>
                            </p:childTnLst>
                          </p:cTn>
                        </p:par>
                        <p:par>
                          <p:cTn id="37" fill="hold">
                            <p:stCondLst>
                              <p:cond delay="4000"/>
                            </p:stCondLst>
                            <p:childTnLst>
                              <p:par>
                                <p:cTn id="38" presetID="16" presetClass="entr" presetSubtype="37" fill="hold" nodeType="afterEffect">
                                  <p:stCondLst>
                                    <p:cond delay="750"/>
                                  </p:stCondLst>
                                  <p:childTnLst>
                                    <p:set>
                                      <p:cBhvr>
                                        <p:cTn id="39" dur="1" fill="hold">
                                          <p:stCondLst>
                                            <p:cond delay="0"/>
                                          </p:stCondLst>
                                        </p:cTn>
                                        <p:tgtEl>
                                          <p:spTgt spid="32"/>
                                        </p:tgtEl>
                                        <p:attrNameLst>
                                          <p:attrName>style.visibility</p:attrName>
                                        </p:attrNameLst>
                                      </p:cBhvr>
                                      <p:to>
                                        <p:strVal val="visible"/>
                                      </p:to>
                                    </p:set>
                                    <p:animEffect transition="in" filter="barn(outVertical)">
                                      <p:cBhvr>
                                        <p:cTn id="40" dur="500"/>
                                        <p:tgtEl>
                                          <p:spTgt spid="32"/>
                                        </p:tgtEl>
                                      </p:cBhvr>
                                    </p:animEffect>
                                  </p:childTnLst>
                                </p:cTn>
                              </p:par>
                            </p:childTnLst>
                          </p:cTn>
                        </p:par>
                        <p:par>
                          <p:cTn id="41" fill="hold">
                            <p:stCondLst>
                              <p:cond delay="5250"/>
                            </p:stCondLst>
                            <p:childTnLst>
                              <p:par>
                                <p:cTn id="42" presetID="10" presetClass="entr" presetSubtype="0" fill="hold" grpId="0" nodeType="after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500"/>
                                        <p:tgtEl>
                                          <p:spTgt spid="18"/>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nodeType="clickEffect">
                                  <p:stCondLst>
                                    <p:cond delay="0"/>
                                  </p:stCondLst>
                                  <p:childTnLst>
                                    <p:set>
                                      <p:cBhvr>
                                        <p:cTn id="48" dur="1" fill="hold">
                                          <p:stCondLst>
                                            <p:cond delay="0"/>
                                          </p:stCondLst>
                                        </p:cTn>
                                        <p:tgtEl>
                                          <p:spTgt spid="30"/>
                                        </p:tgtEl>
                                        <p:attrNameLst>
                                          <p:attrName>style.visibility</p:attrName>
                                        </p:attrNameLst>
                                      </p:cBhvr>
                                      <p:to>
                                        <p:strVal val="visible"/>
                                      </p:to>
                                    </p:set>
                                    <p:animEffect transition="in" filter="wipe(down)">
                                      <p:cBhvr>
                                        <p:cTn id="49" dur="500"/>
                                        <p:tgtEl>
                                          <p:spTgt spid="30"/>
                                        </p:tgtEl>
                                      </p:cBhvr>
                                    </p:animEffect>
                                  </p:childTnLst>
                                </p:cTn>
                              </p:par>
                            </p:childTnLst>
                          </p:cTn>
                        </p:par>
                        <p:par>
                          <p:cTn id="50" fill="hold">
                            <p:stCondLst>
                              <p:cond delay="500"/>
                            </p:stCondLst>
                            <p:childTnLst>
                              <p:par>
                                <p:cTn id="51" presetID="22" presetClass="entr" presetSubtype="4" fill="hold" nodeType="afterEffect">
                                  <p:stCondLst>
                                    <p:cond delay="0"/>
                                  </p:stCondLst>
                                  <p:childTnLst>
                                    <p:set>
                                      <p:cBhvr>
                                        <p:cTn id="52" dur="1" fill="hold">
                                          <p:stCondLst>
                                            <p:cond delay="0"/>
                                          </p:stCondLst>
                                        </p:cTn>
                                        <p:tgtEl>
                                          <p:spTgt spid="31"/>
                                        </p:tgtEl>
                                        <p:attrNameLst>
                                          <p:attrName>style.visibility</p:attrName>
                                        </p:attrNameLst>
                                      </p:cBhvr>
                                      <p:to>
                                        <p:strVal val="visible"/>
                                      </p:to>
                                    </p:set>
                                    <p:animEffect transition="in" filter="wipe(down)">
                                      <p:cBhvr>
                                        <p:cTn id="53" dur="500"/>
                                        <p:tgtEl>
                                          <p:spTgt spid="31"/>
                                        </p:tgtEl>
                                      </p:cBhvr>
                                    </p:animEffect>
                                  </p:childTnLst>
                                </p:cTn>
                              </p:par>
                            </p:childTnLst>
                          </p:cTn>
                        </p:par>
                        <p:par>
                          <p:cTn id="54" fill="hold">
                            <p:stCondLst>
                              <p:cond delay="1000"/>
                            </p:stCondLst>
                            <p:childTnLst>
                              <p:par>
                                <p:cTn id="55" presetID="22" presetClass="entr" presetSubtype="2" fill="hold" nodeType="after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wipe(right)">
                                      <p:cBhvr>
                                        <p:cTn id="5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5" grpId="0"/>
      <p:bldP spid="18" grpId="0"/>
      <p:bldP spid="23" grpId="0" animBg="1"/>
      <p:bldP spid="26" grpId="0"/>
      <p:bldP spid="27" grpId="0"/>
      <p:bldP spid="29"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tribune of the plebs </a:t>
            </a:r>
            <a:r>
              <a:rPr lang="en-GB" i="1" dirty="0">
                <a:solidFill>
                  <a:schemeClr val="tx1">
                    <a:lumMod val="75000"/>
                  </a:schemeClr>
                </a:solidFill>
              </a:rPr>
              <a:t> </a:t>
            </a:r>
            <a:r>
              <a:rPr lang="en-GB" i="1" dirty="0" err="1">
                <a:solidFill>
                  <a:schemeClr val="tx1">
                    <a:lumMod val="75000"/>
                  </a:schemeClr>
                </a:solidFill>
              </a:rPr>
              <a:t>tribunus</a:t>
            </a:r>
            <a:r>
              <a:rPr lang="en-GB" i="1" dirty="0">
                <a:solidFill>
                  <a:schemeClr val="tx1">
                    <a:lumMod val="75000"/>
                  </a:schemeClr>
                </a:solidFill>
              </a:rPr>
              <a:t> </a:t>
            </a:r>
            <a:r>
              <a:rPr lang="en-GB" i="1" dirty="0" err="1">
                <a:solidFill>
                  <a:schemeClr val="tx1">
                    <a:lumMod val="75000"/>
                  </a:schemeClr>
                </a:solidFill>
              </a:rPr>
              <a:t>plebis</a:t>
            </a:r>
            <a:endParaRPr lang="en-GB" i="1" dirty="0">
              <a:solidFill>
                <a:schemeClr val="tx1">
                  <a:lumMod val="75000"/>
                </a:schemeClr>
              </a:solidFill>
            </a:endParaRPr>
          </a:p>
        </p:txBody>
      </p:sp>
      <p:sp>
        <p:nvSpPr>
          <p:cNvPr id="3" name="Content Placeholder 2"/>
          <p:cNvSpPr>
            <a:spLocks noGrp="1"/>
          </p:cNvSpPr>
          <p:nvPr>
            <p:ph idx="4294967295"/>
          </p:nvPr>
        </p:nvSpPr>
        <p:spPr>
          <a:xfrm>
            <a:off x="457200" y="1600200"/>
            <a:ext cx="8229600" cy="5257800"/>
          </a:xfrm>
          <a:prstGeom prst="rect">
            <a:avLst/>
          </a:prstGeom>
        </p:spPr>
        <p:txBody>
          <a:bodyPr>
            <a:normAutofit/>
          </a:bodyPr>
          <a:lstStyle/>
          <a:p>
            <a:r>
              <a:rPr lang="en-GB" dirty="0" err="1">
                <a:solidFill>
                  <a:srgbClr val="FFFF00"/>
                </a:solidFill>
              </a:rPr>
              <a:t>tribunus</a:t>
            </a:r>
            <a:r>
              <a:rPr lang="en-GB" dirty="0">
                <a:solidFill>
                  <a:srgbClr val="FFFF00"/>
                </a:solidFill>
              </a:rPr>
              <a:t> </a:t>
            </a:r>
            <a:r>
              <a:rPr lang="en-GB" dirty="0" err="1">
                <a:solidFill>
                  <a:srgbClr val="FFFF00"/>
                </a:solidFill>
              </a:rPr>
              <a:t>plebis</a:t>
            </a:r>
            <a:r>
              <a:rPr lang="en-GB" dirty="0">
                <a:solidFill>
                  <a:srgbClr val="FFFF00"/>
                </a:solidFill>
              </a:rPr>
              <a:t> / plebeian tribune</a:t>
            </a:r>
          </a:p>
          <a:p>
            <a:pPr lvl="1"/>
            <a:r>
              <a:rPr lang="en-GB" dirty="0"/>
              <a:t>elected by the plebeian assembly</a:t>
            </a:r>
          </a:p>
          <a:p>
            <a:pPr lvl="2"/>
            <a:r>
              <a:rPr lang="en-GB" dirty="0"/>
              <a:t>not technically ‘magistrates’</a:t>
            </a:r>
          </a:p>
          <a:p>
            <a:pPr lvl="1"/>
            <a:r>
              <a:rPr lang="en-GB" dirty="0"/>
              <a:t>convene &amp; chair </a:t>
            </a:r>
            <a:r>
              <a:rPr lang="en-GB" i="1" dirty="0" err="1"/>
              <a:t>concilium</a:t>
            </a:r>
            <a:r>
              <a:rPr lang="en-GB" i="1" dirty="0"/>
              <a:t> </a:t>
            </a:r>
            <a:r>
              <a:rPr lang="en-GB" i="1" dirty="0" err="1"/>
              <a:t>plebis</a:t>
            </a:r>
            <a:r>
              <a:rPr lang="en-GB" i="1" dirty="0"/>
              <a:t> </a:t>
            </a:r>
          </a:p>
          <a:p>
            <a:pPr lvl="2"/>
            <a:r>
              <a:rPr lang="en-GB" dirty="0"/>
              <a:t>pass legislation </a:t>
            </a:r>
            <a:r>
              <a:rPr lang="en-GB" dirty="0">
                <a:sym typeface="Wingdings" panose="05000000000000000000" pitchFamily="2" charset="2"/>
              </a:rPr>
              <a:t></a:t>
            </a:r>
            <a:r>
              <a:rPr lang="en-GB" i="1" dirty="0" err="1">
                <a:solidFill>
                  <a:srgbClr val="FFFF00"/>
                </a:solidFill>
                <a:sym typeface="Wingdings" panose="05000000000000000000" pitchFamily="2" charset="2"/>
              </a:rPr>
              <a:t>plebiscita</a:t>
            </a:r>
            <a:endParaRPr lang="en-GB" i="1" dirty="0">
              <a:solidFill>
                <a:srgbClr val="FFFF00"/>
              </a:solidFill>
              <a:sym typeface="Wingdings" panose="05000000000000000000" pitchFamily="2" charset="2"/>
            </a:endParaRPr>
          </a:p>
          <a:p>
            <a:pPr lvl="1"/>
            <a:r>
              <a:rPr lang="en-GB" i="1" dirty="0" err="1"/>
              <a:t>Ius</a:t>
            </a:r>
            <a:r>
              <a:rPr lang="en-GB" i="1" dirty="0"/>
              <a:t> </a:t>
            </a:r>
            <a:r>
              <a:rPr lang="en-GB" i="1" dirty="0" err="1"/>
              <a:t>intercessionis</a:t>
            </a:r>
            <a:r>
              <a:rPr lang="en-GB" dirty="0"/>
              <a:t>, or </a:t>
            </a:r>
            <a:r>
              <a:rPr lang="en-GB" i="1" dirty="0" err="1">
                <a:solidFill>
                  <a:srgbClr val="FFFF00"/>
                </a:solidFill>
              </a:rPr>
              <a:t>intercessio</a:t>
            </a:r>
            <a:endParaRPr lang="en-GB" i="1" dirty="0">
              <a:solidFill>
                <a:srgbClr val="FFFF00"/>
              </a:solidFill>
            </a:endParaRPr>
          </a:p>
          <a:p>
            <a:pPr lvl="2"/>
            <a:r>
              <a:rPr lang="en-GB" dirty="0"/>
              <a:t>to intercede on behalf of the plebeians;</a:t>
            </a:r>
          </a:p>
          <a:p>
            <a:pPr lvl="2"/>
            <a:r>
              <a:rPr lang="en-GB" dirty="0"/>
              <a:t>veto the actions of the magistrates, even veto the Senate</a:t>
            </a:r>
          </a:p>
          <a:p>
            <a:pPr lvl="1"/>
            <a:r>
              <a:rPr lang="en-GB" dirty="0">
                <a:solidFill>
                  <a:srgbClr val="FFFF00"/>
                </a:solidFill>
              </a:rPr>
              <a:t>sacrosanctity</a:t>
            </a:r>
          </a:p>
          <a:p>
            <a:pPr lvl="2"/>
            <a:r>
              <a:rPr lang="en-GB" i="1" dirty="0">
                <a:sym typeface="Wingdings" panose="05000000000000000000" pitchFamily="2" charset="2"/>
              </a:rPr>
              <a:t>to </a:t>
            </a:r>
            <a:r>
              <a:rPr lang="en-GB" dirty="0"/>
              <a:t>disregard the veto of a tribune, was punishable by death</a:t>
            </a:r>
          </a:p>
          <a:p>
            <a:pPr lvl="1"/>
            <a:r>
              <a:rPr lang="en-GB" i="1" dirty="0" err="1"/>
              <a:t>provocatio</a:t>
            </a:r>
            <a:r>
              <a:rPr lang="en-GB" i="1" dirty="0"/>
              <a:t> ad </a:t>
            </a:r>
            <a:r>
              <a:rPr lang="en-GB" i="1" dirty="0" err="1"/>
              <a:t>populum</a:t>
            </a:r>
            <a:endParaRPr lang="en-GB" i="1" dirty="0"/>
          </a:p>
          <a:p>
            <a:pPr lvl="2"/>
            <a:r>
              <a:rPr lang="en-GB" dirty="0"/>
              <a:t>entitled any citizen to appeal the actions of a magistrate; tribune determine the lawfulness of the magistrate's action</a:t>
            </a:r>
            <a:endParaRPr lang="en-GB" i="1" dirty="0">
              <a:sym typeface="Wingdings" panose="05000000000000000000" pitchFamily="2" charset="2"/>
            </a:endParaRPr>
          </a:p>
          <a:p>
            <a:pPr lvl="1"/>
            <a:r>
              <a:rPr lang="en-GB" i="1" dirty="0">
                <a:sym typeface="Wingdings" panose="05000000000000000000" pitchFamily="2" charset="2"/>
              </a:rPr>
              <a:t>3</a:t>
            </a:r>
            <a:r>
              <a:rPr lang="en-GB" i="1" baseline="30000" dirty="0">
                <a:sym typeface="Wingdings" panose="05000000000000000000" pitchFamily="2" charset="2"/>
              </a:rPr>
              <a:t>rd</a:t>
            </a:r>
            <a:r>
              <a:rPr lang="en-GB" i="1" dirty="0">
                <a:sym typeface="Wingdings" panose="05000000000000000000" pitchFamily="2" charset="2"/>
              </a:rPr>
              <a:t> c. BC: </a:t>
            </a:r>
            <a:r>
              <a:rPr lang="en-GB" i="1" dirty="0" err="1">
                <a:sym typeface="Wingdings" panose="05000000000000000000" pitchFamily="2" charset="2"/>
              </a:rPr>
              <a:t>trib.plebis</a:t>
            </a:r>
            <a:r>
              <a:rPr lang="en-GB" i="1" dirty="0">
                <a:sym typeface="Wingdings" panose="05000000000000000000" pitchFamily="2" charset="2"/>
              </a:rPr>
              <a:t>: power to call the senate to order and lay legislation before the senate</a:t>
            </a:r>
          </a:p>
          <a:p>
            <a:pPr lvl="1"/>
            <a:endParaRPr lang="en-GB" dirty="0"/>
          </a:p>
          <a:p>
            <a:pPr marL="1371600" lvl="3" indent="0">
              <a:buNone/>
            </a:pPr>
            <a:endParaRPr lang="en-GB" dirty="0"/>
          </a:p>
        </p:txBody>
      </p:sp>
      <p:sp>
        <p:nvSpPr>
          <p:cNvPr id="4" name="TextBox 3"/>
          <p:cNvSpPr txBox="1"/>
          <p:nvPr/>
        </p:nvSpPr>
        <p:spPr>
          <a:xfrm>
            <a:off x="7668344" y="3717032"/>
            <a:ext cx="1296144" cy="338554"/>
          </a:xfrm>
          <a:prstGeom prst="rect">
            <a:avLst/>
          </a:prstGeom>
          <a:noFill/>
        </p:spPr>
        <p:txBody>
          <a:bodyPr wrap="square" rtlCol="0">
            <a:spAutoFit/>
          </a:bodyPr>
          <a:lstStyle/>
          <a:p>
            <a:r>
              <a:rPr lang="en-GB" sz="1600" dirty="0">
                <a:solidFill>
                  <a:schemeClr val="tx1">
                    <a:lumMod val="75000"/>
                  </a:schemeClr>
                </a:solidFill>
              </a:rPr>
              <a:t>VETO</a:t>
            </a:r>
            <a:endParaRPr lang="en-GB" dirty="0">
              <a:solidFill>
                <a:schemeClr val="tx1">
                  <a:lumMod val="75000"/>
                </a:schemeClr>
              </a:solidFill>
            </a:endParaRPr>
          </a:p>
        </p:txBody>
      </p:sp>
      <p:sp>
        <p:nvSpPr>
          <p:cNvPr id="5" name="TextBox 4"/>
          <p:cNvSpPr txBox="1"/>
          <p:nvPr/>
        </p:nvSpPr>
        <p:spPr>
          <a:xfrm>
            <a:off x="6876256" y="4077072"/>
            <a:ext cx="1944216" cy="369332"/>
          </a:xfrm>
          <a:prstGeom prst="rect">
            <a:avLst/>
          </a:prstGeom>
          <a:solidFill>
            <a:srgbClr val="C00000"/>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i="1" dirty="0" err="1"/>
              <a:t>tribunus</a:t>
            </a:r>
            <a:r>
              <a:rPr lang="en-GB" b="1" i="1" dirty="0"/>
              <a:t> </a:t>
            </a:r>
            <a:r>
              <a:rPr lang="en-GB" b="1" i="1" dirty="0" err="1"/>
              <a:t>plebis</a:t>
            </a:r>
            <a:endParaRPr lang="en-GB" b="1" i="1" dirty="0"/>
          </a:p>
        </p:txBody>
      </p:sp>
      <p:sp>
        <p:nvSpPr>
          <p:cNvPr id="6" name="Oval 5"/>
          <p:cNvSpPr/>
          <p:nvPr/>
        </p:nvSpPr>
        <p:spPr>
          <a:xfrm>
            <a:off x="6300192" y="3789040"/>
            <a:ext cx="2627784" cy="914400"/>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a:off x="7524328" y="4005064"/>
            <a:ext cx="792088" cy="0"/>
          </a:xfrm>
          <a:prstGeom prst="straightConnector1">
            <a:avLst/>
          </a:prstGeom>
          <a:ln w="50800">
            <a:solidFill>
              <a:srgbClr val="FFFF00"/>
            </a:solidFill>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22222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1" fill="hold">
                            <p:stCondLst>
                              <p:cond delay="1000"/>
                            </p:stCondLst>
                            <p:childTnLst>
                              <p:par>
                                <p:cTn id="42" presetID="42" presetClass="entr" presetSubtype="0" fill="hold" grpId="0" nodeType="after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7" fill="hold">
                            <p:stCondLst>
                              <p:cond delay="2000"/>
                            </p:stCondLst>
                            <p:childTnLst>
                              <p:par>
                                <p:cTn id="48" presetID="42" presetClass="entr" presetSubtype="0" fill="hold" grpId="0" nodeType="after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3" fill="hold">
                            <p:stCondLst>
                              <p:cond delay="3000"/>
                            </p:stCondLst>
                            <p:childTnLst>
                              <p:par>
                                <p:cTn id="54" presetID="42" presetClass="entr" presetSubtype="0" fill="hold" grpId="0" nodeType="after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59" fill="hold">
                            <p:stCondLst>
                              <p:cond delay="4000"/>
                            </p:stCondLst>
                            <p:childTnLst>
                              <p:par>
                                <p:cTn id="60" presetID="42" presetClass="entr" presetSubtype="0" fill="hold" grpId="0" nodeType="after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10" end="10"/>
                                            </p:txEl>
                                          </p:spTgt>
                                        </p:tgtEl>
                                        <p:attrNameLst>
                                          <p:attrName>style.visibility</p:attrName>
                                        </p:attrNameLst>
                                      </p:cBhvr>
                                      <p:to>
                                        <p:strVal val="visible"/>
                                      </p:to>
                                    </p:set>
                                    <p:animEffect transition="in" filter="fade">
                                      <p:cBhvr>
                                        <p:cTn id="69" dur="1000"/>
                                        <p:tgtEl>
                                          <p:spTgt spid="3">
                                            <p:txEl>
                                              <p:pRg st="10" end="10"/>
                                            </p:txEl>
                                          </p:spTgt>
                                        </p:tgtEl>
                                      </p:cBhvr>
                                    </p:animEffect>
                                    <p:anim calcmode="lin" valueType="num">
                                      <p:cBhvr>
                                        <p:cTn id="70"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72" fill="hold">
                            <p:stCondLst>
                              <p:cond delay="1000"/>
                            </p:stCondLst>
                            <p:childTnLst>
                              <p:par>
                                <p:cTn id="73" presetID="42" presetClass="entr" presetSubtype="0" fill="hold" grpId="0" nodeType="afterEffect">
                                  <p:stCondLst>
                                    <p:cond delay="0"/>
                                  </p:stCondLst>
                                  <p:childTnLst>
                                    <p:set>
                                      <p:cBhvr>
                                        <p:cTn id="74" dur="1" fill="hold">
                                          <p:stCondLst>
                                            <p:cond delay="0"/>
                                          </p:stCondLst>
                                        </p:cTn>
                                        <p:tgtEl>
                                          <p:spTgt spid="3">
                                            <p:txEl>
                                              <p:pRg st="11" end="11"/>
                                            </p:txEl>
                                          </p:spTgt>
                                        </p:tgtEl>
                                        <p:attrNameLst>
                                          <p:attrName>style.visibility</p:attrName>
                                        </p:attrNameLst>
                                      </p:cBhvr>
                                      <p:to>
                                        <p:strVal val="visible"/>
                                      </p:to>
                                    </p:set>
                                    <p:animEffect transition="in" filter="fade">
                                      <p:cBhvr>
                                        <p:cTn id="75" dur="1000"/>
                                        <p:tgtEl>
                                          <p:spTgt spid="3">
                                            <p:txEl>
                                              <p:pRg st="11" end="11"/>
                                            </p:txEl>
                                          </p:spTgt>
                                        </p:tgtEl>
                                      </p:cBhvr>
                                    </p:animEffect>
                                    <p:anim calcmode="lin" valueType="num">
                                      <p:cBhvr>
                                        <p:cTn id="76"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7"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par>
                          <p:cTn id="78" fill="hold">
                            <p:stCondLst>
                              <p:cond delay="2000"/>
                            </p:stCondLst>
                            <p:childTnLst>
                              <p:par>
                                <p:cTn id="79" presetID="42" presetClass="entr" presetSubtype="0" fill="hold" grpId="0" nodeType="afterEffect">
                                  <p:stCondLst>
                                    <p:cond delay="0"/>
                                  </p:stCondLst>
                                  <p:childTnLst>
                                    <p:set>
                                      <p:cBhvr>
                                        <p:cTn id="80" dur="1" fill="hold">
                                          <p:stCondLst>
                                            <p:cond delay="0"/>
                                          </p:stCondLst>
                                        </p:cTn>
                                        <p:tgtEl>
                                          <p:spTgt spid="3">
                                            <p:txEl>
                                              <p:pRg st="12" end="12"/>
                                            </p:txEl>
                                          </p:spTgt>
                                        </p:tgtEl>
                                        <p:attrNameLst>
                                          <p:attrName>style.visibility</p:attrName>
                                        </p:attrNameLst>
                                      </p:cBhvr>
                                      <p:to>
                                        <p:strVal val="visible"/>
                                      </p:to>
                                    </p:set>
                                    <p:animEffect transition="in" filter="fade">
                                      <p:cBhvr>
                                        <p:cTn id="81" dur="1000"/>
                                        <p:tgtEl>
                                          <p:spTgt spid="3">
                                            <p:txEl>
                                              <p:pRg st="12" end="12"/>
                                            </p:txEl>
                                          </p:spTgt>
                                        </p:tgtEl>
                                      </p:cBhvr>
                                    </p:animEffect>
                                    <p:anim calcmode="lin" valueType="num">
                                      <p:cBhvr>
                                        <p:cTn id="82"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83"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0D87AD9-5FD1-4A8B-BC09-364EBF8700B4}"/>
              </a:ext>
            </a:extLst>
          </p:cNvPr>
          <p:cNvSpPr>
            <a:spLocks noGrp="1"/>
          </p:cNvSpPr>
          <p:nvPr>
            <p:ph sz="quarter" idx="13"/>
          </p:nvPr>
        </p:nvSpPr>
        <p:spPr/>
        <p:txBody>
          <a:bodyPr/>
          <a:lstStyle/>
          <a:p>
            <a:endParaRPr lang="en-GB"/>
          </a:p>
        </p:txBody>
      </p:sp>
      <p:sp>
        <p:nvSpPr>
          <p:cNvPr id="3" name="Title 2">
            <a:extLst>
              <a:ext uri="{FF2B5EF4-FFF2-40B4-BE49-F238E27FC236}">
                <a16:creationId xmlns:a16="http://schemas.microsoft.com/office/drawing/2014/main" id="{FBB113A6-C8BD-425D-9AF5-CB2E9EC443C9}"/>
              </a:ext>
            </a:extLst>
          </p:cNvPr>
          <p:cNvSpPr>
            <a:spLocks noGrp="1"/>
          </p:cNvSpPr>
          <p:nvPr>
            <p:ph type="title"/>
          </p:nvPr>
        </p:nvSpPr>
        <p:spPr/>
        <p:txBody>
          <a:bodyPr/>
          <a:lstStyle/>
          <a:p>
            <a:endParaRPr lang="en-GB"/>
          </a:p>
        </p:txBody>
      </p:sp>
      <p:pic>
        <p:nvPicPr>
          <p:cNvPr id="7" name="Content Placeholder 4">
            <a:extLst>
              <a:ext uri="{FF2B5EF4-FFF2-40B4-BE49-F238E27FC236}">
                <a16:creationId xmlns:a16="http://schemas.microsoft.com/office/drawing/2014/main" id="{8A86D597-FE97-4A9A-9C6B-EE43B3001C2B}"/>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9091" t="11437" b="6663"/>
          <a:stretch/>
        </p:blipFill>
        <p:spPr>
          <a:xfrm>
            <a:off x="20" y="10"/>
            <a:ext cx="9143980" cy="6857990"/>
          </a:xfrm>
          <a:prstGeom prst="rect">
            <a:avLst/>
          </a:prstGeom>
        </p:spPr>
      </p:pic>
      <p:sp>
        <p:nvSpPr>
          <p:cNvPr id="8" name="Rectangle 7">
            <a:extLst>
              <a:ext uri="{FF2B5EF4-FFF2-40B4-BE49-F238E27FC236}">
                <a16:creationId xmlns:a16="http://schemas.microsoft.com/office/drawing/2014/main" id="{4F372183-1EF2-4924-ADF1-26112642E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514987" y="0"/>
            <a:ext cx="582772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BFB74652-2541-4125-9F34-90CAF0DD3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514600" y="1295400"/>
            <a:ext cx="58293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Title 2">
            <a:extLst>
              <a:ext uri="{FF2B5EF4-FFF2-40B4-BE49-F238E27FC236}">
                <a16:creationId xmlns:a16="http://schemas.microsoft.com/office/drawing/2014/main" id="{B25B70F1-CF8A-4BBE-8123-7A0081223689}"/>
              </a:ext>
            </a:extLst>
          </p:cNvPr>
          <p:cNvSpPr txBox="1">
            <a:spLocks/>
          </p:cNvSpPr>
          <p:nvPr/>
        </p:nvSpPr>
        <p:spPr>
          <a:xfrm>
            <a:off x="2699792" y="1990078"/>
            <a:ext cx="6094486" cy="4197362"/>
          </a:xfrm>
          <a:prstGeom prst="rect">
            <a:avLst/>
          </a:prstGeom>
        </p:spPr>
        <p:txBody>
          <a:bodyPr vert="horz" lIns="91440" tIns="45720" rIns="91440" bIns="45720" rtlCol="0" anchor="b" anchorCtr="0">
            <a:normAutofit fontScale="92500" lnSpcReduction="20000"/>
          </a:bodyPr>
          <a:lst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a:lstStyle>
          <a:p>
            <a:r>
              <a:rPr lang="en-GB" sz="10300" dirty="0"/>
              <a:t>XII</a:t>
            </a:r>
            <a:br>
              <a:rPr lang="en-GB" sz="10300" dirty="0"/>
            </a:br>
            <a:r>
              <a:rPr lang="pt-BR" sz="6500" i="1" dirty="0" err="1"/>
              <a:t>Leges</a:t>
            </a:r>
            <a:r>
              <a:rPr lang="pt-BR" sz="6500" i="1" dirty="0"/>
              <a:t> </a:t>
            </a:r>
            <a:br>
              <a:rPr lang="pt-BR" sz="6500" i="1" dirty="0"/>
            </a:br>
            <a:r>
              <a:rPr lang="pt-BR" sz="6500" i="1" dirty="0" err="1"/>
              <a:t>Duodecim</a:t>
            </a:r>
            <a:r>
              <a:rPr lang="pt-BR" sz="6500" i="1" dirty="0"/>
              <a:t> </a:t>
            </a:r>
            <a:br>
              <a:rPr lang="pt-BR" sz="6500" i="1" dirty="0"/>
            </a:br>
            <a:r>
              <a:rPr lang="pt-BR" sz="6500" i="1" dirty="0" err="1"/>
              <a:t>Tabularum</a:t>
            </a:r>
            <a:endParaRPr lang="en-GB" sz="10300" dirty="0"/>
          </a:p>
          <a:p>
            <a:r>
              <a:rPr lang="en-GB" dirty="0"/>
              <a:t>‘The Twelve Tables’</a:t>
            </a:r>
          </a:p>
        </p:txBody>
      </p:sp>
    </p:spTree>
    <p:extLst>
      <p:ext uri="{BB962C8B-B14F-4D97-AF65-F5344CB8AC3E}">
        <p14:creationId xmlns:p14="http://schemas.microsoft.com/office/powerpoint/2010/main" val="110116401"/>
      </p:ext>
    </p:extLst>
  </p:cSld>
  <p:clrMapOvr>
    <a:masterClrMapping/>
  </p:clrMapOvr>
  <p:transition spd="slow">
    <p:randomBar dir="ver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4E6BE23-5D83-40DB-96D1-847334B4F894}"/>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8100" r="9091"/>
          <a:stretch/>
        </p:blipFill>
        <p:spPr>
          <a:xfrm>
            <a:off x="20" y="10"/>
            <a:ext cx="9143980" cy="6857990"/>
          </a:xfrm>
          <a:prstGeom prst="rect">
            <a:avLst/>
          </a:prstGeom>
        </p:spPr>
      </p:pic>
      <p:sp>
        <p:nvSpPr>
          <p:cNvPr id="3" name="Title 2">
            <a:extLst>
              <a:ext uri="{FF2B5EF4-FFF2-40B4-BE49-F238E27FC236}">
                <a16:creationId xmlns:a16="http://schemas.microsoft.com/office/drawing/2014/main" id="{10A9C32F-F0CD-43F6-B13C-30846A6C672F}"/>
              </a:ext>
            </a:extLst>
          </p:cNvPr>
          <p:cNvSpPr>
            <a:spLocks noGrp="1"/>
          </p:cNvSpPr>
          <p:nvPr>
            <p:ph type="title"/>
          </p:nvPr>
        </p:nvSpPr>
        <p:spPr/>
        <p:txBody>
          <a:bodyPr/>
          <a:lstStyle/>
          <a:p>
            <a:r>
              <a:rPr lang="en-GB" dirty="0"/>
              <a:t>XII tables 451 – 450 BC</a:t>
            </a:r>
          </a:p>
        </p:txBody>
      </p:sp>
      <p:sp>
        <p:nvSpPr>
          <p:cNvPr id="5" name="Content Placeholder 2">
            <a:extLst>
              <a:ext uri="{FF2B5EF4-FFF2-40B4-BE49-F238E27FC236}">
                <a16:creationId xmlns:a16="http://schemas.microsoft.com/office/drawing/2014/main" id="{F6B13EC7-30E1-47CD-815C-95644B05E35D}"/>
              </a:ext>
            </a:extLst>
          </p:cNvPr>
          <p:cNvSpPr txBox="1">
            <a:spLocks/>
          </p:cNvSpPr>
          <p:nvPr/>
        </p:nvSpPr>
        <p:spPr>
          <a:xfrm>
            <a:off x="1691680" y="1340768"/>
            <a:ext cx="7267806" cy="551723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pt-BR" sz="2000" i="1" dirty="0" err="1">
                <a:solidFill>
                  <a:srgbClr val="FFFF00"/>
                </a:solidFill>
              </a:rPr>
              <a:t>Leges</a:t>
            </a:r>
            <a:r>
              <a:rPr lang="pt-BR" sz="2000" i="1" dirty="0">
                <a:solidFill>
                  <a:srgbClr val="FFFF00"/>
                </a:solidFill>
              </a:rPr>
              <a:t> </a:t>
            </a:r>
            <a:r>
              <a:rPr lang="pt-BR" sz="2000" i="1" dirty="0" err="1">
                <a:solidFill>
                  <a:srgbClr val="FFFF00"/>
                </a:solidFill>
              </a:rPr>
              <a:t>Duodecim</a:t>
            </a:r>
            <a:r>
              <a:rPr lang="pt-BR" sz="2000" i="1" dirty="0">
                <a:solidFill>
                  <a:srgbClr val="FFFF00"/>
                </a:solidFill>
              </a:rPr>
              <a:t> </a:t>
            </a:r>
            <a:r>
              <a:rPr lang="pt-BR" sz="2000" i="1" dirty="0" err="1">
                <a:solidFill>
                  <a:srgbClr val="FFFF00"/>
                </a:solidFill>
              </a:rPr>
              <a:t>Tabularum</a:t>
            </a:r>
            <a:r>
              <a:rPr lang="pt-BR" sz="2000" dirty="0">
                <a:solidFill>
                  <a:srgbClr val="FFFF00"/>
                </a:solidFill>
              </a:rPr>
              <a:t> / </a:t>
            </a:r>
            <a:r>
              <a:rPr lang="pt-BR" sz="2000" i="1" dirty="0" err="1">
                <a:solidFill>
                  <a:srgbClr val="FFFF00"/>
                </a:solidFill>
              </a:rPr>
              <a:t>Duodecim</a:t>
            </a:r>
            <a:r>
              <a:rPr lang="pt-BR" sz="2000" i="1" dirty="0">
                <a:solidFill>
                  <a:srgbClr val="FFFF00"/>
                </a:solidFill>
              </a:rPr>
              <a:t> </a:t>
            </a:r>
            <a:r>
              <a:rPr lang="pt-BR" sz="2000" i="1" dirty="0" err="1">
                <a:solidFill>
                  <a:srgbClr val="FFFF00"/>
                </a:solidFill>
              </a:rPr>
              <a:t>Tabulae</a:t>
            </a:r>
            <a:endParaRPr lang="pt-BR" sz="2000" i="1" dirty="0">
              <a:solidFill>
                <a:srgbClr val="FFFF00"/>
              </a:solidFill>
            </a:endParaRPr>
          </a:p>
          <a:p>
            <a:r>
              <a:rPr lang="pt-BR" sz="2000" i="1" dirty="0">
                <a:solidFill>
                  <a:srgbClr val="FFFF00"/>
                </a:solidFill>
              </a:rPr>
              <a:t>451 BC </a:t>
            </a:r>
            <a:r>
              <a:rPr lang="pt-BR" sz="2000" i="1" dirty="0" err="1">
                <a:solidFill>
                  <a:srgbClr val="FFFF00"/>
                </a:solidFill>
              </a:rPr>
              <a:t>decemviri</a:t>
            </a:r>
            <a:r>
              <a:rPr lang="pt-BR" sz="2000" i="1" dirty="0">
                <a:solidFill>
                  <a:srgbClr val="FFFF00"/>
                </a:solidFill>
              </a:rPr>
              <a:t> “</a:t>
            </a:r>
            <a:r>
              <a:rPr lang="pt-BR" sz="2000" i="1" dirty="0" err="1">
                <a:solidFill>
                  <a:srgbClr val="FFFF00"/>
                </a:solidFill>
              </a:rPr>
              <a:t>ten</a:t>
            </a:r>
            <a:r>
              <a:rPr lang="pt-BR" sz="2000" i="1" dirty="0">
                <a:solidFill>
                  <a:srgbClr val="FFFF00"/>
                </a:solidFill>
              </a:rPr>
              <a:t> </a:t>
            </a:r>
            <a:r>
              <a:rPr lang="pt-BR" sz="2000" i="1" dirty="0" err="1">
                <a:solidFill>
                  <a:srgbClr val="FFFF00"/>
                </a:solidFill>
              </a:rPr>
              <a:t>men</a:t>
            </a:r>
            <a:r>
              <a:rPr lang="pt-BR" sz="2000" i="1" dirty="0">
                <a:solidFill>
                  <a:srgbClr val="FFFF00"/>
                </a:solidFill>
              </a:rPr>
              <a:t>” </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send</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to</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Greece</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or</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merely</a:t>
            </a:r>
            <a:r>
              <a:rPr lang="pt-BR" sz="2000" i="1" dirty="0">
                <a:solidFill>
                  <a:srgbClr val="FFFF00"/>
                </a:solidFill>
                <a:sym typeface="Wingdings" panose="05000000000000000000" pitchFamily="2" charset="2"/>
              </a:rPr>
              <a:t> Magna </a:t>
            </a:r>
            <a:r>
              <a:rPr lang="pt-BR" sz="2000" i="1" dirty="0" err="1">
                <a:solidFill>
                  <a:srgbClr val="FFFF00"/>
                </a:solidFill>
                <a:sym typeface="Wingdings" panose="05000000000000000000" pitchFamily="2" charset="2"/>
              </a:rPr>
              <a:t>Graecia</a:t>
            </a:r>
            <a:r>
              <a:rPr lang="pt-BR" sz="2000" i="1" dirty="0">
                <a:solidFill>
                  <a:srgbClr val="FFFF00"/>
                </a:solidFill>
                <a:sym typeface="Wingdings" panose="05000000000000000000" pitchFamily="2" charset="2"/>
              </a:rPr>
              <a:t>?)</a:t>
            </a:r>
            <a:br>
              <a:rPr lang="pt-BR" sz="2000" i="1" dirty="0">
                <a:solidFill>
                  <a:srgbClr val="FFFF00"/>
                </a:solidFill>
                <a:sym typeface="Wingdings" panose="05000000000000000000" pitchFamily="2" charset="2"/>
              </a:rPr>
            </a:br>
            <a:endParaRPr lang="pt-BR" sz="2000" i="1" dirty="0">
              <a:solidFill>
                <a:srgbClr val="FFFF00"/>
              </a:solidFill>
              <a:sym typeface="Wingdings" panose="05000000000000000000" pitchFamily="2" charset="2"/>
            </a:endParaRPr>
          </a:p>
          <a:p>
            <a:pPr lvl="1"/>
            <a:r>
              <a:rPr lang="en-GB" sz="1800" dirty="0">
                <a:solidFill>
                  <a:srgbClr val="FFFF00"/>
                </a:solidFill>
              </a:rPr>
              <a:t>"...every citizen should quietly consider each point, then talk it over with his friends, and, finally, bring forward for public discussion any additions or subtractions which seemed desirable." (cf. Livy 3.34)</a:t>
            </a:r>
            <a:br>
              <a:rPr lang="en-GB" sz="1800" dirty="0">
                <a:solidFill>
                  <a:srgbClr val="FFFF00"/>
                </a:solidFill>
              </a:rPr>
            </a:br>
            <a:endParaRPr lang="pt-BR" sz="1800" i="1" dirty="0">
              <a:solidFill>
                <a:srgbClr val="FFFF00"/>
              </a:solidFill>
              <a:sym typeface="Wingdings" panose="05000000000000000000" pitchFamily="2" charset="2"/>
            </a:endParaRPr>
          </a:p>
          <a:p>
            <a:r>
              <a:rPr lang="pt-BR" sz="2000" i="1" dirty="0">
                <a:solidFill>
                  <a:srgbClr val="FFFF00"/>
                </a:solidFill>
                <a:sym typeface="Wingdings" panose="05000000000000000000" pitchFamily="2" charset="2"/>
              </a:rPr>
              <a:t>2nd </a:t>
            </a:r>
            <a:r>
              <a:rPr lang="pt-BR" sz="2000" i="1" dirty="0" err="1">
                <a:solidFill>
                  <a:srgbClr val="FFFF00"/>
                </a:solidFill>
                <a:sym typeface="Wingdings" panose="05000000000000000000" pitchFamily="2" charset="2"/>
              </a:rPr>
              <a:t>decemviri</a:t>
            </a:r>
            <a:r>
              <a:rPr lang="pt-BR" sz="2000" i="1" dirty="0">
                <a:solidFill>
                  <a:srgbClr val="FFFF00"/>
                </a:solidFill>
                <a:sym typeface="Wingdings" panose="05000000000000000000" pitchFamily="2" charset="2"/>
              </a:rPr>
              <a:t> in 450 BC </a:t>
            </a:r>
            <a:r>
              <a:rPr lang="pt-BR" sz="2000" i="1" dirty="0" err="1">
                <a:solidFill>
                  <a:srgbClr val="FFFF00"/>
                </a:solidFill>
                <a:sym typeface="Wingdings" panose="05000000000000000000" pitchFamily="2" charset="2"/>
              </a:rPr>
              <a:t>added</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another</a:t>
            </a:r>
            <a:r>
              <a:rPr lang="pt-BR" sz="2000" i="1" dirty="0">
                <a:solidFill>
                  <a:srgbClr val="FFFF00"/>
                </a:solidFill>
                <a:sym typeface="Wingdings" panose="05000000000000000000" pitchFamily="2" charset="2"/>
              </a:rPr>
              <a:t> </a:t>
            </a:r>
            <a:br>
              <a:rPr lang="pt-BR" sz="2000" i="1" dirty="0">
                <a:solidFill>
                  <a:srgbClr val="FFFF00"/>
                </a:solidFill>
                <a:sym typeface="Wingdings" panose="05000000000000000000" pitchFamily="2" charset="2"/>
              </a:rPr>
            </a:br>
            <a:r>
              <a:rPr lang="pt-BR" sz="2000" i="1" dirty="0" err="1">
                <a:solidFill>
                  <a:srgbClr val="FFFF00"/>
                </a:solidFill>
                <a:sym typeface="Wingdings" panose="05000000000000000000" pitchFamily="2" charset="2"/>
              </a:rPr>
              <a:t>two</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tables</a:t>
            </a:r>
            <a:endParaRPr lang="pt-BR" sz="2000" i="1" dirty="0">
              <a:solidFill>
                <a:srgbClr val="FFFF00"/>
              </a:solidFill>
              <a:sym typeface="Wingdings" panose="05000000000000000000" pitchFamily="2" charset="2"/>
            </a:endParaRPr>
          </a:p>
          <a:p>
            <a:r>
              <a:rPr lang="pt-BR" sz="1600" i="1" dirty="0">
                <a:solidFill>
                  <a:srgbClr val="FFFF00"/>
                </a:solidFill>
                <a:sym typeface="Wingdings" panose="05000000000000000000" pitchFamily="2" charset="2"/>
              </a:rPr>
              <a:t>(</a:t>
            </a:r>
            <a:r>
              <a:rPr lang="pt-BR" sz="1600" i="1" dirty="0" err="1">
                <a:solidFill>
                  <a:srgbClr val="FFFF00"/>
                </a:solidFill>
                <a:sym typeface="Wingdings" panose="05000000000000000000" pitchFamily="2" charset="2"/>
              </a:rPr>
              <a:t>the</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second</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decemviri</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of</a:t>
            </a:r>
            <a:r>
              <a:rPr lang="pt-BR" sz="1600" i="1" dirty="0">
                <a:solidFill>
                  <a:srgbClr val="FFFF00"/>
                </a:solidFill>
                <a:sym typeface="Wingdings" panose="05000000000000000000" pitchFamily="2" charset="2"/>
              </a:rPr>
              <a:t> 450 BC </a:t>
            </a:r>
            <a:r>
              <a:rPr lang="pt-BR" sz="1600" i="1" dirty="0" err="1">
                <a:solidFill>
                  <a:srgbClr val="FFFF00"/>
                </a:solidFill>
                <a:sym typeface="Wingdings" panose="05000000000000000000" pitchFamily="2" charset="2"/>
              </a:rPr>
              <a:t>an</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annalistic</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invention</a:t>
            </a:r>
            <a:r>
              <a:rPr lang="pt-BR" sz="1600" i="1" dirty="0">
                <a:solidFill>
                  <a:srgbClr val="FFFF00"/>
                </a:solidFill>
                <a:sym typeface="Wingdings" panose="05000000000000000000" pitchFamily="2" charset="2"/>
              </a:rPr>
              <a:t>...?)</a:t>
            </a:r>
          </a:p>
          <a:p>
            <a:endParaRPr lang="pt-BR" sz="1600" i="1" dirty="0">
              <a:solidFill>
                <a:srgbClr val="FFFF00"/>
              </a:solidFill>
              <a:sym typeface="Wingdings" panose="05000000000000000000" pitchFamily="2" charset="2"/>
            </a:endParaRPr>
          </a:p>
          <a:p>
            <a:r>
              <a:rPr lang="pt-BR" sz="1600" i="1" dirty="0" err="1">
                <a:solidFill>
                  <a:srgbClr val="FFFF00"/>
                </a:solidFill>
                <a:sym typeface="Wingdings" panose="05000000000000000000" pitchFamily="2" charset="2"/>
              </a:rPr>
              <a:t>Greek</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influence</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is</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certain</a:t>
            </a:r>
            <a:r>
              <a:rPr lang="pt-BR" sz="1600" i="1" dirty="0">
                <a:solidFill>
                  <a:srgbClr val="FFFF00"/>
                </a:solidFill>
                <a:sym typeface="Wingdings" panose="05000000000000000000" pitchFamily="2" charset="2"/>
              </a:rPr>
              <a:t>:</a:t>
            </a:r>
            <a:br>
              <a:rPr lang="pt-BR" sz="1600" i="1" dirty="0">
                <a:solidFill>
                  <a:srgbClr val="FFFF00"/>
                </a:solidFill>
                <a:sym typeface="Wingdings" panose="05000000000000000000" pitchFamily="2" charset="2"/>
              </a:rPr>
            </a:br>
            <a:r>
              <a:rPr lang="pt-BR" sz="1600" i="1" dirty="0">
                <a:solidFill>
                  <a:srgbClr val="FFFF00"/>
                </a:solidFill>
                <a:sym typeface="Wingdings" panose="05000000000000000000" pitchFamily="2" charset="2"/>
              </a:rPr>
              <a:t>e.g. </a:t>
            </a:r>
            <a:r>
              <a:rPr lang="pt-BR" sz="1600" i="1" dirty="0" err="1">
                <a:solidFill>
                  <a:srgbClr val="FFFF00"/>
                </a:solidFill>
                <a:sym typeface="Wingdings" panose="05000000000000000000" pitchFamily="2" charset="2"/>
              </a:rPr>
              <a:t>terminology</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poena</a:t>
            </a:r>
            <a:r>
              <a:rPr lang="pt-BR" sz="1600" i="1" dirty="0">
                <a:solidFill>
                  <a:srgbClr val="FFFF00"/>
                </a:solidFill>
                <a:sym typeface="Wingdings" panose="05000000000000000000" pitchFamily="2" charset="2"/>
              </a:rPr>
              <a:t> &lt; Gr. </a:t>
            </a:r>
            <a:r>
              <a:rPr lang="pt-BR" sz="1600" i="1" dirty="0" err="1">
                <a:solidFill>
                  <a:srgbClr val="FFFF00"/>
                </a:solidFill>
                <a:sym typeface="Wingdings" panose="05000000000000000000" pitchFamily="2" charset="2"/>
              </a:rPr>
              <a:t>poin</a:t>
            </a:r>
            <a:r>
              <a:rPr lang="de-DE" sz="1600" i="1" dirty="0">
                <a:solidFill>
                  <a:srgbClr val="FFFF00"/>
                </a:solidFill>
                <a:sym typeface="Wingdings" panose="05000000000000000000" pitchFamily="2" charset="2"/>
              </a:rPr>
              <a:t>é </a:t>
            </a:r>
            <a:r>
              <a:rPr lang="en-GB" sz="1600" i="1" dirty="0">
                <a:solidFill>
                  <a:srgbClr val="FFFF00"/>
                </a:solidFill>
                <a:sym typeface="Wingdings" panose="05000000000000000000" pitchFamily="2" charset="2"/>
              </a:rPr>
              <a:t>’</a:t>
            </a:r>
            <a:r>
              <a:rPr lang="de-DE" sz="1600" i="1" dirty="0" err="1">
                <a:solidFill>
                  <a:srgbClr val="FFFF00"/>
                </a:solidFill>
                <a:sym typeface="Wingdings" panose="05000000000000000000" pitchFamily="2" charset="2"/>
              </a:rPr>
              <a:t>penalty</a:t>
            </a:r>
            <a:r>
              <a:rPr lang="de-DE" sz="1600" i="1" dirty="0">
                <a:solidFill>
                  <a:srgbClr val="FFFF00"/>
                </a:solidFill>
                <a:sym typeface="Wingdings" panose="05000000000000000000" pitchFamily="2" charset="2"/>
              </a:rPr>
              <a:t>‘ </a:t>
            </a:r>
            <a:endParaRPr lang="en-GB" sz="1600" dirty="0">
              <a:solidFill>
                <a:srgbClr val="FFFF00"/>
              </a:solidFill>
            </a:endParaRPr>
          </a:p>
        </p:txBody>
      </p:sp>
    </p:spTree>
    <p:extLst>
      <p:ext uri="{BB962C8B-B14F-4D97-AF65-F5344CB8AC3E}">
        <p14:creationId xmlns:p14="http://schemas.microsoft.com/office/powerpoint/2010/main" val="275415356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1000"/>
                                        <p:tgtEl>
                                          <p:spTgt spid="5">
                                            <p:txEl>
                                              <p:pRg st="1" end="1"/>
                                            </p:txEl>
                                          </p:spTgt>
                                        </p:tgtEl>
                                      </p:cBhvr>
                                    </p:animEffect>
                                    <p:anim calcmode="lin" valueType="num">
                                      <p:cBhvr>
                                        <p:cTn id="2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1000"/>
                                        <p:tgtEl>
                                          <p:spTgt spid="5">
                                            <p:txEl>
                                              <p:pRg st="2" end="2"/>
                                            </p:txEl>
                                          </p:spTgt>
                                        </p:tgtEl>
                                      </p:cBhvr>
                                    </p:animEffect>
                                    <p:anim calcmode="lin" valueType="num">
                                      <p:cBhvr>
                                        <p:cTn id="2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1500"/>
                                  </p:stCondLst>
                                  <p:childTnLst>
                                    <p:set>
                                      <p:cBhvr>
                                        <p:cTn id="30" dur="1" fill="hold">
                                          <p:stCondLst>
                                            <p:cond delay="0"/>
                                          </p:stCondLst>
                                        </p:cTn>
                                        <p:tgtEl>
                                          <p:spTgt spid="5">
                                            <p:txEl>
                                              <p:pRg st="3" end="3"/>
                                            </p:txEl>
                                          </p:spTgt>
                                        </p:tgtEl>
                                        <p:attrNameLst>
                                          <p:attrName>style.visibility</p:attrName>
                                        </p:attrNameLst>
                                      </p:cBhvr>
                                      <p:to>
                                        <p:strVal val="visible"/>
                                      </p:to>
                                    </p:set>
                                    <p:animEffect transition="in" filter="fade">
                                      <p:cBhvr>
                                        <p:cTn id="31" dur="2250"/>
                                        <p:tgtEl>
                                          <p:spTgt spid="5">
                                            <p:txEl>
                                              <p:pRg st="3" end="3"/>
                                            </p:txEl>
                                          </p:spTgt>
                                        </p:tgtEl>
                                      </p:cBhvr>
                                    </p:animEffect>
                                    <p:anim calcmode="lin" valueType="num">
                                      <p:cBhvr>
                                        <p:cTn id="32" dur="225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3" dur="225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7750"/>
                            </p:stCondLst>
                            <p:childTnLst>
                              <p:par>
                                <p:cTn id="35" presetID="42" presetClass="entr" presetSubtype="0" fill="hold" grpId="0" nodeType="afterEffect">
                                  <p:stCondLst>
                                    <p:cond delay="1000"/>
                                  </p:stCondLst>
                                  <p:childTnLst>
                                    <p:set>
                                      <p:cBhvr>
                                        <p:cTn id="36" dur="1" fill="hold">
                                          <p:stCondLst>
                                            <p:cond delay="0"/>
                                          </p:stCondLst>
                                        </p:cTn>
                                        <p:tgtEl>
                                          <p:spTgt spid="5">
                                            <p:txEl>
                                              <p:pRg st="4" end="4"/>
                                            </p:txEl>
                                          </p:spTgt>
                                        </p:tgtEl>
                                        <p:attrNameLst>
                                          <p:attrName>style.visibility</p:attrName>
                                        </p:attrNameLst>
                                      </p:cBhvr>
                                      <p:to>
                                        <p:strVal val="visible"/>
                                      </p:to>
                                    </p:set>
                                    <p:animEffect transition="in" filter="fade">
                                      <p:cBhvr>
                                        <p:cTn id="37" dur="1000"/>
                                        <p:tgtEl>
                                          <p:spTgt spid="5">
                                            <p:txEl>
                                              <p:pRg st="4" end="4"/>
                                            </p:txEl>
                                          </p:spTgt>
                                        </p:tgtEl>
                                      </p:cBhvr>
                                    </p:animEffect>
                                    <p:anim calcmode="lin" valueType="num">
                                      <p:cBhvr>
                                        <p:cTn id="3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9750"/>
                            </p:stCondLst>
                            <p:childTnLst>
                              <p:par>
                                <p:cTn id="41" presetID="42" presetClass="entr" presetSubtype="0" fill="hold" grpId="0" nodeType="afterEffect">
                                  <p:stCondLst>
                                    <p:cond delay="1000"/>
                                  </p:stCondLst>
                                  <p:childTnLst>
                                    <p:set>
                                      <p:cBhvr>
                                        <p:cTn id="42" dur="1" fill="hold">
                                          <p:stCondLst>
                                            <p:cond delay="0"/>
                                          </p:stCondLst>
                                        </p:cTn>
                                        <p:tgtEl>
                                          <p:spTgt spid="5">
                                            <p:txEl>
                                              <p:pRg st="6" end="6"/>
                                            </p:txEl>
                                          </p:spTgt>
                                        </p:tgtEl>
                                        <p:attrNameLst>
                                          <p:attrName>style.visibility</p:attrName>
                                        </p:attrNameLst>
                                      </p:cBhvr>
                                      <p:to>
                                        <p:strVal val="visible"/>
                                      </p:to>
                                    </p:set>
                                    <p:animEffect transition="in" filter="fade">
                                      <p:cBhvr>
                                        <p:cTn id="43" dur="1000"/>
                                        <p:tgtEl>
                                          <p:spTgt spid="5">
                                            <p:txEl>
                                              <p:pRg st="6" end="6"/>
                                            </p:txEl>
                                          </p:spTgt>
                                        </p:tgtEl>
                                      </p:cBhvr>
                                    </p:animEffect>
                                    <p:anim calcmode="lin" valueType="num">
                                      <p:cBhvr>
                                        <p:cTn id="44"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4E6BE23-5D83-40DB-96D1-847334B4F894}"/>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8100" r="9091"/>
          <a:stretch/>
        </p:blipFill>
        <p:spPr>
          <a:xfrm>
            <a:off x="20" y="10"/>
            <a:ext cx="9143980" cy="6857990"/>
          </a:xfrm>
          <a:prstGeom prst="rect">
            <a:avLst/>
          </a:prstGeom>
        </p:spPr>
      </p:pic>
      <p:sp>
        <p:nvSpPr>
          <p:cNvPr id="3" name="Title 2">
            <a:extLst>
              <a:ext uri="{FF2B5EF4-FFF2-40B4-BE49-F238E27FC236}">
                <a16:creationId xmlns:a16="http://schemas.microsoft.com/office/drawing/2014/main" id="{10A9C32F-F0CD-43F6-B13C-30846A6C672F}"/>
              </a:ext>
            </a:extLst>
          </p:cNvPr>
          <p:cNvSpPr>
            <a:spLocks noGrp="1"/>
          </p:cNvSpPr>
          <p:nvPr>
            <p:ph type="title"/>
          </p:nvPr>
        </p:nvSpPr>
        <p:spPr/>
        <p:txBody>
          <a:bodyPr/>
          <a:lstStyle/>
          <a:p>
            <a:r>
              <a:rPr lang="en-GB" dirty="0"/>
              <a:t>XII tables 451 – 450 BC</a:t>
            </a:r>
          </a:p>
        </p:txBody>
      </p:sp>
      <p:sp>
        <p:nvSpPr>
          <p:cNvPr id="5" name="Content Placeholder 2">
            <a:extLst>
              <a:ext uri="{FF2B5EF4-FFF2-40B4-BE49-F238E27FC236}">
                <a16:creationId xmlns:a16="http://schemas.microsoft.com/office/drawing/2014/main" id="{F6B13EC7-30E1-47CD-815C-95644B05E35D}"/>
              </a:ext>
            </a:extLst>
          </p:cNvPr>
          <p:cNvSpPr txBox="1">
            <a:spLocks/>
          </p:cNvSpPr>
          <p:nvPr/>
        </p:nvSpPr>
        <p:spPr>
          <a:xfrm>
            <a:off x="1691680" y="1340768"/>
            <a:ext cx="7267806" cy="551723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pt-BR" sz="2000" i="1" dirty="0" err="1">
                <a:solidFill>
                  <a:srgbClr val="FFFF00"/>
                </a:solidFill>
              </a:rPr>
              <a:t>Leges</a:t>
            </a:r>
            <a:r>
              <a:rPr lang="pt-BR" sz="2000" i="1" dirty="0">
                <a:solidFill>
                  <a:srgbClr val="FFFF00"/>
                </a:solidFill>
              </a:rPr>
              <a:t> </a:t>
            </a:r>
            <a:r>
              <a:rPr lang="pt-BR" sz="2000" i="1" dirty="0" err="1">
                <a:solidFill>
                  <a:srgbClr val="FFFF00"/>
                </a:solidFill>
              </a:rPr>
              <a:t>Duodecim</a:t>
            </a:r>
            <a:r>
              <a:rPr lang="pt-BR" sz="2000" i="1" dirty="0">
                <a:solidFill>
                  <a:srgbClr val="FFFF00"/>
                </a:solidFill>
              </a:rPr>
              <a:t> </a:t>
            </a:r>
            <a:r>
              <a:rPr lang="pt-BR" sz="2000" i="1" dirty="0" err="1">
                <a:solidFill>
                  <a:srgbClr val="FFFF00"/>
                </a:solidFill>
              </a:rPr>
              <a:t>Tabularum</a:t>
            </a:r>
            <a:r>
              <a:rPr lang="pt-BR" sz="2000" dirty="0">
                <a:solidFill>
                  <a:srgbClr val="FFFF00"/>
                </a:solidFill>
              </a:rPr>
              <a:t> / </a:t>
            </a:r>
            <a:r>
              <a:rPr lang="pt-BR" sz="2000" i="1" dirty="0" err="1">
                <a:solidFill>
                  <a:srgbClr val="FFFF00"/>
                </a:solidFill>
              </a:rPr>
              <a:t>Duodecim</a:t>
            </a:r>
            <a:r>
              <a:rPr lang="pt-BR" sz="2000" i="1" dirty="0">
                <a:solidFill>
                  <a:srgbClr val="FFFF00"/>
                </a:solidFill>
              </a:rPr>
              <a:t> </a:t>
            </a:r>
            <a:r>
              <a:rPr lang="pt-BR" sz="2000" i="1" dirty="0" err="1">
                <a:solidFill>
                  <a:srgbClr val="FFFF00"/>
                </a:solidFill>
              </a:rPr>
              <a:t>Tabulae</a:t>
            </a:r>
            <a:endParaRPr lang="pt-BR" sz="2000" i="1" dirty="0">
              <a:solidFill>
                <a:srgbClr val="FFFF00"/>
              </a:solidFill>
            </a:endParaRPr>
          </a:p>
          <a:p>
            <a:r>
              <a:rPr lang="pt-BR" sz="2000" i="1" dirty="0">
                <a:solidFill>
                  <a:srgbClr val="FFFF00"/>
                </a:solidFill>
              </a:rPr>
              <a:t>451 BC </a:t>
            </a:r>
            <a:r>
              <a:rPr lang="pt-BR" sz="2000" i="1" dirty="0" err="1">
                <a:solidFill>
                  <a:srgbClr val="FFFF00"/>
                </a:solidFill>
              </a:rPr>
              <a:t>decemviri</a:t>
            </a:r>
            <a:r>
              <a:rPr lang="pt-BR" sz="2000" i="1" dirty="0">
                <a:solidFill>
                  <a:srgbClr val="FFFF00"/>
                </a:solidFill>
              </a:rPr>
              <a:t> “</a:t>
            </a:r>
            <a:r>
              <a:rPr lang="pt-BR" sz="2000" i="1" dirty="0" err="1">
                <a:solidFill>
                  <a:srgbClr val="FFFF00"/>
                </a:solidFill>
              </a:rPr>
              <a:t>ten</a:t>
            </a:r>
            <a:r>
              <a:rPr lang="pt-BR" sz="2000" i="1" dirty="0">
                <a:solidFill>
                  <a:srgbClr val="FFFF00"/>
                </a:solidFill>
              </a:rPr>
              <a:t> </a:t>
            </a:r>
            <a:r>
              <a:rPr lang="pt-BR" sz="2000" i="1" dirty="0" err="1">
                <a:solidFill>
                  <a:srgbClr val="FFFF00"/>
                </a:solidFill>
              </a:rPr>
              <a:t>men</a:t>
            </a:r>
            <a:r>
              <a:rPr lang="pt-BR" sz="2000" i="1" dirty="0">
                <a:solidFill>
                  <a:srgbClr val="FFFF00"/>
                </a:solidFill>
              </a:rPr>
              <a:t>” </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send</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to</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Greece</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or</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merely</a:t>
            </a:r>
            <a:r>
              <a:rPr lang="pt-BR" sz="2000" i="1" dirty="0">
                <a:solidFill>
                  <a:srgbClr val="FFFF00"/>
                </a:solidFill>
                <a:sym typeface="Wingdings" panose="05000000000000000000" pitchFamily="2" charset="2"/>
              </a:rPr>
              <a:t> Magna </a:t>
            </a:r>
            <a:r>
              <a:rPr lang="pt-BR" sz="2000" i="1" dirty="0" err="1">
                <a:solidFill>
                  <a:srgbClr val="FFFF00"/>
                </a:solidFill>
                <a:sym typeface="Wingdings" panose="05000000000000000000" pitchFamily="2" charset="2"/>
              </a:rPr>
              <a:t>Graecia</a:t>
            </a:r>
            <a:r>
              <a:rPr lang="pt-BR" sz="2000" i="1" dirty="0">
                <a:solidFill>
                  <a:srgbClr val="FFFF00"/>
                </a:solidFill>
                <a:sym typeface="Wingdings" panose="05000000000000000000" pitchFamily="2" charset="2"/>
              </a:rPr>
              <a:t>?)</a:t>
            </a:r>
            <a:br>
              <a:rPr lang="pt-BR" sz="2000" i="1" dirty="0">
                <a:solidFill>
                  <a:srgbClr val="FFFF00"/>
                </a:solidFill>
                <a:sym typeface="Wingdings" panose="05000000000000000000" pitchFamily="2" charset="2"/>
              </a:rPr>
            </a:br>
            <a:endParaRPr lang="pt-BR" sz="2000" i="1" dirty="0">
              <a:solidFill>
                <a:srgbClr val="FFFF00"/>
              </a:solidFill>
              <a:sym typeface="Wingdings" panose="05000000000000000000" pitchFamily="2" charset="2"/>
            </a:endParaRPr>
          </a:p>
          <a:p>
            <a:pPr lvl="1"/>
            <a:r>
              <a:rPr lang="en-GB" sz="1800" dirty="0">
                <a:solidFill>
                  <a:srgbClr val="FFFF00"/>
                </a:solidFill>
              </a:rPr>
              <a:t>"...every citizen should quietly consider each point, then talk it over with his friends, and, finally, bring forward for public discussion any additions or subtractions which seemed desirable." (cf. Livy 3.34)</a:t>
            </a:r>
            <a:br>
              <a:rPr lang="en-GB" sz="1800" dirty="0">
                <a:solidFill>
                  <a:srgbClr val="FFFF00"/>
                </a:solidFill>
              </a:rPr>
            </a:br>
            <a:endParaRPr lang="pt-BR" sz="1800" i="1" dirty="0">
              <a:solidFill>
                <a:srgbClr val="FFFF00"/>
              </a:solidFill>
              <a:sym typeface="Wingdings" panose="05000000000000000000" pitchFamily="2" charset="2"/>
            </a:endParaRPr>
          </a:p>
          <a:p>
            <a:r>
              <a:rPr lang="pt-BR" sz="2000" i="1" dirty="0">
                <a:solidFill>
                  <a:srgbClr val="FFFF00"/>
                </a:solidFill>
                <a:sym typeface="Wingdings" panose="05000000000000000000" pitchFamily="2" charset="2"/>
              </a:rPr>
              <a:t>2nd </a:t>
            </a:r>
            <a:r>
              <a:rPr lang="pt-BR" sz="2000" i="1" dirty="0" err="1">
                <a:solidFill>
                  <a:srgbClr val="FFFF00"/>
                </a:solidFill>
                <a:sym typeface="Wingdings" panose="05000000000000000000" pitchFamily="2" charset="2"/>
              </a:rPr>
              <a:t>decemviri</a:t>
            </a:r>
            <a:r>
              <a:rPr lang="pt-BR" sz="2000" i="1" dirty="0">
                <a:solidFill>
                  <a:srgbClr val="FFFF00"/>
                </a:solidFill>
                <a:sym typeface="Wingdings" panose="05000000000000000000" pitchFamily="2" charset="2"/>
              </a:rPr>
              <a:t> in 450 BC </a:t>
            </a:r>
            <a:r>
              <a:rPr lang="pt-BR" sz="2000" i="1" dirty="0" err="1">
                <a:solidFill>
                  <a:srgbClr val="FFFF00"/>
                </a:solidFill>
                <a:sym typeface="Wingdings" panose="05000000000000000000" pitchFamily="2" charset="2"/>
              </a:rPr>
              <a:t>added</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another</a:t>
            </a:r>
            <a:r>
              <a:rPr lang="pt-BR" sz="2000" i="1" dirty="0">
                <a:solidFill>
                  <a:srgbClr val="FFFF00"/>
                </a:solidFill>
                <a:sym typeface="Wingdings" panose="05000000000000000000" pitchFamily="2" charset="2"/>
              </a:rPr>
              <a:t> </a:t>
            </a:r>
            <a:br>
              <a:rPr lang="pt-BR" sz="2000" i="1" dirty="0">
                <a:solidFill>
                  <a:srgbClr val="FFFF00"/>
                </a:solidFill>
                <a:sym typeface="Wingdings" panose="05000000000000000000" pitchFamily="2" charset="2"/>
              </a:rPr>
            </a:br>
            <a:r>
              <a:rPr lang="pt-BR" sz="2000" i="1" dirty="0" err="1">
                <a:solidFill>
                  <a:srgbClr val="FFFF00"/>
                </a:solidFill>
                <a:sym typeface="Wingdings" panose="05000000000000000000" pitchFamily="2" charset="2"/>
              </a:rPr>
              <a:t>two</a:t>
            </a:r>
            <a:r>
              <a:rPr lang="pt-BR" sz="2000" i="1" dirty="0">
                <a:solidFill>
                  <a:srgbClr val="FFFF00"/>
                </a:solidFill>
                <a:sym typeface="Wingdings" panose="05000000000000000000" pitchFamily="2" charset="2"/>
              </a:rPr>
              <a:t> </a:t>
            </a:r>
            <a:r>
              <a:rPr lang="pt-BR" sz="2000" i="1" dirty="0" err="1">
                <a:solidFill>
                  <a:srgbClr val="FFFF00"/>
                </a:solidFill>
                <a:sym typeface="Wingdings" panose="05000000000000000000" pitchFamily="2" charset="2"/>
              </a:rPr>
              <a:t>tables</a:t>
            </a:r>
            <a:endParaRPr lang="pt-BR" sz="2000" i="1" dirty="0">
              <a:solidFill>
                <a:srgbClr val="FFFF00"/>
              </a:solidFill>
              <a:sym typeface="Wingdings" panose="05000000000000000000" pitchFamily="2" charset="2"/>
            </a:endParaRPr>
          </a:p>
          <a:p>
            <a:r>
              <a:rPr lang="pt-BR" sz="1600" i="1" dirty="0">
                <a:solidFill>
                  <a:srgbClr val="FFFF00"/>
                </a:solidFill>
                <a:sym typeface="Wingdings" panose="05000000000000000000" pitchFamily="2" charset="2"/>
              </a:rPr>
              <a:t>(</a:t>
            </a:r>
            <a:r>
              <a:rPr lang="pt-BR" sz="1600" i="1" dirty="0" err="1">
                <a:solidFill>
                  <a:srgbClr val="FFFF00"/>
                </a:solidFill>
                <a:sym typeface="Wingdings" panose="05000000000000000000" pitchFamily="2" charset="2"/>
              </a:rPr>
              <a:t>the</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second</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decemviri</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of</a:t>
            </a:r>
            <a:r>
              <a:rPr lang="pt-BR" sz="1600" i="1" dirty="0">
                <a:solidFill>
                  <a:srgbClr val="FFFF00"/>
                </a:solidFill>
                <a:sym typeface="Wingdings" panose="05000000000000000000" pitchFamily="2" charset="2"/>
              </a:rPr>
              <a:t> 450 BC </a:t>
            </a:r>
            <a:r>
              <a:rPr lang="pt-BR" sz="1600" i="1" dirty="0" err="1">
                <a:solidFill>
                  <a:srgbClr val="FFFF00"/>
                </a:solidFill>
                <a:sym typeface="Wingdings" panose="05000000000000000000" pitchFamily="2" charset="2"/>
              </a:rPr>
              <a:t>an</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annalistic</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invention</a:t>
            </a:r>
            <a:r>
              <a:rPr lang="pt-BR" sz="1600" i="1" dirty="0">
                <a:solidFill>
                  <a:srgbClr val="FFFF00"/>
                </a:solidFill>
                <a:sym typeface="Wingdings" panose="05000000000000000000" pitchFamily="2" charset="2"/>
              </a:rPr>
              <a:t>...?)</a:t>
            </a:r>
          </a:p>
          <a:p>
            <a:endParaRPr lang="pt-BR" sz="1600" i="1" dirty="0">
              <a:solidFill>
                <a:srgbClr val="FFFF00"/>
              </a:solidFill>
              <a:sym typeface="Wingdings" panose="05000000000000000000" pitchFamily="2" charset="2"/>
            </a:endParaRPr>
          </a:p>
          <a:p>
            <a:r>
              <a:rPr lang="pt-BR" sz="1600" i="1" dirty="0" err="1">
                <a:solidFill>
                  <a:srgbClr val="FFFF00"/>
                </a:solidFill>
                <a:sym typeface="Wingdings" panose="05000000000000000000" pitchFamily="2" charset="2"/>
              </a:rPr>
              <a:t>Greek</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influence</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is</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certain</a:t>
            </a:r>
            <a:r>
              <a:rPr lang="pt-BR" sz="1600" i="1" dirty="0">
                <a:solidFill>
                  <a:srgbClr val="FFFF00"/>
                </a:solidFill>
                <a:sym typeface="Wingdings" panose="05000000000000000000" pitchFamily="2" charset="2"/>
              </a:rPr>
              <a:t>:</a:t>
            </a:r>
            <a:br>
              <a:rPr lang="pt-BR" sz="1600" i="1" dirty="0">
                <a:solidFill>
                  <a:srgbClr val="FFFF00"/>
                </a:solidFill>
                <a:sym typeface="Wingdings" panose="05000000000000000000" pitchFamily="2" charset="2"/>
              </a:rPr>
            </a:br>
            <a:r>
              <a:rPr lang="pt-BR" sz="1600" i="1" dirty="0">
                <a:solidFill>
                  <a:srgbClr val="FFFF00"/>
                </a:solidFill>
                <a:sym typeface="Wingdings" panose="05000000000000000000" pitchFamily="2" charset="2"/>
              </a:rPr>
              <a:t>e.g. </a:t>
            </a:r>
            <a:r>
              <a:rPr lang="pt-BR" sz="1600" i="1" dirty="0" err="1">
                <a:solidFill>
                  <a:srgbClr val="FFFF00"/>
                </a:solidFill>
                <a:sym typeface="Wingdings" panose="05000000000000000000" pitchFamily="2" charset="2"/>
              </a:rPr>
              <a:t>terminology</a:t>
            </a:r>
            <a:r>
              <a:rPr lang="pt-BR" sz="1600" i="1" dirty="0">
                <a:solidFill>
                  <a:srgbClr val="FFFF00"/>
                </a:solidFill>
                <a:sym typeface="Wingdings" panose="05000000000000000000" pitchFamily="2" charset="2"/>
              </a:rPr>
              <a:t>: </a:t>
            </a:r>
            <a:r>
              <a:rPr lang="pt-BR" sz="1600" i="1" dirty="0" err="1">
                <a:solidFill>
                  <a:srgbClr val="FFFF00"/>
                </a:solidFill>
                <a:sym typeface="Wingdings" panose="05000000000000000000" pitchFamily="2" charset="2"/>
              </a:rPr>
              <a:t>poena</a:t>
            </a:r>
            <a:r>
              <a:rPr lang="pt-BR" sz="1600" i="1" dirty="0">
                <a:solidFill>
                  <a:srgbClr val="FFFF00"/>
                </a:solidFill>
                <a:sym typeface="Wingdings" panose="05000000000000000000" pitchFamily="2" charset="2"/>
              </a:rPr>
              <a:t> &lt; Gr. </a:t>
            </a:r>
            <a:r>
              <a:rPr lang="pt-BR" sz="1600" i="1" dirty="0" err="1">
                <a:solidFill>
                  <a:srgbClr val="FFFF00"/>
                </a:solidFill>
                <a:sym typeface="Wingdings" panose="05000000000000000000" pitchFamily="2" charset="2"/>
              </a:rPr>
              <a:t>poin</a:t>
            </a:r>
            <a:r>
              <a:rPr lang="de-DE" sz="1600" i="1" dirty="0">
                <a:solidFill>
                  <a:srgbClr val="FFFF00"/>
                </a:solidFill>
                <a:sym typeface="Wingdings" panose="05000000000000000000" pitchFamily="2" charset="2"/>
              </a:rPr>
              <a:t>é </a:t>
            </a:r>
            <a:r>
              <a:rPr lang="en-GB" sz="1600" i="1" dirty="0">
                <a:solidFill>
                  <a:srgbClr val="FFFF00"/>
                </a:solidFill>
                <a:sym typeface="Wingdings" panose="05000000000000000000" pitchFamily="2" charset="2"/>
              </a:rPr>
              <a:t>’</a:t>
            </a:r>
            <a:r>
              <a:rPr lang="de-DE" sz="1600" i="1" dirty="0" err="1">
                <a:solidFill>
                  <a:srgbClr val="FFFF00"/>
                </a:solidFill>
                <a:sym typeface="Wingdings" panose="05000000000000000000" pitchFamily="2" charset="2"/>
              </a:rPr>
              <a:t>penalty</a:t>
            </a:r>
            <a:r>
              <a:rPr lang="de-DE" sz="1600" i="1" dirty="0">
                <a:solidFill>
                  <a:srgbClr val="FFFF00"/>
                </a:solidFill>
                <a:sym typeface="Wingdings" panose="05000000000000000000" pitchFamily="2" charset="2"/>
              </a:rPr>
              <a:t>‘ </a:t>
            </a:r>
            <a:endParaRPr lang="en-GB" sz="1600" dirty="0">
              <a:solidFill>
                <a:srgbClr val="FFFF00"/>
              </a:solidFill>
            </a:endParaRPr>
          </a:p>
        </p:txBody>
      </p:sp>
    </p:spTree>
    <p:extLst>
      <p:ext uri="{BB962C8B-B14F-4D97-AF65-F5344CB8AC3E}">
        <p14:creationId xmlns:p14="http://schemas.microsoft.com/office/powerpoint/2010/main" val="4227773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1000"/>
                                        <p:tgtEl>
                                          <p:spTgt spid="5">
                                            <p:txEl>
                                              <p:pRg st="1" end="1"/>
                                            </p:txEl>
                                          </p:spTgt>
                                        </p:tgtEl>
                                      </p:cBhvr>
                                    </p:animEffect>
                                    <p:anim calcmode="lin" valueType="num">
                                      <p:cBhvr>
                                        <p:cTn id="2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1000"/>
                                        <p:tgtEl>
                                          <p:spTgt spid="5">
                                            <p:txEl>
                                              <p:pRg st="2" end="2"/>
                                            </p:txEl>
                                          </p:spTgt>
                                        </p:tgtEl>
                                      </p:cBhvr>
                                    </p:animEffect>
                                    <p:anim calcmode="lin" valueType="num">
                                      <p:cBhvr>
                                        <p:cTn id="2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1500"/>
                                  </p:stCondLst>
                                  <p:childTnLst>
                                    <p:set>
                                      <p:cBhvr>
                                        <p:cTn id="30" dur="1" fill="hold">
                                          <p:stCondLst>
                                            <p:cond delay="0"/>
                                          </p:stCondLst>
                                        </p:cTn>
                                        <p:tgtEl>
                                          <p:spTgt spid="5">
                                            <p:txEl>
                                              <p:pRg st="3" end="3"/>
                                            </p:txEl>
                                          </p:spTgt>
                                        </p:tgtEl>
                                        <p:attrNameLst>
                                          <p:attrName>style.visibility</p:attrName>
                                        </p:attrNameLst>
                                      </p:cBhvr>
                                      <p:to>
                                        <p:strVal val="visible"/>
                                      </p:to>
                                    </p:set>
                                    <p:animEffect transition="in" filter="fade">
                                      <p:cBhvr>
                                        <p:cTn id="31" dur="2250"/>
                                        <p:tgtEl>
                                          <p:spTgt spid="5">
                                            <p:txEl>
                                              <p:pRg st="3" end="3"/>
                                            </p:txEl>
                                          </p:spTgt>
                                        </p:tgtEl>
                                      </p:cBhvr>
                                    </p:animEffect>
                                    <p:anim calcmode="lin" valueType="num">
                                      <p:cBhvr>
                                        <p:cTn id="32" dur="225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3" dur="225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7750"/>
                            </p:stCondLst>
                            <p:childTnLst>
                              <p:par>
                                <p:cTn id="35" presetID="42" presetClass="entr" presetSubtype="0" fill="hold" grpId="0" nodeType="afterEffect">
                                  <p:stCondLst>
                                    <p:cond delay="1000"/>
                                  </p:stCondLst>
                                  <p:childTnLst>
                                    <p:set>
                                      <p:cBhvr>
                                        <p:cTn id="36" dur="1" fill="hold">
                                          <p:stCondLst>
                                            <p:cond delay="0"/>
                                          </p:stCondLst>
                                        </p:cTn>
                                        <p:tgtEl>
                                          <p:spTgt spid="5">
                                            <p:txEl>
                                              <p:pRg st="4" end="4"/>
                                            </p:txEl>
                                          </p:spTgt>
                                        </p:tgtEl>
                                        <p:attrNameLst>
                                          <p:attrName>style.visibility</p:attrName>
                                        </p:attrNameLst>
                                      </p:cBhvr>
                                      <p:to>
                                        <p:strVal val="visible"/>
                                      </p:to>
                                    </p:set>
                                    <p:animEffect transition="in" filter="fade">
                                      <p:cBhvr>
                                        <p:cTn id="37" dur="1000"/>
                                        <p:tgtEl>
                                          <p:spTgt spid="5">
                                            <p:txEl>
                                              <p:pRg st="4" end="4"/>
                                            </p:txEl>
                                          </p:spTgt>
                                        </p:tgtEl>
                                      </p:cBhvr>
                                    </p:animEffect>
                                    <p:anim calcmode="lin" valueType="num">
                                      <p:cBhvr>
                                        <p:cTn id="3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9750"/>
                            </p:stCondLst>
                            <p:childTnLst>
                              <p:par>
                                <p:cTn id="41" presetID="42" presetClass="entr" presetSubtype="0" fill="hold" grpId="0" nodeType="afterEffect">
                                  <p:stCondLst>
                                    <p:cond delay="1000"/>
                                  </p:stCondLst>
                                  <p:childTnLst>
                                    <p:set>
                                      <p:cBhvr>
                                        <p:cTn id="42" dur="1" fill="hold">
                                          <p:stCondLst>
                                            <p:cond delay="0"/>
                                          </p:stCondLst>
                                        </p:cTn>
                                        <p:tgtEl>
                                          <p:spTgt spid="5">
                                            <p:txEl>
                                              <p:pRg st="6" end="6"/>
                                            </p:txEl>
                                          </p:spTgt>
                                        </p:tgtEl>
                                        <p:attrNameLst>
                                          <p:attrName>style.visibility</p:attrName>
                                        </p:attrNameLst>
                                      </p:cBhvr>
                                      <p:to>
                                        <p:strVal val="visible"/>
                                      </p:to>
                                    </p:set>
                                    <p:animEffect transition="in" filter="fade">
                                      <p:cBhvr>
                                        <p:cTn id="43" dur="1000"/>
                                        <p:tgtEl>
                                          <p:spTgt spid="5">
                                            <p:txEl>
                                              <p:pRg st="6" end="6"/>
                                            </p:txEl>
                                          </p:spTgt>
                                        </p:tgtEl>
                                      </p:cBhvr>
                                    </p:animEffect>
                                    <p:anim calcmode="lin" valueType="num">
                                      <p:cBhvr>
                                        <p:cTn id="44"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4E6BE23-5D83-40DB-96D1-847334B4F894}"/>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8100" r="9091"/>
          <a:stretch/>
        </p:blipFill>
        <p:spPr>
          <a:xfrm>
            <a:off x="20" y="10"/>
            <a:ext cx="9143980" cy="6857990"/>
          </a:xfrm>
          <a:prstGeom prst="rect">
            <a:avLst/>
          </a:prstGeom>
        </p:spPr>
      </p:pic>
      <p:sp>
        <p:nvSpPr>
          <p:cNvPr id="3" name="Title 2">
            <a:extLst>
              <a:ext uri="{FF2B5EF4-FFF2-40B4-BE49-F238E27FC236}">
                <a16:creationId xmlns:a16="http://schemas.microsoft.com/office/drawing/2014/main" id="{10A9C32F-F0CD-43F6-B13C-30846A6C672F}"/>
              </a:ext>
            </a:extLst>
          </p:cNvPr>
          <p:cNvSpPr>
            <a:spLocks noGrp="1"/>
          </p:cNvSpPr>
          <p:nvPr>
            <p:ph type="title"/>
          </p:nvPr>
        </p:nvSpPr>
        <p:spPr/>
        <p:txBody>
          <a:bodyPr/>
          <a:lstStyle/>
          <a:p>
            <a:r>
              <a:rPr lang="en-GB" dirty="0"/>
              <a:t>XII tables 451 – 450 BC</a:t>
            </a:r>
          </a:p>
        </p:txBody>
      </p:sp>
      <p:sp>
        <p:nvSpPr>
          <p:cNvPr id="5" name="Content Placeholder 2">
            <a:extLst>
              <a:ext uri="{FF2B5EF4-FFF2-40B4-BE49-F238E27FC236}">
                <a16:creationId xmlns:a16="http://schemas.microsoft.com/office/drawing/2014/main" id="{F6B13EC7-30E1-47CD-815C-95644B05E35D}"/>
              </a:ext>
            </a:extLst>
          </p:cNvPr>
          <p:cNvSpPr txBox="1">
            <a:spLocks/>
          </p:cNvSpPr>
          <p:nvPr/>
        </p:nvSpPr>
        <p:spPr>
          <a:xfrm>
            <a:off x="1691680" y="1340768"/>
            <a:ext cx="7267806" cy="5517232"/>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pPr marL="285750" indent="-285750">
              <a:buFont typeface="Arial" panose="020B0604020202020204" pitchFamily="34" charset="0"/>
              <a:buChar char="•"/>
            </a:pPr>
            <a:r>
              <a:rPr lang="en-GB" sz="2000" dirty="0"/>
              <a:t>Cicero</a:t>
            </a:r>
            <a:r>
              <a:rPr lang="en-GB" sz="2000" i="1" dirty="0"/>
              <a:t>, de </a:t>
            </a:r>
            <a:r>
              <a:rPr lang="en-GB" sz="2000" i="1" dirty="0" err="1"/>
              <a:t>legibus</a:t>
            </a:r>
            <a:r>
              <a:rPr lang="en-GB" sz="2000" i="1" dirty="0"/>
              <a:t> </a:t>
            </a:r>
            <a:r>
              <a:rPr lang="en-GB" sz="2000" dirty="0"/>
              <a:t>II.9:</a:t>
            </a:r>
            <a:br>
              <a:rPr lang="en-GB" sz="2000" dirty="0"/>
            </a:br>
            <a:r>
              <a:rPr lang="en-GB" sz="2000" dirty="0"/>
              <a:t>“(…) from childhood we have learned to name ‘If he calls into court’  and other things of that sort laws.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The Twelve Tables are LOST ! </a:t>
            </a:r>
          </a:p>
          <a:p>
            <a:pPr marL="285750" indent="-285750">
              <a:buFont typeface="Arial" panose="020B0604020202020204" pitchFamily="34" charset="0"/>
              <a:buChar char="•"/>
            </a:pPr>
            <a:r>
              <a:rPr lang="en-GB" sz="2000" dirty="0"/>
              <a:t>But why are they lost…? Weren’t they essential to Roman society?</a:t>
            </a:r>
          </a:p>
          <a:p>
            <a:pPr marL="285750" indent="-285750">
              <a:buFont typeface="Arial" panose="020B0604020202020204" pitchFamily="34" charset="0"/>
              <a:buChar char="•"/>
            </a:pPr>
            <a:r>
              <a:rPr lang="en-GB" dirty="0"/>
              <a:t>Transmitted via a series of ancient sources that cite part of the ancient XII Tables</a:t>
            </a:r>
          </a:p>
          <a:p>
            <a:pPr marL="457200" lvl="1" indent="-285750"/>
            <a:r>
              <a:rPr lang="en-GB" dirty="0">
                <a:sym typeface="Wingdings" panose="05000000000000000000" pitchFamily="2" charset="2"/>
              </a:rPr>
              <a:t> Source criticism is essential ! </a:t>
            </a:r>
          </a:p>
          <a:p>
            <a:pPr marL="630238" lvl="2" indent="-285750"/>
            <a:r>
              <a:rPr lang="en-GB" dirty="0">
                <a:sym typeface="Wingdings" panose="05000000000000000000" pitchFamily="2" charset="2"/>
              </a:rPr>
              <a:t>How reliable are the ancient sources for the Twelve Tables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endParaRPr lang="en-GB" sz="2000" dirty="0"/>
          </a:p>
        </p:txBody>
      </p:sp>
    </p:spTree>
    <p:extLst>
      <p:ext uri="{BB962C8B-B14F-4D97-AF65-F5344CB8AC3E}">
        <p14:creationId xmlns:p14="http://schemas.microsoft.com/office/powerpoint/2010/main" val="316304530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1000"/>
                                        <p:tgtEl>
                                          <p:spTgt spid="5">
                                            <p:txEl>
                                              <p:pRg st="3" end="3"/>
                                            </p:txEl>
                                          </p:spTgt>
                                        </p:tgtEl>
                                      </p:cBhvr>
                                    </p:animEffect>
                                    <p:anim calcmode="lin" valueType="num">
                                      <p:cBhvr>
                                        <p:cTn id="21"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fade">
                                      <p:cBhvr>
                                        <p:cTn id="34" dur="1000"/>
                                        <p:tgtEl>
                                          <p:spTgt spid="5">
                                            <p:txEl>
                                              <p:pRg st="5" end="5"/>
                                            </p:txEl>
                                          </p:spTgt>
                                        </p:tgtEl>
                                      </p:cBhvr>
                                    </p:animEffect>
                                    <p:anim calcmode="lin" valueType="num">
                                      <p:cBhvr>
                                        <p:cTn id="3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5">
                                            <p:txEl>
                                              <p:pRg st="6" end="6"/>
                                            </p:txEl>
                                          </p:spTgt>
                                        </p:tgtEl>
                                        <p:attrNameLst>
                                          <p:attrName>style.visibility</p:attrName>
                                        </p:attrNameLst>
                                      </p:cBhvr>
                                      <p:to>
                                        <p:strVal val="visible"/>
                                      </p:to>
                                    </p:set>
                                    <p:animEffect transition="in" filter="fade">
                                      <p:cBhvr>
                                        <p:cTn id="39" dur="1000"/>
                                        <p:tgtEl>
                                          <p:spTgt spid="5">
                                            <p:txEl>
                                              <p:pRg st="6" end="6"/>
                                            </p:txEl>
                                          </p:spTgt>
                                        </p:tgtEl>
                                      </p:cBhvr>
                                    </p:animEffect>
                                    <p:anim calcmode="lin" valueType="num">
                                      <p:cBhvr>
                                        <p:cTn id="40"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5">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5">
                                            <p:txEl>
                                              <p:pRg st="7" end="7"/>
                                            </p:txEl>
                                          </p:spTgt>
                                        </p:tgtEl>
                                        <p:attrNameLst>
                                          <p:attrName>style.visibility</p:attrName>
                                        </p:attrNameLst>
                                      </p:cBhvr>
                                      <p:to>
                                        <p:strVal val="visible"/>
                                      </p:to>
                                    </p:set>
                                    <p:animEffect transition="in" filter="fade">
                                      <p:cBhvr>
                                        <p:cTn id="44" dur="1000"/>
                                        <p:tgtEl>
                                          <p:spTgt spid="5">
                                            <p:txEl>
                                              <p:pRg st="7" end="7"/>
                                            </p:txEl>
                                          </p:spTgt>
                                        </p:tgtEl>
                                      </p:cBhvr>
                                    </p:animEffect>
                                    <p:anim calcmode="lin" valueType="num">
                                      <p:cBhvr>
                                        <p:cTn id="45"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4E6BE23-5D83-40DB-96D1-847334B4F894}"/>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8100" r="9091"/>
          <a:stretch/>
        </p:blipFill>
        <p:spPr>
          <a:xfrm>
            <a:off x="20" y="10"/>
            <a:ext cx="9143980" cy="6857990"/>
          </a:xfrm>
          <a:prstGeom prst="rect">
            <a:avLst/>
          </a:prstGeom>
        </p:spPr>
      </p:pic>
      <p:sp>
        <p:nvSpPr>
          <p:cNvPr id="3" name="Title 2">
            <a:extLst>
              <a:ext uri="{FF2B5EF4-FFF2-40B4-BE49-F238E27FC236}">
                <a16:creationId xmlns:a16="http://schemas.microsoft.com/office/drawing/2014/main" id="{10A9C32F-F0CD-43F6-B13C-30846A6C672F}"/>
              </a:ext>
            </a:extLst>
          </p:cNvPr>
          <p:cNvSpPr>
            <a:spLocks noGrp="1"/>
          </p:cNvSpPr>
          <p:nvPr>
            <p:ph type="title"/>
          </p:nvPr>
        </p:nvSpPr>
        <p:spPr/>
        <p:txBody>
          <a:bodyPr/>
          <a:lstStyle/>
          <a:p>
            <a:r>
              <a:rPr lang="en-GB" dirty="0"/>
              <a:t>XII tables 451 – 450 BC</a:t>
            </a:r>
          </a:p>
        </p:txBody>
      </p:sp>
      <p:pic>
        <p:nvPicPr>
          <p:cNvPr id="9" name="Picture 2" descr="https://upload.wikimedia.org/wikipedia/commons/a/a5/Estatua_de_Gayo-Tribunal_Supremo_%28Madrid%29.jpg">
            <a:extLst>
              <a:ext uri="{FF2B5EF4-FFF2-40B4-BE49-F238E27FC236}">
                <a16:creationId xmlns:a16="http://schemas.microsoft.com/office/drawing/2014/main" id="{25B4A155-B5B0-41F8-BF79-AEEA2B1ABDD2}"/>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4972" b="92682" l="9811" r="89953">
                        <a14:foregroundMark x1="49645" y1="7542" x2="49645" y2="7542"/>
                        <a14:foregroundMark x1="51418" y1="5419" x2="51418" y2="5419"/>
                        <a14:foregroundMark x1="56383" y1="9274" x2="56383" y2="9274"/>
                        <a14:foregroundMark x1="57801" y1="10112" x2="57801" y2="10112"/>
                        <a14:foregroundMark x1="41017" y1="12458" x2="41017" y2="12458"/>
                        <a14:foregroundMark x1="17849" y1="26536" x2="17849" y2="26536"/>
                        <a14:foregroundMark x1="21040" y1="29330" x2="21040" y2="29330"/>
                        <a14:foregroundMark x1="25177" y1="32514" x2="25177" y2="32514"/>
                        <a14:foregroundMark x1="13830" y1="30838" x2="13830" y2="30838"/>
                        <a14:foregroundMark x1="12411" y1="35307" x2="12411" y2="35307"/>
                        <a14:foregroundMark x1="75887" y1="83966" x2="75887" y2="83966"/>
                        <a14:foregroundMark x1="86761" y1="75866" x2="86761" y2="75866"/>
                        <a14:foregroundMark x1="85816" y1="65196" x2="85816" y2="65196"/>
                        <a14:foregroundMark x1="85816" y1="54525" x2="85816" y2="54525"/>
                        <a14:foregroundMark x1="88061" y1="43184" x2="88061" y2="43184"/>
                        <a14:foregroundMark x1="86761" y1="40223" x2="86761" y2="40223"/>
                        <a14:foregroundMark x1="79905" y1="32961" x2="79905" y2="32961"/>
                        <a14:foregroundMark x1="54610" y1="92737" x2="54610" y2="92737"/>
                        <a14:foregroundMark x1="44563" y1="6704" x2="44563" y2="6704"/>
                        <a14:foregroundMark x1="57801" y1="7989" x2="57801" y2="7989"/>
                        <a14:foregroundMark x1="56383" y1="6257" x2="56383" y2="6257"/>
                        <a14:foregroundMark x1="54610" y1="4972" x2="54610" y2="4972"/>
                      </a14:backgroundRemoval>
                    </a14:imgEffect>
                  </a14:imgLayer>
                </a14:imgProps>
              </a:ext>
              <a:ext uri="{28A0092B-C50C-407E-A947-70E740481C1C}">
                <a14:useLocalDpi xmlns:a14="http://schemas.microsoft.com/office/drawing/2010/main" val="0"/>
              </a:ext>
            </a:extLst>
          </a:blip>
          <a:srcRect/>
          <a:stretch>
            <a:fillRect/>
          </a:stretch>
        </p:blipFill>
        <p:spPr bwMode="auto">
          <a:xfrm>
            <a:off x="5724128" y="-303258"/>
            <a:ext cx="3515799" cy="746451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upload.wikimedia.org/wikipedia/commons/0/0c/Digesto_02.jpg">
            <a:extLst>
              <a:ext uri="{FF2B5EF4-FFF2-40B4-BE49-F238E27FC236}">
                <a16:creationId xmlns:a16="http://schemas.microsoft.com/office/drawing/2014/main" id="{C0EB98C6-A8FF-42D2-B323-1B340E40DF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523990"/>
            <a:ext cx="2819133" cy="41780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6" name="Content Placeholder 1">
            <a:extLst>
              <a:ext uri="{FF2B5EF4-FFF2-40B4-BE49-F238E27FC236}">
                <a16:creationId xmlns:a16="http://schemas.microsoft.com/office/drawing/2014/main" id="{7DBE84A6-5B8D-4FBC-BC15-8794C2F70289}"/>
              </a:ext>
            </a:extLst>
          </p:cNvPr>
          <p:cNvSpPr>
            <a:spLocks noGrp="1"/>
          </p:cNvSpPr>
          <p:nvPr>
            <p:ph sz="quarter" idx="13"/>
          </p:nvPr>
        </p:nvSpPr>
        <p:spPr>
          <a:xfrm>
            <a:off x="2742123" y="1628800"/>
            <a:ext cx="5214253" cy="5328592"/>
          </a:xfrm>
        </p:spPr>
        <p:txBody>
          <a:bodyPr>
            <a:normAutofit/>
          </a:bodyPr>
          <a:lstStyle/>
          <a:p>
            <a:r>
              <a:rPr lang="en-GB" dirty="0"/>
              <a:t>Our ancient sources:</a:t>
            </a:r>
          </a:p>
          <a:p>
            <a:pPr marL="285750" indent="-285750">
              <a:buFont typeface="Arial" panose="020B0604020202020204" pitchFamily="34" charset="0"/>
              <a:buChar char="•"/>
            </a:pPr>
            <a:r>
              <a:rPr lang="en-GB" dirty="0"/>
              <a:t>Gaius, </a:t>
            </a:r>
            <a:r>
              <a:rPr lang="en-GB" i="1" dirty="0"/>
              <a:t>c</a:t>
            </a:r>
            <a:r>
              <a:rPr lang="en-GB" dirty="0"/>
              <a:t>. AD 130-180</a:t>
            </a:r>
          </a:p>
          <a:p>
            <a:pPr marL="457200" lvl="1" indent="-285750"/>
            <a:r>
              <a:rPr lang="en-GB" dirty="0"/>
              <a:t>Roman jurist</a:t>
            </a:r>
          </a:p>
          <a:p>
            <a:pPr marL="457200" lvl="1" indent="-285750"/>
            <a:r>
              <a:rPr lang="en-GB" dirty="0"/>
              <a:t>Works:</a:t>
            </a:r>
          </a:p>
          <a:p>
            <a:pPr marL="630238" lvl="2" indent="-285750"/>
            <a:r>
              <a:rPr lang="en-GB" dirty="0"/>
              <a:t>Institutes</a:t>
            </a:r>
          </a:p>
          <a:p>
            <a:pPr marL="630238" lvl="2" indent="-285750"/>
            <a:r>
              <a:rPr lang="en-GB" dirty="0"/>
              <a:t>Edicts of the Magistrates</a:t>
            </a:r>
          </a:p>
          <a:p>
            <a:pPr marL="630238" lvl="2" indent="-285750"/>
            <a:r>
              <a:rPr lang="en-GB" dirty="0"/>
              <a:t>Commentaries on the Twelve Tables</a:t>
            </a:r>
          </a:p>
          <a:p>
            <a:pPr marL="630238" lvl="2" indent="-285750"/>
            <a:r>
              <a:rPr lang="en-GB" dirty="0">
                <a:sym typeface="Wingdings" panose="05000000000000000000" pitchFamily="2" charset="2"/>
              </a:rPr>
              <a:t>Much of his work will be used for Justinian’s </a:t>
            </a:r>
            <a:br>
              <a:rPr lang="en-GB" dirty="0">
                <a:sym typeface="Wingdings" panose="05000000000000000000" pitchFamily="2" charset="2"/>
              </a:rPr>
            </a:br>
            <a:r>
              <a:rPr lang="en-GB" i="1" dirty="0">
                <a:sym typeface="Wingdings" panose="05000000000000000000" pitchFamily="2" charset="2"/>
              </a:rPr>
              <a:t>Digest </a:t>
            </a:r>
            <a:r>
              <a:rPr lang="en-GB" dirty="0">
                <a:sym typeface="Wingdings" panose="05000000000000000000" pitchFamily="2" charset="2"/>
              </a:rPr>
              <a:t>(AD  530-533) and the Institutes of Justinian </a:t>
            </a:r>
            <a:br>
              <a:rPr lang="en-GB" dirty="0">
                <a:sym typeface="Wingdings" panose="05000000000000000000" pitchFamily="2" charset="2"/>
              </a:rPr>
            </a:br>
            <a:r>
              <a:rPr lang="en-GB" i="1" dirty="0">
                <a:sym typeface="Wingdings" panose="05000000000000000000" pitchFamily="2" charset="2"/>
              </a:rPr>
              <a:t>(Corpus </a:t>
            </a:r>
            <a:r>
              <a:rPr lang="en-GB" i="1" dirty="0" err="1">
                <a:sym typeface="Wingdings" panose="05000000000000000000" pitchFamily="2" charset="2"/>
              </a:rPr>
              <a:t>Iuris</a:t>
            </a:r>
            <a:r>
              <a:rPr lang="en-GB" i="1" dirty="0">
                <a:sym typeface="Wingdings" panose="05000000000000000000" pitchFamily="2" charset="2"/>
              </a:rPr>
              <a:t> Civilis, </a:t>
            </a:r>
            <a:r>
              <a:rPr lang="en-GB" dirty="0">
                <a:sym typeface="Wingdings" panose="05000000000000000000" pitchFamily="2" charset="2"/>
              </a:rPr>
              <a:t>AD 529-534)</a:t>
            </a:r>
            <a:br>
              <a:rPr lang="en-GB" dirty="0">
                <a:sym typeface="Wingdings" panose="05000000000000000000" pitchFamily="2" charset="2"/>
              </a:rPr>
            </a:br>
            <a:endParaRPr lang="en-GB" dirty="0"/>
          </a:p>
          <a:p>
            <a:pPr marL="630238" lvl="2" indent="-285750"/>
            <a:endParaRPr lang="en-GB" dirty="0"/>
          </a:p>
          <a:p>
            <a:pPr marL="630238" lvl="2" indent="-285750"/>
            <a:endParaRPr lang="en-GB" dirty="0"/>
          </a:p>
        </p:txBody>
      </p:sp>
    </p:spTree>
    <p:extLst>
      <p:ext uri="{BB962C8B-B14F-4D97-AF65-F5344CB8AC3E}">
        <p14:creationId xmlns:p14="http://schemas.microsoft.com/office/powerpoint/2010/main" val="285211314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out)">
                                      <p:cBhvr>
                                        <p:cTn id="7" dur="3000"/>
                                        <p:tgtEl>
                                          <p:spTgt spid="9"/>
                                        </p:tgtEl>
                                      </p:cBhvr>
                                    </p:animEffect>
                                  </p:childTnLst>
                                </p:cTn>
                              </p:par>
                            </p:childTnLst>
                          </p:cTn>
                        </p:par>
                        <p:par>
                          <p:cTn id="8" fill="hold">
                            <p:stCondLst>
                              <p:cond delay="3000"/>
                            </p:stCondLst>
                            <p:childTnLst>
                              <p:par>
                                <p:cTn id="9" presetID="22" presetClass="entr" presetSubtype="4"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down)">
                                      <p:cBhvr>
                                        <p:cTn id="11" dur="3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4E6BE23-5D83-40DB-96D1-847334B4F894}"/>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8100" r="9091"/>
          <a:stretch/>
        </p:blipFill>
        <p:spPr>
          <a:xfrm>
            <a:off x="20" y="10"/>
            <a:ext cx="9143980" cy="6857990"/>
          </a:xfrm>
          <a:prstGeom prst="rect">
            <a:avLst/>
          </a:prstGeom>
        </p:spPr>
      </p:pic>
      <p:sp>
        <p:nvSpPr>
          <p:cNvPr id="3" name="Title 2">
            <a:extLst>
              <a:ext uri="{FF2B5EF4-FFF2-40B4-BE49-F238E27FC236}">
                <a16:creationId xmlns:a16="http://schemas.microsoft.com/office/drawing/2014/main" id="{10A9C32F-F0CD-43F6-B13C-30846A6C672F}"/>
              </a:ext>
            </a:extLst>
          </p:cNvPr>
          <p:cNvSpPr>
            <a:spLocks noGrp="1"/>
          </p:cNvSpPr>
          <p:nvPr>
            <p:ph type="title"/>
          </p:nvPr>
        </p:nvSpPr>
        <p:spPr/>
        <p:txBody>
          <a:bodyPr/>
          <a:lstStyle/>
          <a:p>
            <a:r>
              <a:rPr lang="en-GB" dirty="0"/>
              <a:t>XII tables 451 – 450 BC</a:t>
            </a:r>
          </a:p>
        </p:txBody>
      </p:sp>
      <p:sp>
        <p:nvSpPr>
          <p:cNvPr id="6" name="Content Placeholder 1">
            <a:extLst>
              <a:ext uri="{FF2B5EF4-FFF2-40B4-BE49-F238E27FC236}">
                <a16:creationId xmlns:a16="http://schemas.microsoft.com/office/drawing/2014/main" id="{7DBE84A6-5B8D-4FBC-BC15-8794C2F70289}"/>
              </a:ext>
            </a:extLst>
          </p:cNvPr>
          <p:cNvSpPr>
            <a:spLocks noGrp="1"/>
          </p:cNvSpPr>
          <p:nvPr>
            <p:ph sz="quarter" idx="13"/>
          </p:nvPr>
        </p:nvSpPr>
        <p:spPr>
          <a:xfrm>
            <a:off x="2742123" y="1628800"/>
            <a:ext cx="6273818" cy="5328592"/>
          </a:xfrm>
        </p:spPr>
        <p:txBody>
          <a:bodyPr>
            <a:normAutofit/>
          </a:bodyPr>
          <a:lstStyle/>
          <a:p>
            <a:pPr marL="285750" indent="-285750">
              <a:buFont typeface="Arial" pitchFamily="34" charset="0"/>
              <a:buChar char="•"/>
            </a:pPr>
            <a:r>
              <a:rPr lang="en-GB" dirty="0">
                <a:solidFill>
                  <a:srgbClr val="FFFF00"/>
                </a:solidFill>
              </a:rPr>
              <a:t>Ulpian – </a:t>
            </a:r>
            <a:r>
              <a:rPr lang="en-GB" dirty="0" err="1">
                <a:solidFill>
                  <a:srgbClr val="FFFF00"/>
                </a:solidFill>
              </a:rPr>
              <a:t>Gnaeus</a:t>
            </a:r>
            <a:r>
              <a:rPr lang="en-GB" dirty="0">
                <a:solidFill>
                  <a:srgbClr val="FFFF00"/>
                </a:solidFill>
              </a:rPr>
              <a:t> </a:t>
            </a:r>
            <a:r>
              <a:rPr lang="en-GB" dirty="0" err="1">
                <a:solidFill>
                  <a:srgbClr val="FFFF00"/>
                </a:solidFill>
              </a:rPr>
              <a:t>Domitius</a:t>
            </a:r>
            <a:r>
              <a:rPr lang="en-GB" dirty="0">
                <a:solidFill>
                  <a:srgbClr val="FFFF00"/>
                </a:solidFill>
              </a:rPr>
              <a:t> </a:t>
            </a:r>
            <a:r>
              <a:rPr lang="en-GB" dirty="0" err="1">
                <a:solidFill>
                  <a:srgbClr val="FFFF00"/>
                </a:solidFill>
              </a:rPr>
              <a:t>Ulpianus</a:t>
            </a:r>
            <a:r>
              <a:rPr lang="en-GB" dirty="0">
                <a:solidFill>
                  <a:srgbClr val="FFFF00"/>
                </a:solidFill>
              </a:rPr>
              <a:t>, </a:t>
            </a:r>
            <a:r>
              <a:rPr lang="en-GB" i="1" dirty="0">
                <a:solidFill>
                  <a:srgbClr val="FFFF00"/>
                </a:solidFill>
              </a:rPr>
              <a:t>c.</a:t>
            </a:r>
            <a:r>
              <a:rPr lang="en-GB" dirty="0">
                <a:solidFill>
                  <a:srgbClr val="FFFF00"/>
                </a:solidFill>
              </a:rPr>
              <a:t>AD 170 - AD 228</a:t>
            </a:r>
          </a:p>
          <a:p>
            <a:pPr marL="457200" lvl="1" indent="-285750"/>
            <a:r>
              <a:rPr lang="en-GB" dirty="0">
                <a:solidFill>
                  <a:srgbClr val="FFFF00"/>
                </a:solidFill>
              </a:rPr>
              <a:t>Roman jurist; imperial officers</a:t>
            </a:r>
          </a:p>
          <a:p>
            <a:pPr marL="457200" lvl="1" indent="-285750"/>
            <a:r>
              <a:rPr lang="en-GB" dirty="0">
                <a:solidFill>
                  <a:srgbClr val="FFFF00"/>
                </a:solidFill>
              </a:rPr>
              <a:t>From Tyros/Tyrus, Phoenicia (Lebanon) </a:t>
            </a:r>
          </a:p>
          <a:p>
            <a:pPr marL="630238" lvl="2" indent="-285750"/>
            <a:r>
              <a:rPr lang="en-GB" dirty="0">
                <a:solidFill>
                  <a:srgbClr val="FFFF00"/>
                </a:solidFill>
                <a:sym typeface="Wingdings" panose="05000000000000000000" pitchFamily="2" charset="2"/>
              </a:rPr>
              <a:t>praetorian prefect; AD208 in Britannia under Septimius Severus</a:t>
            </a:r>
          </a:p>
          <a:p>
            <a:pPr marL="630238" lvl="2" indent="-285750"/>
            <a:r>
              <a:rPr lang="en-GB" dirty="0">
                <a:solidFill>
                  <a:srgbClr val="FFFF00"/>
                </a:solidFill>
                <a:sym typeface="Wingdings" panose="05000000000000000000" pitchFamily="2" charset="2"/>
              </a:rPr>
              <a:t>His writings make up approx. 1/3 of Justinian’s Digest</a:t>
            </a:r>
          </a:p>
          <a:p>
            <a:pPr marL="630238" lvl="2" indent="-285750"/>
            <a:r>
              <a:rPr lang="en-GB" dirty="0">
                <a:solidFill>
                  <a:srgbClr val="FFFF00"/>
                </a:solidFill>
                <a:sym typeface="Wingdings" panose="05000000000000000000" pitchFamily="2" charset="2"/>
              </a:rPr>
              <a:t>A number of important works, such as:</a:t>
            </a:r>
          </a:p>
          <a:p>
            <a:pPr marL="803275" lvl="3" indent="-285750"/>
            <a:r>
              <a:rPr lang="en-GB" i="1" dirty="0">
                <a:solidFill>
                  <a:srgbClr val="FFFF00"/>
                </a:solidFill>
              </a:rPr>
              <a:t>Ad </a:t>
            </a:r>
            <a:r>
              <a:rPr lang="en-GB" i="1" dirty="0" err="1">
                <a:solidFill>
                  <a:srgbClr val="FFFF00"/>
                </a:solidFill>
              </a:rPr>
              <a:t>Sabinum</a:t>
            </a:r>
            <a:r>
              <a:rPr lang="en-GB" dirty="0">
                <a:solidFill>
                  <a:srgbClr val="FFFF00"/>
                </a:solidFill>
              </a:rPr>
              <a:t>, -- </a:t>
            </a:r>
            <a:r>
              <a:rPr lang="en-GB" i="1" dirty="0" err="1">
                <a:solidFill>
                  <a:srgbClr val="FFFF00"/>
                </a:solidFill>
              </a:rPr>
              <a:t>ius</a:t>
            </a:r>
            <a:r>
              <a:rPr lang="en-GB" i="1" dirty="0">
                <a:solidFill>
                  <a:srgbClr val="FFFF00"/>
                </a:solidFill>
              </a:rPr>
              <a:t> </a:t>
            </a:r>
            <a:r>
              <a:rPr lang="en-GB" i="1" dirty="0" err="1">
                <a:solidFill>
                  <a:srgbClr val="FFFF00"/>
                </a:solidFill>
              </a:rPr>
              <a:t>civile</a:t>
            </a:r>
            <a:r>
              <a:rPr lang="en-GB" dirty="0">
                <a:solidFill>
                  <a:srgbClr val="FFFF00"/>
                </a:solidFill>
              </a:rPr>
              <a:t>, 50+ books</a:t>
            </a:r>
          </a:p>
          <a:p>
            <a:pPr marL="803275" lvl="3" indent="-285750"/>
            <a:r>
              <a:rPr lang="en-GB" i="1" dirty="0">
                <a:solidFill>
                  <a:srgbClr val="FFFF00"/>
                </a:solidFill>
              </a:rPr>
              <a:t>Ad </a:t>
            </a:r>
            <a:r>
              <a:rPr lang="en-GB" i="1" dirty="0" err="1">
                <a:solidFill>
                  <a:srgbClr val="FFFF00"/>
                </a:solidFill>
              </a:rPr>
              <a:t>edictum</a:t>
            </a:r>
            <a:r>
              <a:rPr lang="en-GB" dirty="0">
                <a:solidFill>
                  <a:srgbClr val="FFFF00"/>
                </a:solidFill>
              </a:rPr>
              <a:t>, -- 83 books</a:t>
            </a:r>
          </a:p>
          <a:p>
            <a:pPr marL="630238" lvl="2" indent="-285750"/>
            <a:r>
              <a:rPr lang="en-GB" dirty="0">
                <a:solidFill>
                  <a:srgbClr val="FFFF00"/>
                </a:solidFill>
                <a:highlight>
                  <a:srgbClr val="800080"/>
                </a:highlight>
              </a:rPr>
              <a:t>Famous phrase: </a:t>
            </a:r>
            <a:br>
              <a:rPr lang="en-GB" dirty="0">
                <a:solidFill>
                  <a:srgbClr val="FFFF00"/>
                </a:solidFill>
                <a:highlight>
                  <a:srgbClr val="800080"/>
                </a:highlight>
              </a:rPr>
            </a:br>
            <a:r>
              <a:rPr lang="en-GB" dirty="0">
                <a:solidFill>
                  <a:srgbClr val="FFFF00"/>
                </a:solidFill>
                <a:highlight>
                  <a:srgbClr val="800080"/>
                </a:highlight>
              </a:rPr>
              <a:t>"Such are the [basic] principles of Law: live honestly, do not offend the others, give to each person what it's entitled</a:t>
            </a:r>
            <a:r>
              <a:rPr lang="en-GB" dirty="0">
                <a:solidFill>
                  <a:srgbClr val="FFFF00"/>
                </a:solidFill>
              </a:rPr>
              <a:t>"</a:t>
            </a:r>
          </a:p>
        </p:txBody>
      </p:sp>
      <p:pic>
        <p:nvPicPr>
          <p:cNvPr id="7" name="Picture 2" descr="http://ecx.images-amazon.com/images/I/418TMQ5UNDL._SX330_BO1,204,203,200_.jpg">
            <a:extLst>
              <a:ext uri="{FF2B5EF4-FFF2-40B4-BE49-F238E27FC236}">
                <a16:creationId xmlns:a16="http://schemas.microsoft.com/office/drawing/2014/main" id="{DEC70559-DBF2-4D1C-915C-FF52EE0645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059" y="1292709"/>
            <a:ext cx="2486025" cy="37433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5813384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750"/>
                                        <p:tgtEl>
                                          <p:spTgt spid="7"/>
                                        </p:tgtEl>
                                      </p:cBhvr>
                                    </p:animEffect>
                                    <p:anim calcmode="lin" valueType="num">
                                      <p:cBhvr>
                                        <p:cTn id="8" dur="1750" fill="hold"/>
                                        <p:tgtEl>
                                          <p:spTgt spid="7"/>
                                        </p:tgtEl>
                                        <p:attrNameLst>
                                          <p:attrName>ppt_x</p:attrName>
                                        </p:attrNameLst>
                                      </p:cBhvr>
                                      <p:tavLst>
                                        <p:tav tm="0">
                                          <p:val>
                                            <p:strVal val="#ppt_x"/>
                                          </p:val>
                                        </p:tav>
                                        <p:tav tm="100000">
                                          <p:val>
                                            <p:strVal val="#ppt_x"/>
                                          </p:val>
                                        </p:tav>
                                      </p:tavLst>
                                    </p:anim>
                                    <p:anim calcmode="lin" valueType="num">
                                      <p:cBhvr>
                                        <p:cTn id="9" dur="175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3250"/>
                            </p:stCondLst>
                            <p:childTnLst>
                              <p:par>
                                <p:cTn id="11" presetID="42" presetClass="entr" presetSubtype="0" fill="hold" grpId="0" nodeType="afterEffect">
                                  <p:stCondLst>
                                    <p:cond delay="125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2500"/>
                                        <p:tgtEl>
                                          <p:spTgt spid="6">
                                            <p:txEl>
                                              <p:pRg st="0" end="0"/>
                                            </p:txEl>
                                          </p:spTgt>
                                        </p:tgtEl>
                                      </p:cBhvr>
                                    </p:animEffect>
                                    <p:anim calcmode="lin" valueType="num">
                                      <p:cBhvr>
                                        <p:cTn id="14" dur="25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25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7000"/>
                            </p:stCondLst>
                            <p:childTnLst>
                              <p:par>
                                <p:cTn id="17" presetID="42" presetClass="entr" presetSubtype="0" fill="hold" grpId="0" nodeType="afterEffect">
                                  <p:stCondLst>
                                    <p:cond delay="125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2500"/>
                                        <p:tgtEl>
                                          <p:spTgt spid="6">
                                            <p:txEl>
                                              <p:pRg st="1" end="1"/>
                                            </p:txEl>
                                          </p:spTgt>
                                        </p:tgtEl>
                                      </p:cBhvr>
                                    </p:animEffect>
                                    <p:anim calcmode="lin" valueType="num">
                                      <p:cBhvr>
                                        <p:cTn id="20" dur="25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25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10750"/>
                            </p:stCondLst>
                            <p:childTnLst>
                              <p:par>
                                <p:cTn id="23" presetID="42" presetClass="entr" presetSubtype="0" fill="hold" grpId="0" nodeType="afterEffect">
                                  <p:stCondLst>
                                    <p:cond delay="125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2500"/>
                                        <p:tgtEl>
                                          <p:spTgt spid="6">
                                            <p:txEl>
                                              <p:pRg st="2" end="2"/>
                                            </p:txEl>
                                          </p:spTgt>
                                        </p:tgtEl>
                                      </p:cBhvr>
                                    </p:animEffect>
                                    <p:anim calcmode="lin" valueType="num">
                                      <p:cBhvr>
                                        <p:cTn id="26" dur="25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7" dur="25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14500"/>
                            </p:stCondLst>
                            <p:childTnLst>
                              <p:par>
                                <p:cTn id="29" presetID="42" presetClass="entr" presetSubtype="0" fill="hold" grpId="0" nodeType="afterEffect">
                                  <p:stCondLst>
                                    <p:cond delay="1250"/>
                                  </p:stCondLst>
                                  <p:childTnLst>
                                    <p:set>
                                      <p:cBhvr>
                                        <p:cTn id="30" dur="1" fill="hold">
                                          <p:stCondLst>
                                            <p:cond delay="0"/>
                                          </p:stCondLst>
                                        </p:cTn>
                                        <p:tgtEl>
                                          <p:spTgt spid="6">
                                            <p:txEl>
                                              <p:pRg st="3" end="3"/>
                                            </p:txEl>
                                          </p:spTgt>
                                        </p:tgtEl>
                                        <p:attrNameLst>
                                          <p:attrName>style.visibility</p:attrName>
                                        </p:attrNameLst>
                                      </p:cBhvr>
                                      <p:to>
                                        <p:strVal val="visible"/>
                                      </p:to>
                                    </p:set>
                                    <p:animEffect transition="in" filter="fade">
                                      <p:cBhvr>
                                        <p:cTn id="31" dur="2500"/>
                                        <p:tgtEl>
                                          <p:spTgt spid="6">
                                            <p:txEl>
                                              <p:pRg st="3" end="3"/>
                                            </p:txEl>
                                          </p:spTgt>
                                        </p:tgtEl>
                                      </p:cBhvr>
                                    </p:animEffect>
                                    <p:anim calcmode="lin" valueType="num">
                                      <p:cBhvr>
                                        <p:cTn id="32" dur="25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3" dur="25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18250"/>
                            </p:stCondLst>
                            <p:childTnLst>
                              <p:par>
                                <p:cTn id="35" presetID="42" presetClass="entr" presetSubtype="0" fill="hold" grpId="0" nodeType="afterEffect">
                                  <p:stCondLst>
                                    <p:cond delay="125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2500"/>
                                        <p:tgtEl>
                                          <p:spTgt spid="6">
                                            <p:txEl>
                                              <p:pRg st="4" end="4"/>
                                            </p:txEl>
                                          </p:spTgt>
                                        </p:tgtEl>
                                      </p:cBhvr>
                                    </p:animEffect>
                                    <p:anim calcmode="lin" valueType="num">
                                      <p:cBhvr>
                                        <p:cTn id="38" dur="25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9" dur="25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22000"/>
                            </p:stCondLst>
                            <p:childTnLst>
                              <p:par>
                                <p:cTn id="41" presetID="42" presetClass="entr" presetSubtype="0" fill="hold" grpId="0" nodeType="afterEffect">
                                  <p:stCondLst>
                                    <p:cond delay="1250"/>
                                  </p:stCondLst>
                                  <p:childTnLst>
                                    <p:set>
                                      <p:cBhvr>
                                        <p:cTn id="42" dur="1" fill="hold">
                                          <p:stCondLst>
                                            <p:cond delay="0"/>
                                          </p:stCondLst>
                                        </p:cTn>
                                        <p:tgtEl>
                                          <p:spTgt spid="6">
                                            <p:txEl>
                                              <p:pRg st="5" end="5"/>
                                            </p:txEl>
                                          </p:spTgt>
                                        </p:tgtEl>
                                        <p:attrNameLst>
                                          <p:attrName>style.visibility</p:attrName>
                                        </p:attrNameLst>
                                      </p:cBhvr>
                                      <p:to>
                                        <p:strVal val="visible"/>
                                      </p:to>
                                    </p:set>
                                    <p:animEffect transition="in" filter="fade">
                                      <p:cBhvr>
                                        <p:cTn id="43" dur="2500"/>
                                        <p:tgtEl>
                                          <p:spTgt spid="6">
                                            <p:txEl>
                                              <p:pRg st="5" end="5"/>
                                            </p:txEl>
                                          </p:spTgt>
                                        </p:tgtEl>
                                      </p:cBhvr>
                                    </p:animEffect>
                                    <p:anim calcmode="lin" valueType="num">
                                      <p:cBhvr>
                                        <p:cTn id="44" dur="25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5" dur="25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46" fill="hold">
                            <p:stCondLst>
                              <p:cond delay="25750"/>
                            </p:stCondLst>
                            <p:childTnLst>
                              <p:par>
                                <p:cTn id="47" presetID="42" presetClass="entr" presetSubtype="0" fill="hold" grpId="0" nodeType="afterEffect">
                                  <p:stCondLst>
                                    <p:cond delay="1250"/>
                                  </p:stCondLst>
                                  <p:childTnLst>
                                    <p:set>
                                      <p:cBhvr>
                                        <p:cTn id="48" dur="1" fill="hold">
                                          <p:stCondLst>
                                            <p:cond delay="0"/>
                                          </p:stCondLst>
                                        </p:cTn>
                                        <p:tgtEl>
                                          <p:spTgt spid="6">
                                            <p:txEl>
                                              <p:pRg st="6" end="6"/>
                                            </p:txEl>
                                          </p:spTgt>
                                        </p:tgtEl>
                                        <p:attrNameLst>
                                          <p:attrName>style.visibility</p:attrName>
                                        </p:attrNameLst>
                                      </p:cBhvr>
                                      <p:to>
                                        <p:strVal val="visible"/>
                                      </p:to>
                                    </p:set>
                                    <p:animEffect transition="in" filter="fade">
                                      <p:cBhvr>
                                        <p:cTn id="49" dur="2500"/>
                                        <p:tgtEl>
                                          <p:spTgt spid="6">
                                            <p:txEl>
                                              <p:pRg st="6" end="6"/>
                                            </p:txEl>
                                          </p:spTgt>
                                        </p:tgtEl>
                                      </p:cBhvr>
                                    </p:animEffect>
                                    <p:anim calcmode="lin" valueType="num">
                                      <p:cBhvr>
                                        <p:cTn id="50" dur="25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1" dur="25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par>
                          <p:cTn id="52" fill="hold">
                            <p:stCondLst>
                              <p:cond delay="29500"/>
                            </p:stCondLst>
                            <p:childTnLst>
                              <p:par>
                                <p:cTn id="53" presetID="42" presetClass="entr" presetSubtype="0" fill="hold" grpId="0" nodeType="afterEffect">
                                  <p:stCondLst>
                                    <p:cond delay="1250"/>
                                  </p:stCondLst>
                                  <p:childTnLst>
                                    <p:set>
                                      <p:cBhvr>
                                        <p:cTn id="54" dur="1" fill="hold">
                                          <p:stCondLst>
                                            <p:cond delay="0"/>
                                          </p:stCondLst>
                                        </p:cTn>
                                        <p:tgtEl>
                                          <p:spTgt spid="6">
                                            <p:txEl>
                                              <p:pRg st="7" end="7"/>
                                            </p:txEl>
                                          </p:spTgt>
                                        </p:tgtEl>
                                        <p:attrNameLst>
                                          <p:attrName>style.visibility</p:attrName>
                                        </p:attrNameLst>
                                      </p:cBhvr>
                                      <p:to>
                                        <p:strVal val="visible"/>
                                      </p:to>
                                    </p:set>
                                    <p:animEffect transition="in" filter="fade">
                                      <p:cBhvr>
                                        <p:cTn id="55" dur="2500"/>
                                        <p:tgtEl>
                                          <p:spTgt spid="6">
                                            <p:txEl>
                                              <p:pRg st="7" end="7"/>
                                            </p:txEl>
                                          </p:spTgt>
                                        </p:tgtEl>
                                      </p:cBhvr>
                                    </p:animEffect>
                                    <p:anim calcmode="lin" valueType="num">
                                      <p:cBhvr>
                                        <p:cTn id="56" dur="25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7" dur="25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par>
                          <p:cTn id="58" fill="hold">
                            <p:stCondLst>
                              <p:cond delay="33250"/>
                            </p:stCondLst>
                            <p:childTnLst>
                              <p:par>
                                <p:cTn id="59" presetID="42" presetClass="entr" presetSubtype="0" fill="hold" grpId="0" nodeType="afterEffect">
                                  <p:stCondLst>
                                    <p:cond delay="1250"/>
                                  </p:stCondLst>
                                  <p:childTnLst>
                                    <p:set>
                                      <p:cBhvr>
                                        <p:cTn id="60" dur="1" fill="hold">
                                          <p:stCondLst>
                                            <p:cond delay="0"/>
                                          </p:stCondLst>
                                        </p:cTn>
                                        <p:tgtEl>
                                          <p:spTgt spid="6">
                                            <p:txEl>
                                              <p:pRg st="8" end="8"/>
                                            </p:txEl>
                                          </p:spTgt>
                                        </p:tgtEl>
                                        <p:attrNameLst>
                                          <p:attrName>style.visibility</p:attrName>
                                        </p:attrNameLst>
                                      </p:cBhvr>
                                      <p:to>
                                        <p:strVal val="visible"/>
                                      </p:to>
                                    </p:set>
                                    <p:animEffect transition="in" filter="fade">
                                      <p:cBhvr>
                                        <p:cTn id="61" dur="2500"/>
                                        <p:tgtEl>
                                          <p:spTgt spid="6">
                                            <p:txEl>
                                              <p:pRg st="8" end="8"/>
                                            </p:txEl>
                                          </p:spTgt>
                                        </p:tgtEl>
                                      </p:cBhvr>
                                    </p:animEffect>
                                    <p:anim calcmode="lin" valueType="num">
                                      <p:cBhvr>
                                        <p:cTn id="62" dur="25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63" dur="25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4E6BE23-5D83-40DB-96D1-847334B4F894}"/>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8100" r="9091"/>
          <a:stretch/>
        </p:blipFill>
        <p:spPr>
          <a:xfrm>
            <a:off x="20" y="10"/>
            <a:ext cx="9143980" cy="6857990"/>
          </a:xfrm>
          <a:prstGeom prst="rect">
            <a:avLst/>
          </a:prstGeom>
        </p:spPr>
      </p:pic>
      <p:sp>
        <p:nvSpPr>
          <p:cNvPr id="3" name="Title 2">
            <a:extLst>
              <a:ext uri="{FF2B5EF4-FFF2-40B4-BE49-F238E27FC236}">
                <a16:creationId xmlns:a16="http://schemas.microsoft.com/office/drawing/2014/main" id="{10A9C32F-F0CD-43F6-B13C-30846A6C672F}"/>
              </a:ext>
            </a:extLst>
          </p:cNvPr>
          <p:cNvSpPr>
            <a:spLocks noGrp="1"/>
          </p:cNvSpPr>
          <p:nvPr>
            <p:ph type="title"/>
          </p:nvPr>
        </p:nvSpPr>
        <p:spPr/>
        <p:txBody>
          <a:bodyPr/>
          <a:lstStyle/>
          <a:p>
            <a:r>
              <a:rPr lang="en-GB" dirty="0"/>
              <a:t>XII tables 451 – 450 BC</a:t>
            </a:r>
          </a:p>
        </p:txBody>
      </p:sp>
      <p:sp>
        <p:nvSpPr>
          <p:cNvPr id="5" name="Content Placeholder 4">
            <a:extLst>
              <a:ext uri="{FF2B5EF4-FFF2-40B4-BE49-F238E27FC236}">
                <a16:creationId xmlns:a16="http://schemas.microsoft.com/office/drawing/2014/main" id="{AD0392FA-3FFB-469E-9647-CF18A9A1268C}"/>
              </a:ext>
            </a:extLst>
          </p:cNvPr>
          <p:cNvSpPr>
            <a:spLocks noGrp="1"/>
          </p:cNvSpPr>
          <p:nvPr>
            <p:ph sz="quarter" idx="13"/>
          </p:nvPr>
        </p:nvSpPr>
        <p:spPr/>
        <p:txBody>
          <a:bodyPr/>
          <a:lstStyle/>
          <a:p>
            <a:endParaRPr lang="en-GB"/>
          </a:p>
        </p:txBody>
      </p:sp>
      <p:sp>
        <p:nvSpPr>
          <p:cNvPr id="8" name="Rectangle 7">
            <a:extLst>
              <a:ext uri="{FF2B5EF4-FFF2-40B4-BE49-F238E27FC236}">
                <a16:creationId xmlns:a16="http://schemas.microsoft.com/office/drawing/2014/main" id="{360E1653-82A4-4626-80EE-10D8BD67C07B}"/>
              </a:ext>
            </a:extLst>
          </p:cNvPr>
          <p:cNvSpPr/>
          <p:nvPr/>
        </p:nvSpPr>
        <p:spPr>
          <a:xfrm>
            <a:off x="335209" y="2420888"/>
            <a:ext cx="4572000" cy="1754326"/>
          </a:xfrm>
          <a:prstGeom prst="rect">
            <a:avLst/>
          </a:prstGeom>
        </p:spPr>
        <p:txBody>
          <a:bodyPr>
            <a:spAutoFit/>
          </a:bodyPr>
          <a:lstStyle/>
          <a:p>
            <a:pPr marL="285750" indent="-285750">
              <a:buFont typeface="Arial" pitchFamily="34" charset="0"/>
              <a:buChar char="•"/>
            </a:pPr>
            <a:r>
              <a:rPr lang="en-GB" dirty="0">
                <a:solidFill>
                  <a:srgbClr val="FFFF00"/>
                </a:solidFill>
              </a:rPr>
              <a:t>Festus – </a:t>
            </a:r>
            <a:r>
              <a:rPr lang="en-GB" dirty="0" err="1">
                <a:solidFill>
                  <a:srgbClr val="FFFF00"/>
                </a:solidFill>
              </a:rPr>
              <a:t>Sextus</a:t>
            </a:r>
            <a:r>
              <a:rPr lang="en-GB" dirty="0">
                <a:solidFill>
                  <a:srgbClr val="FFFF00"/>
                </a:solidFill>
              </a:rPr>
              <a:t> </a:t>
            </a:r>
            <a:r>
              <a:rPr lang="en-GB" dirty="0" err="1">
                <a:solidFill>
                  <a:srgbClr val="FFFF00"/>
                </a:solidFill>
              </a:rPr>
              <a:t>Pompeius</a:t>
            </a:r>
            <a:r>
              <a:rPr lang="en-GB" dirty="0">
                <a:solidFill>
                  <a:srgbClr val="FFFF00"/>
                </a:solidFill>
              </a:rPr>
              <a:t> Festus</a:t>
            </a:r>
          </a:p>
          <a:p>
            <a:pPr lvl="1" indent="-285750"/>
            <a:r>
              <a:rPr lang="en-GB" dirty="0">
                <a:solidFill>
                  <a:srgbClr val="FFFF00"/>
                </a:solidFill>
              </a:rPr>
              <a:t>Roman grammarian, 2</a:t>
            </a:r>
            <a:r>
              <a:rPr lang="en-GB" baseline="30000" dirty="0">
                <a:solidFill>
                  <a:srgbClr val="FFFF00"/>
                </a:solidFill>
              </a:rPr>
              <a:t>nd</a:t>
            </a:r>
            <a:r>
              <a:rPr lang="en-GB" dirty="0">
                <a:solidFill>
                  <a:srgbClr val="FFFF00"/>
                </a:solidFill>
              </a:rPr>
              <a:t> c. AD</a:t>
            </a:r>
          </a:p>
          <a:p>
            <a:pPr lvl="1" indent="-285750"/>
            <a:r>
              <a:rPr lang="en-GB" dirty="0">
                <a:solidFill>
                  <a:srgbClr val="FFFF00"/>
                </a:solidFill>
              </a:rPr>
              <a:t>lexicon</a:t>
            </a:r>
          </a:p>
          <a:p>
            <a:pPr marL="630238" lvl="2" indent="-285750"/>
            <a:r>
              <a:rPr lang="en-GB" dirty="0">
                <a:solidFill>
                  <a:srgbClr val="FFFF00"/>
                </a:solidFill>
              </a:rPr>
              <a:t>containing work of </a:t>
            </a:r>
            <a:r>
              <a:rPr lang="en-GB" dirty="0" err="1">
                <a:solidFill>
                  <a:srgbClr val="FFFF00"/>
                </a:solidFill>
              </a:rPr>
              <a:t>Valerius</a:t>
            </a:r>
            <a:r>
              <a:rPr lang="en-GB" dirty="0">
                <a:solidFill>
                  <a:srgbClr val="FFFF00"/>
                </a:solidFill>
              </a:rPr>
              <a:t> </a:t>
            </a:r>
            <a:r>
              <a:rPr lang="en-GB" dirty="0" err="1">
                <a:solidFill>
                  <a:srgbClr val="FFFF00"/>
                </a:solidFill>
              </a:rPr>
              <a:t>Flaccus</a:t>
            </a:r>
            <a:r>
              <a:rPr lang="en-GB" dirty="0">
                <a:solidFill>
                  <a:srgbClr val="FFFF00"/>
                </a:solidFill>
              </a:rPr>
              <a:t> (under Augustus) </a:t>
            </a:r>
            <a:br>
              <a:rPr lang="en-GB" dirty="0">
                <a:solidFill>
                  <a:srgbClr val="FFFF00"/>
                </a:solidFill>
              </a:rPr>
            </a:br>
            <a:r>
              <a:rPr lang="en-GB" dirty="0">
                <a:solidFill>
                  <a:srgbClr val="FFFF00"/>
                </a:solidFill>
              </a:rPr>
              <a:t>and M. </a:t>
            </a:r>
            <a:r>
              <a:rPr lang="en-GB" dirty="0" err="1">
                <a:solidFill>
                  <a:srgbClr val="FFFF00"/>
                </a:solidFill>
              </a:rPr>
              <a:t>Terentius</a:t>
            </a:r>
            <a:r>
              <a:rPr lang="en-GB" dirty="0">
                <a:solidFill>
                  <a:srgbClr val="FFFF00"/>
                </a:solidFill>
              </a:rPr>
              <a:t> Varro (116 – 27 BC)</a:t>
            </a:r>
          </a:p>
        </p:txBody>
      </p:sp>
      <p:pic>
        <p:nvPicPr>
          <p:cNvPr id="9" name="Picture 2" descr="https://upload.wikimedia.org/wikipedia/commons/5/5d/Sextus_Pompeius_Festus_-_De_verborum_significatu_-_1700.PNG">
            <a:extLst>
              <a:ext uri="{FF2B5EF4-FFF2-40B4-BE49-F238E27FC236}">
                <a16:creationId xmlns:a16="http://schemas.microsoft.com/office/drawing/2014/main" id="{62F60CFE-2ECE-4810-A7C3-EBE1F497228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1337677"/>
            <a:ext cx="4187129" cy="24758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2362430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A4E6BE23-5D83-40DB-96D1-847334B4F894}"/>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t="18100" r="9091"/>
          <a:stretch/>
        </p:blipFill>
        <p:spPr>
          <a:xfrm>
            <a:off x="20" y="10"/>
            <a:ext cx="9143980" cy="6857990"/>
          </a:xfrm>
          <a:prstGeom prst="rect">
            <a:avLst/>
          </a:prstGeom>
        </p:spPr>
      </p:pic>
      <p:sp>
        <p:nvSpPr>
          <p:cNvPr id="3" name="Title 2">
            <a:extLst>
              <a:ext uri="{FF2B5EF4-FFF2-40B4-BE49-F238E27FC236}">
                <a16:creationId xmlns:a16="http://schemas.microsoft.com/office/drawing/2014/main" id="{10A9C32F-F0CD-43F6-B13C-30846A6C672F}"/>
              </a:ext>
            </a:extLst>
          </p:cNvPr>
          <p:cNvSpPr>
            <a:spLocks noGrp="1"/>
          </p:cNvSpPr>
          <p:nvPr>
            <p:ph type="title"/>
          </p:nvPr>
        </p:nvSpPr>
        <p:spPr/>
        <p:txBody>
          <a:bodyPr/>
          <a:lstStyle/>
          <a:p>
            <a:r>
              <a:rPr lang="en-GB" dirty="0"/>
              <a:t>XII tables 451 – 450 BC</a:t>
            </a:r>
          </a:p>
        </p:txBody>
      </p:sp>
      <p:pic>
        <p:nvPicPr>
          <p:cNvPr id="9" name="Picture 2" descr="https://upload.wikimedia.org/wikipedia/commons/5/5d/Sextus_Pompeius_Festus_-_De_verborum_significatu_-_1700.PNG">
            <a:extLst>
              <a:ext uri="{FF2B5EF4-FFF2-40B4-BE49-F238E27FC236}">
                <a16:creationId xmlns:a16="http://schemas.microsoft.com/office/drawing/2014/main" id="{62F60CFE-2ECE-4810-A7C3-EBE1F497228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32040" y="1337677"/>
            <a:ext cx="4187129" cy="24758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Content Placeholder 1">
            <a:extLst>
              <a:ext uri="{FF2B5EF4-FFF2-40B4-BE49-F238E27FC236}">
                <a16:creationId xmlns:a16="http://schemas.microsoft.com/office/drawing/2014/main" id="{720030E2-D430-42B5-9CE6-D1D80717622A}"/>
              </a:ext>
            </a:extLst>
          </p:cNvPr>
          <p:cNvSpPr txBox="1">
            <a:spLocks/>
          </p:cNvSpPr>
          <p:nvPr/>
        </p:nvSpPr>
        <p:spPr>
          <a:xfrm>
            <a:off x="352426" y="1196752"/>
            <a:ext cx="5803750" cy="5661238"/>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rmAutofit/>
          </a:bodyPr>
          <a:lst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a:lstStyle>
          <a:p>
            <a:r>
              <a:rPr lang="en-GB" dirty="0"/>
              <a:t>What are the Twelve Tables?</a:t>
            </a:r>
          </a:p>
          <a:p>
            <a:pPr marL="285750" indent="-285750">
              <a:buFont typeface="Arial" pitchFamily="34" charset="0"/>
              <a:buChar char="•"/>
            </a:pPr>
            <a:r>
              <a:rPr lang="en-GB" dirty="0"/>
              <a:t>a </a:t>
            </a:r>
            <a:r>
              <a:rPr lang="en-GB" dirty="0">
                <a:highlight>
                  <a:srgbClr val="800080"/>
                </a:highlight>
              </a:rPr>
              <a:t>CODIFICATION</a:t>
            </a:r>
            <a:r>
              <a:rPr lang="en-GB" dirty="0"/>
              <a:t> of existing laws, traditions,…?</a:t>
            </a:r>
          </a:p>
          <a:p>
            <a:pPr marL="285750" indent="-285750">
              <a:buFont typeface="Arial" pitchFamily="34" charset="0"/>
              <a:buChar char="•"/>
            </a:pPr>
            <a:r>
              <a:rPr lang="en-GB" dirty="0"/>
              <a:t>containing all Roman laws?</a:t>
            </a:r>
          </a:p>
          <a:p>
            <a:pPr marL="285750" indent="-285750">
              <a:buFont typeface="Arial" pitchFamily="34" charset="0"/>
              <a:buChar char="•"/>
            </a:pPr>
            <a:r>
              <a:rPr lang="en-GB" dirty="0"/>
              <a:t>or even a Roman ‘constitution’?</a:t>
            </a:r>
          </a:p>
          <a:p>
            <a:pPr marL="285750" indent="-285750">
              <a:buFont typeface="Arial" pitchFamily="34" charset="0"/>
              <a:buChar char="•"/>
            </a:pPr>
            <a:endParaRPr lang="en-GB" dirty="0"/>
          </a:p>
          <a:p>
            <a:pPr marL="285750" indent="-285750">
              <a:buFont typeface="Arial" pitchFamily="34" charset="0"/>
              <a:buChar char="•"/>
            </a:pPr>
            <a:r>
              <a:rPr lang="en-GB" dirty="0"/>
              <a:t>Which laws are part of the Twelve Tables ?</a:t>
            </a:r>
          </a:p>
          <a:p>
            <a:pPr marL="285750" indent="-285750">
              <a:buFont typeface="Arial" pitchFamily="34" charset="0"/>
              <a:buChar char="•"/>
            </a:pPr>
            <a:r>
              <a:rPr lang="en-GB" dirty="0"/>
              <a:t>Does this reflect the ‘zeitgeist’?</a:t>
            </a:r>
          </a:p>
          <a:p>
            <a:pPr marL="457200" lvl="1" indent="-285750"/>
            <a:r>
              <a:rPr lang="en-GB" dirty="0"/>
              <a:t>i.e. the Struggle of the Orders…?</a:t>
            </a:r>
          </a:p>
          <a:p>
            <a:pPr marL="457200" lvl="1" indent="-285750"/>
            <a:r>
              <a:rPr lang="en-GB" dirty="0"/>
              <a:t>And why?</a:t>
            </a:r>
          </a:p>
          <a:p>
            <a:pPr marL="630238" lvl="2" indent="-285750"/>
            <a:r>
              <a:rPr lang="en-GB" dirty="0"/>
              <a:t>reduced penalties</a:t>
            </a:r>
          </a:p>
          <a:p>
            <a:pPr marL="630238" lvl="2" indent="-285750"/>
            <a:r>
              <a:rPr lang="en-GB" dirty="0"/>
              <a:t>fine instead of blood vengeance</a:t>
            </a:r>
          </a:p>
          <a:p>
            <a:pPr marL="630238" lvl="2" indent="-285750"/>
            <a:r>
              <a:rPr lang="en-GB" dirty="0"/>
              <a:t>limits to funerary luxury</a:t>
            </a:r>
          </a:p>
          <a:p>
            <a:pPr marL="630238" lvl="2" indent="-285750"/>
            <a:r>
              <a:rPr lang="en-GB" dirty="0">
                <a:sym typeface="Wingdings" panose="05000000000000000000" pitchFamily="2" charset="2"/>
              </a:rPr>
              <a:t>Twelve Tables as a reform programme ???</a:t>
            </a:r>
          </a:p>
          <a:p>
            <a:pPr marL="630238" lvl="2" indent="-285750"/>
            <a:r>
              <a:rPr lang="en-GB" dirty="0">
                <a:solidFill>
                  <a:schemeClr val="tx1">
                    <a:lumMod val="85000"/>
                  </a:schemeClr>
                </a:solidFill>
                <a:sym typeface="Wingdings" panose="05000000000000000000" pitchFamily="2" charset="2"/>
              </a:rPr>
              <a:t>any ‘regal’ predecessors…? </a:t>
            </a:r>
            <a:endParaRPr lang="en-GB" dirty="0">
              <a:solidFill>
                <a:schemeClr val="tx1">
                  <a:lumMod val="85000"/>
                </a:schemeClr>
              </a:solidFill>
            </a:endParaRPr>
          </a:p>
          <a:p>
            <a:pPr lvl="1" indent="0">
              <a:buNone/>
            </a:pPr>
            <a:endParaRPr lang="en-GB" dirty="0"/>
          </a:p>
        </p:txBody>
      </p:sp>
    </p:spTree>
    <p:extLst>
      <p:ext uri="{BB962C8B-B14F-4D97-AF65-F5344CB8AC3E}">
        <p14:creationId xmlns:p14="http://schemas.microsoft.com/office/powerpoint/2010/main" val="28498413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250"/>
                                        <p:tgtEl>
                                          <p:spTgt spid="7">
                                            <p:txEl>
                                              <p:pRg st="0" end="0"/>
                                            </p:txEl>
                                          </p:spTgt>
                                        </p:tgtEl>
                                      </p:cBhvr>
                                    </p:animEffect>
                                    <p:anim calcmode="lin" valueType="num">
                                      <p:cBhvr>
                                        <p:cTn id="8" dur="125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25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50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1250"/>
                                        <p:tgtEl>
                                          <p:spTgt spid="7">
                                            <p:txEl>
                                              <p:pRg st="1" end="1"/>
                                            </p:txEl>
                                          </p:spTgt>
                                        </p:tgtEl>
                                      </p:cBhvr>
                                    </p:animEffect>
                                    <p:anim calcmode="lin" valueType="num">
                                      <p:cBhvr>
                                        <p:cTn id="14" dur="125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125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grpId="0" nodeType="afterEffect">
                                  <p:stCondLst>
                                    <p:cond delay="50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250"/>
                                        <p:tgtEl>
                                          <p:spTgt spid="7">
                                            <p:txEl>
                                              <p:pRg st="2" end="2"/>
                                            </p:txEl>
                                          </p:spTgt>
                                        </p:tgtEl>
                                      </p:cBhvr>
                                    </p:animEffect>
                                    <p:anim calcmode="lin" valueType="num">
                                      <p:cBhvr>
                                        <p:cTn id="20" dur="125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25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50"/>
                            </p:stCondLst>
                            <p:childTnLst>
                              <p:par>
                                <p:cTn id="23" presetID="42" presetClass="entr" presetSubtype="0" fill="hold" grpId="0" nodeType="afterEffect">
                                  <p:stCondLst>
                                    <p:cond delay="50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250"/>
                                        <p:tgtEl>
                                          <p:spTgt spid="7">
                                            <p:txEl>
                                              <p:pRg st="3" end="3"/>
                                            </p:txEl>
                                          </p:spTgt>
                                        </p:tgtEl>
                                      </p:cBhvr>
                                    </p:animEffect>
                                    <p:anim calcmode="lin" valueType="num">
                                      <p:cBhvr>
                                        <p:cTn id="26" dur="125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25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1000"/>
                                        <p:tgtEl>
                                          <p:spTgt spid="7">
                                            <p:txEl>
                                              <p:pRg st="5" end="5"/>
                                            </p:txEl>
                                          </p:spTgt>
                                        </p:tgtEl>
                                      </p:cBhvr>
                                    </p:animEffect>
                                    <p:anim calcmode="lin" valueType="num">
                                      <p:cBhvr>
                                        <p:cTn id="33"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42" presetClass="entr" presetSubtype="0" fill="hold" grpId="0" nodeType="afterEffect">
                                  <p:stCondLst>
                                    <p:cond delay="500"/>
                                  </p:stCondLst>
                                  <p:childTnLst>
                                    <p:set>
                                      <p:cBhvr>
                                        <p:cTn id="37" dur="1" fill="hold">
                                          <p:stCondLst>
                                            <p:cond delay="0"/>
                                          </p:stCondLst>
                                        </p:cTn>
                                        <p:tgtEl>
                                          <p:spTgt spid="7">
                                            <p:txEl>
                                              <p:pRg st="6" end="6"/>
                                            </p:txEl>
                                          </p:spTgt>
                                        </p:tgtEl>
                                        <p:attrNameLst>
                                          <p:attrName>style.visibility</p:attrName>
                                        </p:attrNameLst>
                                      </p:cBhvr>
                                      <p:to>
                                        <p:strVal val="visible"/>
                                      </p:to>
                                    </p:set>
                                    <p:animEffect transition="in" filter="fade">
                                      <p:cBhvr>
                                        <p:cTn id="38" dur="1500"/>
                                        <p:tgtEl>
                                          <p:spTgt spid="7">
                                            <p:txEl>
                                              <p:pRg st="6" end="6"/>
                                            </p:txEl>
                                          </p:spTgt>
                                        </p:tgtEl>
                                      </p:cBhvr>
                                    </p:animEffect>
                                    <p:anim calcmode="lin" valueType="num">
                                      <p:cBhvr>
                                        <p:cTn id="39" dur="15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0" dur="15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par>
                          <p:cTn id="41" fill="hold">
                            <p:stCondLst>
                              <p:cond delay="3000"/>
                            </p:stCondLst>
                            <p:childTnLst>
                              <p:par>
                                <p:cTn id="42" presetID="42" presetClass="entr" presetSubtype="0" fill="hold" grpId="0" nodeType="afterEffect">
                                  <p:stCondLst>
                                    <p:cond delay="500"/>
                                  </p:stCondLst>
                                  <p:childTnLst>
                                    <p:set>
                                      <p:cBhvr>
                                        <p:cTn id="43" dur="1" fill="hold">
                                          <p:stCondLst>
                                            <p:cond delay="0"/>
                                          </p:stCondLst>
                                        </p:cTn>
                                        <p:tgtEl>
                                          <p:spTgt spid="7">
                                            <p:txEl>
                                              <p:pRg st="7" end="7"/>
                                            </p:txEl>
                                          </p:spTgt>
                                        </p:tgtEl>
                                        <p:attrNameLst>
                                          <p:attrName>style.visibility</p:attrName>
                                        </p:attrNameLst>
                                      </p:cBhvr>
                                      <p:to>
                                        <p:strVal val="visible"/>
                                      </p:to>
                                    </p:set>
                                    <p:animEffect transition="in" filter="fade">
                                      <p:cBhvr>
                                        <p:cTn id="44" dur="1500"/>
                                        <p:tgtEl>
                                          <p:spTgt spid="7">
                                            <p:txEl>
                                              <p:pRg st="7" end="7"/>
                                            </p:txEl>
                                          </p:spTgt>
                                        </p:tgtEl>
                                      </p:cBhvr>
                                    </p:animEffect>
                                    <p:anim calcmode="lin" valueType="num">
                                      <p:cBhvr>
                                        <p:cTn id="45" dur="15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46" dur="15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par>
                          <p:cTn id="47" fill="hold">
                            <p:stCondLst>
                              <p:cond delay="5000"/>
                            </p:stCondLst>
                            <p:childTnLst>
                              <p:par>
                                <p:cTn id="48" presetID="42" presetClass="entr" presetSubtype="0" fill="hold" grpId="0" nodeType="afterEffect">
                                  <p:stCondLst>
                                    <p:cond delay="500"/>
                                  </p:stCondLst>
                                  <p:childTnLst>
                                    <p:set>
                                      <p:cBhvr>
                                        <p:cTn id="49" dur="1" fill="hold">
                                          <p:stCondLst>
                                            <p:cond delay="0"/>
                                          </p:stCondLst>
                                        </p:cTn>
                                        <p:tgtEl>
                                          <p:spTgt spid="7">
                                            <p:txEl>
                                              <p:pRg st="8" end="8"/>
                                            </p:txEl>
                                          </p:spTgt>
                                        </p:tgtEl>
                                        <p:attrNameLst>
                                          <p:attrName>style.visibility</p:attrName>
                                        </p:attrNameLst>
                                      </p:cBhvr>
                                      <p:to>
                                        <p:strVal val="visible"/>
                                      </p:to>
                                    </p:set>
                                    <p:animEffect transition="in" filter="fade">
                                      <p:cBhvr>
                                        <p:cTn id="50" dur="1500"/>
                                        <p:tgtEl>
                                          <p:spTgt spid="7">
                                            <p:txEl>
                                              <p:pRg st="8" end="8"/>
                                            </p:txEl>
                                          </p:spTgt>
                                        </p:tgtEl>
                                      </p:cBhvr>
                                    </p:animEffect>
                                    <p:anim calcmode="lin" valueType="num">
                                      <p:cBhvr>
                                        <p:cTn id="51" dur="15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52" dur="15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par>
                          <p:cTn id="53" fill="hold">
                            <p:stCondLst>
                              <p:cond delay="7000"/>
                            </p:stCondLst>
                            <p:childTnLst>
                              <p:par>
                                <p:cTn id="54" presetID="42" presetClass="entr" presetSubtype="0" fill="hold" grpId="0" nodeType="afterEffect">
                                  <p:stCondLst>
                                    <p:cond delay="500"/>
                                  </p:stCondLst>
                                  <p:childTnLst>
                                    <p:set>
                                      <p:cBhvr>
                                        <p:cTn id="55" dur="1" fill="hold">
                                          <p:stCondLst>
                                            <p:cond delay="0"/>
                                          </p:stCondLst>
                                        </p:cTn>
                                        <p:tgtEl>
                                          <p:spTgt spid="7">
                                            <p:txEl>
                                              <p:pRg st="9" end="9"/>
                                            </p:txEl>
                                          </p:spTgt>
                                        </p:tgtEl>
                                        <p:attrNameLst>
                                          <p:attrName>style.visibility</p:attrName>
                                        </p:attrNameLst>
                                      </p:cBhvr>
                                      <p:to>
                                        <p:strVal val="visible"/>
                                      </p:to>
                                    </p:set>
                                    <p:animEffect transition="in" filter="fade">
                                      <p:cBhvr>
                                        <p:cTn id="56" dur="1500"/>
                                        <p:tgtEl>
                                          <p:spTgt spid="7">
                                            <p:txEl>
                                              <p:pRg st="9" end="9"/>
                                            </p:txEl>
                                          </p:spTgt>
                                        </p:tgtEl>
                                      </p:cBhvr>
                                    </p:animEffect>
                                    <p:anim calcmode="lin" valueType="num">
                                      <p:cBhvr>
                                        <p:cTn id="57" dur="15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58" dur="1500" fill="hold"/>
                                        <p:tgtEl>
                                          <p:spTgt spid="7">
                                            <p:txEl>
                                              <p:pRg st="9" end="9"/>
                                            </p:txEl>
                                          </p:spTgt>
                                        </p:tgtEl>
                                        <p:attrNameLst>
                                          <p:attrName>ppt_y</p:attrName>
                                        </p:attrNameLst>
                                      </p:cBhvr>
                                      <p:tavLst>
                                        <p:tav tm="0">
                                          <p:val>
                                            <p:strVal val="#ppt_y+.1"/>
                                          </p:val>
                                        </p:tav>
                                        <p:tav tm="100000">
                                          <p:val>
                                            <p:strVal val="#ppt_y"/>
                                          </p:val>
                                        </p:tav>
                                      </p:tavLst>
                                    </p:anim>
                                  </p:childTnLst>
                                </p:cTn>
                              </p:par>
                            </p:childTnLst>
                          </p:cTn>
                        </p:par>
                        <p:par>
                          <p:cTn id="59" fill="hold">
                            <p:stCondLst>
                              <p:cond delay="9000"/>
                            </p:stCondLst>
                            <p:childTnLst>
                              <p:par>
                                <p:cTn id="60" presetID="42" presetClass="entr" presetSubtype="0" fill="hold" grpId="0" nodeType="afterEffect">
                                  <p:stCondLst>
                                    <p:cond delay="500"/>
                                  </p:stCondLst>
                                  <p:childTnLst>
                                    <p:set>
                                      <p:cBhvr>
                                        <p:cTn id="61" dur="1" fill="hold">
                                          <p:stCondLst>
                                            <p:cond delay="0"/>
                                          </p:stCondLst>
                                        </p:cTn>
                                        <p:tgtEl>
                                          <p:spTgt spid="7">
                                            <p:txEl>
                                              <p:pRg st="10" end="10"/>
                                            </p:txEl>
                                          </p:spTgt>
                                        </p:tgtEl>
                                        <p:attrNameLst>
                                          <p:attrName>style.visibility</p:attrName>
                                        </p:attrNameLst>
                                      </p:cBhvr>
                                      <p:to>
                                        <p:strVal val="visible"/>
                                      </p:to>
                                    </p:set>
                                    <p:animEffect transition="in" filter="fade">
                                      <p:cBhvr>
                                        <p:cTn id="62" dur="1500"/>
                                        <p:tgtEl>
                                          <p:spTgt spid="7">
                                            <p:txEl>
                                              <p:pRg st="10" end="10"/>
                                            </p:txEl>
                                          </p:spTgt>
                                        </p:tgtEl>
                                      </p:cBhvr>
                                    </p:animEffect>
                                    <p:anim calcmode="lin" valueType="num">
                                      <p:cBhvr>
                                        <p:cTn id="63" dur="1500" fill="hold"/>
                                        <p:tgtEl>
                                          <p:spTgt spid="7">
                                            <p:txEl>
                                              <p:pRg st="10" end="10"/>
                                            </p:txEl>
                                          </p:spTgt>
                                        </p:tgtEl>
                                        <p:attrNameLst>
                                          <p:attrName>ppt_x</p:attrName>
                                        </p:attrNameLst>
                                      </p:cBhvr>
                                      <p:tavLst>
                                        <p:tav tm="0">
                                          <p:val>
                                            <p:strVal val="#ppt_x"/>
                                          </p:val>
                                        </p:tav>
                                        <p:tav tm="100000">
                                          <p:val>
                                            <p:strVal val="#ppt_x"/>
                                          </p:val>
                                        </p:tav>
                                      </p:tavLst>
                                    </p:anim>
                                    <p:anim calcmode="lin" valueType="num">
                                      <p:cBhvr>
                                        <p:cTn id="64" dur="1500" fill="hold"/>
                                        <p:tgtEl>
                                          <p:spTgt spid="7">
                                            <p:txEl>
                                              <p:pRg st="10" end="10"/>
                                            </p:txEl>
                                          </p:spTgt>
                                        </p:tgtEl>
                                        <p:attrNameLst>
                                          <p:attrName>ppt_y</p:attrName>
                                        </p:attrNameLst>
                                      </p:cBhvr>
                                      <p:tavLst>
                                        <p:tav tm="0">
                                          <p:val>
                                            <p:strVal val="#ppt_y+.1"/>
                                          </p:val>
                                        </p:tav>
                                        <p:tav tm="100000">
                                          <p:val>
                                            <p:strVal val="#ppt_y"/>
                                          </p:val>
                                        </p:tav>
                                      </p:tavLst>
                                    </p:anim>
                                  </p:childTnLst>
                                </p:cTn>
                              </p:par>
                            </p:childTnLst>
                          </p:cTn>
                        </p:par>
                        <p:par>
                          <p:cTn id="65" fill="hold">
                            <p:stCondLst>
                              <p:cond delay="11000"/>
                            </p:stCondLst>
                            <p:childTnLst>
                              <p:par>
                                <p:cTn id="66" presetID="42" presetClass="entr" presetSubtype="0" fill="hold" grpId="0" nodeType="afterEffect">
                                  <p:stCondLst>
                                    <p:cond delay="500"/>
                                  </p:stCondLst>
                                  <p:childTnLst>
                                    <p:set>
                                      <p:cBhvr>
                                        <p:cTn id="67" dur="1" fill="hold">
                                          <p:stCondLst>
                                            <p:cond delay="0"/>
                                          </p:stCondLst>
                                        </p:cTn>
                                        <p:tgtEl>
                                          <p:spTgt spid="7">
                                            <p:txEl>
                                              <p:pRg st="11" end="11"/>
                                            </p:txEl>
                                          </p:spTgt>
                                        </p:tgtEl>
                                        <p:attrNameLst>
                                          <p:attrName>style.visibility</p:attrName>
                                        </p:attrNameLst>
                                      </p:cBhvr>
                                      <p:to>
                                        <p:strVal val="visible"/>
                                      </p:to>
                                    </p:set>
                                    <p:animEffect transition="in" filter="fade">
                                      <p:cBhvr>
                                        <p:cTn id="68" dur="1500"/>
                                        <p:tgtEl>
                                          <p:spTgt spid="7">
                                            <p:txEl>
                                              <p:pRg st="11" end="11"/>
                                            </p:txEl>
                                          </p:spTgt>
                                        </p:tgtEl>
                                      </p:cBhvr>
                                    </p:animEffect>
                                    <p:anim calcmode="lin" valueType="num">
                                      <p:cBhvr>
                                        <p:cTn id="69" dur="15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70" dur="1500" fill="hold"/>
                                        <p:tgtEl>
                                          <p:spTgt spid="7">
                                            <p:txEl>
                                              <p:pRg st="11" end="11"/>
                                            </p:txEl>
                                          </p:spTgt>
                                        </p:tgtEl>
                                        <p:attrNameLst>
                                          <p:attrName>ppt_y</p:attrName>
                                        </p:attrNameLst>
                                      </p:cBhvr>
                                      <p:tavLst>
                                        <p:tav tm="0">
                                          <p:val>
                                            <p:strVal val="#ppt_y+.1"/>
                                          </p:val>
                                        </p:tav>
                                        <p:tav tm="100000">
                                          <p:val>
                                            <p:strVal val="#ppt_y"/>
                                          </p:val>
                                        </p:tav>
                                      </p:tavLst>
                                    </p:anim>
                                  </p:childTnLst>
                                </p:cTn>
                              </p:par>
                            </p:childTnLst>
                          </p:cTn>
                        </p:par>
                        <p:par>
                          <p:cTn id="71" fill="hold">
                            <p:stCondLst>
                              <p:cond delay="13000"/>
                            </p:stCondLst>
                            <p:childTnLst>
                              <p:par>
                                <p:cTn id="72" presetID="42" presetClass="entr" presetSubtype="0" fill="hold" grpId="0" nodeType="afterEffect">
                                  <p:stCondLst>
                                    <p:cond delay="500"/>
                                  </p:stCondLst>
                                  <p:childTnLst>
                                    <p:set>
                                      <p:cBhvr>
                                        <p:cTn id="73" dur="1" fill="hold">
                                          <p:stCondLst>
                                            <p:cond delay="0"/>
                                          </p:stCondLst>
                                        </p:cTn>
                                        <p:tgtEl>
                                          <p:spTgt spid="7">
                                            <p:txEl>
                                              <p:pRg st="12" end="12"/>
                                            </p:txEl>
                                          </p:spTgt>
                                        </p:tgtEl>
                                        <p:attrNameLst>
                                          <p:attrName>style.visibility</p:attrName>
                                        </p:attrNameLst>
                                      </p:cBhvr>
                                      <p:to>
                                        <p:strVal val="visible"/>
                                      </p:to>
                                    </p:set>
                                    <p:animEffect transition="in" filter="fade">
                                      <p:cBhvr>
                                        <p:cTn id="74" dur="1500"/>
                                        <p:tgtEl>
                                          <p:spTgt spid="7">
                                            <p:txEl>
                                              <p:pRg st="12" end="12"/>
                                            </p:txEl>
                                          </p:spTgt>
                                        </p:tgtEl>
                                      </p:cBhvr>
                                    </p:animEffect>
                                    <p:anim calcmode="lin" valueType="num">
                                      <p:cBhvr>
                                        <p:cTn id="75" dur="1500" fill="hold"/>
                                        <p:tgtEl>
                                          <p:spTgt spid="7">
                                            <p:txEl>
                                              <p:pRg st="12" end="12"/>
                                            </p:txEl>
                                          </p:spTgt>
                                        </p:tgtEl>
                                        <p:attrNameLst>
                                          <p:attrName>ppt_x</p:attrName>
                                        </p:attrNameLst>
                                      </p:cBhvr>
                                      <p:tavLst>
                                        <p:tav tm="0">
                                          <p:val>
                                            <p:strVal val="#ppt_x"/>
                                          </p:val>
                                        </p:tav>
                                        <p:tav tm="100000">
                                          <p:val>
                                            <p:strVal val="#ppt_x"/>
                                          </p:val>
                                        </p:tav>
                                      </p:tavLst>
                                    </p:anim>
                                    <p:anim calcmode="lin" valueType="num">
                                      <p:cBhvr>
                                        <p:cTn id="76" dur="1500" fill="hold"/>
                                        <p:tgtEl>
                                          <p:spTgt spid="7">
                                            <p:txEl>
                                              <p:pRg st="12" end="12"/>
                                            </p:txEl>
                                          </p:spTgt>
                                        </p:tgtEl>
                                        <p:attrNameLst>
                                          <p:attrName>ppt_y</p:attrName>
                                        </p:attrNameLst>
                                      </p:cBhvr>
                                      <p:tavLst>
                                        <p:tav tm="0">
                                          <p:val>
                                            <p:strVal val="#ppt_y+.1"/>
                                          </p:val>
                                        </p:tav>
                                        <p:tav tm="100000">
                                          <p:val>
                                            <p:strVal val="#ppt_y"/>
                                          </p:val>
                                        </p:tav>
                                      </p:tavLst>
                                    </p:anim>
                                  </p:childTnLst>
                                </p:cTn>
                              </p:par>
                            </p:childTnLst>
                          </p:cTn>
                        </p:par>
                        <p:par>
                          <p:cTn id="77" fill="hold">
                            <p:stCondLst>
                              <p:cond delay="15000"/>
                            </p:stCondLst>
                            <p:childTnLst>
                              <p:par>
                                <p:cTn id="78" presetID="42" presetClass="entr" presetSubtype="0" fill="hold" grpId="0" nodeType="afterEffect">
                                  <p:stCondLst>
                                    <p:cond delay="500"/>
                                  </p:stCondLst>
                                  <p:childTnLst>
                                    <p:set>
                                      <p:cBhvr>
                                        <p:cTn id="79" dur="1" fill="hold">
                                          <p:stCondLst>
                                            <p:cond delay="0"/>
                                          </p:stCondLst>
                                        </p:cTn>
                                        <p:tgtEl>
                                          <p:spTgt spid="7">
                                            <p:txEl>
                                              <p:pRg st="13" end="13"/>
                                            </p:txEl>
                                          </p:spTgt>
                                        </p:tgtEl>
                                        <p:attrNameLst>
                                          <p:attrName>style.visibility</p:attrName>
                                        </p:attrNameLst>
                                      </p:cBhvr>
                                      <p:to>
                                        <p:strVal val="visible"/>
                                      </p:to>
                                    </p:set>
                                    <p:animEffect transition="in" filter="fade">
                                      <p:cBhvr>
                                        <p:cTn id="80" dur="1500"/>
                                        <p:tgtEl>
                                          <p:spTgt spid="7">
                                            <p:txEl>
                                              <p:pRg st="13" end="13"/>
                                            </p:txEl>
                                          </p:spTgt>
                                        </p:tgtEl>
                                      </p:cBhvr>
                                    </p:animEffect>
                                    <p:anim calcmode="lin" valueType="num">
                                      <p:cBhvr>
                                        <p:cTn id="81" dur="1500" fill="hold"/>
                                        <p:tgtEl>
                                          <p:spTgt spid="7">
                                            <p:txEl>
                                              <p:pRg st="13" end="13"/>
                                            </p:txEl>
                                          </p:spTgt>
                                        </p:tgtEl>
                                        <p:attrNameLst>
                                          <p:attrName>ppt_x</p:attrName>
                                        </p:attrNameLst>
                                      </p:cBhvr>
                                      <p:tavLst>
                                        <p:tav tm="0">
                                          <p:val>
                                            <p:strVal val="#ppt_x"/>
                                          </p:val>
                                        </p:tav>
                                        <p:tav tm="100000">
                                          <p:val>
                                            <p:strVal val="#ppt_x"/>
                                          </p:val>
                                        </p:tav>
                                      </p:tavLst>
                                    </p:anim>
                                    <p:anim calcmode="lin" valueType="num">
                                      <p:cBhvr>
                                        <p:cTn id="82" dur="1500" fill="hold"/>
                                        <p:tgtEl>
                                          <p:spTgt spid="7">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87CD4EC-D629-442B-82A9-FD4F5B97A5D6}"/>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13000" r="1" b="1"/>
          <a:stretch/>
        </p:blipFill>
        <p:spPr>
          <a:xfrm>
            <a:off x="23883" y="14055"/>
            <a:ext cx="9143980" cy="6857990"/>
          </a:xfrm>
          <a:prstGeom prst="rect">
            <a:avLst/>
          </a:prstGeom>
        </p:spPr>
      </p:pic>
      <p:sp>
        <p:nvSpPr>
          <p:cNvPr id="6" name="Rectangle 5">
            <a:extLst>
              <a:ext uri="{FF2B5EF4-FFF2-40B4-BE49-F238E27FC236}">
                <a16:creationId xmlns:a16="http://schemas.microsoft.com/office/drawing/2014/main" id="{370B1CD0-BBC0-47DA-AAC0-A17CCBFE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514987" y="0"/>
            <a:ext cx="582772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Rectangle 6">
            <a:extLst>
              <a:ext uri="{FF2B5EF4-FFF2-40B4-BE49-F238E27FC236}">
                <a16:creationId xmlns:a16="http://schemas.microsoft.com/office/drawing/2014/main" id="{898886BC-F1E7-4380-B363-130E63221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514600" y="1295400"/>
            <a:ext cx="58293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Subtitle 3"/>
          <p:cNvSpPr>
            <a:spLocks noGrp="1"/>
          </p:cNvSpPr>
          <p:nvPr>
            <p:ph type="subTitle" idx="1"/>
          </p:nvPr>
        </p:nvSpPr>
        <p:spPr/>
        <p:txBody>
          <a:bodyPr/>
          <a:lstStyle/>
          <a:p>
            <a:endParaRPr lang="en-GB" dirty="0"/>
          </a:p>
        </p:txBody>
      </p:sp>
      <p:sp>
        <p:nvSpPr>
          <p:cNvPr id="3" name="Title 2"/>
          <p:cNvSpPr>
            <a:spLocks noGrp="1"/>
          </p:cNvSpPr>
          <p:nvPr>
            <p:ph type="title"/>
          </p:nvPr>
        </p:nvSpPr>
        <p:spPr>
          <a:xfrm>
            <a:off x="2699792" y="1990078"/>
            <a:ext cx="6094486" cy="1984248"/>
          </a:xfrm>
        </p:spPr>
        <p:txBody>
          <a:bodyPr/>
          <a:lstStyle/>
          <a:p>
            <a:r>
              <a:rPr lang="en-GB" dirty="0"/>
              <a:t>Source criticism</a:t>
            </a:r>
          </a:p>
        </p:txBody>
      </p:sp>
    </p:spTree>
    <p:extLst>
      <p:ext uri="{BB962C8B-B14F-4D97-AF65-F5344CB8AC3E}">
        <p14:creationId xmlns:p14="http://schemas.microsoft.com/office/powerpoint/2010/main" val="20529553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4">
            <a:extLst>
              <a:ext uri="{FF2B5EF4-FFF2-40B4-BE49-F238E27FC236}">
                <a16:creationId xmlns:a16="http://schemas.microsoft.com/office/drawing/2014/main" id="{86212CC9-94C5-4A59-B435-E3FBDC792BC4}"/>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435" r="12565" b="1"/>
          <a:stretch/>
        </p:blipFill>
        <p:spPr>
          <a:xfrm>
            <a:off x="20" y="10"/>
            <a:ext cx="9143980" cy="6857990"/>
          </a:xfrm>
          <a:prstGeom prst="rect">
            <a:avLst/>
          </a:prstGeom>
        </p:spPr>
      </p:pic>
      <p:sp>
        <p:nvSpPr>
          <p:cNvPr id="4" name="Content Placeholder 1"/>
          <p:cNvSpPr>
            <a:spLocks noGrp="1"/>
          </p:cNvSpPr>
          <p:nvPr>
            <p:ph sz="quarter" idx="13"/>
          </p:nvPr>
        </p:nvSpPr>
        <p:spPr>
          <a:xfrm>
            <a:off x="352426" y="1463040"/>
            <a:ext cx="8252022" cy="5278328"/>
          </a:xfrm>
        </p:spPr>
        <p:txBody>
          <a:bodyPr>
            <a:normAutofit/>
          </a:bodyPr>
          <a:lstStyle/>
          <a:p>
            <a:r>
              <a:rPr lang="en-GB" sz="2400" b="1" dirty="0"/>
              <a:t>How best to approach a text </a:t>
            </a:r>
            <a:endParaRPr lang="en-GB" sz="2400" dirty="0"/>
          </a:p>
          <a:p>
            <a:r>
              <a:rPr lang="en-GB" sz="2400" b="1" dirty="0">
                <a:solidFill>
                  <a:srgbClr val="FFFF00"/>
                </a:solidFill>
              </a:rPr>
              <a:t>1. Author </a:t>
            </a:r>
          </a:p>
          <a:p>
            <a:r>
              <a:rPr lang="en-GB" sz="2400" b="1" dirty="0">
                <a:solidFill>
                  <a:srgbClr val="FFFF00"/>
                </a:solidFill>
              </a:rPr>
              <a:t>Who is the author? </a:t>
            </a:r>
          </a:p>
          <a:p>
            <a:r>
              <a:rPr lang="en-GB" sz="2400" b="1" dirty="0">
                <a:solidFill>
                  <a:srgbClr val="FFFF00"/>
                </a:solidFill>
              </a:rPr>
              <a:t>When did he live? </a:t>
            </a:r>
          </a:p>
          <a:p>
            <a:r>
              <a:rPr lang="en-GB" sz="2400" b="1" dirty="0">
                <a:solidFill>
                  <a:srgbClr val="FFFF00"/>
                </a:solidFill>
              </a:rPr>
              <a:t>What was he writing? </a:t>
            </a:r>
          </a:p>
          <a:p>
            <a:r>
              <a:rPr lang="en-GB" sz="2400" b="1" dirty="0">
                <a:solidFill>
                  <a:srgbClr val="FFFF00"/>
                </a:solidFill>
              </a:rPr>
              <a:t>What was the purpose of the work? </a:t>
            </a:r>
          </a:p>
          <a:p>
            <a:r>
              <a:rPr lang="en-GB" sz="2400" b="1" dirty="0">
                <a:solidFill>
                  <a:srgbClr val="FFFF00"/>
                </a:solidFill>
              </a:rPr>
              <a:t>Who was the intended audience? </a:t>
            </a:r>
          </a:p>
          <a:p>
            <a:r>
              <a:rPr lang="en-GB" sz="2000" dirty="0"/>
              <a:t>N.B. When writing an analysis of a passage of text for an assignment or in an exam, do </a:t>
            </a:r>
            <a:r>
              <a:rPr lang="en-GB" sz="2000" b="1" dirty="0"/>
              <a:t>not </a:t>
            </a:r>
            <a:r>
              <a:rPr lang="en-GB" sz="2000" dirty="0"/>
              <a:t>simply write a biography of the author. </a:t>
            </a:r>
            <a:r>
              <a:rPr lang="en-GB" sz="2000" b="1" dirty="0">
                <a:solidFill>
                  <a:srgbClr val="FFFF00"/>
                </a:solidFill>
              </a:rPr>
              <a:t>Only </a:t>
            </a:r>
            <a:r>
              <a:rPr lang="en-GB" sz="2000" dirty="0">
                <a:solidFill>
                  <a:srgbClr val="FFFF00"/>
                </a:solidFill>
              </a:rPr>
              <a:t>mention details of the author’s life and times </a:t>
            </a:r>
            <a:r>
              <a:rPr lang="en-GB" sz="2000" b="1" dirty="0">
                <a:solidFill>
                  <a:srgbClr val="FFFF00"/>
                </a:solidFill>
              </a:rPr>
              <a:t>if </a:t>
            </a:r>
            <a:r>
              <a:rPr lang="en-GB" sz="2000" dirty="0">
                <a:solidFill>
                  <a:srgbClr val="FFFF00"/>
                </a:solidFill>
              </a:rPr>
              <a:t>they are </a:t>
            </a:r>
            <a:r>
              <a:rPr lang="en-GB" sz="2000" b="1" dirty="0">
                <a:solidFill>
                  <a:srgbClr val="FFFF00"/>
                </a:solidFill>
              </a:rPr>
              <a:t>immediately </a:t>
            </a:r>
            <a:r>
              <a:rPr lang="en-GB" sz="2000" dirty="0">
                <a:solidFill>
                  <a:srgbClr val="FFFF00"/>
                </a:solidFill>
              </a:rPr>
              <a:t>relevant to the passage, and only mention those details which are </a:t>
            </a:r>
            <a:r>
              <a:rPr lang="en-GB" sz="2000" b="1" dirty="0">
                <a:solidFill>
                  <a:srgbClr val="FFFF00"/>
                </a:solidFill>
              </a:rPr>
              <a:t>immediately </a:t>
            </a:r>
            <a:r>
              <a:rPr lang="en-GB" sz="2000" dirty="0">
                <a:solidFill>
                  <a:srgbClr val="FFFF00"/>
                </a:solidFill>
              </a:rPr>
              <a:t>relevant.</a:t>
            </a:r>
            <a:r>
              <a:rPr lang="en-GB" sz="2000" dirty="0"/>
              <a:t> </a:t>
            </a:r>
          </a:p>
        </p:txBody>
      </p:sp>
      <p:sp>
        <p:nvSpPr>
          <p:cNvPr id="5" name="Title 2"/>
          <p:cNvSpPr>
            <a:spLocks noGrp="1"/>
          </p:cNvSpPr>
          <p:nvPr>
            <p:ph type="title"/>
          </p:nvPr>
        </p:nvSpPr>
        <p:spPr>
          <a:xfrm>
            <a:off x="352426" y="228600"/>
            <a:ext cx="7680960" cy="1066800"/>
          </a:xfrm>
        </p:spPr>
        <p:txBody>
          <a:bodyPr/>
          <a:lstStyle/>
          <a:p>
            <a:r>
              <a:rPr lang="en-GB" dirty="0"/>
              <a:t>Source criticism</a:t>
            </a:r>
          </a:p>
        </p:txBody>
      </p:sp>
      <p:sp>
        <p:nvSpPr>
          <p:cNvPr id="6" name="TextBox 5"/>
          <p:cNvSpPr txBox="1"/>
          <p:nvPr/>
        </p:nvSpPr>
        <p:spPr>
          <a:xfrm>
            <a:off x="5724128" y="1052736"/>
            <a:ext cx="2952328"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WHO says WHAT, WHEN, WHERE, TO WHOM, WITH WHAT INTENTION…?</a:t>
            </a:r>
          </a:p>
        </p:txBody>
      </p:sp>
    </p:spTree>
    <p:extLst>
      <p:ext uri="{BB962C8B-B14F-4D97-AF65-F5344CB8AC3E}">
        <p14:creationId xmlns:p14="http://schemas.microsoft.com/office/powerpoint/2010/main" val="302085395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anim calcmode="lin" valueType="num">
                                      <p:cBhvr>
                                        <p:cTn id="8" dur="2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125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2000"/>
                                        <p:tgtEl>
                                          <p:spTgt spid="4">
                                            <p:txEl>
                                              <p:pRg st="1" end="1"/>
                                            </p:txEl>
                                          </p:spTgt>
                                        </p:tgtEl>
                                      </p:cBhvr>
                                    </p:animEffect>
                                    <p:anim calcmode="lin" valueType="num">
                                      <p:cBhvr>
                                        <p:cTn id="14" dur="2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5250"/>
                            </p:stCondLst>
                            <p:childTnLst>
                              <p:par>
                                <p:cTn id="17" presetID="42" presetClass="entr" presetSubtype="0" fill="hold" grpId="0" nodeType="afterEffect">
                                  <p:stCondLst>
                                    <p:cond delay="125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2000"/>
                                        <p:tgtEl>
                                          <p:spTgt spid="4">
                                            <p:txEl>
                                              <p:pRg st="2" end="2"/>
                                            </p:txEl>
                                          </p:spTgt>
                                        </p:tgtEl>
                                      </p:cBhvr>
                                    </p:animEffect>
                                    <p:anim calcmode="lin" valueType="num">
                                      <p:cBhvr>
                                        <p:cTn id="20" dur="2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8500"/>
                            </p:stCondLst>
                            <p:childTnLst>
                              <p:par>
                                <p:cTn id="23" presetID="42" presetClass="entr" presetSubtype="0" fill="hold" grpId="0" nodeType="afterEffect">
                                  <p:stCondLst>
                                    <p:cond delay="125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2000"/>
                                        <p:tgtEl>
                                          <p:spTgt spid="4">
                                            <p:txEl>
                                              <p:pRg st="3" end="3"/>
                                            </p:txEl>
                                          </p:spTgt>
                                        </p:tgtEl>
                                      </p:cBhvr>
                                    </p:animEffect>
                                    <p:anim calcmode="lin" valueType="num">
                                      <p:cBhvr>
                                        <p:cTn id="26" dur="2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11750"/>
                            </p:stCondLst>
                            <p:childTnLst>
                              <p:par>
                                <p:cTn id="29" presetID="42" presetClass="entr" presetSubtype="0" fill="hold" grpId="0" nodeType="afterEffect">
                                  <p:stCondLst>
                                    <p:cond delay="125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2000"/>
                                        <p:tgtEl>
                                          <p:spTgt spid="4">
                                            <p:txEl>
                                              <p:pRg st="4" end="4"/>
                                            </p:txEl>
                                          </p:spTgt>
                                        </p:tgtEl>
                                      </p:cBhvr>
                                    </p:animEffect>
                                    <p:anim calcmode="lin" valueType="num">
                                      <p:cBhvr>
                                        <p:cTn id="32" dur="2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5000"/>
                            </p:stCondLst>
                            <p:childTnLst>
                              <p:par>
                                <p:cTn id="35" presetID="42" presetClass="entr" presetSubtype="0" fill="hold" grpId="0" nodeType="afterEffect">
                                  <p:stCondLst>
                                    <p:cond delay="125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2000"/>
                                        <p:tgtEl>
                                          <p:spTgt spid="4">
                                            <p:txEl>
                                              <p:pRg st="5" end="5"/>
                                            </p:txEl>
                                          </p:spTgt>
                                        </p:tgtEl>
                                      </p:cBhvr>
                                    </p:animEffect>
                                    <p:anim calcmode="lin" valueType="num">
                                      <p:cBhvr>
                                        <p:cTn id="38" dur="2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2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8250"/>
                            </p:stCondLst>
                            <p:childTnLst>
                              <p:par>
                                <p:cTn id="41" presetID="42" presetClass="entr" presetSubtype="0" fill="hold" grpId="0" nodeType="afterEffect">
                                  <p:stCondLst>
                                    <p:cond delay="125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2000"/>
                                        <p:tgtEl>
                                          <p:spTgt spid="4">
                                            <p:txEl>
                                              <p:pRg st="6" end="6"/>
                                            </p:txEl>
                                          </p:spTgt>
                                        </p:tgtEl>
                                      </p:cBhvr>
                                    </p:animEffect>
                                    <p:anim calcmode="lin" valueType="num">
                                      <p:cBhvr>
                                        <p:cTn id="44" dur="2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5" dur="2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21500"/>
                            </p:stCondLst>
                            <p:childTnLst>
                              <p:par>
                                <p:cTn id="47" presetID="42" presetClass="entr" presetSubtype="0" fill="hold" grpId="0" nodeType="afterEffect">
                                  <p:stCondLst>
                                    <p:cond delay="125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2000"/>
                                        <p:tgtEl>
                                          <p:spTgt spid="4">
                                            <p:txEl>
                                              <p:pRg st="7" end="7"/>
                                            </p:txEl>
                                          </p:spTgt>
                                        </p:tgtEl>
                                      </p:cBhvr>
                                    </p:animEffect>
                                    <p:anim calcmode="lin" valueType="num">
                                      <p:cBhvr>
                                        <p:cTn id="50" dur="2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2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24750"/>
                            </p:stCondLst>
                            <p:childTnLst>
                              <p:par>
                                <p:cTn id="53" presetID="42" presetClass="entr" presetSubtype="0" fill="hold" nodeType="afterEffect">
                                  <p:stCondLst>
                                    <p:cond delay="1250"/>
                                  </p:stCondLst>
                                  <p:childTnLst>
                                    <p:set>
                                      <p:cBhvr>
                                        <p:cTn id="54" dur="1" fill="hold">
                                          <p:stCondLst>
                                            <p:cond delay="0"/>
                                          </p:stCondLst>
                                        </p:cTn>
                                        <p:tgtEl>
                                          <p:spTgt spid="6">
                                            <p:txEl>
                                              <p:pRg st="0" end="0"/>
                                            </p:txEl>
                                          </p:spTgt>
                                        </p:tgtEl>
                                        <p:attrNameLst>
                                          <p:attrName>style.visibility</p:attrName>
                                        </p:attrNameLst>
                                      </p:cBhvr>
                                      <p:to>
                                        <p:strVal val="visible"/>
                                      </p:to>
                                    </p:set>
                                    <p:animEffect transition="in" filter="fade">
                                      <p:cBhvr>
                                        <p:cTn id="55" dur="2000"/>
                                        <p:tgtEl>
                                          <p:spTgt spid="6">
                                            <p:txEl>
                                              <p:pRg st="0" end="0"/>
                                            </p:txEl>
                                          </p:spTgt>
                                        </p:tgtEl>
                                      </p:cBhvr>
                                    </p:animEffect>
                                    <p:anim calcmode="lin" valueType="num">
                                      <p:cBhvr>
                                        <p:cTn id="56" dur="2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7" dur="2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4">
            <a:extLst>
              <a:ext uri="{FF2B5EF4-FFF2-40B4-BE49-F238E27FC236}">
                <a16:creationId xmlns:a16="http://schemas.microsoft.com/office/drawing/2014/main" id="{8F395CD3-815B-4DA7-A0F1-1F055AD041C3}"/>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435" r="12565" b="1"/>
          <a:stretch/>
        </p:blipFill>
        <p:spPr>
          <a:xfrm>
            <a:off x="20" y="10"/>
            <a:ext cx="9143980" cy="6857990"/>
          </a:xfrm>
          <a:prstGeom prst="rect">
            <a:avLst/>
          </a:prstGeom>
        </p:spPr>
      </p:pic>
      <p:sp>
        <p:nvSpPr>
          <p:cNvPr id="4" name="Content Placeholder 1"/>
          <p:cNvSpPr>
            <a:spLocks noGrp="1"/>
          </p:cNvSpPr>
          <p:nvPr>
            <p:ph sz="quarter" idx="13"/>
          </p:nvPr>
        </p:nvSpPr>
        <p:spPr>
          <a:xfrm>
            <a:off x="352426" y="1463040"/>
            <a:ext cx="8252022" cy="5278328"/>
          </a:xfrm>
        </p:spPr>
        <p:txBody>
          <a:bodyPr>
            <a:normAutofit/>
          </a:bodyPr>
          <a:lstStyle/>
          <a:p>
            <a:r>
              <a:rPr lang="en-GB" sz="2400" b="1" dirty="0">
                <a:solidFill>
                  <a:schemeClr val="tx1">
                    <a:lumMod val="50000"/>
                  </a:schemeClr>
                </a:solidFill>
              </a:rPr>
              <a:t>How best to approach a text </a:t>
            </a:r>
            <a:endParaRPr lang="en-GB" sz="2400" dirty="0">
              <a:solidFill>
                <a:schemeClr val="tx1">
                  <a:lumMod val="50000"/>
                </a:schemeClr>
              </a:solidFill>
            </a:endParaRPr>
          </a:p>
          <a:p>
            <a:r>
              <a:rPr lang="en-GB" sz="2400" b="1" dirty="0">
                <a:solidFill>
                  <a:srgbClr val="FFFF00"/>
                </a:solidFill>
              </a:rPr>
              <a:t>2. Historical and literary context </a:t>
            </a:r>
            <a:endParaRPr lang="en-GB" sz="2400" dirty="0">
              <a:solidFill>
                <a:srgbClr val="FFFF00"/>
              </a:solidFill>
            </a:endParaRPr>
          </a:p>
          <a:p>
            <a:r>
              <a:rPr lang="en-GB" sz="2400" dirty="0">
                <a:solidFill>
                  <a:srgbClr val="FFFF00"/>
                </a:solidFill>
              </a:rPr>
              <a:t>Where? </a:t>
            </a:r>
          </a:p>
          <a:p>
            <a:r>
              <a:rPr lang="en-GB" sz="2400" dirty="0">
                <a:solidFill>
                  <a:srgbClr val="FFFF00"/>
                </a:solidFill>
              </a:rPr>
              <a:t>When? </a:t>
            </a:r>
          </a:p>
          <a:p>
            <a:r>
              <a:rPr lang="en-GB" sz="2400" dirty="0">
                <a:solidFill>
                  <a:srgbClr val="FFFF00"/>
                </a:solidFill>
              </a:rPr>
              <a:t>What factors may have influenced what and how the author wrote? </a:t>
            </a:r>
          </a:p>
          <a:p>
            <a:r>
              <a:rPr lang="en-GB" sz="2400" dirty="0">
                <a:solidFill>
                  <a:srgbClr val="FFFF00"/>
                </a:solidFill>
              </a:rPr>
              <a:t>What is the </a:t>
            </a:r>
            <a:r>
              <a:rPr lang="en-GB" sz="2400" b="1" dirty="0">
                <a:solidFill>
                  <a:srgbClr val="FFFF00"/>
                </a:solidFill>
              </a:rPr>
              <a:t>context</a:t>
            </a:r>
            <a:r>
              <a:rPr lang="en-GB" sz="2400" dirty="0">
                <a:solidFill>
                  <a:srgbClr val="FFFF00"/>
                </a:solidFill>
              </a:rPr>
              <a:t> of the specific passage itself (i.e. in the book)? </a:t>
            </a:r>
          </a:p>
          <a:p>
            <a:r>
              <a:rPr lang="en-GB" sz="2400" dirty="0">
                <a:solidFill>
                  <a:srgbClr val="FFFF00"/>
                </a:solidFill>
              </a:rPr>
              <a:t>What is the context of the book itself (in the work as a whole)? </a:t>
            </a:r>
          </a:p>
        </p:txBody>
      </p:sp>
      <p:sp>
        <p:nvSpPr>
          <p:cNvPr id="5" name="Title 2"/>
          <p:cNvSpPr>
            <a:spLocks noGrp="1"/>
          </p:cNvSpPr>
          <p:nvPr>
            <p:ph type="title"/>
          </p:nvPr>
        </p:nvSpPr>
        <p:spPr>
          <a:xfrm>
            <a:off x="352426" y="228600"/>
            <a:ext cx="7680960" cy="1066800"/>
          </a:xfrm>
        </p:spPr>
        <p:txBody>
          <a:bodyPr/>
          <a:lstStyle/>
          <a:p>
            <a:r>
              <a:rPr lang="en-GB" dirty="0"/>
              <a:t>Source criticism</a:t>
            </a:r>
          </a:p>
        </p:txBody>
      </p:sp>
      <p:sp>
        <p:nvSpPr>
          <p:cNvPr id="6" name="TextBox 5"/>
          <p:cNvSpPr txBox="1"/>
          <p:nvPr/>
        </p:nvSpPr>
        <p:spPr>
          <a:xfrm>
            <a:off x="5724128" y="1052736"/>
            <a:ext cx="2952328"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WHO says WHAT, WHEN, WHERE, TO WHOM, WITH WHAT INTENTION…?</a:t>
            </a:r>
          </a:p>
        </p:txBody>
      </p:sp>
    </p:spTree>
    <p:extLst>
      <p:ext uri="{BB962C8B-B14F-4D97-AF65-F5344CB8AC3E}">
        <p14:creationId xmlns:p14="http://schemas.microsoft.com/office/powerpoint/2010/main" val="1192291739"/>
      </p:ext>
    </p:extLst>
  </p:cSld>
  <p:clrMapOvr>
    <a:masterClrMapping/>
  </p:clrMapOvr>
  <p:transition spd="slow">
    <p:randomBar dir="vert"/>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4">
            <a:extLst>
              <a:ext uri="{FF2B5EF4-FFF2-40B4-BE49-F238E27FC236}">
                <a16:creationId xmlns:a16="http://schemas.microsoft.com/office/drawing/2014/main" id="{A17F3D09-EAD2-41EE-936A-AAA2C1FFE6E7}"/>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435" r="12565" b="1"/>
          <a:stretch/>
        </p:blipFill>
        <p:spPr>
          <a:xfrm>
            <a:off x="20" y="10"/>
            <a:ext cx="9143980" cy="6857990"/>
          </a:xfrm>
          <a:prstGeom prst="rect">
            <a:avLst/>
          </a:prstGeom>
        </p:spPr>
      </p:pic>
      <p:sp>
        <p:nvSpPr>
          <p:cNvPr id="4" name="Content Placeholder 1"/>
          <p:cNvSpPr>
            <a:spLocks noGrp="1"/>
          </p:cNvSpPr>
          <p:nvPr>
            <p:ph sz="quarter" idx="13"/>
          </p:nvPr>
        </p:nvSpPr>
        <p:spPr>
          <a:xfrm>
            <a:off x="352426" y="1463040"/>
            <a:ext cx="8252022" cy="5278328"/>
          </a:xfrm>
        </p:spPr>
        <p:txBody>
          <a:bodyPr>
            <a:normAutofit/>
          </a:bodyPr>
          <a:lstStyle/>
          <a:p>
            <a:r>
              <a:rPr lang="en-GB" sz="2400" b="1" dirty="0">
                <a:solidFill>
                  <a:schemeClr val="tx1">
                    <a:lumMod val="50000"/>
                  </a:schemeClr>
                </a:solidFill>
              </a:rPr>
              <a:t>How best to approach a text </a:t>
            </a:r>
            <a:endParaRPr lang="en-GB" sz="2400" dirty="0">
              <a:solidFill>
                <a:schemeClr val="tx1">
                  <a:lumMod val="50000"/>
                </a:schemeClr>
              </a:solidFill>
            </a:endParaRPr>
          </a:p>
          <a:p>
            <a:r>
              <a:rPr lang="en-GB" sz="2400" b="1" dirty="0">
                <a:solidFill>
                  <a:srgbClr val="FFFF00"/>
                </a:solidFill>
              </a:rPr>
              <a:t>3. Textual analysis </a:t>
            </a:r>
            <a:endParaRPr lang="en-GB" sz="2400" dirty="0">
              <a:solidFill>
                <a:srgbClr val="FFFF00"/>
              </a:solidFill>
            </a:endParaRPr>
          </a:p>
          <a:p>
            <a:r>
              <a:rPr lang="en-GB" sz="2400" b="1" dirty="0">
                <a:solidFill>
                  <a:srgbClr val="FFFF00"/>
                </a:solidFill>
              </a:rPr>
              <a:t>A close reading of the evidence:</a:t>
            </a:r>
            <a:br>
              <a:rPr lang="en-GB" sz="2400" b="1" dirty="0">
                <a:solidFill>
                  <a:srgbClr val="FFFF00"/>
                </a:solidFill>
              </a:rPr>
            </a:br>
            <a:r>
              <a:rPr lang="en-GB" sz="2400" b="1" dirty="0">
                <a:solidFill>
                  <a:srgbClr val="FFFF00"/>
                </a:solidFill>
              </a:rPr>
              <a:t>     	 what is the author actually saying? </a:t>
            </a:r>
          </a:p>
          <a:p>
            <a:r>
              <a:rPr lang="en-GB" sz="2400" dirty="0">
                <a:solidFill>
                  <a:srgbClr val="FFFF00"/>
                </a:solidFill>
              </a:rPr>
              <a:t>    Can you paraphrase the passage in your own words?</a:t>
            </a:r>
          </a:p>
          <a:p>
            <a:r>
              <a:rPr lang="en-GB" sz="2400" dirty="0">
                <a:solidFill>
                  <a:srgbClr val="FFFF00"/>
                </a:solidFill>
              </a:rPr>
              <a:t>   Do you need to check particular facts or terminology…?</a:t>
            </a:r>
          </a:p>
        </p:txBody>
      </p:sp>
      <p:sp>
        <p:nvSpPr>
          <p:cNvPr id="5" name="Title 2"/>
          <p:cNvSpPr>
            <a:spLocks noGrp="1"/>
          </p:cNvSpPr>
          <p:nvPr>
            <p:ph type="title"/>
          </p:nvPr>
        </p:nvSpPr>
        <p:spPr>
          <a:xfrm>
            <a:off x="352426" y="228600"/>
            <a:ext cx="7680960" cy="1066800"/>
          </a:xfrm>
        </p:spPr>
        <p:txBody>
          <a:bodyPr/>
          <a:lstStyle/>
          <a:p>
            <a:r>
              <a:rPr lang="en-GB" dirty="0"/>
              <a:t>Source criticism</a:t>
            </a:r>
          </a:p>
        </p:txBody>
      </p:sp>
      <p:sp>
        <p:nvSpPr>
          <p:cNvPr id="6" name="TextBox 5"/>
          <p:cNvSpPr txBox="1"/>
          <p:nvPr/>
        </p:nvSpPr>
        <p:spPr>
          <a:xfrm>
            <a:off x="5724128" y="1052736"/>
            <a:ext cx="2952328" cy="923330"/>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b="1" dirty="0"/>
              <a:t>WHO says WHAT, WHEN, WHERE, TO WHOM, WITH WHAT INTENTION…?</a:t>
            </a:r>
          </a:p>
        </p:txBody>
      </p:sp>
    </p:spTree>
    <p:extLst>
      <p:ext uri="{BB962C8B-B14F-4D97-AF65-F5344CB8AC3E}">
        <p14:creationId xmlns:p14="http://schemas.microsoft.com/office/powerpoint/2010/main" val="1004754673"/>
      </p:ext>
    </p:extLst>
  </p:cSld>
  <p:clrMapOvr>
    <a:masterClrMapping/>
  </p:clrMapOvr>
  <p:transition spd="slow">
    <p:randomBar dir="vert"/>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6260A14-6EDF-4310-AE0C-2CA704C6B0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3026751" cy="4188315"/>
          </a:xfrm>
          <a:prstGeom prst="rect">
            <a:avLst/>
          </a:prstGeom>
        </p:spPr>
      </p:pic>
      <p:pic>
        <p:nvPicPr>
          <p:cNvPr id="5" name="Picture 4">
            <a:extLst>
              <a:ext uri="{FF2B5EF4-FFF2-40B4-BE49-F238E27FC236}">
                <a16:creationId xmlns:a16="http://schemas.microsoft.com/office/drawing/2014/main" id="{EB5A6857-32DF-476C-AF55-774BFB2617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6" name="Oval 5">
            <a:extLst>
              <a:ext uri="{FF2B5EF4-FFF2-40B4-BE49-F238E27FC236}">
                <a16:creationId xmlns:a16="http://schemas.microsoft.com/office/drawing/2014/main" id="{CFD7B4DB-9274-4A25-9FBD-4CC631F38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3C351DF1-FDE6-40E9-B1BE-896634CA4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8" name="Picture 7">
            <a:extLst>
              <a:ext uri="{FF2B5EF4-FFF2-40B4-BE49-F238E27FC236}">
                <a16:creationId xmlns:a16="http://schemas.microsoft.com/office/drawing/2014/main" id="{56DAD63F-052A-4221-9B4E-1B550968F7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6456759" y="6096000"/>
            <a:ext cx="745300" cy="762000"/>
          </a:xfrm>
          <a:prstGeom prst="rect">
            <a:avLst/>
          </a:prstGeom>
        </p:spPr>
      </p:pic>
      <p:sp>
        <p:nvSpPr>
          <p:cNvPr id="9" name="Rectangle 8">
            <a:extLst>
              <a:ext uri="{FF2B5EF4-FFF2-40B4-BE49-F238E27FC236}">
                <a16:creationId xmlns:a16="http://schemas.microsoft.com/office/drawing/2014/main" id="{81D162B1-6D95-4870-831F-349206ECA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 name="Content Placeholder 5" descr="A picture containing furniture, rug&#10;&#10;Description automatically generated">
            <a:extLst>
              <a:ext uri="{FF2B5EF4-FFF2-40B4-BE49-F238E27FC236}">
                <a16:creationId xmlns:a16="http://schemas.microsoft.com/office/drawing/2014/main" id="{793D574B-4ABA-41A6-8433-33E7D648C18E}"/>
              </a:ext>
            </a:extLst>
          </p:cNvPr>
          <p:cNvPicPr>
            <a:picLocks noChangeAspect="1"/>
          </p:cNvPicPr>
          <p:nvPr/>
        </p:nvPicPr>
        <p:blipFill rotWithShape="1">
          <a:blip r:embed="rId6">
            <a:alphaModFix/>
            <a:extLst>
              <a:ext uri="{28A0092B-C50C-407E-A947-70E740481C1C}">
                <a14:useLocalDpi xmlns:a14="http://schemas.microsoft.com/office/drawing/2010/main" val="0"/>
              </a:ext>
            </a:extLst>
          </a:blip>
          <a:srcRect l="30334" r="-1" b="-1"/>
          <a:stretch/>
        </p:blipFill>
        <p:spPr>
          <a:xfrm>
            <a:off x="20" y="10"/>
            <a:ext cx="9143980" cy="6857990"/>
          </a:xfrm>
          <a:prstGeom prst="rect">
            <a:avLst/>
          </a:prstGeom>
        </p:spPr>
      </p:pic>
      <p:sp>
        <p:nvSpPr>
          <p:cNvPr id="11" name="Rectangle 10">
            <a:extLst>
              <a:ext uri="{FF2B5EF4-FFF2-40B4-BE49-F238E27FC236}">
                <a16:creationId xmlns:a16="http://schemas.microsoft.com/office/drawing/2014/main" id="{990C0F5E-9931-4FB9-8B15-96DE17970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3350" y="0"/>
            <a:ext cx="4399359"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AAFD9AA6-CCCB-4908-A848-69C591865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943350" y="1295400"/>
            <a:ext cx="440055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16FE9F9-207D-4C97-B21D-2BDE37E23476}"/>
              </a:ext>
            </a:extLst>
          </p:cNvPr>
          <p:cNvSpPr>
            <a:spLocks noGrp="1"/>
          </p:cNvSpPr>
          <p:nvPr>
            <p:ph sz="quarter" idx="13"/>
          </p:nvPr>
        </p:nvSpPr>
        <p:spPr>
          <a:xfrm>
            <a:off x="4067944" y="1463040"/>
            <a:ext cx="3965442" cy="5134312"/>
          </a:xfrm>
        </p:spPr>
        <p:txBody>
          <a:bodyPr>
            <a:normAutofit/>
          </a:bodyPr>
          <a:lstStyle/>
          <a:p>
            <a:r>
              <a:rPr lang="en-GB" sz="2800" dirty="0"/>
              <a:t>The Timeline</a:t>
            </a:r>
          </a:p>
          <a:p>
            <a:r>
              <a:rPr lang="en-GB" sz="2000" dirty="0"/>
              <a:t>What would you write for </a:t>
            </a:r>
          </a:p>
          <a:p>
            <a:pPr marL="342900" indent="-342900">
              <a:buFont typeface="Arial" panose="020B0604020202020204" pitchFamily="34" charset="0"/>
              <a:buChar char="•"/>
            </a:pPr>
            <a:r>
              <a:rPr lang="en-GB" sz="2000" dirty="0"/>
              <a:t>753 BC</a:t>
            </a:r>
          </a:p>
          <a:p>
            <a:pPr marL="342900" indent="-342900">
              <a:buFont typeface="Arial" panose="020B0604020202020204" pitchFamily="34" charset="0"/>
              <a:buChar char="•"/>
            </a:pPr>
            <a:r>
              <a:rPr lang="en-GB" sz="2000" dirty="0"/>
              <a:t>509 BC </a:t>
            </a:r>
          </a:p>
          <a:p>
            <a:pPr marL="342900" indent="-342900">
              <a:buFont typeface="Arial" panose="020B0604020202020204" pitchFamily="34" charset="0"/>
              <a:buChar char="•"/>
            </a:pPr>
            <a:r>
              <a:rPr lang="en-GB" sz="2000" dirty="0"/>
              <a:t>‘Struggle of the Orders’</a:t>
            </a:r>
          </a:p>
          <a:p>
            <a:r>
              <a:rPr lang="en-GB" sz="2000" dirty="0"/>
              <a:t>Remember: </a:t>
            </a:r>
            <a:br>
              <a:rPr lang="en-GB" sz="2000" dirty="0"/>
            </a:br>
            <a:r>
              <a:rPr lang="en-GB" sz="2000" dirty="0"/>
              <a:t>Add in-text references to </a:t>
            </a:r>
            <a:r>
              <a:rPr lang="en-GB" sz="2000" b="1" dirty="0"/>
              <a:t>ancient</a:t>
            </a:r>
            <a:r>
              <a:rPr lang="en-GB" sz="2000" dirty="0"/>
              <a:t> evidence &amp; </a:t>
            </a:r>
            <a:r>
              <a:rPr lang="en-GB" sz="2000" b="1" dirty="0"/>
              <a:t>modern</a:t>
            </a:r>
            <a:r>
              <a:rPr lang="en-GB" sz="2000" dirty="0"/>
              <a:t> scholarship (modern scholarly debates)</a:t>
            </a:r>
          </a:p>
          <a:p>
            <a:r>
              <a:rPr lang="en-GB" sz="2000" dirty="0"/>
              <a:t>For ancient sources, </a:t>
            </a:r>
            <a:br>
              <a:rPr lang="en-GB" sz="2000" dirty="0"/>
            </a:br>
            <a:r>
              <a:rPr lang="en-GB" sz="2000" dirty="0"/>
              <a:t>use abbreviations: </a:t>
            </a:r>
            <a:br>
              <a:rPr lang="en-GB" sz="2000" dirty="0"/>
            </a:br>
            <a:r>
              <a:rPr lang="en-GB" sz="2000" dirty="0"/>
              <a:t>Liv., Pol., </a:t>
            </a:r>
            <a:r>
              <a:rPr lang="en-GB" sz="2000" dirty="0" err="1"/>
              <a:t>Diod</a:t>
            </a:r>
            <a:r>
              <a:rPr lang="en-GB" sz="2000" dirty="0"/>
              <a:t>. Sic., </a:t>
            </a:r>
            <a:r>
              <a:rPr lang="en-GB" sz="2000" dirty="0" err="1"/>
              <a:t>Plut</a:t>
            </a:r>
            <a:r>
              <a:rPr lang="en-GB" sz="2000" dirty="0"/>
              <a:t>. </a:t>
            </a:r>
            <a:r>
              <a:rPr lang="en-GB" sz="2000" i="1" dirty="0" err="1"/>
              <a:t>Numa</a:t>
            </a:r>
            <a:r>
              <a:rPr lang="en-GB" sz="2000" dirty="0"/>
              <a:t>, </a:t>
            </a:r>
            <a:r>
              <a:rPr lang="en-GB" sz="2000" dirty="0" err="1"/>
              <a:t>Cic</a:t>
            </a:r>
            <a:r>
              <a:rPr lang="en-GB" sz="2000" dirty="0"/>
              <a:t>. </a:t>
            </a:r>
            <a:r>
              <a:rPr lang="en-GB" sz="2000" i="1" dirty="0" err="1"/>
              <a:t>Verr</a:t>
            </a:r>
            <a:r>
              <a:rPr lang="en-GB" sz="2000" i="1" dirty="0"/>
              <a:t>.</a:t>
            </a:r>
            <a:r>
              <a:rPr lang="en-GB" sz="2000" dirty="0"/>
              <a:t>, </a:t>
            </a:r>
            <a:r>
              <a:rPr lang="en-GB" sz="2000" dirty="0" err="1"/>
              <a:t>Caes</a:t>
            </a:r>
            <a:r>
              <a:rPr lang="en-GB" sz="2000" dirty="0"/>
              <a:t>. </a:t>
            </a:r>
            <a:r>
              <a:rPr lang="en-GB" sz="2000" i="1" dirty="0"/>
              <a:t>BG</a:t>
            </a:r>
            <a:r>
              <a:rPr lang="en-GB" sz="2000" dirty="0"/>
              <a:t>, etc.</a:t>
            </a:r>
          </a:p>
        </p:txBody>
      </p:sp>
      <p:sp>
        <p:nvSpPr>
          <p:cNvPr id="3" name="Title 2">
            <a:extLst>
              <a:ext uri="{FF2B5EF4-FFF2-40B4-BE49-F238E27FC236}">
                <a16:creationId xmlns:a16="http://schemas.microsoft.com/office/drawing/2014/main" id="{05EC4A10-A895-4093-B217-81508433FF82}"/>
              </a:ext>
            </a:extLst>
          </p:cNvPr>
          <p:cNvSpPr>
            <a:spLocks noGrp="1"/>
          </p:cNvSpPr>
          <p:nvPr>
            <p:ph type="title"/>
          </p:nvPr>
        </p:nvSpPr>
        <p:spPr>
          <a:xfrm>
            <a:off x="352426" y="152400"/>
            <a:ext cx="7680960" cy="989007"/>
          </a:xfrm>
        </p:spPr>
        <p:txBody>
          <a:bodyPr>
            <a:normAutofit fontScale="90000"/>
          </a:bodyPr>
          <a:lstStyle/>
          <a:p>
            <a:pPr algn="r"/>
            <a:r>
              <a:rPr lang="en-GB" dirty="0"/>
              <a:t>EXERCISE </a:t>
            </a:r>
            <a:br>
              <a:rPr lang="en-GB" dirty="0"/>
            </a:br>
            <a:r>
              <a:rPr lang="en-GB" sz="2200" dirty="0"/>
              <a:t>if time permits…</a:t>
            </a:r>
          </a:p>
        </p:txBody>
      </p:sp>
    </p:spTree>
    <p:extLst>
      <p:ext uri="{BB962C8B-B14F-4D97-AF65-F5344CB8AC3E}">
        <p14:creationId xmlns:p14="http://schemas.microsoft.com/office/powerpoint/2010/main" val="176263673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GB" dirty="0"/>
              <a:t>as – assess (“currency”)</a:t>
            </a:r>
          </a:p>
          <a:p>
            <a:r>
              <a:rPr lang="en-GB" dirty="0"/>
              <a:t>Bronze ‘coin’</a:t>
            </a:r>
          </a:p>
        </p:txBody>
      </p:sp>
      <p:sp>
        <p:nvSpPr>
          <p:cNvPr id="3" name="Title 2"/>
          <p:cNvSpPr>
            <a:spLocks noGrp="1"/>
          </p:cNvSpPr>
          <p:nvPr>
            <p:ph type="title"/>
          </p:nvPr>
        </p:nvSpPr>
        <p:spPr>
          <a:xfrm>
            <a:off x="352426" y="228600"/>
            <a:ext cx="8540054" cy="1066800"/>
          </a:xfrm>
        </p:spPr>
        <p:txBody>
          <a:bodyPr>
            <a:normAutofit/>
          </a:bodyPr>
          <a:lstStyle/>
          <a:p>
            <a:r>
              <a:rPr lang="en-GB" dirty="0"/>
              <a:t>XII Tables 451 – 450 BC - DATA</a:t>
            </a:r>
          </a:p>
        </p:txBody>
      </p:sp>
      <p:pic>
        <p:nvPicPr>
          <p:cNvPr id="9218" name="Picture 2" descr="https://upload.wikimedia.org/wikipedia/commons/9/98/Vecchi_051_-_transparent_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484784"/>
            <a:ext cx="6084168" cy="318494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901088" y="4485063"/>
            <a:ext cx="4559343" cy="923330"/>
          </a:xfrm>
          <a:prstGeom prst="rect">
            <a:avLst/>
          </a:prstGeom>
        </p:spPr>
        <p:txBody>
          <a:bodyPr wrap="square">
            <a:spAutoFit/>
          </a:bodyPr>
          <a:lstStyle/>
          <a:p>
            <a:r>
              <a:rPr lang="pt-BR" dirty="0"/>
              <a:t>AES GRAVE. c. 240-225 BC </a:t>
            </a:r>
          </a:p>
          <a:p>
            <a:r>
              <a:rPr lang="pt-BR" dirty="0"/>
              <a:t>weight: 259.53 g</a:t>
            </a:r>
          </a:p>
          <a:p>
            <a:r>
              <a:rPr lang="pt-BR" dirty="0"/>
              <a:t>original exactly 1 pound: </a:t>
            </a:r>
            <a:r>
              <a:rPr lang="en-GB" dirty="0"/>
              <a:t>.  - 327,45 grams </a:t>
            </a:r>
          </a:p>
        </p:txBody>
      </p:sp>
      <p:pic>
        <p:nvPicPr>
          <p:cNvPr id="9220" name="Picture 4" descr="https://upload.wikimedia.org/wikipedia/commons/thumb/3/3c/Aesrude.jpg/1024px-Aesrud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68" y="2694660"/>
            <a:ext cx="9144000" cy="358080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004282" y="6257984"/>
            <a:ext cx="5487208" cy="369332"/>
          </a:xfrm>
          <a:prstGeom prst="rect">
            <a:avLst/>
          </a:prstGeom>
        </p:spPr>
        <p:txBody>
          <a:bodyPr wrap="none">
            <a:spAutoFit/>
          </a:bodyPr>
          <a:lstStyle/>
          <a:p>
            <a:r>
              <a:rPr lang="en-GB" dirty="0" err="1"/>
              <a:t>Aes</a:t>
            </a:r>
            <a:r>
              <a:rPr lang="en-GB" dirty="0"/>
              <a:t> Rude from 5th-4th century B.C.  - no specific weight</a:t>
            </a:r>
          </a:p>
        </p:txBody>
      </p:sp>
    </p:spTree>
    <p:extLst>
      <p:ext uri="{BB962C8B-B14F-4D97-AF65-F5344CB8AC3E}">
        <p14:creationId xmlns:p14="http://schemas.microsoft.com/office/powerpoint/2010/main" val="35351922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220"/>
                                        </p:tgtEl>
                                        <p:attrNameLst>
                                          <p:attrName>style.visibility</p:attrName>
                                        </p:attrNameLst>
                                      </p:cBhvr>
                                      <p:to>
                                        <p:strVal val="visible"/>
                                      </p:to>
                                    </p:set>
                                    <p:animEffect transition="in" filter="fade">
                                      <p:cBhvr>
                                        <p:cTn id="7" dur="1000"/>
                                        <p:tgtEl>
                                          <p:spTgt spid="9220"/>
                                        </p:tgtEl>
                                      </p:cBhvr>
                                    </p:animEffect>
                                    <p:anim calcmode="lin" valueType="num">
                                      <p:cBhvr>
                                        <p:cTn id="8" dur="1000" fill="hold"/>
                                        <p:tgtEl>
                                          <p:spTgt spid="9220"/>
                                        </p:tgtEl>
                                        <p:attrNameLst>
                                          <p:attrName>ppt_x</p:attrName>
                                        </p:attrNameLst>
                                      </p:cBhvr>
                                      <p:tavLst>
                                        <p:tav tm="0">
                                          <p:val>
                                            <p:strVal val="#ppt_x"/>
                                          </p:val>
                                        </p:tav>
                                        <p:tav tm="100000">
                                          <p:val>
                                            <p:strVal val="#ppt_x"/>
                                          </p:val>
                                        </p:tav>
                                      </p:tavLst>
                                    </p:anim>
                                    <p:anim calcmode="lin" valueType="num">
                                      <p:cBhvr>
                                        <p:cTn id="9" dur="1000" fill="hold"/>
                                        <p:tgtEl>
                                          <p:spTgt spid="922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a:spLocks noGrp="1"/>
          </p:cNvSpPr>
          <p:nvPr>
            <p:ph sz="quarter" idx="13"/>
          </p:nvPr>
        </p:nvSpPr>
        <p:spPr>
          <a:xfrm>
            <a:off x="352426" y="1463040"/>
            <a:ext cx="7680960" cy="4724400"/>
          </a:xfrm>
        </p:spPr>
        <p:txBody>
          <a:bodyPr/>
          <a:lstStyle/>
          <a:p>
            <a:r>
              <a:rPr lang="en-GB" dirty="0"/>
              <a:t>as – assess (“currency”)</a:t>
            </a:r>
          </a:p>
          <a:p>
            <a:r>
              <a:rPr lang="en-GB" dirty="0"/>
              <a:t>Bronze ‘coin’</a:t>
            </a:r>
          </a:p>
        </p:txBody>
      </p:sp>
      <p:sp>
        <p:nvSpPr>
          <p:cNvPr id="6" name="Title 2"/>
          <p:cNvSpPr>
            <a:spLocks noGrp="1"/>
          </p:cNvSpPr>
          <p:nvPr>
            <p:ph type="title"/>
          </p:nvPr>
        </p:nvSpPr>
        <p:spPr>
          <a:xfrm>
            <a:off x="352426" y="228600"/>
            <a:ext cx="7680960" cy="1066800"/>
          </a:xfrm>
        </p:spPr>
        <p:txBody>
          <a:bodyPr/>
          <a:lstStyle/>
          <a:p>
            <a:r>
              <a:rPr lang="en-GB" dirty="0"/>
              <a:t>XII Tables 451 – 450 BC - DATA</a:t>
            </a:r>
          </a:p>
        </p:txBody>
      </p:sp>
      <p:pic>
        <p:nvPicPr>
          <p:cNvPr id="7" name="Picture 2" descr="https://upload.wikimedia.org/wikipedia/commons/9/98/Vecchi_051_-_transparent_backgroun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832" y="1484784"/>
            <a:ext cx="6084168" cy="3184945"/>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1004282" y="6257984"/>
            <a:ext cx="6950364" cy="369332"/>
          </a:xfrm>
          <a:prstGeom prst="rect">
            <a:avLst/>
          </a:prstGeom>
        </p:spPr>
        <p:txBody>
          <a:bodyPr wrap="none">
            <a:spAutoFit/>
          </a:bodyPr>
          <a:lstStyle/>
          <a:p>
            <a:r>
              <a:rPr lang="en-GB" i="1" dirty="0" err="1"/>
              <a:t>Aes</a:t>
            </a:r>
            <a:r>
              <a:rPr lang="en-GB" i="1" dirty="0"/>
              <a:t> </a:t>
            </a:r>
            <a:r>
              <a:rPr lang="en-GB" i="1" dirty="0" err="1"/>
              <a:t>Signatum</a:t>
            </a:r>
            <a:r>
              <a:rPr lang="en-GB" dirty="0"/>
              <a:t> – down to mid-3</a:t>
            </a:r>
            <a:r>
              <a:rPr lang="en-GB" baseline="30000" dirty="0"/>
              <a:t>rd</a:t>
            </a:r>
            <a:r>
              <a:rPr lang="en-GB" dirty="0"/>
              <a:t>-century BC  !  1.6kg – 5 Roman pounds </a:t>
            </a:r>
          </a:p>
        </p:txBody>
      </p:sp>
      <p:pic>
        <p:nvPicPr>
          <p:cNvPr id="10242" name="Picture 2" descr="Aes signatum or money ingot"/>
          <p:cNvPicPr>
            <a:picLocks noChangeAspect="1" noChangeArrowheads="1"/>
          </p:cNvPicPr>
          <p:nvPr/>
        </p:nvPicPr>
        <p:blipFill rotWithShape="1">
          <a:blip r:embed="rId3">
            <a:extLst>
              <a:ext uri="{28A0092B-C50C-407E-A947-70E740481C1C}">
                <a14:useLocalDpi xmlns:a14="http://schemas.microsoft.com/office/drawing/2010/main" val="0"/>
              </a:ext>
            </a:extLst>
          </a:blip>
          <a:srcRect t="35015" b="34657"/>
          <a:stretch/>
        </p:blipFill>
        <p:spPr bwMode="auto">
          <a:xfrm>
            <a:off x="14002" y="3408328"/>
            <a:ext cx="9090421" cy="2756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49170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0242"/>
                                        </p:tgtEl>
                                        <p:attrNameLst>
                                          <p:attrName>style.visibility</p:attrName>
                                        </p:attrNameLst>
                                      </p:cBhvr>
                                      <p:to>
                                        <p:strVal val="visible"/>
                                      </p:to>
                                    </p:set>
                                    <p:animEffect transition="in" filter="fade">
                                      <p:cBhvr>
                                        <p:cTn id="13" dur="1000"/>
                                        <p:tgtEl>
                                          <p:spTgt spid="10242"/>
                                        </p:tgtEl>
                                      </p:cBhvr>
                                    </p:animEffect>
                                    <p:anim calcmode="lin" valueType="num">
                                      <p:cBhvr>
                                        <p:cTn id="14" dur="1000" fill="hold"/>
                                        <p:tgtEl>
                                          <p:spTgt spid="10242"/>
                                        </p:tgtEl>
                                        <p:attrNameLst>
                                          <p:attrName>ppt_x</p:attrName>
                                        </p:attrNameLst>
                                      </p:cBhvr>
                                      <p:tavLst>
                                        <p:tav tm="0">
                                          <p:val>
                                            <p:strVal val="#ppt_x"/>
                                          </p:val>
                                        </p:tav>
                                        <p:tav tm="100000">
                                          <p:val>
                                            <p:strVal val="#ppt_x"/>
                                          </p:val>
                                        </p:tav>
                                      </p:tavLst>
                                    </p:anim>
                                    <p:anim calcmode="lin" valueType="num">
                                      <p:cBhvr>
                                        <p:cTn id="15" dur="1000" fill="hold"/>
                                        <p:tgtEl>
                                          <p:spTgt spid="102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8684070" cy="4724400"/>
          </a:xfrm>
        </p:spPr>
        <p:txBody>
          <a:bodyPr/>
          <a:lstStyle/>
          <a:p>
            <a:r>
              <a:rPr lang="en-GB" dirty="0"/>
              <a:t>Tarpeian Rock (S. of Capitoline hill) - execution place for some crimes:</a:t>
            </a:r>
          </a:p>
        </p:txBody>
      </p:sp>
      <p:sp>
        <p:nvSpPr>
          <p:cNvPr id="3" name="Title 2"/>
          <p:cNvSpPr>
            <a:spLocks noGrp="1"/>
          </p:cNvSpPr>
          <p:nvPr>
            <p:ph type="title"/>
          </p:nvPr>
        </p:nvSpPr>
        <p:spPr/>
        <p:txBody>
          <a:bodyPr/>
          <a:lstStyle/>
          <a:p>
            <a:r>
              <a:rPr lang="en-GB" dirty="0"/>
              <a:t>XII Tables 451 – 450 BC - DATA</a:t>
            </a:r>
          </a:p>
        </p:txBody>
      </p:sp>
      <p:pic>
        <p:nvPicPr>
          <p:cNvPr id="7170" name="Picture 2" descr="https://upload.wikimedia.org/wikipedia/commons/2/24/Campitelli_-_rupe_Tarpea_1060740.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2493"/>
          <a:stretch/>
        </p:blipFill>
        <p:spPr bwMode="auto">
          <a:xfrm>
            <a:off x="371632" y="1844824"/>
            <a:ext cx="8736872" cy="5083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665951"/>
      </p:ext>
    </p:extLst>
  </p:cSld>
  <p:clrMapOvr>
    <a:masterClrMapping/>
  </p:clrMapOvr>
  <p:transition spd="slow">
    <p:randomBar dir="vert"/>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8630418" cy="4724400"/>
          </a:xfrm>
        </p:spPr>
        <p:txBody>
          <a:bodyPr/>
          <a:lstStyle/>
          <a:p>
            <a:pPr marL="285750" indent="-285750">
              <a:buFont typeface="Arial" panose="020B0604020202020204" pitchFamily="34" charset="0"/>
              <a:buChar char="•"/>
            </a:pPr>
            <a:r>
              <a:rPr lang="en-GB" dirty="0"/>
              <a:t>Group Work</a:t>
            </a:r>
          </a:p>
          <a:p>
            <a:pPr marL="457200" lvl="1" indent="-285750"/>
            <a:r>
              <a:rPr lang="en-GB" dirty="0"/>
              <a:t>8 GROUPS</a:t>
            </a:r>
          </a:p>
          <a:p>
            <a:pPr marL="457200" lvl="1" indent="-285750"/>
            <a:r>
              <a:rPr lang="en-GB" dirty="0"/>
              <a:t>Organise your workload within the group: note taking, presenting, checking background,…</a:t>
            </a:r>
          </a:p>
          <a:p>
            <a:pPr marL="457200" lvl="1" indent="-285750"/>
            <a:r>
              <a:rPr lang="en-GB" dirty="0"/>
              <a:t>Remember: you need to PRESENT your findings at the end of the lecture</a:t>
            </a:r>
          </a:p>
          <a:p>
            <a:pPr marL="457200" lvl="1" indent="-285750"/>
            <a:r>
              <a:rPr lang="en-GB" dirty="0"/>
              <a:t>Remember: efficient note taking</a:t>
            </a:r>
          </a:p>
        </p:txBody>
      </p:sp>
      <p:sp>
        <p:nvSpPr>
          <p:cNvPr id="3" name="Title 2"/>
          <p:cNvSpPr>
            <a:spLocks noGrp="1"/>
          </p:cNvSpPr>
          <p:nvPr>
            <p:ph type="title"/>
          </p:nvPr>
        </p:nvSpPr>
        <p:spPr>
          <a:xfrm>
            <a:off x="352426" y="228600"/>
            <a:ext cx="8324030" cy="1066800"/>
          </a:xfrm>
        </p:spPr>
        <p:txBody>
          <a:bodyPr>
            <a:normAutofit/>
          </a:bodyPr>
          <a:lstStyle/>
          <a:p>
            <a:r>
              <a:rPr lang="en-GB" dirty="0"/>
              <a:t>XII Tables 451 – 450 BC	EXERCISE</a:t>
            </a:r>
          </a:p>
        </p:txBody>
      </p:sp>
      <p:sp>
        <p:nvSpPr>
          <p:cNvPr id="4" name="AutoShape 4" descr="Image result for pen highlight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pen highlightin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296" name="Picture 8" descr="http://2.bp.blogspot.com/_i6mmTAqrir0/TRxgpJBrtzI/AAAAAAAAHOU/4K2rz1mbfSo/s1600/highlighter%2Bpen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981" b="95585" l="5000" r="90000">
                        <a14:foregroundMark x1="12969" y1="16891" x2="12969" y2="16891"/>
                        <a14:foregroundMark x1="16406" y1="47409" x2="16406" y2="47409"/>
                        <a14:foregroundMark x1="17500" y1="66987" x2="17500" y2="66987"/>
                        <a14:foregroundMark x1="16406" y1="85029" x2="16406" y2="85029"/>
                        <a14:foregroundMark x1="20469" y1="59885" x2="20469" y2="59885"/>
                        <a14:foregroundMark x1="52188" y1="25720" x2="52188" y2="25720"/>
                        <a14:foregroundMark x1="52188" y1="16507" x2="52188" y2="16507"/>
                        <a14:foregroundMark x1="46406" y1="16507" x2="46406" y2="16507"/>
                        <a14:foregroundMark x1="18594" y1="77159" x2="18594" y2="77159"/>
                        <a14:foregroundMark x1="11875" y1="76583" x2="11875" y2="76583"/>
                        <a14:foregroundMark x1="11875" y1="59117" x2="11875" y2="59117"/>
                        <a14:foregroundMark x1="12969" y1="39539" x2="12969" y2="39539"/>
                        <a14:foregroundMark x1="15937" y1="30902" x2="15937" y2="30902"/>
                        <a14:foregroundMark x1="18281" y1="23033" x2="18281" y2="23033"/>
                        <a14:foregroundMark x1="17031" y1="36276" x2="17031" y2="36276"/>
                        <a14:foregroundMark x1="20469" y1="44722" x2="20469" y2="44722"/>
                        <a14:foregroundMark x1="11875" y1="67754" x2="11875" y2="67754"/>
                        <a14:foregroundMark x1="46406" y1="31670" x2="46406" y2="31670"/>
                        <a14:foregroundMark x1="19063" y1="41459" x2="19063" y2="41459"/>
                        <a14:foregroundMark x1="19375" y1="37812" x2="19375" y2="37812"/>
                        <a14:foregroundMark x1="20156" y1="33589" x2="20156" y2="33589"/>
                      </a14:backgroundRemoval>
                    </a14:imgEffect>
                  </a14:imgLayer>
                </a14:imgProps>
              </a:ext>
              <a:ext uri="{28A0092B-C50C-407E-A947-70E740481C1C}">
                <a14:useLocalDpi xmlns:a14="http://schemas.microsoft.com/office/drawing/2010/main" val="0"/>
              </a:ext>
            </a:extLst>
          </a:blip>
          <a:srcRect/>
          <a:stretch>
            <a:fillRect/>
          </a:stretch>
        </p:blipFill>
        <p:spPr bwMode="auto">
          <a:xfrm>
            <a:off x="155575" y="4149080"/>
            <a:ext cx="3624337" cy="2948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55342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Effect transition="in" filter="fade">
                                      <p:cBhvr>
                                        <p:cTn id="25" dur="1000"/>
                                        <p:tgtEl>
                                          <p:spTgt spid="2">
                                            <p:txEl>
                                              <p:pRg st="3" end="3"/>
                                            </p:txEl>
                                          </p:spTgt>
                                        </p:tgtEl>
                                      </p:cBhvr>
                                    </p:animEffect>
                                    <p:anim calcmode="lin" valueType="num">
                                      <p:cBhvr>
                                        <p:cTn id="2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1000"/>
                                  </p:stCondLst>
                                  <p:childTnLst>
                                    <p:set>
                                      <p:cBhvr>
                                        <p:cTn id="36" dur="1" fill="hold">
                                          <p:stCondLst>
                                            <p:cond delay="0"/>
                                          </p:stCondLst>
                                        </p:cTn>
                                        <p:tgtEl>
                                          <p:spTgt spid="12296"/>
                                        </p:tgtEl>
                                        <p:attrNameLst>
                                          <p:attrName>style.visibility</p:attrName>
                                        </p:attrNameLst>
                                      </p:cBhvr>
                                      <p:to>
                                        <p:strVal val="visible"/>
                                      </p:to>
                                    </p:set>
                                    <p:animEffect transition="in" filter="fade">
                                      <p:cBhvr>
                                        <p:cTn id="37" dur="1000"/>
                                        <p:tgtEl>
                                          <p:spTgt spid="12296"/>
                                        </p:tgtEl>
                                      </p:cBhvr>
                                    </p:animEffect>
                                    <p:anim calcmode="lin" valueType="num">
                                      <p:cBhvr>
                                        <p:cTn id="38" dur="1000" fill="hold"/>
                                        <p:tgtEl>
                                          <p:spTgt spid="12296"/>
                                        </p:tgtEl>
                                        <p:attrNameLst>
                                          <p:attrName>ppt_x</p:attrName>
                                        </p:attrNameLst>
                                      </p:cBhvr>
                                      <p:tavLst>
                                        <p:tav tm="0">
                                          <p:val>
                                            <p:strVal val="#ppt_x"/>
                                          </p:val>
                                        </p:tav>
                                        <p:tav tm="100000">
                                          <p:val>
                                            <p:strVal val="#ppt_x"/>
                                          </p:val>
                                        </p:tav>
                                      </p:tavLst>
                                    </p:anim>
                                    <p:anim calcmode="lin" valueType="num">
                                      <p:cBhvr>
                                        <p:cTn id="39" dur="1000" fill="hold"/>
                                        <p:tgtEl>
                                          <p:spTgt spid="1229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23528" y="1484784"/>
            <a:ext cx="8612062" cy="5589240"/>
          </a:xfrm>
        </p:spPr>
        <p:txBody>
          <a:bodyPr>
            <a:normAutofit/>
          </a:bodyPr>
          <a:lstStyle/>
          <a:p>
            <a:r>
              <a:rPr lang="en-GB" sz="2000" dirty="0"/>
              <a:t>Which laws of the Twelve Tables give you information on…</a:t>
            </a:r>
          </a:p>
          <a:p>
            <a:pPr marL="514350" indent="-514350">
              <a:buFont typeface="+mj-lt"/>
              <a:buAutoNum type="romanUcPeriod"/>
            </a:pPr>
            <a:r>
              <a:rPr lang="en-GB" sz="2000" dirty="0"/>
              <a:t>Which forms of </a:t>
            </a:r>
            <a:r>
              <a:rPr lang="en-GB" sz="2000" dirty="0">
                <a:highlight>
                  <a:srgbClr val="800080"/>
                </a:highlight>
              </a:rPr>
              <a:t>punishment</a:t>
            </a:r>
            <a:r>
              <a:rPr lang="en-GB" sz="2000" dirty="0"/>
              <a:t> did the Twelve Tables use ?</a:t>
            </a:r>
          </a:p>
          <a:p>
            <a:pPr marL="514350" indent="-514350">
              <a:buFont typeface="+mj-lt"/>
              <a:buAutoNum type="romanUcPeriod"/>
            </a:pPr>
            <a:r>
              <a:rPr lang="en-GB" sz="2000" dirty="0">
                <a:highlight>
                  <a:srgbClr val="800080"/>
                </a:highlight>
              </a:rPr>
              <a:t>Death</a:t>
            </a:r>
            <a:r>
              <a:rPr lang="en-GB" sz="2000" dirty="0"/>
              <a:t> / capital punishment was reserved </a:t>
            </a:r>
            <a:r>
              <a:rPr lang="en-GB" sz="2000" b="1" dirty="0"/>
              <a:t>for what crimes </a:t>
            </a:r>
            <a:r>
              <a:rPr lang="en-GB" sz="2000" dirty="0"/>
              <a:t>?</a:t>
            </a:r>
          </a:p>
          <a:p>
            <a:pPr marL="514350" indent="-514350">
              <a:buFont typeface="+mj-lt"/>
              <a:buAutoNum type="romanUcPeriod"/>
            </a:pPr>
            <a:r>
              <a:rPr lang="en-GB" sz="2000" dirty="0"/>
              <a:t>What were the Romans’ views on </a:t>
            </a:r>
            <a:r>
              <a:rPr lang="en-GB" sz="2000" dirty="0">
                <a:highlight>
                  <a:srgbClr val="800080"/>
                </a:highlight>
              </a:rPr>
              <a:t>family and marriage </a:t>
            </a:r>
            <a:r>
              <a:rPr lang="en-GB" sz="2000" dirty="0"/>
              <a:t>in the 5</a:t>
            </a:r>
            <a:r>
              <a:rPr lang="en-GB" sz="2000" baseline="30000" dirty="0"/>
              <a:t>th</a:t>
            </a:r>
            <a:r>
              <a:rPr lang="en-GB" sz="2000" dirty="0"/>
              <a:t> century BC ?</a:t>
            </a:r>
          </a:p>
          <a:p>
            <a:pPr marL="514350" indent="-514350">
              <a:buFont typeface="+mj-lt"/>
              <a:buAutoNum type="romanUcPeriod"/>
            </a:pPr>
            <a:r>
              <a:rPr lang="en-GB" sz="2000" dirty="0"/>
              <a:t>What legal status did </a:t>
            </a:r>
            <a:r>
              <a:rPr lang="en-GB" sz="2000" dirty="0">
                <a:highlight>
                  <a:srgbClr val="800080"/>
                </a:highlight>
              </a:rPr>
              <a:t>slaves</a:t>
            </a:r>
            <a:r>
              <a:rPr lang="en-GB" sz="2000" dirty="0"/>
              <a:t> have in the Twelve Tables ?</a:t>
            </a:r>
          </a:p>
          <a:p>
            <a:pPr marL="514350" indent="-514350">
              <a:buFont typeface="+mj-lt"/>
              <a:buAutoNum type="romanUcPeriod"/>
            </a:pPr>
            <a:r>
              <a:rPr lang="en-GB" sz="2000" dirty="0"/>
              <a:t>What do the Twelve Tables tall us about the economy of Rome in the 5</a:t>
            </a:r>
            <a:r>
              <a:rPr lang="en-GB" sz="2000" baseline="30000" dirty="0"/>
              <a:t>th</a:t>
            </a:r>
            <a:r>
              <a:rPr lang="en-GB" sz="2000" dirty="0"/>
              <a:t> century BC ?</a:t>
            </a:r>
          </a:p>
          <a:p>
            <a:pPr marL="514350" indent="-514350">
              <a:buFont typeface="+mj-lt"/>
              <a:buAutoNum type="romanUcPeriod"/>
            </a:pPr>
            <a:r>
              <a:rPr lang="en-GB" sz="2000" dirty="0"/>
              <a:t>What restrictions on funerary luxury are imposed, and why ?</a:t>
            </a:r>
          </a:p>
          <a:p>
            <a:pPr marL="514350" indent="-514350">
              <a:buFont typeface="+mj-lt"/>
              <a:buAutoNum type="romanUcPeriod"/>
            </a:pPr>
            <a:r>
              <a:rPr lang="en-GB" sz="2000" dirty="0"/>
              <a:t>Which laws reflect the ‘zeitgeist’ of the Struggle of the Orders ?</a:t>
            </a:r>
          </a:p>
          <a:p>
            <a:pPr marL="514350" indent="-514350">
              <a:buFont typeface="+mj-lt"/>
              <a:buAutoNum type="romanUcPeriod"/>
            </a:pPr>
            <a:r>
              <a:rPr lang="en-GB" sz="2000" dirty="0"/>
              <a:t>Are these all the laws of 5</a:t>
            </a:r>
            <a:r>
              <a:rPr lang="en-GB" sz="2000" baseline="30000" dirty="0"/>
              <a:t>th</a:t>
            </a:r>
            <a:r>
              <a:rPr lang="en-GB" sz="2000" dirty="0"/>
              <a:t>-c. Rome ? Are there any laws missing ?</a:t>
            </a:r>
            <a:endParaRPr lang="en-GB" sz="1800" dirty="0"/>
          </a:p>
        </p:txBody>
      </p:sp>
      <p:sp>
        <p:nvSpPr>
          <p:cNvPr id="3" name="Title 2"/>
          <p:cNvSpPr>
            <a:spLocks noGrp="1"/>
          </p:cNvSpPr>
          <p:nvPr>
            <p:ph type="title"/>
          </p:nvPr>
        </p:nvSpPr>
        <p:spPr>
          <a:xfrm>
            <a:off x="352426" y="228600"/>
            <a:ext cx="8540054" cy="1066800"/>
          </a:xfrm>
        </p:spPr>
        <p:txBody>
          <a:bodyPr>
            <a:normAutofit/>
          </a:bodyPr>
          <a:lstStyle/>
          <a:p>
            <a:r>
              <a:rPr lang="en-GB" dirty="0"/>
              <a:t>XII Tables 451 – 450 BC	EXERCISE</a:t>
            </a:r>
          </a:p>
        </p:txBody>
      </p:sp>
    </p:spTree>
    <p:extLst>
      <p:ext uri="{BB962C8B-B14F-4D97-AF65-F5344CB8AC3E}">
        <p14:creationId xmlns:p14="http://schemas.microsoft.com/office/powerpoint/2010/main" val="1753611350"/>
      </p:ext>
    </p:extLst>
  </p:cSld>
  <p:clrMapOvr>
    <a:masterClrMapping/>
  </p:clrMapOvr>
  <p:transition spd="slow">
    <p:randomBar dir="vert"/>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d/d8/Iron_Age_Italy.png"/>
          <p:cNvPicPr>
            <a:picLocks noChangeAspect="1" noChangeArrowheads="1"/>
          </p:cNvPicPr>
          <p:nvPr/>
        </p:nvPicPr>
        <p:blipFill>
          <a:blip r:embed="rId2" cstate="print"/>
          <a:srcRect/>
          <a:stretch>
            <a:fillRect/>
          </a:stretch>
        </p:blipFill>
        <p:spPr bwMode="auto">
          <a:xfrm>
            <a:off x="3491880" y="-1703"/>
            <a:ext cx="5652121" cy="6864232"/>
          </a:xfrm>
          <a:prstGeom prst="rect">
            <a:avLst/>
          </a:prstGeom>
          <a:noFill/>
        </p:spPr>
      </p:pic>
      <p:sp>
        <p:nvSpPr>
          <p:cNvPr id="2" name="Content Placeholder 1"/>
          <p:cNvSpPr>
            <a:spLocks noGrp="1"/>
          </p:cNvSpPr>
          <p:nvPr>
            <p:ph sz="quarter" idx="13"/>
          </p:nvPr>
        </p:nvSpPr>
        <p:spPr>
          <a:xfrm>
            <a:off x="107504" y="4005064"/>
            <a:ext cx="3236894" cy="2902456"/>
          </a:xfrm>
        </p:spPr>
        <p:txBody>
          <a:bodyPr/>
          <a:lstStyle/>
          <a:p>
            <a:r>
              <a:rPr lang="en-GB" dirty="0"/>
              <a:t>PLEASE READ:</a:t>
            </a:r>
          </a:p>
          <a:p>
            <a:pPr marL="285750" indent="-285750">
              <a:buFont typeface="Arial" panose="020B0604020202020204" pitchFamily="34" charset="0"/>
              <a:buChar char="•"/>
            </a:pPr>
            <a:r>
              <a:rPr lang="en-GB" dirty="0"/>
              <a:t>D. Potter, </a:t>
            </a:r>
            <a:r>
              <a:rPr lang="en-GB" i="1" dirty="0"/>
              <a:t>Rome in the Ancient </a:t>
            </a:r>
            <a:r>
              <a:rPr lang="en-GB" dirty="0"/>
              <a:t>World, pp. 55-71</a:t>
            </a:r>
            <a:br>
              <a:rPr lang="en-GB" dirty="0"/>
            </a:br>
            <a:br>
              <a:rPr lang="en-GB" dirty="0"/>
            </a:br>
            <a:r>
              <a:rPr lang="en-GB" dirty="0"/>
              <a:t>    AND </a:t>
            </a:r>
          </a:p>
          <a:p>
            <a:pPr marL="285750" indent="-285750">
              <a:buFont typeface="Arial" panose="020B0604020202020204" pitchFamily="34" charset="0"/>
              <a:buChar char="•"/>
            </a:pPr>
            <a:r>
              <a:rPr lang="en-GB" dirty="0"/>
              <a:t>M.H. Crawford, </a:t>
            </a:r>
            <a:r>
              <a:rPr lang="en-GB" i="1" dirty="0"/>
              <a:t>The Roman Republic, </a:t>
            </a:r>
            <a:r>
              <a:rPr lang="en-GB" dirty="0"/>
              <a:t>pp. 31-42</a:t>
            </a:r>
          </a:p>
          <a:p>
            <a:pPr marL="285750" indent="-285750">
              <a:buFont typeface="Arial" panose="020B0604020202020204" pitchFamily="34" charset="0"/>
              <a:buChar char="•"/>
            </a:pPr>
            <a:endParaRPr lang="en-GB" dirty="0"/>
          </a:p>
        </p:txBody>
      </p:sp>
      <p:sp>
        <p:nvSpPr>
          <p:cNvPr id="3" name="Title 2"/>
          <p:cNvSpPr>
            <a:spLocks noGrp="1"/>
          </p:cNvSpPr>
          <p:nvPr>
            <p:ph type="title"/>
          </p:nvPr>
        </p:nvSpPr>
        <p:spPr>
          <a:xfrm>
            <a:off x="352426" y="228600"/>
            <a:ext cx="7680960" cy="1688232"/>
          </a:xfrm>
        </p:spPr>
        <p:txBody>
          <a:bodyPr>
            <a:normAutofit/>
          </a:bodyPr>
          <a:lstStyle/>
          <a:p>
            <a:r>
              <a:rPr lang="en-GB" dirty="0"/>
              <a:t>NEXT SESSION: </a:t>
            </a:r>
            <a:br>
              <a:rPr lang="en-GB" dirty="0"/>
            </a:br>
            <a:r>
              <a:rPr lang="en-GB" dirty="0"/>
              <a:t>Roman Conquest</a:t>
            </a:r>
          </a:p>
        </p:txBody>
      </p:sp>
    </p:spTree>
    <p:extLst>
      <p:ext uri="{BB962C8B-B14F-4D97-AF65-F5344CB8AC3E}">
        <p14:creationId xmlns:p14="http://schemas.microsoft.com/office/powerpoint/2010/main" val="7020518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Mylar</Template>
  <TotalTime>0</TotalTime>
  <Words>4105</Words>
  <Application>Microsoft Office PowerPoint</Application>
  <PresentationFormat>On-screen Show (4:3)</PresentationFormat>
  <Paragraphs>744</Paragraphs>
  <Slides>59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59</vt:i4>
      </vt:variant>
    </vt:vector>
  </HeadingPairs>
  <TitlesOfParts>
    <vt:vector size="64" baseType="lpstr">
      <vt:lpstr>Arial</vt:lpstr>
      <vt:lpstr>Calibri</vt:lpstr>
      <vt:lpstr>Wingdings</vt:lpstr>
      <vt:lpstr>Corbel</vt:lpstr>
      <vt:lpstr>Mylar</vt:lpstr>
      <vt:lpstr>Roman  constitution</vt:lpstr>
      <vt:lpstr>Roman constitution: Monarchy/Republic</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Roman constitution</vt:lpstr>
      <vt:lpstr>  “Struggle of  the Orders”</vt:lpstr>
      <vt:lpstr>Roman constitution</vt:lpstr>
      <vt:lpstr>Roman constitution</vt:lpstr>
      <vt:lpstr>Roman constitution</vt:lpstr>
      <vt:lpstr>Pater familias</vt:lpstr>
      <vt:lpstr>Interpretation…</vt:lpstr>
      <vt:lpstr>Theme 3  “Struggle of  the Orders”</vt:lpstr>
      <vt:lpstr>Roman constitution</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Struggle of the Orders</vt:lpstr>
      <vt:lpstr>tribune of the plebs  tribunus plebis</vt:lpstr>
      <vt:lpstr>PowerPoint Presentation</vt:lpstr>
      <vt:lpstr>XII tables 451 – 450 BC</vt:lpstr>
      <vt:lpstr>XII tables 451 – 450 BC</vt:lpstr>
      <vt:lpstr>XII tables 451 – 450 BC</vt:lpstr>
      <vt:lpstr>XII tables 451 – 450 BC</vt:lpstr>
      <vt:lpstr>XII tables 451 – 450 BC</vt:lpstr>
      <vt:lpstr>XII tables 451 – 450 BC</vt:lpstr>
      <vt:lpstr>XII tables 451 – 450 BC</vt:lpstr>
      <vt:lpstr>Source criticism</vt:lpstr>
      <vt:lpstr>Source criticism</vt:lpstr>
      <vt:lpstr>Source criticism</vt:lpstr>
      <vt:lpstr>Source criticism</vt:lpstr>
      <vt:lpstr>EXERCISE  if time permits…</vt:lpstr>
      <vt:lpstr>XII Tables 451 – 450 BC - DATA</vt:lpstr>
      <vt:lpstr>XII Tables 451 – 450 BC - DATA</vt:lpstr>
      <vt:lpstr>XII Tables 451 – 450 BC - DATA</vt:lpstr>
      <vt:lpstr>XII Tables 451 – 450 BC EXERCISE</vt:lpstr>
      <vt:lpstr>XII Tables 451 – 450 BC EXERCISE</vt:lpstr>
      <vt:lpstr>NEXT SESSION:  Roman Conquest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Village to Empire</dc:title>
  <dc:creator>Ralph</dc:creator>
  <cp:lastModifiedBy>Ralph Haeussler</cp:lastModifiedBy>
  <cp:revision>435</cp:revision>
  <dcterms:created xsi:type="dcterms:W3CDTF">2014-10-01T20:43:32Z</dcterms:created>
  <dcterms:modified xsi:type="dcterms:W3CDTF">2018-11-27T10:54:31Z</dcterms:modified>
</cp:coreProperties>
</file>