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5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6"/>
    <p:restoredTop sz="94618"/>
  </p:normalViewPr>
  <p:slideViewPr>
    <p:cSldViewPr snapToGrid="0" snapToObjects="1">
      <p:cViewPr varScale="1">
        <p:scale>
          <a:sx n="93" d="100"/>
          <a:sy n="93" d="100"/>
        </p:scale>
        <p:origin x="2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9EA4D-35D5-9540-92C2-14E5BAD775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DA2E46-91A1-7141-BD8B-DFCD458039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F86C68-C95B-5F41-AEF7-EAC5A150E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BD59B-0C35-B045-AD95-D6BC63250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525E3-B8A4-314B-B846-5ED2751C0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637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2A450-E8AD-DE4F-8736-DE6D05A0F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E9A11-DEE4-4C49-94FB-21D1DD0A2E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65DB1-AB83-824C-97F9-C325C8735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C5299-1E23-6D4B-9830-96D67923A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A8E084-EB62-104D-AD4A-B1229E402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539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60612-890B-AC4D-A6F3-0A39E2129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D70AD3-BC7B-F64A-80B7-DE8C1F0CA9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9420B-8707-3C4A-B3DC-3CC8C3803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DB901D-F1CB-DF4C-AF89-47B35961B0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08B7A-027B-9840-AB9F-FAD81CB59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516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16A3B-C7A9-A94B-9CF3-35E8F1266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C1DFC-0CBE-F84F-A8A1-5BE0F4E644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3B3626-3A43-3242-8A0B-F6D50C11E6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68AEBF-ACF1-CF47-BDAE-AC00C253B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8699FB-7A40-564A-A8A9-D99D122EC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E0FE7D-D0AE-9045-99EE-D05AAA963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360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6232C-D97E-1244-B795-BAD10FE72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E6EC3-C093-0845-BE17-239AF78034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7C00C2-6D45-4442-B2FF-0973E5F614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D4558C-003B-7C4A-A495-BF9DAB49A4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FE440F-D9C0-AB40-88F1-527514193E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C305EE-870A-BD45-8CB6-1C7327C8D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70B738-062F-8F4B-82CF-BFFD5BA46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A49415-205C-CF42-A09D-CC88DB45C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22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07D2E-5AC7-8540-A1CA-B43894088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420E0C-60F5-224B-95B0-AD1CA0DF8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A10ECA-0260-004B-97C7-67D1B13DB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A0C0EE-A37D-8546-8DD9-43218520B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818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F9C342-FE70-6C45-8539-56CE04EEC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CA8C56-1BE3-604B-95E0-FAA5D2275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3871B-1035-914D-8008-FE96C603F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785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A3DE7-FF47-C141-B38F-F4A208EB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D4ADD-A75D-2849-88D3-C7A2408FB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ADC0A7-E025-5047-928C-D7BE1A0CA4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8307F9-AB91-FD45-A5F4-DEC7A7EF2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D5CCFE-A695-7448-B7F5-9AFAB7C09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9C45D1-00B5-4145-847C-AC49D0411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821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A9AC0-0F3E-CA4B-A2BD-6C8B758DA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DFE2E0-468C-4142-A260-EFC499038C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B95E84-307E-C54D-BC69-729EB113CB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2FA6E-EFEE-BA4E-99AE-1216E0475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35C2AC-413C-FB49-841A-058650EA9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CED881-6B5A-E040-BD37-B41375909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580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1515B-F9E1-2444-AFF4-4CE7F72E0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B10431-465A-E44C-BCA7-F29A752580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789CA-C219-7042-B55C-E2A28C35E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4BECD-480E-F74F-8CFD-73E8A0A66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ADE155-2A2B-564D-B495-A29E39B51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664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FD88F1-3540-6E48-8E55-2F10E1BF96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E5F280-C7A8-8943-BE66-153A53AD9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5D1E5-243F-E944-ACCB-B503390A6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B7CFA-90E4-004E-8EEB-F772A7A77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DDCBF-11EE-8D49-A177-4080E68E6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417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535C5D-2899-E545-9487-57A564E48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125282-78BE-8D4D-A54A-2C79AA6996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A05D7-774B-4D43-A28C-F95F66D246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A75257-1E72-744C-A50F-A71273228E01}" type="datetimeFigureOut">
              <a:rPr lang="en-US" smtClean="0"/>
              <a:t>9/22/21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6592FA-5476-664B-AB89-F73177E525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8F02B-9C0B-D34B-BA49-EC33C46E54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47F052-6ED0-DF4F-8BEC-A17C586A00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020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99F9D-4EA9-ED48-A1FD-54F5C5E6569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Syniadau</a:t>
            </a:r>
            <a:r>
              <a:rPr lang="en-US" dirty="0"/>
              <a:t>: </a:t>
            </a:r>
            <a:r>
              <a:rPr lang="en-US" dirty="0" err="1"/>
              <a:t>Bocs</a:t>
            </a:r>
            <a:r>
              <a:rPr lang="en-US" dirty="0"/>
              <a:t> </a:t>
            </a:r>
            <a:r>
              <a:rPr lang="en-US" dirty="0" err="1"/>
              <a:t>Cofrestru</a:t>
            </a:r>
            <a:r>
              <a:rPr lang="en-US" dirty="0"/>
              <a:t> CA2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B8303F-15D0-A642-B127-1FFA4D92D349}"/>
              </a:ext>
            </a:extLst>
          </p:cNvPr>
          <p:cNvSpPr txBox="1"/>
          <p:nvPr/>
        </p:nvSpPr>
        <p:spPr>
          <a:xfrm>
            <a:off x="2202873" y="3144981"/>
            <a:ext cx="7786254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u="sng" dirty="0" err="1"/>
              <a:t>Pwrpas</a:t>
            </a:r>
            <a:r>
              <a:rPr lang="en-US" sz="3200" b="1" u="sng" dirty="0"/>
              <a:t>:</a:t>
            </a:r>
          </a:p>
          <a:p>
            <a:pPr algn="ctr"/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Athro</a:t>
            </a:r>
            <a:r>
              <a:rPr lang="en-US" dirty="0"/>
              <a:t> –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o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drilio</a:t>
            </a:r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Disgybl</a:t>
            </a:r>
            <a:r>
              <a:rPr lang="en-US" dirty="0"/>
              <a:t> -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o </a:t>
            </a:r>
            <a:r>
              <a:rPr lang="en-US" dirty="0" err="1"/>
              <a:t>ddatblygu</a:t>
            </a:r>
            <a:r>
              <a:rPr lang="en-US" dirty="0"/>
              <a:t> </a:t>
            </a:r>
            <a:r>
              <a:rPr lang="en-US" dirty="0" err="1"/>
              <a:t>nifer</a:t>
            </a:r>
            <a:r>
              <a:rPr lang="en-US" dirty="0"/>
              <a:t> </a:t>
            </a:r>
            <a:r>
              <a:rPr lang="en-US" dirty="0" err="1"/>
              <a:t>fawr</a:t>
            </a:r>
            <a:r>
              <a:rPr lang="en-US" dirty="0"/>
              <a:t> o </a:t>
            </a:r>
            <a:r>
              <a:rPr lang="en-US" dirty="0" err="1"/>
              <a:t>batrymau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(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enwedig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 ac </a:t>
            </a:r>
            <a:r>
              <a:rPr lang="en-US" dirty="0" err="1"/>
              <a:t>ateb</a:t>
            </a:r>
            <a:r>
              <a:rPr lang="en-US" dirty="0"/>
              <a:t>  / </a:t>
            </a:r>
            <a:r>
              <a:rPr lang="en-US" dirty="0" err="1"/>
              <a:t>amser</a:t>
            </a:r>
            <a:r>
              <a:rPr lang="en-US" dirty="0"/>
              <a:t> a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 y </a:t>
            </a:r>
            <a:r>
              <a:rPr lang="en-US" dirty="0" err="1"/>
              <a:t>ferf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43610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4072641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Llun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Mawrth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Mercher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Iau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Gwener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Sadwrn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9769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4809897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Sul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Ionawr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Chwefror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Mawrth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Ebrill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Mai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5746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3048862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Mehefin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Gorffennaf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Awst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Medi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Hydref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Tachwedd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6598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1046095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Rhagfyr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Gwanwyn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Haf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Hydref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Gaeaf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8563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1274157"/>
              </p:ext>
            </p:extLst>
          </p:nvPr>
        </p:nvGraphicFramePr>
        <p:xfrm>
          <a:off x="781664" y="182880"/>
          <a:ext cx="10810569" cy="6685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3523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3603523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  <a:gridCol w="3603523">
                  <a:extLst>
                    <a:ext uri="{9D8B030D-6E8A-4147-A177-3AD203B41FA5}">
                      <a16:colId xmlns:a16="http://schemas.microsoft.com/office/drawing/2014/main" val="842286291"/>
                    </a:ext>
                  </a:extLst>
                </a:gridCol>
              </a:tblGrid>
              <a:tr h="61216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1af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cyntaf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2il- ail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3ydd –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trydydd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61216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4ydd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pedwerydd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5ed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pumed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6ed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chweched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563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7fed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seithfed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8fed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wythfed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9fed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nawfed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  <a:tr h="61216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10fed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degfed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11eg – unfed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ddeg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12fed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deuddegfed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324652277"/>
                  </a:ext>
                </a:extLst>
              </a:tr>
              <a:tr h="61216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13eg –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trydydd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ddeg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14eg –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pedwerydd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ddeg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15fed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pymthegfed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339793723"/>
                  </a:ext>
                </a:extLst>
              </a:tr>
              <a:tr h="61216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16eg – unfed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bymtheg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17eg – ail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bymtheg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18fed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deunawfed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955100634"/>
                  </a:ext>
                </a:extLst>
              </a:tr>
              <a:tr h="61216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19eg –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pedwerydd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bymtheg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20fed -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ugeinfed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21ain – unfed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376342863"/>
                  </a:ext>
                </a:extLst>
              </a:tr>
              <a:tr h="61216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22ain – ail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23ain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trydydd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24ain –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pedwerydd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6442064"/>
                  </a:ext>
                </a:extLst>
              </a:tr>
              <a:tr h="61216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25ain –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pumed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26ain –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chweched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27ain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seithfed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3318813606"/>
                  </a:ext>
                </a:extLst>
              </a:tr>
              <a:tr h="61216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28ain –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wythfed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29ain –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nawfed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30ain –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degfed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715687752"/>
                  </a:ext>
                </a:extLst>
              </a:tr>
              <a:tr h="612160">
                <a:tc>
                  <a:txBody>
                    <a:bodyPr/>
                    <a:lstStyle/>
                    <a:p>
                      <a:pPr algn="ctr"/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31ain – unfed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ddeg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2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2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30045514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3321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3409409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1af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cyntaf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2il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ail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3ydd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trydydd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6145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3433619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4ydd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pedwerydd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5ed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pumed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6ed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chweched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2682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4624290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7fed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seithfed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8fed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wythfed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9fed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nawfed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517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249511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10fed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degfed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11eg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unfed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ddeg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12fed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deuddegfed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100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8934836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13eg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trydydd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ddeg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14eg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54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pedwerydd</a:t>
                      </a:r>
                      <a:r>
                        <a:rPr lang="en-US" sz="54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54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54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54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ddeg</a:t>
                      </a:r>
                      <a:endParaRPr lang="en-US" sz="5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15fed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pymthegfed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2932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233558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16eg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unfed </a:t>
                      </a:r>
                      <a:r>
                        <a:rPr lang="en-US" sz="6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6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bymtheg</a:t>
                      </a:r>
                      <a:endParaRPr lang="en-US" sz="6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17eg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ail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bymtheg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18fed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deunawfed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1078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9616473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19eg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pedwerydd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bymtheg</a:t>
                      </a:r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20fed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ugeinfed</a:t>
                      </a:r>
                      <a:endParaRPr lang="en-US" sz="66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21ain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unfed </a:t>
                      </a:r>
                      <a:r>
                        <a:rPr lang="en-US" sz="6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6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6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78334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9877354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22ain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ail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23ain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54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trydydd</a:t>
                      </a:r>
                      <a:r>
                        <a:rPr lang="en-US" sz="54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54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54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54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5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24ain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pedwerydd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8266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5459448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25ain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pumed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26ain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chweched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27ain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seithfed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87436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9393573"/>
              </p:ext>
            </p:extLst>
          </p:nvPr>
        </p:nvGraphicFramePr>
        <p:xfrm>
          <a:off x="781664" y="719666"/>
          <a:ext cx="1081056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28ain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wythfed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29ain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nawfed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30ain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degfed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0051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1055652"/>
              </p:ext>
            </p:extLst>
          </p:nvPr>
        </p:nvGraphicFramePr>
        <p:xfrm>
          <a:off x="781664" y="719666"/>
          <a:ext cx="10810568" cy="5516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5284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  <a:gridCol w="5405284">
                  <a:extLst>
                    <a:ext uri="{9D8B030D-6E8A-4147-A177-3AD203B41FA5}">
                      <a16:colId xmlns:a16="http://schemas.microsoft.com/office/drawing/2014/main" val="12059991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31ain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unfed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ddeg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48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48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hugain</a:t>
                      </a:r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1673014">
                <a:tc gridSpan="2"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Beth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ydy’r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dyddiad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heddiw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?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Beth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oedd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y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dyddiad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ddoe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?</a:t>
                      </a:r>
                    </a:p>
                    <a:p>
                      <a:pPr algn="ctr"/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sz="48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21396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7387887"/>
              </p:ext>
            </p:extLst>
          </p:nvPr>
        </p:nvGraphicFramePr>
        <p:xfrm>
          <a:off x="781664" y="719666"/>
          <a:ext cx="10810568" cy="530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10568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Beth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fydd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y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dyddiad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yfory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?</a:t>
                      </a:r>
                    </a:p>
                    <a:p>
                      <a:pPr algn="ctr"/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1673014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Pa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fis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ydy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hi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nawr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?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Pa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fis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sy’n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dod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ôl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……?</a:t>
                      </a:r>
                    </a:p>
                    <a:p>
                      <a:pPr algn="ctr"/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6101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2888176"/>
              </p:ext>
            </p:extLst>
          </p:nvPr>
        </p:nvGraphicFramePr>
        <p:xfrm>
          <a:off x="781664" y="719666"/>
          <a:ext cx="10810568" cy="530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10568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Pa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fis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sy’n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dod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cyn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……?</a:t>
                      </a:r>
                    </a:p>
                    <a:p>
                      <a:pPr algn="ctr"/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1673014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Ym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mha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fis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mae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……?</a:t>
                      </a:r>
                    </a:p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Pa un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ydy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hoff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fis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?</a:t>
                      </a:r>
                    </a:p>
                    <a:p>
                      <a:pPr algn="ctr"/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3584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5807331"/>
              </p:ext>
            </p:extLst>
          </p:nvPr>
        </p:nvGraphicFramePr>
        <p:xfrm>
          <a:off x="781664" y="719666"/>
          <a:ext cx="10810568" cy="50562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10568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Sawl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diwrnod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sydd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ym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mis ……?</a:t>
                      </a:r>
                    </a:p>
                    <a:p>
                      <a:pPr algn="ctr"/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1673014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Ar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ba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ddiwrnod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fyddi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di’n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…?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Pa un </a:t>
                      </a:r>
                      <a:r>
                        <a:rPr lang="en-US" sz="6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ydy</a:t>
                      </a:r>
                      <a:r>
                        <a:rPr lang="en-US" sz="6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</a:t>
                      </a:r>
                      <a:r>
                        <a:rPr lang="en-US" sz="6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hoff</a:t>
                      </a:r>
                      <a:r>
                        <a:rPr lang="en-US" sz="6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0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ddiwrnod</a:t>
                      </a:r>
                      <a:r>
                        <a:rPr lang="en-US" sz="60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? Pam?</a:t>
                      </a:r>
                    </a:p>
                    <a:p>
                      <a:pPr algn="ctr"/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63276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4FFF6B-7D59-C347-A83E-AD91A7667C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8522824"/>
              </p:ext>
            </p:extLst>
          </p:nvPr>
        </p:nvGraphicFramePr>
        <p:xfrm>
          <a:off x="781664" y="719666"/>
          <a:ext cx="10810568" cy="4842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10568">
                  <a:extLst>
                    <a:ext uri="{9D8B030D-6E8A-4147-A177-3AD203B41FA5}">
                      <a16:colId xmlns:a16="http://schemas.microsoft.com/office/drawing/2014/main" val="16274255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Wyt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ti’n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hoffi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dydd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……   Pam?</a:t>
                      </a:r>
                    </a:p>
                    <a:p>
                      <a:pPr algn="ctr"/>
                      <a:endParaRPr lang="en-US" sz="20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54550808"/>
                  </a:ext>
                </a:extLst>
              </a:tr>
              <a:tr h="1673014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Wyt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ti’n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hoffi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mis ….  .  Pam?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14363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  <a:p>
                      <a:pPr algn="ctr"/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Ym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mha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dymor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</a:t>
                      </a:r>
                      <a:r>
                        <a:rPr lang="en-US" sz="6600" b="1" u="sng" dirty="0" err="1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mae</a:t>
                      </a:r>
                      <a:r>
                        <a:rPr lang="en-US" sz="6600" b="1" u="sng" dirty="0">
                          <a:solidFill>
                            <a:schemeClr val="tx1"/>
                          </a:solidFill>
                          <a:latin typeface="Noteworthy Light" panose="02000400000000000000" pitchFamily="2" charset="77"/>
                          <a:ea typeface="Noteworthy Light" panose="02000400000000000000" pitchFamily="2" charset="77"/>
                          <a:cs typeface="Brush Script MT" panose="03060802040406070304" pitchFamily="66" charset="-122"/>
                        </a:rPr>
                        <a:t> mis ….. ?</a:t>
                      </a:r>
                      <a:endParaRPr lang="en-US" sz="2400" b="1" u="sng" dirty="0">
                        <a:solidFill>
                          <a:schemeClr val="tx1"/>
                        </a:solidFill>
                        <a:latin typeface="Noteworthy Light" panose="02000400000000000000" pitchFamily="2" charset="77"/>
                        <a:ea typeface="Noteworthy Light" panose="02000400000000000000" pitchFamily="2" charset="77"/>
                        <a:cs typeface="Brush Script MT" panose="03060802040406070304" pitchFamily="66" charset="-122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48923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7870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387</Words>
  <Application>Microsoft Macintosh PowerPoint</Application>
  <PresentationFormat>Widescreen</PresentationFormat>
  <Paragraphs>235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Brush Script MT</vt:lpstr>
      <vt:lpstr>Arial</vt:lpstr>
      <vt:lpstr>Calibri</vt:lpstr>
      <vt:lpstr>Calibri Light</vt:lpstr>
      <vt:lpstr>Noteworthy Light</vt:lpstr>
      <vt:lpstr>Office Theme</vt:lpstr>
      <vt:lpstr>Syniadau: Bocs Cofrestru CA2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Adnoddau Bocs Cofrestru</dc:title>
  <dc:creator>Nia Evans</dc:creator>
  <cp:lastModifiedBy>Nia Evans</cp:lastModifiedBy>
  <cp:revision>7</cp:revision>
  <dcterms:created xsi:type="dcterms:W3CDTF">2021-09-14T15:07:17Z</dcterms:created>
  <dcterms:modified xsi:type="dcterms:W3CDTF">2021-09-22T09:38:27Z</dcterms:modified>
</cp:coreProperties>
</file>