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5" r:id="rId1"/>
  </p:sldMasterIdLst>
  <p:notesMasterIdLst>
    <p:notesMasterId r:id="rId29"/>
  </p:notesMasterIdLst>
  <p:handoutMasterIdLst>
    <p:handoutMasterId r:id="rId30"/>
  </p:handoutMasterIdLst>
  <p:sldIdLst>
    <p:sldId id="290" r:id="rId2"/>
    <p:sldId id="309" r:id="rId3"/>
    <p:sldId id="310" r:id="rId4"/>
    <p:sldId id="311" r:id="rId5"/>
    <p:sldId id="312" r:id="rId6"/>
    <p:sldId id="319" r:id="rId7"/>
    <p:sldId id="313" r:id="rId8"/>
    <p:sldId id="314" r:id="rId9"/>
    <p:sldId id="318" r:id="rId10"/>
    <p:sldId id="315" r:id="rId11"/>
    <p:sldId id="316" r:id="rId12"/>
    <p:sldId id="317" r:id="rId13"/>
    <p:sldId id="320" r:id="rId14"/>
    <p:sldId id="321" r:id="rId15"/>
    <p:sldId id="322" r:id="rId16"/>
    <p:sldId id="325" r:id="rId17"/>
    <p:sldId id="327" r:id="rId18"/>
    <p:sldId id="330" r:id="rId19"/>
    <p:sldId id="331" r:id="rId20"/>
    <p:sldId id="332" r:id="rId21"/>
    <p:sldId id="333" r:id="rId22"/>
    <p:sldId id="334" r:id="rId23"/>
    <p:sldId id="337" r:id="rId24"/>
    <p:sldId id="338" r:id="rId25"/>
    <p:sldId id="339" r:id="rId26"/>
    <p:sldId id="341" r:id="rId27"/>
    <p:sldId id="308" r:id="rId28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00"/>
    <a:srgbClr val="FFFF00"/>
    <a:srgbClr val="669900"/>
    <a:srgbClr val="00CCFF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585" autoAdjust="0"/>
  </p:normalViewPr>
  <p:slideViewPr>
    <p:cSldViewPr>
      <p:cViewPr varScale="1">
        <p:scale>
          <a:sx n="100" d="100"/>
          <a:sy n="100" d="100"/>
        </p:scale>
        <p:origin x="-25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endParaRPr lang="en-US"/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563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fld id="{11849612-0B8F-42EE-B92A-709AC2CFAD4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575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17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0088" y="4410075"/>
            <a:ext cx="559752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>
              <a:defRPr sz="1200"/>
            </a:lvl1pPr>
          </a:lstStyle>
          <a:p>
            <a:endParaRPr lang="en-US"/>
          </a:p>
        </p:txBody>
      </p:sp>
      <p:sp>
        <p:nvSpPr>
          <p:cNvPr id="317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>
              <a:defRPr sz="1200"/>
            </a:lvl1pPr>
          </a:lstStyle>
          <a:p>
            <a:fld id="{EE172815-496D-4BA8-B7A7-B438D3E483A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9039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0CE766-BD90-4317-A25D-04FDD4C197C7}" type="slidenum">
              <a:rPr lang="en-US"/>
              <a:pPr/>
              <a:t>1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450" y="4410075"/>
            <a:ext cx="5130800" cy="4176713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http://www.mobygames.com/images/shots/l/91234-world-of-warcraft-windows-screenshot-the-ancient-protectors.png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172815-496D-4BA8-B7A7-B438D3E483A6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345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F0A8902-7686-4060-9D67-7B298CD036A7}" type="slidenum">
              <a:rPr lang="en-GB"/>
              <a:pPr/>
              <a:t>14</a:t>
            </a:fld>
            <a:endParaRPr lang="en-GB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2C439B6-BD6E-4D0E-9E05-74E491009F43}" type="slidenum">
              <a:rPr lang="en-GB"/>
              <a:pPr/>
              <a:t>15</a:t>
            </a:fld>
            <a:endParaRPr lang="en-GB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BFFDD6-7FED-4601-96B1-43A37ED9D9FF}" type="slidenum">
              <a:rPr lang="en-GB"/>
              <a:pPr/>
              <a:t>16</a:t>
            </a:fld>
            <a:endParaRPr lang="en-GB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A7280-3510-409C-96E9-D7FD67CD1200}" type="slidenum">
              <a:rPr lang="en-GB"/>
              <a:pPr/>
              <a:t>17</a:t>
            </a:fld>
            <a:endParaRPr lang="en-GB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8C92AE-72A4-4431-9B67-7BC37A3D7A46}" type="slidenum">
              <a:rPr lang="en-GB"/>
              <a:pPr/>
              <a:t>18</a:t>
            </a:fld>
            <a:endParaRPr lang="en-GB"/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559A35-0BA3-4BB5-8C0D-782A155F4085}" type="slidenum">
              <a:rPr lang="en-GB"/>
              <a:pPr/>
              <a:t>19</a:t>
            </a:fld>
            <a:endParaRPr lang="en-GB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1B7273-B26B-4168-84B5-955DDE26201A}" type="slidenum">
              <a:rPr lang="en-GB"/>
              <a:pPr/>
              <a:t>20</a:t>
            </a:fld>
            <a:endParaRPr lang="en-GB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C12648-329A-451C-8EB7-5093B20630BC}" type="slidenum">
              <a:rPr lang="en-GB"/>
              <a:pPr/>
              <a:t>21</a:t>
            </a:fld>
            <a:endParaRPr lang="en-GB"/>
          </a:p>
        </p:txBody>
      </p:sp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7DF02C-44E3-4C69-B47A-51BADB2AC495}" type="slidenum">
              <a:rPr lang="en-GB"/>
              <a:pPr/>
              <a:t>22</a:t>
            </a:fld>
            <a:endParaRPr lang="en-GB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8F2A27B-C71F-40F6-AF84-4D165FFB0AB9}" type="slidenum">
              <a:rPr lang="en-GB"/>
              <a:pPr/>
              <a:t>23</a:t>
            </a:fld>
            <a:endParaRPr lang="en-GB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F55CCB-BF1C-4923-8D69-B794E4FCD3B2}" type="slidenum">
              <a:rPr lang="en-GB"/>
              <a:pPr/>
              <a:t>24</a:t>
            </a:fld>
            <a:endParaRPr lang="en-GB"/>
          </a:p>
        </p:txBody>
      </p:sp>
      <p:sp>
        <p:nvSpPr>
          <p:cNvPr id="139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BDA4A92-4AA2-4880-BD6C-1C698F89ED47}" type="slidenum">
              <a:rPr lang="en-GB"/>
              <a:pPr/>
              <a:t>25</a:t>
            </a:fld>
            <a:endParaRPr lang="en-GB"/>
          </a:p>
        </p:txBody>
      </p:sp>
      <p:sp>
        <p:nvSpPr>
          <p:cNvPr id="141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5F7FDF-8603-49CA-90CA-774852FF9D5B}" type="slidenum">
              <a:rPr lang="en-GB"/>
              <a:pPr/>
              <a:t>26</a:t>
            </a:fld>
            <a:endParaRPr lang="en-GB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958637-B42D-4F3D-8432-DE604B24B041}" type="slidenum">
              <a:rPr lang="en-US"/>
              <a:pPr/>
              <a:t>27</a:t>
            </a:fld>
            <a:endParaRPr lang="en-US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2D7B5D8-ABC0-4EBD-8DE7-0C8E8379F9B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57EEF-AC25-4F41-9E6D-FE8D86EEDE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BDA2E0-6D5B-47E9-8193-5362B8A5BB4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7D2DFE-F47B-4A3D-AFA0-5B0591C52E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90739D3-87EE-4C38-A7B0-36D408621FF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2C18F-D071-4EA2-B02E-7D10D670579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11A15-0AA6-4283-9067-8500FED0D65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14C3D-4A69-45E6-99E8-E9EA3CAA1B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3E0CD-0209-41DB-B256-B2FD35A61A1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4FFC937-927A-41B3-82D2-61848B2E7E1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Interaction Design</a:t>
            </a:r>
            <a:endParaRPr lang="en-GB" dirty="0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2400" dirty="0" smtClean="0"/>
              <a:t>Lecture 4</a:t>
            </a:r>
            <a:endParaRPr lang="is-IS" sz="2400" dirty="0"/>
          </a:p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3600" dirty="0" smtClean="0"/>
              <a:t>Designing a dialogue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Dialogue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Dialogue </a:t>
            </a:r>
            <a:r>
              <a:rPr lang="en-GB" dirty="0"/>
              <a:t>is a conversation between two or more parties</a:t>
            </a:r>
          </a:p>
          <a:p>
            <a:pPr lvl="1"/>
            <a:r>
              <a:rPr lang="en-GB" sz="2400" dirty="0"/>
              <a:t>Implies cooperation between the parties</a:t>
            </a:r>
          </a:p>
          <a:p>
            <a:endParaRPr lang="en-GB" sz="900" dirty="0" smtClean="0"/>
          </a:p>
          <a:p>
            <a:r>
              <a:rPr lang="en-GB" dirty="0" smtClean="0"/>
              <a:t>We are interested in </a:t>
            </a:r>
            <a:r>
              <a:rPr lang="en-GB" dirty="0"/>
              <a:t>the </a:t>
            </a:r>
            <a:r>
              <a:rPr lang="en-GB" i="1" dirty="0"/>
              <a:t>structure</a:t>
            </a:r>
            <a:r>
              <a:rPr lang="en-GB" dirty="0"/>
              <a:t> of the conversation between the human and the computer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Computer </a:t>
            </a:r>
            <a:r>
              <a:rPr lang="en-GB" dirty="0"/>
              <a:t>language has three levels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Lexical: The shape of icons and the keys pressed; the sounds and spellings of words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Syntactic: The order structure of inputs and outputs; the grammar of sentence construction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Semantic: The meaning, in terms of its effect on the computer’s internal state; the meaning ascribed to the </a:t>
            </a:r>
            <a:r>
              <a:rPr lang="en-GB" sz="2400" dirty="0" smtClean="0"/>
              <a:t>conversation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59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makes an interaction good?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Enthusiastic users of systems generally report positive feelings</a:t>
            </a:r>
          </a:p>
          <a:p>
            <a:pPr lvl="1"/>
            <a:r>
              <a:rPr lang="en-GB" sz="2400" dirty="0" smtClean="0"/>
              <a:t>Mastery of the interface</a:t>
            </a:r>
          </a:p>
          <a:p>
            <a:pPr lvl="1"/>
            <a:r>
              <a:rPr lang="en-GB" sz="2400" dirty="0" smtClean="0"/>
              <a:t>Competence in performing tasks</a:t>
            </a:r>
          </a:p>
          <a:p>
            <a:pPr lvl="1"/>
            <a:r>
              <a:rPr lang="en-GB" sz="2400" dirty="0" smtClean="0"/>
              <a:t>Ease in initially learning how to use the system</a:t>
            </a:r>
          </a:p>
          <a:p>
            <a:pPr lvl="1"/>
            <a:r>
              <a:rPr lang="en-GB" sz="2400" dirty="0" smtClean="0"/>
              <a:t>Ease of assimilating advanced features</a:t>
            </a:r>
          </a:p>
          <a:p>
            <a:pPr lvl="1"/>
            <a:r>
              <a:rPr lang="en-GB" sz="2400" dirty="0" smtClean="0"/>
              <a:t>Confidence in their ability to retain mastery over time</a:t>
            </a:r>
          </a:p>
          <a:p>
            <a:pPr lvl="1"/>
            <a:r>
              <a:rPr lang="en-GB" sz="2400" dirty="0" smtClean="0"/>
              <a:t>Enjoyment in using the interface</a:t>
            </a:r>
          </a:p>
          <a:p>
            <a:pPr lvl="1"/>
            <a:r>
              <a:rPr lang="en-GB" sz="2400" dirty="0" smtClean="0"/>
              <a:t>Eagerness to show off the interface to others</a:t>
            </a:r>
          </a:p>
          <a:p>
            <a:pPr lvl="1"/>
            <a:r>
              <a:rPr lang="en-GB" sz="2400" dirty="0" smtClean="0"/>
              <a:t>Desire to explore more powerful aspects</a:t>
            </a:r>
          </a:p>
          <a:p>
            <a:endParaRPr lang="en-GB" dirty="0" smtClean="0"/>
          </a:p>
          <a:p>
            <a:r>
              <a:rPr lang="en-GB" dirty="0" smtClean="0"/>
              <a:t>These are most commonly found in users of </a:t>
            </a:r>
            <a:r>
              <a:rPr lang="en-GB" i="1" dirty="0" smtClean="0"/>
              <a:t>direct-manipulation interfaces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382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non-computing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Driving a car is a good example of a direct-manipulation interface</a:t>
            </a:r>
          </a:p>
          <a:p>
            <a:pPr lvl="1"/>
            <a:r>
              <a:rPr lang="en-GB" sz="2400" dirty="0" smtClean="0"/>
              <a:t>To turn the car left, turn the steering wheel left</a:t>
            </a:r>
          </a:p>
          <a:p>
            <a:pPr lvl="1"/>
            <a:r>
              <a:rPr lang="en-GB" sz="2400" dirty="0" smtClean="0"/>
              <a:t>To accelerate, press the accelerator</a:t>
            </a:r>
          </a:p>
          <a:p>
            <a:pPr lvl="1"/>
            <a:r>
              <a:rPr lang="en-GB" sz="2400" dirty="0" smtClean="0"/>
              <a:t>To slow down, press the break</a:t>
            </a:r>
          </a:p>
          <a:p>
            <a:pPr lvl="1"/>
            <a:r>
              <a:rPr lang="en-GB" sz="2400" dirty="0" smtClean="0"/>
              <a:t>To see where you are, look out of the window</a:t>
            </a:r>
          </a:p>
          <a:p>
            <a:pPr lvl="1"/>
            <a:r>
              <a:rPr lang="en-GB" sz="2400" dirty="0" smtClean="0"/>
              <a:t>To see how fast you’re going, look at the speedo</a:t>
            </a:r>
          </a:p>
          <a:p>
            <a:pPr lvl="1"/>
            <a:r>
              <a:rPr lang="en-GB" sz="2400" dirty="0" smtClean="0"/>
              <a:t>To turn on the indicators, move the stalk up or down</a:t>
            </a:r>
          </a:p>
          <a:p>
            <a:endParaRPr lang="en-GB" dirty="0" smtClean="0"/>
          </a:p>
          <a:p>
            <a:r>
              <a:rPr lang="en-GB" dirty="0" smtClean="0"/>
              <a:t>Imagine trying to drive a car using a keyboard</a:t>
            </a:r>
          </a:p>
          <a:p>
            <a:r>
              <a:rPr lang="en-GB" dirty="0" smtClean="0"/>
              <a:t>Special interface devices are sold to use with driving simulators and games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524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Word processors - WYSYWYG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1088851"/>
            <a:ext cx="8210550" cy="572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8399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Dialogue v. Manipulation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‘Dialogue’ has become a general term for an interaction with a purpose</a:t>
            </a:r>
          </a:p>
          <a:p>
            <a:pPr lvl="1"/>
            <a:r>
              <a:rPr lang="en-GB" sz="2200" dirty="0" smtClean="0"/>
              <a:t>Both sides take ‘turns’ in the ‘conversation’</a:t>
            </a:r>
          </a:p>
          <a:p>
            <a:pPr lvl="1"/>
            <a:r>
              <a:rPr lang="en-GB" sz="2200" dirty="0" smtClean="0"/>
              <a:t>Originally these ‘turns’ consisted of typing something into the computer, waiting to see the computer’s response, then typing something else</a:t>
            </a:r>
          </a:p>
          <a:p>
            <a:pPr lvl="1"/>
            <a:r>
              <a:rPr lang="en-GB" sz="2200" dirty="0" smtClean="0"/>
              <a:t>Historically, the dialogue paradigm was replaced by the direct manipulation paradigm</a:t>
            </a:r>
          </a:p>
          <a:p>
            <a:r>
              <a:rPr lang="en-GB" sz="2400" dirty="0" err="1" smtClean="0"/>
              <a:t>Schneiderman</a:t>
            </a:r>
            <a:r>
              <a:rPr lang="en-GB" sz="2400" dirty="0" smtClean="0"/>
              <a:t> (1983) defined direct manipulation as having the following principles:</a:t>
            </a:r>
          </a:p>
          <a:p>
            <a:pPr lvl="1"/>
            <a:r>
              <a:rPr lang="en-GB" sz="2200" dirty="0" smtClean="0"/>
              <a:t>Continuous representation of the object of interest</a:t>
            </a:r>
          </a:p>
          <a:p>
            <a:pPr lvl="1"/>
            <a:r>
              <a:rPr lang="en-GB" sz="2200" dirty="0" smtClean="0"/>
              <a:t>Physical actions or labelled button presses instead of complex syntax</a:t>
            </a:r>
          </a:p>
          <a:p>
            <a:pPr lvl="1"/>
            <a:r>
              <a:rPr lang="en-GB" sz="2200" dirty="0" smtClean="0"/>
              <a:t>Rapid incremental reversible operations whose impact on the object of interest is immediately visible</a:t>
            </a:r>
          </a:p>
          <a:p>
            <a:endParaRPr lang="en-GB" sz="2400" dirty="0" smtClean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567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Word processors - WYSIWYG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early 1990s What You See Is What You Get became the dominant direct-manipulation paradigm for word processors</a:t>
            </a:r>
          </a:p>
          <a:p>
            <a:r>
              <a:rPr lang="en-GB" dirty="0" smtClean="0"/>
              <a:t>Important features</a:t>
            </a:r>
          </a:p>
          <a:p>
            <a:pPr lvl="1"/>
            <a:r>
              <a:rPr lang="en-GB" sz="2400" dirty="0" smtClean="0"/>
              <a:t>Users see a full page of text</a:t>
            </a:r>
          </a:p>
          <a:p>
            <a:pPr lvl="1"/>
            <a:r>
              <a:rPr lang="en-GB" sz="2400" dirty="0" smtClean="0"/>
              <a:t>It looks the same as it will when printed</a:t>
            </a:r>
          </a:p>
          <a:p>
            <a:pPr lvl="1"/>
            <a:r>
              <a:rPr lang="en-GB" sz="2400" dirty="0" smtClean="0"/>
              <a:t>Cursor action is visible</a:t>
            </a:r>
          </a:p>
          <a:p>
            <a:pPr lvl="1"/>
            <a:r>
              <a:rPr lang="en-GB" sz="2400" dirty="0" smtClean="0"/>
              <a:t>Cursor motion is natural</a:t>
            </a:r>
          </a:p>
          <a:p>
            <a:pPr lvl="1"/>
            <a:r>
              <a:rPr lang="en-GB" sz="2400" dirty="0" smtClean="0"/>
              <a:t>Labelled icons make frequent actions rapid</a:t>
            </a:r>
          </a:p>
          <a:p>
            <a:pPr lvl="1"/>
            <a:r>
              <a:rPr lang="en-GB" sz="2400" dirty="0" smtClean="0"/>
              <a:t>Immediate display of the results of an action</a:t>
            </a:r>
          </a:p>
          <a:p>
            <a:pPr lvl="1"/>
            <a:r>
              <a:rPr lang="en-GB" sz="2400" dirty="0" smtClean="0"/>
              <a:t>Rapid response and display</a:t>
            </a:r>
          </a:p>
          <a:p>
            <a:pPr lvl="1"/>
            <a:r>
              <a:rPr lang="en-GB" sz="2400" dirty="0" smtClean="0"/>
              <a:t>Easily reversible actions</a:t>
            </a:r>
            <a:endParaRPr lang="en-GB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0739D3-87EE-4C38-A7B0-36D408621FF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890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00095" cy="596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29908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7814468" cy="60525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7900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45265"/>
            <a:ext cx="8640960" cy="606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53946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64176"/>
            <a:ext cx="8424936" cy="6019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4268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5122" name="Picture 2" descr="http://www.mobygames.com/images/shots/l/91234-world-of-warcraft-windows-screenshot-the-ancient-protector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280920" cy="62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05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direct manipulation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graphics are not preferable to text</a:t>
            </a:r>
          </a:p>
          <a:p>
            <a:pPr lvl="1"/>
            <a:r>
              <a:rPr lang="en-GB" dirty="0" smtClean="0"/>
              <a:t>Visually-impaired users?</a:t>
            </a:r>
          </a:p>
          <a:p>
            <a:pPr lvl="1"/>
            <a:r>
              <a:rPr lang="en-GB" dirty="0" smtClean="0"/>
              <a:t>Some auditory and haptic translators exist</a:t>
            </a:r>
          </a:p>
          <a:p>
            <a:pPr lvl="1"/>
            <a:endParaRPr lang="en-GB" sz="800" dirty="0" smtClean="0"/>
          </a:p>
          <a:p>
            <a:r>
              <a:rPr lang="en-GB" dirty="0" smtClean="0"/>
              <a:t>Graphics take up more space than text</a:t>
            </a:r>
          </a:p>
          <a:p>
            <a:pPr lvl="1"/>
            <a:r>
              <a:rPr lang="en-GB" dirty="0" smtClean="0"/>
              <a:t>Significant problem on a small screen</a:t>
            </a:r>
          </a:p>
          <a:p>
            <a:pPr lvl="1"/>
            <a:endParaRPr lang="en-GB" sz="800" dirty="0" smtClean="0"/>
          </a:p>
          <a:p>
            <a:r>
              <a:rPr lang="en-GB" dirty="0" smtClean="0"/>
              <a:t>Graphics must be meaningful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7D05D-EBB8-4653-AF5F-5EB29E8A8E6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1026" name="Picture 2" descr="Overly original metaph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8775375" cy="253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693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Design Basics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In designing an interface you not only design the physical controls but also the </a:t>
            </a:r>
            <a:r>
              <a:rPr lang="en-GB" sz="2400" dirty="0" smtClean="0"/>
              <a:t>interaction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Interaction </a:t>
            </a:r>
            <a:r>
              <a:rPr lang="en-GB" dirty="0"/>
              <a:t>design is not just about the interface, but also about understanding and choosing how it will affect people using </a:t>
            </a:r>
            <a:r>
              <a:rPr lang="en-GB" dirty="0" smtClean="0"/>
              <a:t>it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Do </a:t>
            </a:r>
            <a:r>
              <a:rPr lang="en-GB" sz="2400" dirty="0"/>
              <a:t>not design systems – design </a:t>
            </a:r>
            <a:r>
              <a:rPr lang="en-GB" sz="2400" dirty="0" smtClean="0"/>
              <a:t>interactions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No </a:t>
            </a:r>
            <a:r>
              <a:rPr lang="en-GB" sz="2400" dirty="0"/>
              <a:t>design is perfect first time around (or ever</a:t>
            </a:r>
            <a:r>
              <a:rPr lang="en-GB" sz="2400" dirty="0" smtClean="0"/>
              <a:t>)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Interaction </a:t>
            </a:r>
            <a:r>
              <a:rPr lang="en-GB" dirty="0"/>
              <a:t>design, like overall software design, involves several cycles of prototyping, building and testing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5092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Design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Design can be defined as </a:t>
            </a:r>
            <a:r>
              <a:rPr lang="en-GB" i="1" dirty="0"/>
              <a:t>achieving goals within constraints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/>
              <a:t>Goals – Who is it for? What do they want to do with it?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Constraints – Materials? Standards? Cost? Time? Health &amp; Safety? Legal issues?</a:t>
            </a:r>
          </a:p>
          <a:p>
            <a:pPr>
              <a:lnSpc>
                <a:spcPct val="90000"/>
              </a:lnSpc>
            </a:pPr>
            <a:r>
              <a:rPr lang="en-GB" dirty="0"/>
              <a:t>It is difficult to meet all goals within all constraints, so trade-offs occur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Trade-offs – Which goals or constraints can be relaxed so that others can be met?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238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Design Stages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5544616"/>
          </a:xfrm>
        </p:spPr>
        <p:txBody>
          <a:bodyPr/>
          <a:lstStyle/>
          <a:p>
            <a:r>
              <a:rPr lang="en-GB" dirty="0"/>
              <a:t>Requirement – what is wanted</a:t>
            </a:r>
          </a:p>
          <a:p>
            <a:pPr lvl="1"/>
            <a:r>
              <a:rPr lang="en-GB" dirty="0"/>
              <a:t>Interview people, videotape them, look at the objects they use and how they use them</a:t>
            </a:r>
          </a:p>
          <a:p>
            <a:r>
              <a:rPr lang="en-GB" dirty="0"/>
              <a:t>Analysis – identify key issues</a:t>
            </a:r>
          </a:p>
          <a:p>
            <a:pPr lvl="1"/>
            <a:r>
              <a:rPr lang="en-GB" dirty="0"/>
              <a:t>Task models, scenarios, task analysis</a:t>
            </a:r>
          </a:p>
          <a:p>
            <a:r>
              <a:rPr lang="en-GB" dirty="0"/>
              <a:t>Design – create the design</a:t>
            </a:r>
          </a:p>
          <a:p>
            <a:pPr lvl="1"/>
            <a:r>
              <a:rPr lang="en-GB" dirty="0"/>
              <a:t>Rules, guidelines, principles, standards, decision records, navigation, layout, cognitive models</a:t>
            </a:r>
            <a:r>
              <a:rPr lang="en-GB" dirty="0" smtClean="0"/>
              <a:t>…</a:t>
            </a:r>
          </a:p>
          <a:p>
            <a:r>
              <a:rPr lang="en-GB" dirty="0"/>
              <a:t>Iteration &amp; Prototyping – build the thing</a:t>
            </a:r>
          </a:p>
          <a:p>
            <a:pPr lvl="1"/>
            <a:r>
              <a:rPr lang="en-GB" sz="2000" dirty="0"/>
              <a:t>Heuristic evaluations, cognitive walkthroughs, user testing, leading to new version</a:t>
            </a:r>
          </a:p>
          <a:p>
            <a:r>
              <a:rPr lang="en-GB" dirty="0"/>
              <a:t>Implementation &amp; Deployment – write the code</a:t>
            </a:r>
          </a:p>
          <a:p>
            <a:pPr lvl="1"/>
            <a:r>
              <a:rPr lang="en-GB" sz="2000" dirty="0"/>
              <a:t>Code, hardware, documentation</a:t>
            </a:r>
            <a:r>
              <a:rPr lang="en-GB" sz="2000" dirty="0" smtClean="0"/>
              <a:t>, user manuals</a:t>
            </a:r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448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/>
              <a:t>Know Thy Users!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First Commandment of interaction design</a:t>
            </a:r>
          </a:p>
          <a:p>
            <a:pPr>
              <a:lnSpc>
                <a:spcPct val="90000"/>
              </a:lnSpc>
            </a:pPr>
            <a:r>
              <a:rPr lang="en-GB" dirty="0"/>
              <a:t>Remember that a system may be used by many different types of user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Who are they?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Are they like you? (Probably not!)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Talk to them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Watch them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Use your imagination – but be </a:t>
            </a:r>
            <a:r>
              <a:rPr lang="en-GB" sz="2000" dirty="0" smtClean="0"/>
              <a:t>careful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  <a:p>
            <a:pPr>
              <a:lnSpc>
                <a:spcPct val="90000"/>
              </a:lnSpc>
            </a:pPr>
            <a:r>
              <a:rPr lang="en-GB" dirty="0"/>
              <a:t>Most interactions involve goal-seeking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Users have an idea of what they want to do and a partial model of the system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They need to get to their goal somehow, not necessarily by the shortest route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At each point in the interaction they need to know if they are getting closer to their goal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The system needs to provide </a:t>
            </a:r>
            <a:r>
              <a:rPr lang="en-GB" sz="2000" dirty="0" smtClean="0"/>
              <a:t>feedback</a:t>
            </a:r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7653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4 Things To Know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362950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There are 4 basic things the users looks for when looking at a screen, a webpage or a device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am I?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can I do?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What do I want to do? / What will happen if…?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Where was I? / What have I done?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This </a:t>
            </a:r>
            <a:r>
              <a:rPr lang="en-GB" dirty="0"/>
              <a:t>4-step approach is useful in evaluating interfaces later </a:t>
            </a:r>
            <a:r>
              <a:rPr lang="en-GB" dirty="0" smtClean="0"/>
              <a:t>on</a:t>
            </a:r>
          </a:p>
          <a:p>
            <a:pPr>
              <a:lnSpc>
                <a:spcPct val="90000"/>
              </a:lnSpc>
            </a:pPr>
            <a:endParaRPr lang="en-GB" sz="800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Forms </a:t>
            </a:r>
            <a:r>
              <a:rPr lang="en-GB" dirty="0" smtClean="0"/>
              <a:t>the basis of the </a:t>
            </a:r>
            <a:r>
              <a:rPr lang="en-GB" i="1" dirty="0" smtClean="0"/>
              <a:t>Cognitive Walkthrough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248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Where Am I?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system should tell the user his current location in terms of the interaction or the state of the system</a:t>
            </a:r>
          </a:p>
          <a:p>
            <a:pPr lvl="1"/>
            <a:r>
              <a:rPr lang="en-GB" sz="2000" dirty="0"/>
              <a:t>Web sites often use </a:t>
            </a:r>
            <a:r>
              <a:rPr lang="en-GB" sz="2000" i="1" dirty="0"/>
              <a:t>bread crumbs</a:t>
            </a:r>
            <a:r>
              <a:rPr lang="en-GB" sz="2000" dirty="0"/>
              <a:t> on the top of the page for this</a:t>
            </a:r>
          </a:p>
          <a:p>
            <a:pPr lvl="1"/>
            <a:r>
              <a:rPr lang="en-GB" sz="2000" dirty="0"/>
              <a:t>Ticket booking systems often say </a:t>
            </a:r>
            <a:r>
              <a:rPr lang="en-GB" sz="2000" i="1" dirty="0"/>
              <a:t>step 1 of 7</a:t>
            </a:r>
            <a:endParaRPr lang="en-GB" sz="2000" dirty="0"/>
          </a:p>
          <a:p>
            <a:pPr lvl="1"/>
            <a:r>
              <a:rPr lang="en-GB" sz="2000" dirty="0"/>
              <a:t>The generic windows hourglass symbol effectively says </a:t>
            </a:r>
            <a:r>
              <a:rPr lang="en-GB" sz="2000" i="1" dirty="0"/>
              <a:t>this system is currently performing an action</a:t>
            </a:r>
            <a:endParaRPr lang="en-GB" sz="2000" dirty="0"/>
          </a:p>
          <a:p>
            <a:pPr lvl="1"/>
            <a:r>
              <a:rPr lang="en-GB" sz="2000" dirty="0"/>
              <a:t>Status bars show how much of a task has been performed so far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443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Can I Do?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important to be able to identify what can be pressed or clicked to perform an </a:t>
            </a:r>
            <a:r>
              <a:rPr lang="en-GB" dirty="0" smtClean="0"/>
              <a:t>action</a:t>
            </a:r>
          </a:p>
          <a:p>
            <a:endParaRPr lang="en-GB" sz="800" dirty="0"/>
          </a:p>
          <a:p>
            <a:r>
              <a:rPr lang="en-GB" dirty="0"/>
              <a:t>This can be a problem with web pages where images may be links or just decorations – underlining is standard for links but some graphic designers dislike </a:t>
            </a:r>
            <a:r>
              <a:rPr lang="en-GB" dirty="0" smtClean="0"/>
              <a:t>it</a:t>
            </a:r>
          </a:p>
          <a:p>
            <a:endParaRPr lang="en-GB" sz="800" dirty="0"/>
          </a:p>
          <a:p>
            <a:r>
              <a:rPr lang="en-GB" dirty="0"/>
              <a:t>There is a trade-off between chic design and usability</a:t>
            </a:r>
          </a:p>
          <a:p>
            <a:pPr lvl="1"/>
            <a:r>
              <a:rPr lang="en-GB" sz="2000" dirty="0"/>
              <a:t>Something may look good but if it can’t be used then it’s of no real value (except as art </a:t>
            </a:r>
            <a:r>
              <a:rPr lang="en-GB" sz="2000" dirty="0">
                <a:sym typeface="Wingdings" pitchFamily="2" charset="2"/>
              </a:rPr>
              <a:t>)</a:t>
            </a:r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9573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Will Happen If…?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You need to have a good idea of what will happen when you click a button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You could just click it to see what happens, but this may require you then to undo the action if it is not what you </a:t>
            </a:r>
            <a:r>
              <a:rPr lang="en-GB" sz="2000" dirty="0" smtClean="0"/>
              <a:t>expect</a:t>
            </a:r>
          </a:p>
          <a:p>
            <a:pPr lvl="1"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Icons may not be easy to understand (graphic design </a:t>
            </a:r>
            <a:r>
              <a:rPr lang="en-GB" dirty="0">
                <a:cs typeface="Arial" charset="0"/>
              </a:rPr>
              <a:t>≠ usability again), particularly if they are </a:t>
            </a:r>
            <a:r>
              <a:rPr lang="en-GB" i="1" dirty="0">
                <a:cs typeface="Arial" charset="0"/>
              </a:rPr>
              <a:t>mode-specific</a:t>
            </a:r>
            <a:endParaRPr lang="en-GB" dirty="0"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2000" dirty="0">
                <a:cs typeface="Arial" charset="0"/>
              </a:rPr>
              <a:t>On most mobile phones the same key is used for the number 2 and the letters </a:t>
            </a:r>
            <a:r>
              <a:rPr lang="en-GB" sz="2000" dirty="0" err="1">
                <a:cs typeface="Arial" charset="0"/>
              </a:rPr>
              <a:t>abc</a:t>
            </a:r>
            <a:endParaRPr lang="en-GB" sz="2000" dirty="0">
              <a:cs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5755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What Have I Done?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Feedback is important – imagine a system that required you to remember a sequence of 15 operations but no feedback</a:t>
            </a:r>
            <a:r>
              <a:rPr lang="en-GB" dirty="0" smtClean="0"/>
              <a:t>!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Information systems need to show you where you have been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This is important in terms of navigating around information space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Imagine trying to navigate around the Web without a ‘back’ button or a ‘history’ in your web browser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One study found that over 50% of all browser actions are ‘back’ actions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9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Screen Design and Layout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736"/>
            <a:ext cx="8229600" cy="54718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No matter what interactive elements are present in a device they need to be put </a:t>
            </a:r>
            <a:r>
              <a:rPr lang="en-GB" dirty="0" smtClean="0"/>
              <a:t>together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This requires a knowledge of psychology and aspects of graphic </a:t>
            </a:r>
            <a:r>
              <a:rPr lang="en-GB" dirty="0" smtClean="0"/>
              <a:t>design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The designer needs to ask the questions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What is the user doing?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What information is required?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What comparisons might the user make?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In what order are things required</a:t>
            </a:r>
            <a:r>
              <a:rPr lang="en-GB" sz="2000" dirty="0" smtClean="0"/>
              <a:t>?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Form follows function: interaction order helps define the layout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7080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Affordances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736"/>
            <a:ext cx="8229600" cy="554491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How do users know where to click</a:t>
            </a:r>
            <a:r>
              <a:rPr lang="en-GB" dirty="0" smtClean="0"/>
              <a:t>?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i="1" dirty="0"/>
              <a:t>Affordance</a:t>
            </a:r>
            <a:r>
              <a:rPr lang="en-GB" dirty="0"/>
              <a:t> is the psychological idea that the appearance of an object suggests what you can do to it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Buttons suggest pushing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Handles suggest pulling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Do not depict a real-world object in a context where its affordance does not work (e.g. Mac trash can</a:t>
            </a:r>
            <a:r>
              <a:rPr lang="en-GB" sz="2000" dirty="0" smtClean="0"/>
              <a:t>)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Affordances are cultural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People do not push pictures in art galleries!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Novice users would probably not think of double-clicking on a control (won’t that turn it off again?)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3365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Iteration and Prototyping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507413" cy="55443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First designs are unlikely to be perfect</a:t>
            </a:r>
          </a:p>
          <a:p>
            <a:r>
              <a:rPr lang="en-GB" dirty="0"/>
              <a:t>Almost all interaction design therefore includes iteration in some manner</a:t>
            </a:r>
          </a:p>
          <a:p>
            <a:pPr lvl="1"/>
            <a:r>
              <a:rPr lang="en-GB" dirty="0"/>
              <a:t>Initial designs may be drawn on paper as storyboards and shown to colleagues or users</a:t>
            </a:r>
          </a:p>
          <a:p>
            <a:pPr lvl="1"/>
            <a:r>
              <a:rPr lang="en-GB" dirty="0"/>
              <a:t>Later prototypes may be electronic</a:t>
            </a:r>
          </a:p>
          <a:p>
            <a:r>
              <a:rPr lang="en-GB" dirty="0"/>
              <a:t>Any prototype is evaluated to see if it is acceptable and how it can be improved</a:t>
            </a:r>
          </a:p>
          <a:p>
            <a:pPr lvl="1"/>
            <a:r>
              <a:rPr lang="en-GB" sz="2000" i="1" dirty="0"/>
              <a:t>Formative evaluation </a:t>
            </a:r>
            <a:r>
              <a:rPr lang="en-GB" sz="2000" dirty="0"/>
              <a:t>(as opposed to </a:t>
            </a:r>
            <a:r>
              <a:rPr lang="en-GB" sz="2000" i="1" dirty="0"/>
              <a:t>summative evaluation</a:t>
            </a:r>
            <a:r>
              <a:rPr lang="en-GB" sz="2000" dirty="0"/>
              <a:t>, performed at the end to prove that it works correctly</a:t>
            </a:r>
            <a:r>
              <a:rPr lang="en-GB" sz="2000" dirty="0" smtClean="0"/>
              <a:t>)</a:t>
            </a:r>
          </a:p>
          <a:p>
            <a:pPr lvl="1"/>
            <a:r>
              <a:rPr lang="en-GB" sz="2200" dirty="0"/>
              <a:t>The result of an evaluation is normally a list of faults to be fixed and ideas to be included</a:t>
            </a:r>
          </a:p>
          <a:p>
            <a:pPr lvl="1"/>
            <a:r>
              <a:rPr lang="en-GB" sz="2200" dirty="0"/>
              <a:t>This is then followed by a redesign and then another evaluation and so on</a:t>
            </a:r>
          </a:p>
          <a:p>
            <a:r>
              <a:rPr lang="en-GB" sz="2200" dirty="0"/>
              <a:t>Iteration and prototyping are the accepted ‘best practice’ but do have problems</a:t>
            </a:r>
            <a:r>
              <a:rPr lang="en-GB" sz="2200" dirty="0" smtClean="0"/>
              <a:t>…</a:t>
            </a:r>
            <a:endParaRPr lang="en-GB" sz="2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0387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457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Dr Nik Whitehead</a:t>
            </a:r>
            <a:endParaRPr lang="en-GB"/>
          </a:p>
        </p:txBody>
      </p:sp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Local Maxima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9813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Iteration allows you to start with a solution and make small improvements to it cycle by cycle</a:t>
            </a:r>
          </a:p>
          <a:p>
            <a:pPr>
              <a:lnSpc>
                <a:spcPct val="90000"/>
              </a:lnSpc>
            </a:pPr>
            <a:r>
              <a:rPr lang="en-GB" sz="2400"/>
              <a:t>Some designs can be improved but still remain bad designs – these are </a:t>
            </a:r>
            <a:r>
              <a:rPr lang="en-GB" sz="2400" i="1"/>
              <a:t>local maxima</a:t>
            </a:r>
            <a:r>
              <a:rPr lang="en-GB" sz="2400"/>
              <a:t> in the fitness curve</a:t>
            </a:r>
          </a:p>
          <a:p>
            <a:pPr>
              <a:lnSpc>
                <a:spcPct val="90000"/>
              </a:lnSpc>
            </a:pPr>
            <a:r>
              <a:rPr lang="en-GB" sz="2400"/>
              <a:t>It takes experience to identify good starting designs that can be improved into good designs… </a:t>
            </a:r>
          </a:p>
          <a:p>
            <a:pPr>
              <a:lnSpc>
                <a:spcPct val="90000"/>
              </a:lnSpc>
            </a:pPr>
            <a:r>
              <a:rPr lang="en-GB" sz="2400"/>
              <a:t>… Or taking the ‘shotgun’ approach and trying 10 different starting designs </a:t>
            </a:r>
            <a:r>
              <a:rPr lang="en-GB" sz="2400">
                <a:sym typeface="Wingdings" pitchFamily="2" charset="2"/>
              </a:rPr>
              <a:t></a:t>
            </a:r>
            <a:endParaRPr lang="en-GB" sz="2400"/>
          </a:p>
        </p:txBody>
      </p:sp>
      <p:sp>
        <p:nvSpPr>
          <p:cNvPr id="144388" name="Line 4"/>
          <p:cNvSpPr>
            <a:spLocks noChangeShapeType="1"/>
          </p:cNvSpPr>
          <p:nvPr/>
        </p:nvSpPr>
        <p:spPr bwMode="auto">
          <a:xfrm flipV="1">
            <a:off x="1547813" y="4508500"/>
            <a:ext cx="0" cy="17287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89" name="Text Box 5"/>
          <p:cNvSpPr txBox="1">
            <a:spLocks noChangeArrowheads="1"/>
          </p:cNvSpPr>
          <p:nvPr/>
        </p:nvSpPr>
        <p:spPr bwMode="auto">
          <a:xfrm>
            <a:off x="395288" y="5157788"/>
            <a:ext cx="1022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‘Fitness’</a:t>
            </a:r>
          </a:p>
        </p:txBody>
      </p:sp>
      <p:sp>
        <p:nvSpPr>
          <p:cNvPr id="144390" name="Oval 6"/>
          <p:cNvSpPr>
            <a:spLocks noChangeArrowheads="1"/>
          </p:cNvSpPr>
          <p:nvPr/>
        </p:nvSpPr>
        <p:spPr bwMode="auto">
          <a:xfrm>
            <a:off x="3348038" y="6094413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1" name="Oval 7"/>
          <p:cNvSpPr>
            <a:spLocks noChangeArrowheads="1"/>
          </p:cNvSpPr>
          <p:nvPr/>
        </p:nvSpPr>
        <p:spPr bwMode="auto">
          <a:xfrm>
            <a:off x="2339975" y="5661025"/>
            <a:ext cx="71438" cy="714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2" name="Oval 8"/>
          <p:cNvSpPr>
            <a:spLocks noChangeArrowheads="1"/>
          </p:cNvSpPr>
          <p:nvPr/>
        </p:nvSpPr>
        <p:spPr bwMode="auto">
          <a:xfrm>
            <a:off x="4500563" y="5949950"/>
            <a:ext cx="71437" cy="714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3" name="Oval 9"/>
          <p:cNvSpPr>
            <a:spLocks noChangeArrowheads="1"/>
          </p:cNvSpPr>
          <p:nvPr/>
        </p:nvSpPr>
        <p:spPr bwMode="auto">
          <a:xfrm>
            <a:off x="6227763" y="4510088"/>
            <a:ext cx="71437" cy="71437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4394" name="Freeform 10"/>
          <p:cNvSpPr>
            <a:spLocks/>
          </p:cNvSpPr>
          <p:nvPr/>
        </p:nvSpPr>
        <p:spPr bwMode="auto">
          <a:xfrm>
            <a:off x="1622425" y="4559300"/>
            <a:ext cx="6350000" cy="1573213"/>
          </a:xfrm>
          <a:custGeom>
            <a:avLst/>
            <a:gdLst/>
            <a:ahLst/>
            <a:cxnLst>
              <a:cxn ang="0">
                <a:pos x="0" y="982"/>
              </a:cxn>
              <a:cxn ang="0">
                <a:pos x="106" y="949"/>
              </a:cxn>
              <a:cxn ang="0">
                <a:pos x="187" y="892"/>
              </a:cxn>
              <a:cxn ang="0">
                <a:pos x="219" y="860"/>
              </a:cxn>
              <a:cxn ang="0">
                <a:pos x="227" y="835"/>
              </a:cxn>
              <a:cxn ang="0">
                <a:pos x="276" y="803"/>
              </a:cxn>
              <a:cxn ang="0">
                <a:pos x="317" y="762"/>
              </a:cxn>
              <a:cxn ang="0">
                <a:pos x="333" y="738"/>
              </a:cxn>
              <a:cxn ang="0">
                <a:pos x="438" y="722"/>
              </a:cxn>
              <a:cxn ang="0">
                <a:pos x="544" y="714"/>
              </a:cxn>
              <a:cxn ang="0">
                <a:pos x="592" y="730"/>
              </a:cxn>
              <a:cxn ang="0">
                <a:pos x="609" y="746"/>
              </a:cxn>
              <a:cxn ang="0">
                <a:pos x="657" y="771"/>
              </a:cxn>
              <a:cxn ang="0">
                <a:pos x="706" y="819"/>
              </a:cxn>
              <a:cxn ang="0">
                <a:pos x="714" y="876"/>
              </a:cxn>
              <a:cxn ang="0">
                <a:pos x="811" y="917"/>
              </a:cxn>
              <a:cxn ang="0">
                <a:pos x="852" y="925"/>
              </a:cxn>
              <a:cxn ang="0">
                <a:pos x="901" y="941"/>
              </a:cxn>
              <a:cxn ang="0">
                <a:pos x="1039" y="957"/>
              </a:cxn>
              <a:cxn ang="0">
                <a:pos x="1177" y="973"/>
              </a:cxn>
              <a:cxn ang="0">
                <a:pos x="1250" y="941"/>
              </a:cxn>
              <a:cxn ang="0">
                <a:pos x="1298" y="909"/>
              </a:cxn>
              <a:cxn ang="0">
                <a:pos x="1306" y="876"/>
              </a:cxn>
              <a:cxn ang="0">
                <a:pos x="1331" y="868"/>
              </a:cxn>
              <a:cxn ang="0">
                <a:pos x="1469" y="844"/>
              </a:cxn>
              <a:cxn ang="0">
                <a:pos x="1509" y="852"/>
              </a:cxn>
              <a:cxn ang="0">
                <a:pos x="1558" y="868"/>
              </a:cxn>
              <a:cxn ang="0">
                <a:pos x="1671" y="933"/>
              </a:cxn>
              <a:cxn ang="0">
                <a:pos x="1826" y="909"/>
              </a:cxn>
              <a:cxn ang="0">
                <a:pos x="1890" y="868"/>
              </a:cxn>
              <a:cxn ang="0">
                <a:pos x="1972" y="771"/>
              </a:cxn>
              <a:cxn ang="0">
                <a:pos x="2036" y="730"/>
              </a:cxn>
              <a:cxn ang="0">
                <a:pos x="2045" y="706"/>
              </a:cxn>
              <a:cxn ang="0">
                <a:pos x="2118" y="681"/>
              </a:cxn>
              <a:cxn ang="0">
                <a:pos x="2239" y="568"/>
              </a:cxn>
              <a:cxn ang="0">
                <a:pos x="2264" y="527"/>
              </a:cxn>
              <a:cxn ang="0">
                <a:pos x="2272" y="503"/>
              </a:cxn>
              <a:cxn ang="0">
                <a:pos x="2288" y="479"/>
              </a:cxn>
              <a:cxn ang="0">
                <a:pos x="2320" y="446"/>
              </a:cxn>
              <a:cxn ang="0">
                <a:pos x="2361" y="406"/>
              </a:cxn>
              <a:cxn ang="0">
                <a:pos x="2442" y="341"/>
              </a:cxn>
              <a:cxn ang="0">
                <a:pos x="2499" y="300"/>
              </a:cxn>
              <a:cxn ang="0">
                <a:pos x="2564" y="251"/>
              </a:cxn>
              <a:cxn ang="0">
                <a:pos x="2580" y="227"/>
              </a:cxn>
              <a:cxn ang="0">
                <a:pos x="2604" y="211"/>
              </a:cxn>
              <a:cxn ang="0">
                <a:pos x="2612" y="186"/>
              </a:cxn>
              <a:cxn ang="0">
                <a:pos x="2661" y="170"/>
              </a:cxn>
              <a:cxn ang="0">
                <a:pos x="2767" y="57"/>
              </a:cxn>
              <a:cxn ang="0">
                <a:pos x="2799" y="16"/>
              </a:cxn>
              <a:cxn ang="0">
                <a:pos x="2994" y="0"/>
              </a:cxn>
              <a:cxn ang="0">
                <a:pos x="3115" y="8"/>
              </a:cxn>
              <a:cxn ang="0">
                <a:pos x="3253" y="40"/>
              </a:cxn>
              <a:cxn ang="0">
                <a:pos x="3286" y="113"/>
              </a:cxn>
              <a:cxn ang="0">
                <a:pos x="3302" y="130"/>
              </a:cxn>
              <a:cxn ang="0">
                <a:pos x="3367" y="211"/>
              </a:cxn>
              <a:cxn ang="0">
                <a:pos x="3432" y="373"/>
              </a:cxn>
              <a:cxn ang="0">
                <a:pos x="3440" y="397"/>
              </a:cxn>
              <a:cxn ang="0">
                <a:pos x="3489" y="414"/>
              </a:cxn>
              <a:cxn ang="0">
                <a:pos x="3562" y="487"/>
              </a:cxn>
              <a:cxn ang="0">
                <a:pos x="3610" y="495"/>
              </a:cxn>
              <a:cxn ang="0">
                <a:pos x="3700" y="600"/>
              </a:cxn>
              <a:cxn ang="0">
                <a:pos x="3821" y="641"/>
              </a:cxn>
              <a:cxn ang="0">
                <a:pos x="4000" y="673"/>
              </a:cxn>
            </a:cxnLst>
            <a:rect l="0" t="0" r="r" b="b"/>
            <a:pathLst>
              <a:path w="4000" h="991">
                <a:moveTo>
                  <a:pt x="0" y="982"/>
                </a:moveTo>
                <a:cubicBezTo>
                  <a:pt x="36" y="970"/>
                  <a:pt x="69" y="958"/>
                  <a:pt x="106" y="949"/>
                </a:cubicBezTo>
                <a:cubicBezTo>
                  <a:pt x="123" y="923"/>
                  <a:pt x="157" y="902"/>
                  <a:pt x="187" y="892"/>
                </a:cubicBezTo>
                <a:cubicBezTo>
                  <a:pt x="209" y="826"/>
                  <a:pt x="176" y="905"/>
                  <a:pt x="219" y="860"/>
                </a:cubicBezTo>
                <a:cubicBezTo>
                  <a:pt x="225" y="854"/>
                  <a:pt x="221" y="841"/>
                  <a:pt x="227" y="835"/>
                </a:cubicBezTo>
                <a:cubicBezTo>
                  <a:pt x="241" y="821"/>
                  <a:pt x="262" y="817"/>
                  <a:pt x="276" y="803"/>
                </a:cubicBezTo>
                <a:cubicBezTo>
                  <a:pt x="290" y="789"/>
                  <a:pt x="303" y="776"/>
                  <a:pt x="317" y="762"/>
                </a:cubicBezTo>
                <a:cubicBezTo>
                  <a:pt x="324" y="755"/>
                  <a:pt x="325" y="744"/>
                  <a:pt x="333" y="738"/>
                </a:cubicBezTo>
                <a:cubicBezTo>
                  <a:pt x="361" y="716"/>
                  <a:pt x="403" y="725"/>
                  <a:pt x="438" y="722"/>
                </a:cubicBezTo>
                <a:cubicBezTo>
                  <a:pt x="476" y="713"/>
                  <a:pt x="507" y="726"/>
                  <a:pt x="544" y="714"/>
                </a:cubicBezTo>
                <a:cubicBezTo>
                  <a:pt x="560" y="719"/>
                  <a:pt x="576" y="725"/>
                  <a:pt x="592" y="730"/>
                </a:cubicBezTo>
                <a:cubicBezTo>
                  <a:pt x="599" y="732"/>
                  <a:pt x="603" y="741"/>
                  <a:pt x="609" y="746"/>
                </a:cubicBezTo>
                <a:cubicBezTo>
                  <a:pt x="631" y="763"/>
                  <a:pt x="632" y="762"/>
                  <a:pt x="657" y="771"/>
                </a:cubicBezTo>
                <a:cubicBezTo>
                  <a:pt x="684" y="797"/>
                  <a:pt x="693" y="781"/>
                  <a:pt x="706" y="819"/>
                </a:cubicBezTo>
                <a:cubicBezTo>
                  <a:pt x="709" y="838"/>
                  <a:pt x="706" y="858"/>
                  <a:pt x="714" y="876"/>
                </a:cubicBezTo>
                <a:cubicBezTo>
                  <a:pt x="720" y="889"/>
                  <a:pt x="795" y="913"/>
                  <a:pt x="811" y="917"/>
                </a:cubicBezTo>
                <a:cubicBezTo>
                  <a:pt x="825" y="920"/>
                  <a:pt x="839" y="921"/>
                  <a:pt x="852" y="925"/>
                </a:cubicBezTo>
                <a:cubicBezTo>
                  <a:pt x="869" y="929"/>
                  <a:pt x="901" y="941"/>
                  <a:pt x="901" y="941"/>
                </a:cubicBezTo>
                <a:cubicBezTo>
                  <a:pt x="968" y="931"/>
                  <a:pt x="981" y="943"/>
                  <a:pt x="1039" y="957"/>
                </a:cubicBezTo>
                <a:cubicBezTo>
                  <a:pt x="1090" y="991"/>
                  <a:pt x="1110" y="980"/>
                  <a:pt x="1177" y="973"/>
                </a:cubicBezTo>
                <a:cubicBezTo>
                  <a:pt x="1210" y="965"/>
                  <a:pt x="1224" y="960"/>
                  <a:pt x="1250" y="941"/>
                </a:cubicBezTo>
                <a:cubicBezTo>
                  <a:pt x="1265" y="930"/>
                  <a:pt x="1298" y="909"/>
                  <a:pt x="1298" y="909"/>
                </a:cubicBezTo>
                <a:cubicBezTo>
                  <a:pt x="1301" y="898"/>
                  <a:pt x="1299" y="885"/>
                  <a:pt x="1306" y="876"/>
                </a:cubicBezTo>
                <a:cubicBezTo>
                  <a:pt x="1311" y="869"/>
                  <a:pt x="1323" y="870"/>
                  <a:pt x="1331" y="868"/>
                </a:cubicBezTo>
                <a:cubicBezTo>
                  <a:pt x="1381" y="854"/>
                  <a:pt x="1414" y="849"/>
                  <a:pt x="1469" y="844"/>
                </a:cubicBezTo>
                <a:cubicBezTo>
                  <a:pt x="1482" y="847"/>
                  <a:pt x="1496" y="848"/>
                  <a:pt x="1509" y="852"/>
                </a:cubicBezTo>
                <a:cubicBezTo>
                  <a:pt x="1526" y="856"/>
                  <a:pt x="1558" y="868"/>
                  <a:pt x="1558" y="868"/>
                </a:cubicBezTo>
                <a:cubicBezTo>
                  <a:pt x="1596" y="925"/>
                  <a:pt x="1597" y="924"/>
                  <a:pt x="1671" y="933"/>
                </a:cubicBezTo>
                <a:cubicBezTo>
                  <a:pt x="1810" y="916"/>
                  <a:pt x="1759" y="930"/>
                  <a:pt x="1826" y="909"/>
                </a:cubicBezTo>
                <a:cubicBezTo>
                  <a:pt x="1846" y="888"/>
                  <a:pt x="1863" y="877"/>
                  <a:pt x="1890" y="868"/>
                </a:cubicBezTo>
                <a:cubicBezTo>
                  <a:pt x="1936" y="825"/>
                  <a:pt x="1901" y="794"/>
                  <a:pt x="1972" y="771"/>
                </a:cubicBezTo>
                <a:cubicBezTo>
                  <a:pt x="1992" y="750"/>
                  <a:pt x="2009" y="739"/>
                  <a:pt x="2036" y="730"/>
                </a:cubicBezTo>
                <a:cubicBezTo>
                  <a:pt x="2039" y="722"/>
                  <a:pt x="2039" y="712"/>
                  <a:pt x="2045" y="706"/>
                </a:cubicBezTo>
                <a:cubicBezTo>
                  <a:pt x="2057" y="694"/>
                  <a:pt x="2101" y="686"/>
                  <a:pt x="2118" y="681"/>
                </a:cubicBezTo>
                <a:cubicBezTo>
                  <a:pt x="2166" y="649"/>
                  <a:pt x="2206" y="617"/>
                  <a:pt x="2239" y="568"/>
                </a:cubicBezTo>
                <a:cubicBezTo>
                  <a:pt x="2261" y="500"/>
                  <a:pt x="2231" y="581"/>
                  <a:pt x="2264" y="527"/>
                </a:cubicBezTo>
                <a:cubicBezTo>
                  <a:pt x="2268" y="520"/>
                  <a:pt x="2268" y="511"/>
                  <a:pt x="2272" y="503"/>
                </a:cubicBezTo>
                <a:cubicBezTo>
                  <a:pt x="2276" y="494"/>
                  <a:pt x="2283" y="487"/>
                  <a:pt x="2288" y="479"/>
                </a:cubicBezTo>
                <a:cubicBezTo>
                  <a:pt x="2304" y="428"/>
                  <a:pt x="2282" y="474"/>
                  <a:pt x="2320" y="446"/>
                </a:cubicBezTo>
                <a:cubicBezTo>
                  <a:pt x="2335" y="435"/>
                  <a:pt x="2361" y="406"/>
                  <a:pt x="2361" y="406"/>
                </a:cubicBezTo>
                <a:cubicBezTo>
                  <a:pt x="2379" y="348"/>
                  <a:pt x="2389" y="359"/>
                  <a:pt x="2442" y="341"/>
                </a:cubicBezTo>
                <a:cubicBezTo>
                  <a:pt x="2461" y="320"/>
                  <a:pt x="2472" y="309"/>
                  <a:pt x="2499" y="300"/>
                </a:cubicBezTo>
                <a:cubicBezTo>
                  <a:pt x="2518" y="271"/>
                  <a:pt x="2536" y="270"/>
                  <a:pt x="2564" y="251"/>
                </a:cubicBezTo>
                <a:cubicBezTo>
                  <a:pt x="2569" y="243"/>
                  <a:pt x="2573" y="234"/>
                  <a:pt x="2580" y="227"/>
                </a:cubicBezTo>
                <a:cubicBezTo>
                  <a:pt x="2587" y="220"/>
                  <a:pt x="2598" y="219"/>
                  <a:pt x="2604" y="211"/>
                </a:cubicBezTo>
                <a:cubicBezTo>
                  <a:pt x="2609" y="204"/>
                  <a:pt x="2605" y="191"/>
                  <a:pt x="2612" y="186"/>
                </a:cubicBezTo>
                <a:cubicBezTo>
                  <a:pt x="2626" y="176"/>
                  <a:pt x="2661" y="170"/>
                  <a:pt x="2661" y="170"/>
                </a:cubicBezTo>
                <a:cubicBezTo>
                  <a:pt x="2681" y="111"/>
                  <a:pt x="2726" y="98"/>
                  <a:pt x="2767" y="57"/>
                </a:cubicBezTo>
                <a:cubicBezTo>
                  <a:pt x="2779" y="45"/>
                  <a:pt x="2782" y="20"/>
                  <a:pt x="2799" y="16"/>
                </a:cubicBezTo>
                <a:cubicBezTo>
                  <a:pt x="2863" y="2"/>
                  <a:pt x="2929" y="8"/>
                  <a:pt x="2994" y="0"/>
                </a:cubicBezTo>
                <a:cubicBezTo>
                  <a:pt x="3034" y="3"/>
                  <a:pt x="3075" y="2"/>
                  <a:pt x="3115" y="8"/>
                </a:cubicBezTo>
                <a:cubicBezTo>
                  <a:pt x="3164" y="15"/>
                  <a:pt x="3202" y="34"/>
                  <a:pt x="3253" y="40"/>
                </a:cubicBezTo>
                <a:cubicBezTo>
                  <a:pt x="3278" y="65"/>
                  <a:pt x="3271" y="82"/>
                  <a:pt x="3286" y="113"/>
                </a:cubicBezTo>
                <a:cubicBezTo>
                  <a:pt x="3289" y="120"/>
                  <a:pt x="3297" y="124"/>
                  <a:pt x="3302" y="130"/>
                </a:cubicBezTo>
                <a:cubicBezTo>
                  <a:pt x="3333" y="170"/>
                  <a:pt x="3319" y="179"/>
                  <a:pt x="3367" y="211"/>
                </a:cubicBezTo>
                <a:cubicBezTo>
                  <a:pt x="3379" y="270"/>
                  <a:pt x="3405" y="320"/>
                  <a:pt x="3432" y="373"/>
                </a:cubicBezTo>
                <a:cubicBezTo>
                  <a:pt x="3436" y="381"/>
                  <a:pt x="3434" y="391"/>
                  <a:pt x="3440" y="397"/>
                </a:cubicBezTo>
                <a:cubicBezTo>
                  <a:pt x="3442" y="400"/>
                  <a:pt x="3486" y="413"/>
                  <a:pt x="3489" y="414"/>
                </a:cubicBezTo>
                <a:cubicBezTo>
                  <a:pt x="3517" y="433"/>
                  <a:pt x="3530" y="475"/>
                  <a:pt x="3562" y="487"/>
                </a:cubicBezTo>
                <a:cubicBezTo>
                  <a:pt x="3577" y="493"/>
                  <a:pt x="3594" y="492"/>
                  <a:pt x="3610" y="495"/>
                </a:cubicBezTo>
                <a:cubicBezTo>
                  <a:pt x="3644" y="527"/>
                  <a:pt x="3664" y="570"/>
                  <a:pt x="3700" y="600"/>
                </a:cubicBezTo>
                <a:cubicBezTo>
                  <a:pt x="3736" y="629"/>
                  <a:pt x="3778" y="630"/>
                  <a:pt x="3821" y="641"/>
                </a:cubicBezTo>
                <a:cubicBezTo>
                  <a:pt x="3882" y="656"/>
                  <a:pt x="3936" y="673"/>
                  <a:pt x="4000" y="673"/>
                </a:cubicBez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95" name="Line 11"/>
          <p:cNvSpPr>
            <a:spLocks noChangeShapeType="1"/>
          </p:cNvSpPr>
          <p:nvPr/>
        </p:nvSpPr>
        <p:spPr bwMode="auto">
          <a:xfrm flipH="1" flipV="1">
            <a:off x="3059113" y="5949950"/>
            <a:ext cx="288925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96" name="Line 12"/>
          <p:cNvSpPr>
            <a:spLocks noChangeShapeType="1"/>
          </p:cNvSpPr>
          <p:nvPr/>
        </p:nvSpPr>
        <p:spPr bwMode="auto">
          <a:xfrm flipH="1">
            <a:off x="2843213" y="587692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97" name="Line 13"/>
          <p:cNvSpPr>
            <a:spLocks noChangeShapeType="1"/>
          </p:cNvSpPr>
          <p:nvPr/>
        </p:nvSpPr>
        <p:spPr bwMode="auto">
          <a:xfrm flipH="1" flipV="1">
            <a:off x="2700338" y="5734050"/>
            <a:ext cx="142875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98" name="Line 14"/>
          <p:cNvSpPr>
            <a:spLocks noChangeShapeType="1"/>
          </p:cNvSpPr>
          <p:nvPr/>
        </p:nvSpPr>
        <p:spPr bwMode="auto">
          <a:xfrm flipH="1">
            <a:off x="2411413" y="5661025"/>
            <a:ext cx="2159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399" name="Line 15"/>
          <p:cNvSpPr>
            <a:spLocks noChangeShapeType="1"/>
          </p:cNvSpPr>
          <p:nvPr/>
        </p:nvSpPr>
        <p:spPr bwMode="auto">
          <a:xfrm flipV="1">
            <a:off x="4572000" y="5516563"/>
            <a:ext cx="287338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0" name="Line 16"/>
          <p:cNvSpPr>
            <a:spLocks noChangeShapeType="1"/>
          </p:cNvSpPr>
          <p:nvPr/>
        </p:nvSpPr>
        <p:spPr bwMode="auto">
          <a:xfrm flipV="1">
            <a:off x="4932363" y="5157788"/>
            <a:ext cx="360362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1" name="Line 17"/>
          <p:cNvSpPr>
            <a:spLocks noChangeShapeType="1"/>
          </p:cNvSpPr>
          <p:nvPr/>
        </p:nvSpPr>
        <p:spPr bwMode="auto">
          <a:xfrm flipV="1">
            <a:off x="5364163" y="4797425"/>
            <a:ext cx="360362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2" name="Line 18"/>
          <p:cNvSpPr>
            <a:spLocks noChangeShapeType="1"/>
          </p:cNvSpPr>
          <p:nvPr/>
        </p:nvSpPr>
        <p:spPr bwMode="auto">
          <a:xfrm flipV="1">
            <a:off x="5795963" y="4508500"/>
            <a:ext cx="2889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3" name="Line 19"/>
          <p:cNvSpPr>
            <a:spLocks noChangeShapeType="1"/>
          </p:cNvSpPr>
          <p:nvPr/>
        </p:nvSpPr>
        <p:spPr bwMode="auto">
          <a:xfrm flipV="1">
            <a:off x="2411413" y="587692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4" name="Text Box 20"/>
          <p:cNvSpPr txBox="1">
            <a:spLocks noChangeArrowheads="1"/>
          </p:cNvSpPr>
          <p:nvPr/>
        </p:nvSpPr>
        <p:spPr bwMode="auto">
          <a:xfrm>
            <a:off x="2268538" y="6491288"/>
            <a:ext cx="1784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Local maximum</a:t>
            </a:r>
          </a:p>
        </p:txBody>
      </p:sp>
      <p:sp>
        <p:nvSpPr>
          <p:cNvPr id="144405" name="Line 21"/>
          <p:cNvSpPr>
            <a:spLocks noChangeShapeType="1"/>
          </p:cNvSpPr>
          <p:nvPr/>
        </p:nvSpPr>
        <p:spPr bwMode="auto">
          <a:xfrm flipV="1">
            <a:off x="6299200" y="4652963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4406" name="Text Box 22"/>
          <p:cNvSpPr txBox="1">
            <a:spLocks noChangeArrowheads="1"/>
          </p:cNvSpPr>
          <p:nvPr/>
        </p:nvSpPr>
        <p:spPr bwMode="auto">
          <a:xfrm>
            <a:off x="6156325" y="6419850"/>
            <a:ext cx="189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Global maximum</a:t>
            </a:r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290CD-9007-4769-9AE8-66883454C2C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0285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</a:t>
            </a:r>
            <a:r>
              <a:rPr lang="en-GB" dirty="0" smtClean="0"/>
              <a:t>Storyboards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Homework: Read chapter 3 of </a:t>
            </a:r>
          </a:p>
          <a:p>
            <a:pPr>
              <a:buFont typeface="Wingdings" pitchFamily="2" charset="2"/>
              <a:buNone/>
            </a:pPr>
            <a:r>
              <a:rPr lang="en-GB" i="1" dirty="0"/>
              <a:t>	Human-Computer Interaction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(Dix, Finlay, </a:t>
            </a:r>
            <a:r>
              <a:rPr lang="en-GB" dirty="0" err="1"/>
              <a:t>Abowd</a:t>
            </a:r>
            <a:r>
              <a:rPr lang="en-GB" dirty="0"/>
              <a:t> and Beale)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7445</TotalTime>
  <Words>1649</Words>
  <Application>Microsoft Office PowerPoint</Application>
  <PresentationFormat>On-screen Show (4:3)</PresentationFormat>
  <Paragraphs>231</Paragraphs>
  <Slides>27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Nik2013</vt:lpstr>
      <vt:lpstr>Interaction Design</vt:lpstr>
      <vt:lpstr>Dialogue</vt:lpstr>
      <vt:lpstr>What makes an interaction good?</vt:lpstr>
      <vt:lpstr>A non-computing example</vt:lpstr>
      <vt:lpstr>Word processors - WYSYWYG</vt:lpstr>
      <vt:lpstr>Dialogue v. Manipulation </vt:lpstr>
      <vt:lpstr>Word processors - WYSIWYG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Problems with direct manipulation</vt:lpstr>
      <vt:lpstr>Design Basics</vt:lpstr>
      <vt:lpstr>Design</vt:lpstr>
      <vt:lpstr>Design Stages</vt:lpstr>
      <vt:lpstr>Know Thy Users!</vt:lpstr>
      <vt:lpstr>4 Things To Know</vt:lpstr>
      <vt:lpstr>Where Am I?</vt:lpstr>
      <vt:lpstr>What Can I Do?</vt:lpstr>
      <vt:lpstr>What Will Happen If…?</vt:lpstr>
      <vt:lpstr>What Have I Done?</vt:lpstr>
      <vt:lpstr>Screen Design and Layout</vt:lpstr>
      <vt:lpstr>Affordances</vt:lpstr>
      <vt:lpstr>Iteration and Prototyping</vt:lpstr>
      <vt:lpstr>Local Maxima</vt:lpstr>
      <vt:lpstr>Coming Soon…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Computer Interaction</dc:title>
  <dc:subject>The Interaction</dc:subject>
  <dc:creator>Dr Nik Whitehead</dc:creator>
  <cp:lastModifiedBy>Dr Nik Whitehead</cp:lastModifiedBy>
  <cp:revision>54</cp:revision>
  <dcterms:created xsi:type="dcterms:W3CDTF">2003-10-08T13:37:51Z</dcterms:created>
  <dcterms:modified xsi:type="dcterms:W3CDTF">2015-02-23T15:51:15Z</dcterms:modified>
</cp:coreProperties>
</file>