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16"/>
  </p:notesMasterIdLst>
  <p:sldIdLst>
    <p:sldId id="256" r:id="rId5"/>
    <p:sldId id="257" r:id="rId6"/>
    <p:sldId id="258" r:id="rId7"/>
    <p:sldId id="259" r:id="rId8"/>
    <p:sldId id="260" r:id="rId9"/>
    <p:sldId id="261" r:id="rId10"/>
    <p:sldId id="262" r:id="rId11"/>
    <p:sldId id="263" r:id="rId12"/>
    <p:sldId id="264" r:id="rId13"/>
    <p:sldId id="278" r:id="rId14"/>
    <p:sldId id="279"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BAD8D31-7E25-4D0B-9992-A95FE02EFAF9}" v="1" dt="2024-09-16T08:30:02.68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varScale="1">
        <p:scale>
          <a:sx n="78" d="100"/>
          <a:sy n="78" d="100"/>
        </p:scale>
        <p:origin x="878" y="43"/>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viewProps" Target="viewProps.xml"/><Relationship Id="rId3" Type="http://schemas.openxmlformats.org/officeDocument/2006/relationships/customXml" Target="../customXml/item3.xml"/><Relationship Id="rId21" Type="http://schemas.microsoft.com/office/2016/11/relationships/changesInfo" Target="changesInfos/changesInfo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10" Type="http://schemas.openxmlformats.org/officeDocument/2006/relationships/slide" Target="slides/slide6.xml"/><Relationship Id="rId19"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athan Morgan" userId="72fd7c22-3ae8-4a57-b9f9-9fbe9cf82915" providerId="ADAL" clId="{0BAD8D31-7E25-4D0B-9992-A95FE02EFAF9}"/>
    <pc:docChg chg="undo custSel addSld modSld">
      <pc:chgData name="Nathan Morgan" userId="72fd7c22-3ae8-4a57-b9f9-9fbe9cf82915" providerId="ADAL" clId="{0BAD8D31-7E25-4D0B-9992-A95FE02EFAF9}" dt="2024-09-16T08:31:20.882" v="357" actId="5793"/>
      <pc:docMkLst>
        <pc:docMk/>
      </pc:docMkLst>
      <pc:sldChg chg="modSp mod">
        <pc:chgData name="Nathan Morgan" userId="72fd7c22-3ae8-4a57-b9f9-9fbe9cf82915" providerId="ADAL" clId="{0BAD8D31-7E25-4D0B-9992-A95FE02EFAF9}" dt="2024-09-16T08:08:56.968" v="314" actId="20577"/>
        <pc:sldMkLst>
          <pc:docMk/>
          <pc:sldMk cId="1493502158" sldId="263"/>
        </pc:sldMkLst>
        <pc:spChg chg="mod">
          <ac:chgData name="Nathan Morgan" userId="72fd7c22-3ae8-4a57-b9f9-9fbe9cf82915" providerId="ADAL" clId="{0BAD8D31-7E25-4D0B-9992-A95FE02EFAF9}" dt="2024-09-16T08:08:56.968" v="314" actId="20577"/>
          <ac:spMkLst>
            <pc:docMk/>
            <pc:sldMk cId="1493502158" sldId="263"/>
            <ac:spMk id="3" creationId="{D1066B43-F350-EEC0-2CC0-DF793D96AA1C}"/>
          </ac:spMkLst>
        </pc:spChg>
      </pc:sldChg>
      <pc:sldChg chg="modSp mod">
        <pc:chgData name="Nathan Morgan" userId="72fd7c22-3ae8-4a57-b9f9-9fbe9cf82915" providerId="ADAL" clId="{0BAD8D31-7E25-4D0B-9992-A95FE02EFAF9}" dt="2024-09-13T16:34:24.474" v="307" actId="20577"/>
        <pc:sldMkLst>
          <pc:docMk/>
          <pc:sldMk cId="3642797135" sldId="264"/>
        </pc:sldMkLst>
        <pc:spChg chg="mod">
          <ac:chgData name="Nathan Morgan" userId="72fd7c22-3ae8-4a57-b9f9-9fbe9cf82915" providerId="ADAL" clId="{0BAD8D31-7E25-4D0B-9992-A95FE02EFAF9}" dt="2024-09-13T16:33:32.875" v="10" actId="20577"/>
          <ac:spMkLst>
            <pc:docMk/>
            <pc:sldMk cId="3642797135" sldId="264"/>
            <ac:spMk id="2" creationId="{B6B07727-457E-A7FD-E5BB-9D56D80A813E}"/>
          </ac:spMkLst>
        </pc:spChg>
        <pc:spChg chg="mod">
          <ac:chgData name="Nathan Morgan" userId="72fd7c22-3ae8-4a57-b9f9-9fbe9cf82915" providerId="ADAL" clId="{0BAD8D31-7E25-4D0B-9992-A95FE02EFAF9}" dt="2024-09-13T16:34:24.474" v="307" actId="20577"/>
          <ac:spMkLst>
            <pc:docMk/>
            <pc:sldMk cId="3642797135" sldId="264"/>
            <ac:spMk id="3" creationId="{F21A642C-9677-5CFB-6FB3-328C0AD4B469}"/>
          </ac:spMkLst>
        </pc:spChg>
      </pc:sldChg>
      <pc:sldChg chg="modSp add mod">
        <pc:chgData name="Nathan Morgan" userId="72fd7c22-3ae8-4a57-b9f9-9fbe9cf82915" providerId="ADAL" clId="{0BAD8D31-7E25-4D0B-9992-A95FE02EFAF9}" dt="2024-09-16T08:30:19.702" v="326" actId="20577"/>
        <pc:sldMkLst>
          <pc:docMk/>
          <pc:sldMk cId="3536819854" sldId="278"/>
        </pc:sldMkLst>
        <pc:spChg chg="mod">
          <ac:chgData name="Nathan Morgan" userId="72fd7c22-3ae8-4a57-b9f9-9fbe9cf82915" providerId="ADAL" clId="{0BAD8D31-7E25-4D0B-9992-A95FE02EFAF9}" dt="2024-09-16T08:30:19.702" v="326" actId="20577"/>
          <ac:spMkLst>
            <pc:docMk/>
            <pc:sldMk cId="3536819854" sldId="278"/>
            <ac:spMk id="3" creationId="{895C6223-6099-9AB2-12E7-0946239B1761}"/>
          </ac:spMkLst>
        </pc:spChg>
      </pc:sldChg>
      <pc:sldChg chg="addSp delSp modSp new mod">
        <pc:chgData name="Nathan Morgan" userId="72fd7c22-3ae8-4a57-b9f9-9fbe9cf82915" providerId="ADAL" clId="{0BAD8D31-7E25-4D0B-9992-A95FE02EFAF9}" dt="2024-09-16T08:31:20.882" v="357" actId="5793"/>
        <pc:sldMkLst>
          <pc:docMk/>
          <pc:sldMk cId="1635041569" sldId="279"/>
        </pc:sldMkLst>
        <pc:spChg chg="del mod">
          <ac:chgData name="Nathan Morgan" userId="72fd7c22-3ae8-4a57-b9f9-9fbe9cf82915" providerId="ADAL" clId="{0BAD8D31-7E25-4D0B-9992-A95FE02EFAF9}" dt="2024-09-16T08:31:10.461" v="353" actId="478"/>
          <ac:spMkLst>
            <pc:docMk/>
            <pc:sldMk cId="1635041569" sldId="279"/>
            <ac:spMk id="2" creationId="{F1041E76-948F-7132-7249-0F1F6A2C71F8}"/>
          </ac:spMkLst>
        </pc:spChg>
        <pc:spChg chg="mod">
          <ac:chgData name="Nathan Morgan" userId="72fd7c22-3ae8-4a57-b9f9-9fbe9cf82915" providerId="ADAL" clId="{0BAD8D31-7E25-4D0B-9992-A95FE02EFAF9}" dt="2024-09-16T08:31:20.882" v="357" actId="5793"/>
          <ac:spMkLst>
            <pc:docMk/>
            <pc:sldMk cId="1635041569" sldId="279"/>
            <ac:spMk id="3" creationId="{1C564724-3673-CE0C-D910-1A49CCAB2702}"/>
          </ac:spMkLst>
        </pc:spChg>
        <pc:spChg chg="add del mod">
          <ac:chgData name="Nathan Morgan" userId="72fd7c22-3ae8-4a57-b9f9-9fbe9cf82915" providerId="ADAL" clId="{0BAD8D31-7E25-4D0B-9992-A95FE02EFAF9}" dt="2024-09-16T08:31:13.525" v="354" actId="478"/>
          <ac:spMkLst>
            <pc:docMk/>
            <pc:sldMk cId="1635041569" sldId="279"/>
            <ac:spMk id="5" creationId="{EBADD061-174B-FD42-3FE4-9EB66E0D6FB7}"/>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D7FF680-A9F7-4C45-A4EA-5FEED17BD0B8}" type="doc">
      <dgm:prSet loTypeId="urn:microsoft.com/office/officeart/2005/8/layout/hierarchy1" loCatId="hierarchy" qsTypeId="urn:microsoft.com/office/officeart/2005/8/quickstyle/simple1" qsCatId="simple" csTypeId="urn:microsoft.com/office/officeart/2005/8/colors/colorful2" csCatId="colorful"/>
      <dgm:spPr/>
      <dgm:t>
        <a:bodyPr/>
        <a:lstStyle/>
        <a:p>
          <a:endParaRPr lang="en-US"/>
        </a:p>
      </dgm:t>
    </dgm:pt>
    <dgm:pt modelId="{CF0BB29D-C412-4562-A1FB-C3BF45523A54}">
      <dgm:prSet/>
      <dgm:spPr/>
      <dgm:t>
        <a:bodyPr/>
        <a:lstStyle/>
        <a:p>
          <a:r>
            <a:rPr lang="en-GB" b="0" i="0"/>
            <a:t>Select, analyse and deploy suitable algorithms and techniques to solve given problem specifications.  </a:t>
          </a:r>
          <a:endParaRPr lang="en-US"/>
        </a:p>
      </dgm:t>
    </dgm:pt>
    <dgm:pt modelId="{00391CF6-5859-49D6-A6FF-A3E1A03D2C00}" type="parTrans" cxnId="{13D8FBC3-24B0-4D26-9324-60A2FADBAF64}">
      <dgm:prSet/>
      <dgm:spPr/>
      <dgm:t>
        <a:bodyPr/>
        <a:lstStyle/>
        <a:p>
          <a:endParaRPr lang="en-US"/>
        </a:p>
      </dgm:t>
    </dgm:pt>
    <dgm:pt modelId="{6595D0F5-F4F5-4BB7-B6D8-EE3A10ACA9C5}" type="sibTrans" cxnId="{13D8FBC3-24B0-4D26-9324-60A2FADBAF64}">
      <dgm:prSet/>
      <dgm:spPr/>
      <dgm:t>
        <a:bodyPr/>
        <a:lstStyle/>
        <a:p>
          <a:endParaRPr lang="en-US"/>
        </a:p>
      </dgm:t>
    </dgm:pt>
    <dgm:pt modelId="{E9760481-8AC7-4F22-910E-B8B18E442F32}">
      <dgm:prSet/>
      <dgm:spPr/>
      <dgm:t>
        <a:bodyPr/>
        <a:lstStyle/>
        <a:p>
          <a:r>
            <a:rPr lang="en-GB" b="0" i="0"/>
            <a:t>Apply their knowledge and understanding to develop 3D graphics applications using industry standard development tools and application programming interfaces (APIs). </a:t>
          </a:r>
          <a:endParaRPr lang="en-US"/>
        </a:p>
      </dgm:t>
    </dgm:pt>
    <dgm:pt modelId="{A3BF8FDF-0CAD-4815-9E22-9F108C12D24E}" type="parTrans" cxnId="{4A771D60-C9D7-4E01-9D76-297B21C1BD5F}">
      <dgm:prSet/>
      <dgm:spPr/>
      <dgm:t>
        <a:bodyPr/>
        <a:lstStyle/>
        <a:p>
          <a:endParaRPr lang="en-US"/>
        </a:p>
      </dgm:t>
    </dgm:pt>
    <dgm:pt modelId="{3ABB1ED3-1531-413B-8691-C7A11236D069}" type="sibTrans" cxnId="{4A771D60-C9D7-4E01-9D76-297B21C1BD5F}">
      <dgm:prSet/>
      <dgm:spPr/>
      <dgm:t>
        <a:bodyPr/>
        <a:lstStyle/>
        <a:p>
          <a:endParaRPr lang="en-US"/>
        </a:p>
      </dgm:t>
    </dgm:pt>
    <dgm:pt modelId="{96F51B73-AB02-4D03-8ECF-9FB16FD6C4E4}" type="pres">
      <dgm:prSet presAssocID="{6D7FF680-A9F7-4C45-A4EA-5FEED17BD0B8}" presName="hierChild1" presStyleCnt="0">
        <dgm:presLayoutVars>
          <dgm:chPref val="1"/>
          <dgm:dir/>
          <dgm:animOne val="branch"/>
          <dgm:animLvl val="lvl"/>
          <dgm:resizeHandles/>
        </dgm:presLayoutVars>
      </dgm:prSet>
      <dgm:spPr/>
    </dgm:pt>
    <dgm:pt modelId="{B25D4FEB-EB20-48B8-8428-B40F6D3F3040}" type="pres">
      <dgm:prSet presAssocID="{CF0BB29D-C412-4562-A1FB-C3BF45523A54}" presName="hierRoot1" presStyleCnt="0"/>
      <dgm:spPr/>
    </dgm:pt>
    <dgm:pt modelId="{D74C895F-F534-45EB-B645-637E4DA060F0}" type="pres">
      <dgm:prSet presAssocID="{CF0BB29D-C412-4562-A1FB-C3BF45523A54}" presName="composite" presStyleCnt="0"/>
      <dgm:spPr/>
    </dgm:pt>
    <dgm:pt modelId="{191CF629-DD2D-4A10-908D-0E113E592F9C}" type="pres">
      <dgm:prSet presAssocID="{CF0BB29D-C412-4562-A1FB-C3BF45523A54}" presName="background" presStyleLbl="node0" presStyleIdx="0" presStyleCnt="2"/>
      <dgm:spPr/>
    </dgm:pt>
    <dgm:pt modelId="{D47243DA-D41D-4693-9A22-F95AF7EB88FB}" type="pres">
      <dgm:prSet presAssocID="{CF0BB29D-C412-4562-A1FB-C3BF45523A54}" presName="text" presStyleLbl="fgAcc0" presStyleIdx="0" presStyleCnt="2">
        <dgm:presLayoutVars>
          <dgm:chPref val="3"/>
        </dgm:presLayoutVars>
      </dgm:prSet>
      <dgm:spPr/>
    </dgm:pt>
    <dgm:pt modelId="{6F95B579-9D5D-43E8-8215-C37755BB2B3F}" type="pres">
      <dgm:prSet presAssocID="{CF0BB29D-C412-4562-A1FB-C3BF45523A54}" presName="hierChild2" presStyleCnt="0"/>
      <dgm:spPr/>
    </dgm:pt>
    <dgm:pt modelId="{DD2A9074-7A8D-4D02-A749-C6F304B8C0C0}" type="pres">
      <dgm:prSet presAssocID="{E9760481-8AC7-4F22-910E-B8B18E442F32}" presName="hierRoot1" presStyleCnt="0"/>
      <dgm:spPr/>
    </dgm:pt>
    <dgm:pt modelId="{6581C3C7-A0B2-48A5-9139-ADF671E95B02}" type="pres">
      <dgm:prSet presAssocID="{E9760481-8AC7-4F22-910E-B8B18E442F32}" presName="composite" presStyleCnt="0"/>
      <dgm:spPr/>
    </dgm:pt>
    <dgm:pt modelId="{25A0EC60-84FE-4922-B586-81DF36CE9B90}" type="pres">
      <dgm:prSet presAssocID="{E9760481-8AC7-4F22-910E-B8B18E442F32}" presName="background" presStyleLbl="node0" presStyleIdx="1" presStyleCnt="2"/>
      <dgm:spPr/>
    </dgm:pt>
    <dgm:pt modelId="{53AD23CC-2693-48BA-AA4A-6864AB77F134}" type="pres">
      <dgm:prSet presAssocID="{E9760481-8AC7-4F22-910E-B8B18E442F32}" presName="text" presStyleLbl="fgAcc0" presStyleIdx="1" presStyleCnt="2">
        <dgm:presLayoutVars>
          <dgm:chPref val="3"/>
        </dgm:presLayoutVars>
      </dgm:prSet>
      <dgm:spPr/>
    </dgm:pt>
    <dgm:pt modelId="{5DA70AEF-B5BC-47D4-8EFC-6528A560283A}" type="pres">
      <dgm:prSet presAssocID="{E9760481-8AC7-4F22-910E-B8B18E442F32}" presName="hierChild2" presStyleCnt="0"/>
      <dgm:spPr/>
    </dgm:pt>
  </dgm:ptLst>
  <dgm:cxnLst>
    <dgm:cxn modelId="{50677109-300E-4395-9805-3E7AA00CEA6B}" type="presOf" srcId="{CF0BB29D-C412-4562-A1FB-C3BF45523A54}" destId="{D47243DA-D41D-4693-9A22-F95AF7EB88FB}" srcOrd="0" destOrd="0" presId="urn:microsoft.com/office/officeart/2005/8/layout/hierarchy1"/>
    <dgm:cxn modelId="{4A771D60-C9D7-4E01-9D76-297B21C1BD5F}" srcId="{6D7FF680-A9F7-4C45-A4EA-5FEED17BD0B8}" destId="{E9760481-8AC7-4F22-910E-B8B18E442F32}" srcOrd="1" destOrd="0" parTransId="{A3BF8FDF-0CAD-4815-9E22-9F108C12D24E}" sibTransId="{3ABB1ED3-1531-413B-8691-C7A11236D069}"/>
    <dgm:cxn modelId="{30609C50-8AAA-4690-B8F0-72B3BB5BE03C}" type="presOf" srcId="{6D7FF680-A9F7-4C45-A4EA-5FEED17BD0B8}" destId="{96F51B73-AB02-4D03-8ECF-9FB16FD6C4E4}" srcOrd="0" destOrd="0" presId="urn:microsoft.com/office/officeart/2005/8/layout/hierarchy1"/>
    <dgm:cxn modelId="{C6B23DAB-6D56-4866-A8D5-3D5D2493091F}" type="presOf" srcId="{E9760481-8AC7-4F22-910E-B8B18E442F32}" destId="{53AD23CC-2693-48BA-AA4A-6864AB77F134}" srcOrd="0" destOrd="0" presId="urn:microsoft.com/office/officeart/2005/8/layout/hierarchy1"/>
    <dgm:cxn modelId="{13D8FBC3-24B0-4D26-9324-60A2FADBAF64}" srcId="{6D7FF680-A9F7-4C45-A4EA-5FEED17BD0B8}" destId="{CF0BB29D-C412-4562-A1FB-C3BF45523A54}" srcOrd="0" destOrd="0" parTransId="{00391CF6-5859-49D6-A6FF-A3E1A03D2C00}" sibTransId="{6595D0F5-F4F5-4BB7-B6D8-EE3A10ACA9C5}"/>
    <dgm:cxn modelId="{54BFB76F-F68C-4E07-BD94-55E237462C82}" type="presParOf" srcId="{96F51B73-AB02-4D03-8ECF-9FB16FD6C4E4}" destId="{B25D4FEB-EB20-48B8-8428-B40F6D3F3040}" srcOrd="0" destOrd="0" presId="urn:microsoft.com/office/officeart/2005/8/layout/hierarchy1"/>
    <dgm:cxn modelId="{721E1FEE-4F9C-484D-BB6A-1C4A0388B000}" type="presParOf" srcId="{B25D4FEB-EB20-48B8-8428-B40F6D3F3040}" destId="{D74C895F-F534-45EB-B645-637E4DA060F0}" srcOrd="0" destOrd="0" presId="urn:microsoft.com/office/officeart/2005/8/layout/hierarchy1"/>
    <dgm:cxn modelId="{C4FF85E1-3C46-4588-A86D-01EE1641FE83}" type="presParOf" srcId="{D74C895F-F534-45EB-B645-637E4DA060F0}" destId="{191CF629-DD2D-4A10-908D-0E113E592F9C}" srcOrd="0" destOrd="0" presId="urn:microsoft.com/office/officeart/2005/8/layout/hierarchy1"/>
    <dgm:cxn modelId="{C924082F-A424-4876-B82B-26BE826EC244}" type="presParOf" srcId="{D74C895F-F534-45EB-B645-637E4DA060F0}" destId="{D47243DA-D41D-4693-9A22-F95AF7EB88FB}" srcOrd="1" destOrd="0" presId="urn:microsoft.com/office/officeart/2005/8/layout/hierarchy1"/>
    <dgm:cxn modelId="{F696B997-CD4E-4A48-95CD-B232EA9538F4}" type="presParOf" srcId="{B25D4FEB-EB20-48B8-8428-B40F6D3F3040}" destId="{6F95B579-9D5D-43E8-8215-C37755BB2B3F}" srcOrd="1" destOrd="0" presId="urn:microsoft.com/office/officeart/2005/8/layout/hierarchy1"/>
    <dgm:cxn modelId="{874CD814-6C1A-4EE2-B9E7-BCB74FBBA45E}" type="presParOf" srcId="{96F51B73-AB02-4D03-8ECF-9FB16FD6C4E4}" destId="{DD2A9074-7A8D-4D02-A749-C6F304B8C0C0}" srcOrd="1" destOrd="0" presId="urn:microsoft.com/office/officeart/2005/8/layout/hierarchy1"/>
    <dgm:cxn modelId="{CB49C2EA-A5FD-41A9-B13F-9EFF39E62E6B}" type="presParOf" srcId="{DD2A9074-7A8D-4D02-A749-C6F304B8C0C0}" destId="{6581C3C7-A0B2-48A5-9139-ADF671E95B02}" srcOrd="0" destOrd="0" presId="urn:microsoft.com/office/officeart/2005/8/layout/hierarchy1"/>
    <dgm:cxn modelId="{911C16DD-150F-4719-9561-FE656D3A4F35}" type="presParOf" srcId="{6581C3C7-A0B2-48A5-9139-ADF671E95B02}" destId="{25A0EC60-84FE-4922-B586-81DF36CE9B90}" srcOrd="0" destOrd="0" presId="urn:microsoft.com/office/officeart/2005/8/layout/hierarchy1"/>
    <dgm:cxn modelId="{7E76B8D2-2F8E-4BB8-896D-D77DF1A4AD8D}" type="presParOf" srcId="{6581C3C7-A0B2-48A5-9139-ADF671E95B02}" destId="{53AD23CC-2693-48BA-AA4A-6864AB77F134}" srcOrd="1" destOrd="0" presId="urn:microsoft.com/office/officeart/2005/8/layout/hierarchy1"/>
    <dgm:cxn modelId="{BDCD6378-EDFD-4A15-ACF9-4E4E419E1433}" type="presParOf" srcId="{DD2A9074-7A8D-4D02-A749-C6F304B8C0C0}" destId="{5DA70AEF-B5BC-47D4-8EFC-6528A560283A}"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10FDE560-D9E5-414D-8B50-9294EAD7C2C0}" type="doc">
      <dgm:prSet loTypeId="urn:microsoft.com/office/officeart/2005/8/layout/hierarchy1" loCatId="hierarchy" qsTypeId="urn:microsoft.com/office/officeart/2005/8/quickstyle/simple1" qsCatId="simple" csTypeId="urn:microsoft.com/office/officeart/2005/8/colors/accent0_3" csCatId="mainScheme" phldr="1"/>
      <dgm:spPr/>
      <dgm:t>
        <a:bodyPr/>
        <a:lstStyle/>
        <a:p>
          <a:endParaRPr lang="en-US"/>
        </a:p>
      </dgm:t>
    </dgm:pt>
    <dgm:pt modelId="{FAEF1509-60A1-4D42-AC56-FC194BA32818}">
      <dgm:prSet/>
      <dgm:spPr/>
      <dgm:t>
        <a:bodyPr/>
        <a:lstStyle/>
        <a:p>
          <a:r>
            <a:rPr lang="en-GB" dirty="0"/>
            <a:t>Coursework worth 40% of the overall grade</a:t>
          </a:r>
          <a:endParaRPr lang="en-US" dirty="0"/>
        </a:p>
      </dgm:t>
    </dgm:pt>
    <dgm:pt modelId="{22B953F0-5A6B-4AE1-80A5-8DC58B25DF58}" type="parTrans" cxnId="{5F6469CA-4D8C-4D05-8CA8-F7A9AAE600F7}">
      <dgm:prSet/>
      <dgm:spPr/>
      <dgm:t>
        <a:bodyPr/>
        <a:lstStyle/>
        <a:p>
          <a:endParaRPr lang="en-US"/>
        </a:p>
      </dgm:t>
    </dgm:pt>
    <dgm:pt modelId="{1518F3FA-55E2-4F0C-91EC-99AA9FF8DF1A}" type="sibTrans" cxnId="{5F6469CA-4D8C-4D05-8CA8-F7A9AAE600F7}">
      <dgm:prSet/>
      <dgm:spPr/>
      <dgm:t>
        <a:bodyPr/>
        <a:lstStyle/>
        <a:p>
          <a:endParaRPr lang="en-US"/>
        </a:p>
      </dgm:t>
    </dgm:pt>
    <dgm:pt modelId="{D9F9C4B8-B8A2-4C0F-BCB3-80BF7901AC65}">
      <dgm:prSet/>
      <dgm:spPr/>
      <dgm:t>
        <a:bodyPr/>
        <a:lstStyle/>
        <a:p>
          <a:r>
            <a:rPr lang="en-GB"/>
            <a:t>Assignment worth 60% of the overall grade</a:t>
          </a:r>
          <a:endParaRPr lang="en-US"/>
        </a:p>
      </dgm:t>
    </dgm:pt>
    <dgm:pt modelId="{01CCD921-1E4B-473D-BC3C-0FE5A1A6524B}" type="parTrans" cxnId="{8EDEE2D8-3BC4-4ED0-B84E-83D2FF2359A9}">
      <dgm:prSet/>
      <dgm:spPr/>
      <dgm:t>
        <a:bodyPr/>
        <a:lstStyle/>
        <a:p>
          <a:endParaRPr lang="en-US"/>
        </a:p>
      </dgm:t>
    </dgm:pt>
    <dgm:pt modelId="{91B13904-C06E-431F-AF4E-694889EA1C4B}" type="sibTrans" cxnId="{8EDEE2D8-3BC4-4ED0-B84E-83D2FF2359A9}">
      <dgm:prSet/>
      <dgm:spPr/>
      <dgm:t>
        <a:bodyPr/>
        <a:lstStyle/>
        <a:p>
          <a:endParaRPr lang="en-US"/>
        </a:p>
      </dgm:t>
    </dgm:pt>
    <dgm:pt modelId="{3CA4102B-6D16-480A-934F-17E3A3192283}" type="pres">
      <dgm:prSet presAssocID="{10FDE560-D9E5-414D-8B50-9294EAD7C2C0}" presName="hierChild1" presStyleCnt="0">
        <dgm:presLayoutVars>
          <dgm:chPref val="1"/>
          <dgm:dir/>
          <dgm:animOne val="branch"/>
          <dgm:animLvl val="lvl"/>
          <dgm:resizeHandles/>
        </dgm:presLayoutVars>
      </dgm:prSet>
      <dgm:spPr/>
    </dgm:pt>
    <dgm:pt modelId="{2B148646-445A-4CE4-BC2A-DC9CDC0FA045}" type="pres">
      <dgm:prSet presAssocID="{FAEF1509-60A1-4D42-AC56-FC194BA32818}" presName="hierRoot1" presStyleCnt="0"/>
      <dgm:spPr/>
    </dgm:pt>
    <dgm:pt modelId="{55E65902-A285-4DD7-A6EF-68873CDB6679}" type="pres">
      <dgm:prSet presAssocID="{FAEF1509-60A1-4D42-AC56-FC194BA32818}" presName="composite" presStyleCnt="0"/>
      <dgm:spPr/>
    </dgm:pt>
    <dgm:pt modelId="{FAE4E337-CCCE-469F-AA1B-785FC662BE37}" type="pres">
      <dgm:prSet presAssocID="{FAEF1509-60A1-4D42-AC56-FC194BA32818}" presName="background" presStyleLbl="node0" presStyleIdx="0" presStyleCnt="2"/>
      <dgm:spPr/>
    </dgm:pt>
    <dgm:pt modelId="{258A421D-72D2-42E1-9FD3-664F6305F7AB}" type="pres">
      <dgm:prSet presAssocID="{FAEF1509-60A1-4D42-AC56-FC194BA32818}" presName="text" presStyleLbl="fgAcc0" presStyleIdx="0" presStyleCnt="2" custScaleX="59454" custScaleY="59016" custLinFactNeighborX="-9076" custLinFactNeighborY="-14936">
        <dgm:presLayoutVars>
          <dgm:chPref val="3"/>
        </dgm:presLayoutVars>
      </dgm:prSet>
      <dgm:spPr/>
    </dgm:pt>
    <dgm:pt modelId="{0F1ACD9A-496D-4ABA-B86C-482FC38A292D}" type="pres">
      <dgm:prSet presAssocID="{FAEF1509-60A1-4D42-AC56-FC194BA32818}" presName="hierChild2" presStyleCnt="0"/>
      <dgm:spPr/>
    </dgm:pt>
    <dgm:pt modelId="{2C2E9D54-CF4A-4D00-8A1F-BA0199A3CEAF}" type="pres">
      <dgm:prSet presAssocID="{D9F9C4B8-B8A2-4C0F-BCB3-80BF7901AC65}" presName="hierRoot1" presStyleCnt="0"/>
      <dgm:spPr/>
    </dgm:pt>
    <dgm:pt modelId="{FF27902B-8A46-4661-AAA2-F2FD865B858E}" type="pres">
      <dgm:prSet presAssocID="{D9F9C4B8-B8A2-4C0F-BCB3-80BF7901AC65}" presName="composite" presStyleCnt="0"/>
      <dgm:spPr/>
    </dgm:pt>
    <dgm:pt modelId="{20A4283F-161D-421E-BC93-80AFCF56B7B2}" type="pres">
      <dgm:prSet presAssocID="{D9F9C4B8-B8A2-4C0F-BCB3-80BF7901AC65}" presName="background" presStyleLbl="node0" presStyleIdx="1" presStyleCnt="2"/>
      <dgm:spPr/>
    </dgm:pt>
    <dgm:pt modelId="{B482082C-2C47-471E-9084-1DCFD5FA9F70}" type="pres">
      <dgm:prSet presAssocID="{D9F9C4B8-B8A2-4C0F-BCB3-80BF7901AC65}" presName="text" presStyleLbl="fgAcc0" presStyleIdx="1" presStyleCnt="2">
        <dgm:presLayoutVars>
          <dgm:chPref val="3"/>
        </dgm:presLayoutVars>
      </dgm:prSet>
      <dgm:spPr/>
    </dgm:pt>
    <dgm:pt modelId="{D15B4AAC-D3A3-43BC-BACA-4F43DD6253A9}" type="pres">
      <dgm:prSet presAssocID="{D9F9C4B8-B8A2-4C0F-BCB3-80BF7901AC65}" presName="hierChild2" presStyleCnt="0"/>
      <dgm:spPr/>
    </dgm:pt>
  </dgm:ptLst>
  <dgm:cxnLst>
    <dgm:cxn modelId="{041B1074-382A-41FA-9A0B-D1CD9BA76A9C}" type="presOf" srcId="{FAEF1509-60A1-4D42-AC56-FC194BA32818}" destId="{258A421D-72D2-42E1-9FD3-664F6305F7AB}" srcOrd="0" destOrd="0" presId="urn:microsoft.com/office/officeart/2005/8/layout/hierarchy1"/>
    <dgm:cxn modelId="{47BEB2B5-92AF-4696-85B7-EB9C9B3C2F06}" type="presOf" srcId="{10FDE560-D9E5-414D-8B50-9294EAD7C2C0}" destId="{3CA4102B-6D16-480A-934F-17E3A3192283}" srcOrd="0" destOrd="0" presId="urn:microsoft.com/office/officeart/2005/8/layout/hierarchy1"/>
    <dgm:cxn modelId="{5F6469CA-4D8C-4D05-8CA8-F7A9AAE600F7}" srcId="{10FDE560-D9E5-414D-8B50-9294EAD7C2C0}" destId="{FAEF1509-60A1-4D42-AC56-FC194BA32818}" srcOrd="0" destOrd="0" parTransId="{22B953F0-5A6B-4AE1-80A5-8DC58B25DF58}" sibTransId="{1518F3FA-55E2-4F0C-91EC-99AA9FF8DF1A}"/>
    <dgm:cxn modelId="{8EDEE2D8-3BC4-4ED0-B84E-83D2FF2359A9}" srcId="{10FDE560-D9E5-414D-8B50-9294EAD7C2C0}" destId="{D9F9C4B8-B8A2-4C0F-BCB3-80BF7901AC65}" srcOrd="1" destOrd="0" parTransId="{01CCD921-1E4B-473D-BC3C-0FE5A1A6524B}" sibTransId="{91B13904-C06E-431F-AF4E-694889EA1C4B}"/>
    <dgm:cxn modelId="{C9925FE6-B1A3-4F56-8126-FD0980BFAE61}" type="presOf" srcId="{D9F9C4B8-B8A2-4C0F-BCB3-80BF7901AC65}" destId="{B482082C-2C47-471E-9084-1DCFD5FA9F70}" srcOrd="0" destOrd="0" presId="urn:microsoft.com/office/officeart/2005/8/layout/hierarchy1"/>
    <dgm:cxn modelId="{40EE7ECA-83B8-4974-B295-BF002C473BB9}" type="presParOf" srcId="{3CA4102B-6D16-480A-934F-17E3A3192283}" destId="{2B148646-445A-4CE4-BC2A-DC9CDC0FA045}" srcOrd="0" destOrd="0" presId="urn:microsoft.com/office/officeart/2005/8/layout/hierarchy1"/>
    <dgm:cxn modelId="{CBB45E8A-D96A-475E-BE63-399903B80F20}" type="presParOf" srcId="{2B148646-445A-4CE4-BC2A-DC9CDC0FA045}" destId="{55E65902-A285-4DD7-A6EF-68873CDB6679}" srcOrd="0" destOrd="0" presId="urn:microsoft.com/office/officeart/2005/8/layout/hierarchy1"/>
    <dgm:cxn modelId="{54E26E34-1BDA-4DA8-95F8-386C1BF830D5}" type="presParOf" srcId="{55E65902-A285-4DD7-A6EF-68873CDB6679}" destId="{FAE4E337-CCCE-469F-AA1B-785FC662BE37}" srcOrd="0" destOrd="0" presId="urn:microsoft.com/office/officeart/2005/8/layout/hierarchy1"/>
    <dgm:cxn modelId="{FABD4521-C4B3-4531-8D28-C2B30CD88EEA}" type="presParOf" srcId="{55E65902-A285-4DD7-A6EF-68873CDB6679}" destId="{258A421D-72D2-42E1-9FD3-664F6305F7AB}" srcOrd="1" destOrd="0" presId="urn:microsoft.com/office/officeart/2005/8/layout/hierarchy1"/>
    <dgm:cxn modelId="{97D03F8A-BEE5-4313-A5EE-8CAC3133CD80}" type="presParOf" srcId="{2B148646-445A-4CE4-BC2A-DC9CDC0FA045}" destId="{0F1ACD9A-496D-4ABA-B86C-482FC38A292D}" srcOrd="1" destOrd="0" presId="urn:microsoft.com/office/officeart/2005/8/layout/hierarchy1"/>
    <dgm:cxn modelId="{B2233A2A-441F-4FBA-9B28-EBE900E1AC41}" type="presParOf" srcId="{3CA4102B-6D16-480A-934F-17E3A3192283}" destId="{2C2E9D54-CF4A-4D00-8A1F-BA0199A3CEAF}" srcOrd="1" destOrd="0" presId="urn:microsoft.com/office/officeart/2005/8/layout/hierarchy1"/>
    <dgm:cxn modelId="{259E4785-D4D4-45C4-A552-9244E56ED027}" type="presParOf" srcId="{2C2E9D54-CF4A-4D00-8A1F-BA0199A3CEAF}" destId="{FF27902B-8A46-4661-AAA2-F2FD865B858E}" srcOrd="0" destOrd="0" presId="urn:microsoft.com/office/officeart/2005/8/layout/hierarchy1"/>
    <dgm:cxn modelId="{5316889B-F37F-4A59-A569-60E731E08CD5}" type="presParOf" srcId="{FF27902B-8A46-4661-AAA2-F2FD865B858E}" destId="{20A4283F-161D-421E-BC93-80AFCF56B7B2}" srcOrd="0" destOrd="0" presId="urn:microsoft.com/office/officeart/2005/8/layout/hierarchy1"/>
    <dgm:cxn modelId="{F750252C-8417-454D-AD43-03DBB96EB4AC}" type="presParOf" srcId="{FF27902B-8A46-4661-AAA2-F2FD865B858E}" destId="{B482082C-2C47-471E-9084-1DCFD5FA9F70}" srcOrd="1" destOrd="0" presId="urn:microsoft.com/office/officeart/2005/8/layout/hierarchy1"/>
    <dgm:cxn modelId="{66F7E1E6-49CB-4331-A34E-6A5BC9C779C7}" type="presParOf" srcId="{2C2E9D54-CF4A-4D00-8A1F-BA0199A3CEAF}" destId="{D15B4AAC-D3A3-43BC-BACA-4F43DD6253A9}"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91CF629-DD2D-4A10-908D-0E113E592F9C}">
      <dsp:nvSpPr>
        <dsp:cNvPr id="0" name=""/>
        <dsp:cNvSpPr/>
      </dsp:nvSpPr>
      <dsp:spPr>
        <a:xfrm>
          <a:off x="134291" y="612"/>
          <a:ext cx="4332795" cy="2751325"/>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47243DA-D41D-4693-9A22-F95AF7EB88FB}">
      <dsp:nvSpPr>
        <dsp:cNvPr id="0" name=""/>
        <dsp:cNvSpPr/>
      </dsp:nvSpPr>
      <dsp:spPr>
        <a:xfrm>
          <a:off x="615713" y="457963"/>
          <a:ext cx="4332795" cy="2751325"/>
        </a:xfrm>
        <a:prstGeom prst="roundRect">
          <a:avLst>
            <a:gd name="adj" fmla="val 10000"/>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b="0" i="0" kern="1200"/>
            <a:t>Select, analyse and deploy suitable algorithms and techniques to solve given problem specifications.  </a:t>
          </a:r>
          <a:endParaRPr lang="en-US" sz="2400" kern="1200"/>
        </a:p>
      </dsp:txBody>
      <dsp:txXfrm>
        <a:off x="696297" y="538547"/>
        <a:ext cx="4171627" cy="2590157"/>
      </dsp:txXfrm>
    </dsp:sp>
    <dsp:sp modelId="{25A0EC60-84FE-4922-B586-81DF36CE9B90}">
      <dsp:nvSpPr>
        <dsp:cNvPr id="0" name=""/>
        <dsp:cNvSpPr/>
      </dsp:nvSpPr>
      <dsp:spPr>
        <a:xfrm>
          <a:off x="5429930" y="612"/>
          <a:ext cx="4332795" cy="2751325"/>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3AD23CC-2693-48BA-AA4A-6864AB77F134}">
      <dsp:nvSpPr>
        <dsp:cNvPr id="0" name=""/>
        <dsp:cNvSpPr/>
      </dsp:nvSpPr>
      <dsp:spPr>
        <a:xfrm>
          <a:off x="5911352" y="457963"/>
          <a:ext cx="4332795" cy="2751325"/>
        </a:xfrm>
        <a:prstGeom prst="roundRect">
          <a:avLst>
            <a:gd name="adj" fmla="val 10000"/>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b="0" i="0" kern="1200"/>
            <a:t>Apply their knowledge and understanding to develop 3D graphics applications using industry standard development tools and application programming interfaces (APIs). </a:t>
          </a:r>
          <a:endParaRPr lang="en-US" sz="2400" kern="1200"/>
        </a:p>
      </dsp:txBody>
      <dsp:txXfrm>
        <a:off x="5991936" y="538547"/>
        <a:ext cx="4171627" cy="259015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AE4E337-CCCE-469F-AA1B-785FC662BE37}">
      <dsp:nvSpPr>
        <dsp:cNvPr id="0" name=""/>
        <dsp:cNvSpPr/>
      </dsp:nvSpPr>
      <dsp:spPr>
        <a:xfrm>
          <a:off x="619434" y="-410325"/>
          <a:ext cx="2576020" cy="1623722"/>
        </a:xfrm>
        <a:prstGeom prst="roundRect">
          <a:avLst>
            <a:gd name="adj" fmla="val 10000"/>
          </a:avLst>
        </a:prstGeom>
        <a:solidFill>
          <a:schemeClr val="dk2">
            <a:hueOff val="0"/>
            <a:satOff val="0"/>
            <a:lumOff val="0"/>
            <a:alphaOff val="0"/>
          </a:schemeClr>
        </a:solidFill>
        <a:ln w="1905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58A421D-72D2-42E1-9FD3-664F6305F7AB}">
      <dsp:nvSpPr>
        <dsp:cNvPr id="0" name=""/>
        <dsp:cNvSpPr/>
      </dsp:nvSpPr>
      <dsp:spPr>
        <a:xfrm>
          <a:off x="1100856" y="47025"/>
          <a:ext cx="2576020" cy="1623722"/>
        </a:xfrm>
        <a:prstGeom prst="roundRect">
          <a:avLst>
            <a:gd name="adj" fmla="val 10000"/>
          </a:avLst>
        </a:prstGeom>
        <a:solidFill>
          <a:schemeClr val="lt2">
            <a:alpha val="90000"/>
            <a:hueOff val="0"/>
            <a:satOff val="0"/>
            <a:lumOff val="0"/>
            <a:alphaOff val="0"/>
          </a:schemeClr>
        </a:solidFill>
        <a:ln w="1905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kern="1200" dirty="0"/>
            <a:t>Coursework worth 40% of the overall grade</a:t>
          </a:r>
          <a:endParaRPr lang="en-US" sz="2500" kern="1200" dirty="0"/>
        </a:p>
      </dsp:txBody>
      <dsp:txXfrm>
        <a:off x="1148413" y="94582"/>
        <a:ext cx="2480906" cy="1528608"/>
      </dsp:txXfrm>
    </dsp:sp>
    <dsp:sp modelId="{20A4283F-161D-421E-BC93-80AFCF56B7B2}">
      <dsp:nvSpPr>
        <dsp:cNvPr id="0" name=""/>
        <dsp:cNvSpPr/>
      </dsp:nvSpPr>
      <dsp:spPr>
        <a:xfrm>
          <a:off x="4551543" y="612"/>
          <a:ext cx="4332795" cy="2751325"/>
        </a:xfrm>
        <a:prstGeom prst="roundRect">
          <a:avLst>
            <a:gd name="adj" fmla="val 10000"/>
          </a:avLst>
        </a:prstGeom>
        <a:solidFill>
          <a:schemeClr val="dk2">
            <a:hueOff val="0"/>
            <a:satOff val="0"/>
            <a:lumOff val="0"/>
            <a:alphaOff val="0"/>
          </a:schemeClr>
        </a:solidFill>
        <a:ln w="1905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482082C-2C47-471E-9084-1DCFD5FA9F70}">
      <dsp:nvSpPr>
        <dsp:cNvPr id="0" name=""/>
        <dsp:cNvSpPr/>
      </dsp:nvSpPr>
      <dsp:spPr>
        <a:xfrm>
          <a:off x="5032964" y="457963"/>
          <a:ext cx="4332795" cy="2751325"/>
        </a:xfrm>
        <a:prstGeom prst="roundRect">
          <a:avLst>
            <a:gd name="adj" fmla="val 10000"/>
          </a:avLst>
        </a:prstGeom>
        <a:solidFill>
          <a:schemeClr val="lt2">
            <a:alpha val="90000"/>
            <a:hueOff val="0"/>
            <a:satOff val="0"/>
            <a:lumOff val="0"/>
            <a:alphaOff val="0"/>
          </a:schemeClr>
        </a:solidFill>
        <a:ln w="1905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kern="1200"/>
            <a:t>Assignment worth 60% of the overall grade</a:t>
          </a:r>
          <a:endParaRPr lang="en-US" sz="2500" kern="1200"/>
        </a:p>
      </dsp:txBody>
      <dsp:txXfrm>
        <a:off x="5113548" y="538547"/>
        <a:ext cx="4171627" cy="2590157"/>
      </dsp:txXfrm>
    </dsp:sp>
  </dsp:spTree>
</dsp:drawing>
</file>

<file path=ppt/diagrams/layout1.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0416B50-9562-4A7C-9F75-DADFC0E0ED93}" type="datetimeFigureOut">
              <a:rPr lang="en-GB" smtClean="0"/>
              <a:t>16/09/2024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527AFD3-C445-494F-95AD-5E8F562C35ED}" type="slidenum">
              <a:rPr lang="en-GB" smtClean="0"/>
              <a:t>‹#›</a:t>
            </a:fld>
            <a:endParaRPr lang="en-GB"/>
          </a:p>
        </p:txBody>
      </p:sp>
    </p:spTree>
    <p:extLst>
      <p:ext uri="{BB962C8B-B14F-4D97-AF65-F5344CB8AC3E}">
        <p14:creationId xmlns:p14="http://schemas.microsoft.com/office/powerpoint/2010/main" val="148612222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API (Application Programming Interface)</a:t>
            </a:r>
            <a:r>
              <a:rPr lang="en-GB" dirty="0"/>
              <a:t>: A set of functions and protocols that allow different software applications to communicate with each other. OpenGL is an API for rendering 2D and 3D graphics.</a:t>
            </a:r>
            <a:br>
              <a:rPr lang="en-GB" dirty="0"/>
            </a:br>
            <a:r>
              <a:rPr lang="en-GB" b="1" dirty="0"/>
              <a:t>Vertex</a:t>
            </a:r>
            <a:r>
              <a:rPr lang="en-GB" dirty="0"/>
              <a:t>: A point in 3D space that defines the corners of shapes (primitives). Vertices can include additional information like </a:t>
            </a:r>
            <a:r>
              <a:rPr lang="en-GB" dirty="0" err="1"/>
              <a:t>color</a:t>
            </a:r>
            <a:r>
              <a:rPr lang="en-GB" dirty="0"/>
              <a:t>, texture coordinates, and </a:t>
            </a:r>
            <a:r>
              <a:rPr lang="en-GB" dirty="0" err="1"/>
              <a:t>normals</a:t>
            </a:r>
            <a:r>
              <a:rPr lang="en-GB" dirty="0"/>
              <a:t>.</a:t>
            </a:r>
            <a:br>
              <a:rPr lang="en-GB" dirty="0"/>
            </a:br>
            <a:r>
              <a:rPr lang="en-GB" b="1" dirty="0"/>
              <a:t>Primitive</a:t>
            </a:r>
            <a:r>
              <a:rPr lang="en-GB" dirty="0"/>
              <a:t>: Basic shapes (such as points, lines, and triangles) used to build more complex 3D models in graphics.</a:t>
            </a:r>
            <a:br>
              <a:rPr lang="en-GB" dirty="0"/>
            </a:br>
            <a:r>
              <a:rPr lang="en-GB" b="1" dirty="0"/>
              <a:t>Polygon</a:t>
            </a:r>
            <a:r>
              <a:rPr lang="en-GB" dirty="0"/>
              <a:t>: A flat shape in 2D or 3D graphics made up of straight lines that form a closed loop. Triangles are the simplest and most commonly used polygons in 3D graphics.</a:t>
            </a:r>
            <a:br>
              <a:rPr lang="en-GB" dirty="0"/>
            </a:br>
            <a:r>
              <a:rPr lang="en-GB" b="1" dirty="0"/>
              <a:t>Shader</a:t>
            </a:r>
            <a:r>
              <a:rPr lang="en-GB" dirty="0"/>
              <a:t>: A small program that runs on the GPU to control the rendering of graphics. OpenGL uses vertex shaders and fragment shaders to handle different stages of the rendering pipeline.</a:t>
            </a:r>
            <a:br>
              <a:rPr lang="en-GB" dirty="0"/>
            </a:br>
            <a:r>
              <a:rPr lang="en-GB" b="1" dirty="0"/>
              <a:t>Vertex Shader</a:t>
            </a:r>
            <a:r>
              <a:rPr lang="en-GB" dirty="0"/>
              <a:t>: A type of shader that processes each vertex’s data, including its position, </a:t>
            </a:r>
            <a:r>
              <a:rPr lang="en-GB" dirty="0" err="1"/>
              <a:t>color</a:t>
            </a:r>
            <a:r>
              <a:rPr lang="en-GB" dirty="0"/>
              <a:t>, and other attributes. It typically transforms vertex positions from 3D space to 2D screen space.</a:t>
            </a:r>
            <a:br>
              <a:rPr lang="en-GB" dirty="0"/>
            </a:br>
            <a:r>
              <a:rPr lang="en-GB" b="1" dirty="0"/>
              <a:t>Fragment Shader</a:t>
            </a:r>
            <a:r>
              <a:rPr lang="en-GB" dirty="0"/>
              <a:t>: A shader that processes fragments, which are potential pixels, to determine their final </a:t>
            </a:r>
            <a:r>
              <a:rPr lang="en-GB" dirty="0" err="1"/>
              <a:t>color</a:t>
            </a:r>
            <a:r>
              <a:rPr lang="en-GB" dirty="0"/>
              <a:t> and other attributes before they are drawn on the screen.</a:t>
            </a:r>
            <a:br>
              <a:rPr lang="en-GB" dirty="0"/>
            </a:br>
            <a:r>
              <a:rPr lang="en-GB" b="1" dirty="0"/>
              <a:t>Rasterization</a:t>
            </a:r>
            <a:r>
              <a:rPr lang="en-GB" dirty="0"/>
              <a:t>: The process of converting vector graphics (like points, lines, and triangles) into a raster image (a grid of pixels) for display on a screen.</a:t>
            </a:r>
            <a:br>
              <a:rPr lang="en-GB" dirty="0"/>
            </a:br>
            <a:r>
              <a:rPr lang="en-GB" b="1" dirty="0"/>
              <a:t>Framebuffer</a:t>
            </a:r>
            <a:r>
              <a:rPr lang="en-GB" dirty="0"/>
              <a:t>: A memory buffer that stores the </a:t>
            </a:r>
            <a:r>
              <a:rPr lang="en-GB" dirty="0" err="1"/>
              <a:t>color</a:t>
            </a:r>
            <a:r>
              <a:rPr lang="en-GB" dirty="0"/>
              <a:t>, depth, and stencil information of an image that OpenGL is rendering. The final image to be displayed on the screen is stored in the framebuffer.</a:t>
            </a:r>
            <a:br>
              <a:rPr lang="en-GB" dirty="0"/>
            </a:br>
            <a:r>
              <a:rPr lang="en-GB" b="1" dirty="0"/>
              <a:t>VBO (Vertex Buffer Object)</a:t>
            </a:r>
            <a:r>
              <a:rPr lang="en-GB" dirty="0"/>
              <a:t>: A buffer in GPU memory that stores vertex data (like positions, </a:t>
            </a:r>
            <a:r>
              <a:rPr lang="en-GB" dirty="0" err="1"/>
              <a:t>colors</a:t>
            </a:r>
            <a:r>
              <a:rPr lang="en-GB" dirty="0"/>
              <a:t>, etc.) for efficient rendering in OpenGL.</a:t>
            </a:r>
            <a:br>
              <a:rPr lang="en-GB" dirty="0"/>
            </a:br>
            <a:r>
              <a:rPr lang="en-GB" b="1" dirty="0"/>
              <a:t>VAO (Vertex Array Object)</a:t>
            </a:r>
            <a:r>
              <a:rPr lang="en-GB" dirty="0"/>
              <a:t>: An OpenGL object that stores the state needed to supply vertex data to the shaders. It keeps track of the vertex buffer, attribute pointers, and other settings.</a:t>
            </a:r>
            <a:br>
              <a:rPr lang="en-GB" dirty="0"/>
            </a:br>
            <a:r>
              <a:rPr lang="en-GB" b="1" dirty="0"/>
              <a:t>EBO (Element Buffer Object)</a:t>
            </a:r>
            <a:r>
              <a:rPr lang="en-GB" dirty="0"/>
              <a:t>: Also known as an Index Buffer Object (IBO), it stores indices that specify the order in which vertices are processed, allowing for the efficient reuse of vertices to form multiple primitives.</a:t>
            </a:r>
            <a:br>
              <a:rPr lang="en-GB" dirty="0"/>
            </a:br>
            <a:r>
              <a:rPr lang="en-GB" b="1" dirty="0"/>
              <a:t>GLSL (OpenGL Shading Language)</a:t>
            </a:r>
            <a:r>
              <a:rPr lang="en-GB" dirty="0"/>
              <a:t>: The programming language used to write shaders in OpenGL. GLSL is used for writing vertex, fragment, geometry, and other shaders.</a:t>
            </a:r>
            <a:br>
              <a:rPr lang="en-GB" dirty="0"/>
            </a:br>
            <a:r>
              <a:rPr lang="en-GB" b="1" dirty="0"/>
              <a:t>Uniform</a:t>
            </a:r>
            <a:r>
              <a:rPr lang="en-GB" dirty="0"/>
              <a:t>: A type of variable in GLSL that remains constant for all vertices or fragments during a single draw call. Uniforms are used to pass data like transformation matrices or lighting information to shaders.</a:t>
            </a:r>
            <a:br>
              <a:rPr lang="en-GB" dirty="0"/>
            </a:br>
            <a:r>
              <a:rPr lang="en-GB" b="1" dirty="0"/>
              <a:t>Attribute</a:t>
            </a:r>
            <a:r>
              <a:rPr lang="en-GB" dirty="0"/>
              <a:t>: In GLSL, attributes are per-vertex data passed to the vertex shader. These can include position, </a:t>
            </a:r>
            <a:r>
              <a:rPr lang="en-GB" dirty="0" err="1"/>
              <a:t>color</a:t>
            </a:r>
            <a:r>
              <a:rPr lang="en-GB" dirty="0"/>
              <a:t>, texture coordinates, and </a:t>
            </a:r>
            <a:r>
              <a:rPr lang="en-GB" dirty="0" err="1"/>
              <a:t>normals</a:t>
            </a:r>
            <a:r>
              <a:rPr lang="en-GB" dirty="0"/>
              <a:t>.</a:t>
            </a:r>
            <a:br>
              <a:rPr lang="en-GB" dirty="0"/>
            </a:br>
            <a:r>
              <a:rPr lang="en-GB" b="1" dirty="0"/>
              <a:t>Texture</a:t>
            </a:r>
            <a:r>
              <a:rPr lang="en-GB" dirty="0"/>
              <a:t>: An image applied to a surface in 3D graphics to give it </a:t>
            </a:r>
            <a:r>
              <a:rPr lang="en-GB" dirty="0" err="1"/>
              <a:t>color</a:t>
            </a:r>
            <a:r>
              <a:rPr lang="en-GB" dirty="0"/>
              <a:t> and detail. Textures are mapped to geometry using texture coordinates.</a:t>
            </a:r>
            <a:br>
              <a:rPr lang="en-GB" dirty="0"/>
            </a:br>
            <a:r>
              <a:rPr lang="en-GB" b="1" dirty="0"/>
              <a:t>Texture Coordinates</a:t>
            </a:r>
            <a:r>
              <a:rPr lang="en-GB" dirty="0"/>
              <a:t>: Coordinates that map a 2D texture onto a 3D object. They are typically in the range [0, 1] and correspond to positions on the texture image.</a:t>
            </a:r>
            <a:br>
              <a:rPr lang="en-GB" dirty="0"/>
            </a:br>
            <a:r>
              <a:rPr lang="en-GB" b="1" dirty="0"/>
              <a:t>Viewport</a:t>
            </a:r>
            <a:r>
              <a:rPr lang="en-GB" dirty="0"/>
              <a:t>: The rectangular area of the window where OpenGL draws the final image. The viewport can be set to define how the scene is projected onto the screen.</a:t>
            </a:r>
            <a:br>
              <a:rPr lang="en-GB" dirty="0"/>
            </a:br>
            <a:r>
              <a:rPr lang="en-GB" b="1" dirty="0"/>
              <a:t>Depth Buffer</a:t>
            </a:r>
            <a:r>
              <a:rPr lang="en-GB" dirty="0"/>
              <a:t>: A buffer that stores the depth information of pixels to handle occlusion, ensuring that closer objects are drawn in front of farther ones.</a:t>
            </a:r>
            <a:br>
              <a:rPr lang="en-GB" dirty="0"/>
            </a:br>
            <a:r>
              <a:rPr lang="en-GB" b="1" dirty="0"/>
              <a:t>Blending</a:t>
            </a:r>
            <a:r>
              <a:rPr lang="en-GB" dirty="0"/>
              <a:t>: A technique used to combine the </a:t>
            </a:r>
            <a:r>
              <a:rPr lang="en-GB" dirty="0" err="1"/>
              <a:t>color</a:t>
            </a:r>
            <a:r>
              <a:rPr lang="en-GB" dirty="0"/>
              <a:t> of a rendered fragment with the </a:t>
            </a:r>
            <a:r>
              <a:rPr lang="en-GB" dirty="0" err="1"/>
              <a:t>color</a:t>
            </a:r>
            <a:r>
              <a:rPr lang="en-GB" dirty="0"/>
              <a:t> already in the framebuffer, allowing for transparency effects.</a:t>
            </a:r>
            <a:br>
              <a:rPr lang="en-GB" dirty="0"/>
            </a:br>
            <a:r>
              <a:rPr lang="en-GB" b="1" dirty="0"/>
              <a:t>Depth Test</a:t>
            </a:r>
            <a:r>
              <a:rPr lang="en-GB" dirty="0"/>
              <a:t>: A per-sample operation that compares the depth of a fragment with the existing depth value in the depth buffer to determine if the fragment should be drawn.</a:t>
            </a:r>
            <a:br>
              <a:rPr lang="en-GB" dirty="0"/>
            </a:br>
            <a:r>
              <a:rPr lang="en-GB" b="1" dirty="0"/>
              <a:t>Matrix</a:t>
            </a:r>
            <a:r>
              <a:rPr lang="en-GB" dirty="0"/>
              <a:t>: In graphics, matrices (such as model, view, and projection matrices) are used to perform transformations like translation, rotation, and scaling on objects in 3D space.</a:t>
            </a:r>
            <a:br>
              <a:rPr lang="en-GB" dirty="0"/>
            </a:br>
            <a:r>
              <a:rPr lang="en-GB" b="1" dirty="0"/>
              <a:t>Model Matrix</a:t>
            </a:r>
            <a:r>
              <a:rPr lang="en-GB" dirty="0"/>
              <a:t>: A transformation matrix that positions, rotates, and scales an object in the 3D world.</a:t>
            </a:r>
            <a:br>
              <a:rPr lang="en-GB" dirty="0"/>
            </a:br>
            <a:r>
              <a:rPr lang="en-GB" b="1" dirty="0"/>
              <a:t>View Matrix</a:t>
            </a:r>
            <a:r>
              <a:rPr lang="en-GB" dirty="0"/>
              <a:t>: A transformation matrix that positions and orients the camera in the scene, essentially defining the viewpoint.</a:t>
            </a:r>
            <a:br>
              <a:rPr lang="en-GB" dirty="0"/>
            </a:br>
            <a:r>
              <a:rPr lang="en-GB" b="1" dirty="0"/>
              <a:t>Projection Matrix</a:t>
            </a:r>
            <a:r>
              <a:rPr lang="en-GB" dirty="0"/>
              <a:t>: A matrix that defines the camera’s lens properties, such as field of view and aspect ratio, transforming 3D coordinates to 2D screen space.</a:t>
            </a:r>
            <a:br>
              <a:rPr lang="en-GB" dirty="0"/>
            </a:br>
            <a:r>
              <a:rPr lang="en-GB" b="1" dirty="0"/>
              <a:t>Render Loop</a:t>
            </a:r>
            <a:r>
              <a:rPr lang="en-GB" dirty="0"/>
              <a:t>: The main loop in a graphics application where rendering commands are repeatedly issued to update the image on the screen.</a:t>
            </a:r>
            <a:br>
              <a:rPr lang="en-GB" dirty="0"/>
            </a:br>
            <a:r>
              <a:rPr lang="en-GB" b="1" dirty="0"/>
              <a:t>GLFW/GLUT</a:t>
            </a:r>
            <a:r>
              <a:rPr lang="en-GB" dirty="0"/>
              <a:t>: Graphics Library Framework Libraries used to create windows, handle input, and manage OpenGL context in a cross-platform way. GLFW is often preferred for modern OpenGL development.</a:t>
            </a:r>
            <a:br>
              <a:rPr lang="en-GB" dirty="0"/>
            </a:br>
            <a:r>
              <a:rPr lang="en-GB" b="1" dirty="0"/>
              <a:t>GLEW</a:t>
            </a:r>
            <a:r>
              <a:rPr lang="en-GB" dirty="0"/>
              <a:t>: The OpenGL Extension Wrangler Library, a utility library that helps manage OpenGL extensions, providing easy access to the latest OpenGL functions.</a:t>
            </a:r>
            <a:br>
              <a:rPr lang="en-GB" dirty="0"/>
            </a:br>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10</a:t>
            </a:fld>
            <a:endParaRPr lang="en-GB"/>
          </a:p>
        </p:txBody>
      </p:sp>
    </p:spTree>
    <p:extLst>
      <p:ext uri="{BB962C8B-B14F-4D97-AF65-F5344CB8AC3E}">
        <p14:creationId xmlns:p14="http://schemas.microsoft.com/office/powerpoint/2010/main" val="148112963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FCA14B-F16A-A914-3AC8-2D1F33D312D9}"/>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65E411D0-4167-7E94-F0F7-DEC099CEDD04}"/>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2F5A7D2E-37A9-78BE-67FB-C85491FEDAED}"/>
              </a:ext>
            </a:extLst>
          </p:cNvPr>
          <p:cNvSpPr>
            <a:spLocks noGrp="1"/>
          </p:cNvSpPr>
          <p:nvPr>
            <p:ph type="dt" sz="half" idx="10"/>
          </p:nvPr>
        </p:nvSpPr>
        <p:spPr/>
        <p:txBody>
          <a:bodyPr/>
          <a:lstStyle/>
          <a:p>
            <a:fld id="{C316E84F-C8E6-49EF-849A-2CD13242E581}" type="datetimeFigureOut">
              <a:rPr lang="en-GB" smtClean="0"/>
              <a:t>16/09/2024</a:t>
            </a:fld>
            <a:endParaRPr lang="en-GB"/>
          </a:p>
        </p:txBody>
      </p:sp>
      <p:sp>
        <p:nvSpPr>
          <p:cNvPr id="5" name="Footer Placeholder 4">
            <a:extLst>
              <a:ext uri="{FF2B5EF4-FFF2-40B4-BE49-F238E27FC236}">
                <a16:creationId xmlns:a16="http://schemas.microsoft.com/office/drawing/2014/main" id="{2B19E0F3-64B1-E8AD-C652-DD5E074D480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702B1A3-6E3D-13A5-BDAF-CC0AAD84709B}"/>
              </a:ext>
            </a:extLst>
          </p:cNvPr>
          <p:cNvSpPr>
            <a:spLocks noGrp="1"/>
          </p:cNvSpPr>
          <p:nvPr>
            <p:ph type="sldNum" sz="quarter" idx="12"/>
          </p:nvPr>
        </p:nvSpPr>
        <p:spPr/>
        <p:txBody>
          <a:bodyPr/>
          <a:lstStyle/>
          <a:p>
            <a:fld id="{E15BE8AB-7D36-42BA-8873-F58FD79F8C06}" type="slidenum">
              <a:rPr lang="en-GB" smtClean="0"/>
              <a:t>‹#›</a:t>
            </a:fld>
            <a:endParaRPr lang="en-GB"/>
          </a:p>
        </p:txBody>
      </p:sp>
    </p:spTree>
    <p:extLst>
      <p:ext uri="{BB962C8B-B14F-4D97-AF65-F5344CB8AC3E}">
        <p14:creationId xmlns:p14="http://schemas.microsoft.com/office/powerpoint/2010/main" val="268417942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0C0252-0735-0E4C-F0CF-1724E688957B}"/>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A01ED19-8073-64B4-E4CA-F7B64E0D3EE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AA66EE0-A2C9-3273-C925-19AA702CBF68}"/>
              </a:ext>
            </a:extLst>
          </p:cNvPr>
          <p:cNvSpPr>
            <a:spLocks noGrp="1"/>
          </p:cNvSpPr>
          <p:nvPr>
            <p:ph type="dt" sz="half" idx="10"/>
          </p:nvPr>
        </p:nvSpPr>
        <p:spPr/>
        <p:txBody>
          <a:bodyPr/>
          <a:lstStyle/>
          <a:p>
            <a:fld id="{C316E84F-C8E6-49EF-849A-2CD13242E581}" type="datetimeFigureOut">
              <a:rPr lang="en-GB" smtClean="0"/>
              <a:t>16/09/2024</a:t>
            </a:fld>
            <a:endParaRPr lang="en-GB"/>
          </a:p>
        </p:txBody>
      </p:sp>
      <p:sp>
        <p:nvSpPr>
          <p:cNvPr id="5" name="Footer Placeholder 4">
            <a:extLst>
              <a:ext uri="{FF2B5EF4-FFF2-40B4-BE49-F238E27FC236}">
                <a16:creationId xmlns:a16="http://schemas.microsoft.com/office/drawing/2014/main" id="{F340DF6E-CF4F-74BB-0B16-1C716477E89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9FC4EF1-0622-389B-482E-7AC76E1F9952}"/>
              </a:ext>
            </a:extLst>
          </p:cNvPr>
          <p:cNvSpPr>
            <a:spLocks noGrp="1"/>
          </p:cNvSpPr>
          <p:nvPr>
            <p:ph type="sldNum" sz="quarter" idx="12"/>
          </p:nvPr>
        </p:nvSpPr>
        <p:spPr/>
        <p:txBody>
          <a:bodyPr/>
          <a:lstStyle/>
          <a:p>
            <a:fld id="{E15BE8AB-7D36-42BA-8873-F58FD79F8C06}" type="slidenum">
              <a:rPr lang="en-GB" smtClean="0"/>
              <a:t>‹#›</a:t>
            </a:fld>
            <a:endParaRPr lang="en-GB"/>
          </a:p>
        </p:txBody>
      </p:sp>
    </p:spTree>
    <p:extLst>
      <p:ext uri="{BB962C8B-B14F-4D97-AF65-F5344CB8AC3E}">
        <p14:creationId xmlns:p14="http://schemas.microsoft.com/office/powerpoint/2010/main" val="405644865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39E27E-353A-744D-ADE2-4C8A8CC0EAEB}"/>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A884B523-299C-4762-03AD-790BE6201E02}"/>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8D92497-B5DE-E091-6B3F-DD017F81C95B}"/>
              </a:ext>
            </a:extLst>
          </p:cNvPr>
          <p:cNvSpPr>
            <a:spLocks noGrp="1"/>
          </p:cNvSpPr>
          <p:nvPr>
            <p:ph type="dt" sz="half" idx="10"/>
          </p:nvPr>
        </p:nvSpPr>
        <p:spPr/>
        <p:txBody>
          <a:bodyPr/>
          <a:lstStyle/>
          <a:p>
            <a:fld id="{C316E84F-C8E6-49EF-849A-2CD13242E581}" type="datetimeFigureOut">
              <a:rPr lang="en-GB" smtClean="0"/>
              <a:t>16/09/2024</a:t>
            </a:fld>
            <a:endParaRPr lang="en-GB"/>
          </a:p>
        </p:txBody>
      </p:sp>
      <p:sp>
        <p:nvSpPr>
          <p:cNvPr id="5" name="Footer Placeholder 4">
            <a:extLst>
              <a:ext uri="{FF2B5EF4-FFF2-40B4-BE49-F238E27FC236}">
                <a16:creationId xmlns:a16="http://schemas.microsoft.com/office/drawing/2014/main" id="{6A24481A-1FAA-09DD-8D2F-B0713B488E1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7011B5A-9E33-FFDC-C93E-D5DFFEDC903E}"/>
              </a:ext>
            </a:extLst>
          </p:cNvPr>
          <p:cNvSpPr>
            <a:spLocks noGrp="1"/>
          </p:cNvSpPr>
          <p:nvPr>
            <p:ph type="sldNum" sz="quarter" idx="12"/>
          </p:nvPr>
        </p:nvSpPr>
        <p:spPr/>
        <p:txBody>
          <a:bodyPr/>
          <a:lstStyle/>
          <a:p>
            <a:fld id="{E15BE8AB-7D36-42BA-8873-F58FD79F8C06}" type="slidenum">
              <a:rPr lang="en-GB" smtClean="0"/>
              <a:t>‹#›</a:t>
            </a:fld>
            <a:endParaRPr lang="en-GB"/>
          </a:p>
        </p:txBody>
      </p:sp>
    </p:spTree>
    <p:extLst>
      <p:ext uri="{BB962C8B-B14F-4D97-AF65-F5344CB8AC3E}">
        <p14:creationId xmlns:p14="http://schemas.microsoft.com/office/powerpoint/2010/main" val="244499283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5B0649-FB47-E343-760D-0242DFE9F206}"/>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96FC3356-8E27-EB33-DD39-675658824431}"/>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09A1A268-A611-49D3-B991-3D239EB51EF0}"/>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8BA4952F-C70E-F53F-1D4F-EA00B0B6B57B}"/>
              </a:ext>
            </a:extLst>
          </p:cNvPr>
          <p:cNvSpPr>
            <a:spLocks noGrp="1"/>
          </p:cNvSpPr>
          <p:nvPr>
            <p:ph type="dt" sz="half" idx="10"/>
          </p:nvPr>
        </p:nvSpPr>
        <p:spPr/>
        <p:txBody>
          <a:bodyPr/>
          <a:lstStyle/>
          <a:p>
            <a:fld id="{C316E84F-C8E6-49EF-849A-2CD13242E581}" type="datetimeFigureOut">
              <a:rPr lang="en-GB" smtClean="0"/>
              <a:t>16/09/2024</a:t>
            </a:fld>
            <a:endParaRPr lang="en-GB"/>
          </a:p>
        </p:txBody>
      </p:sp>
      <p:sp>
        <p:nvSpPr>
          <p:cNvPr id="6" name="Footer Placeholder 5">
            <a:extLst>
              <a:ext uri="{FF2B5EF4-FFF2-40B4-BE49-F238E27FC236}">
                <a16:creationId xmlns:a16="http://schemas.microsoft.com/office/drawing/2014/main" id="{89F09E97-AC64-58BE-E2A1-9C262DDF33F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C2C37A9-EB91-1344-A9BC-E45910780B40}"/>
              </a:ext>
            </a:extLst>
          </p:cNvPr>
          <p:cNvSpPr>
            <a:spLocks noGrp="1"/>
          </p:cNvSpPr>
          <p:nvPr>
            <p:ph type="sldNum" sz="quarter" idx="12"/>
          </p:nvPr>
        </p:nvSpPr>
        <p:spPr/>
        <p:txBody>
          <a:bodyPr/>
          <a:lstStyle/>
          <a:p>
            <a:fld id="{E15BE8AB-7D36-42BA-8873-F58FD79F8C06}" type="slidenum">
              <a:rPr lang="en-GB" smtClean="0"/>
              <a:t>‹#›</a:t>
            </a:fld>
            <a:endParaRPr lang="en-GB"/>
          </a:p>
        </p:txBody>
      </p:sp>
    </p:spTree>
    <p:extLst>
      <p:ext uri="{BB962C8B-B14F-4D97-AF65-F5344CB8AC3E}">
        <p14:creationId xmlns:p14="http://schemas.microsoft.com/office/powerpoint/2010/main" val="395617894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649335-CB0C-7D47-51FE-FBA200518259}"/>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8557C0A-533B-7910-EB02-A9554AB705EB}"/>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33ABD3E0-FDE5-0049-7800-E2F8EB713A75}"/>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FD292503-7CDA-DA3A-7CF9-3190A874B7B0}"/>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B773CEAA-5464-AE67-56C4-F480EF85E420}"/>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0CA62A28-02B2-14EB-28E5-356F10AFA3A3}"/>
              </a:ext>
            </a:extLst>
          </p:cNvPr>
          <p:cNvSpPr>
            <a:spLocks noGrp="1"/>
          </p:cNvSpPr>
          <p:nvPr>
            <p:ph type="dt" sz="half" idx="10"/>
          </p:nvPr>
        </p:nvSpPr>
        <p:spPr/>
        <p:txBody>
          <a:bodyPr/>
          <a:lstStyle/>
          <a:p>
            <a:fld id="{C316E84F-C8E6-49EF-849A-2CD13242E581}" type="datetimeFigureOut">
              <a:rPr lang="en-GB" smtClean="0"/>
              <a:t>16/09/2024</a:t>
            </a:fld>
            <a:endParaRPr lang="en-GB"/>
          </a:p>
        </p:txBody>
      </p:sp>
      <p:sp>
        <p:nvSpPr>
          <p:cNvPr id="8" name="Footer Placeholder 7">
            <a:extLst>
              <a:ext uri="{FF2B5EF4-FFF2-40B4-BE49-F238E27FC236}">
                <a16:creationId xmlns:a16="http://schemas.microsoft.com/office/drawing/2014/main" id="{0FE664CE-57A9-A5B3-1FC1-2AE13C48933D}"/>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8D4B49D-BE04-190A-EDEE-3C6362C79B0A}"/>
              </a:ext>
            </a:extLst>
          </p:cNvPr>
          <p:cNvSpPr>
            <a:spLocks noGrp="1"/>
          </p:cNvSpPr>
          <p:nvPr>
            <p:ph type="sldNum" sz="quarter" idx="12"/>
          </p:nvPr>
        </p:nvSpPr>
        <p:spPr/>
        <p:txBody>
          <a:bodyPr/>
          <a:lstStyle/>
          <a:p>
            <a:fld id="{E15BE8AB-7D36-42BA-8873-F58FD79F8C06}" type="slidenum">
              <a:rPr lang="en-GB" smtClean="0"/>
              <a:t>‹#›</a:t>
            </a:fld>
            <a:endParaRPr lang="en-GB"/>
          </a:p>
        </p:txBody>
      </p:sp>
    </p:spTree>
    <p:extLst>
      <p:ext uri="{BB962C8B-B14F-4D97-AF65-F5344CB8AC3E}">
        <p14:creationId xmlns:p14="http://schemas.microsoft.com/office/powerpoint/2010/main" val="321928140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7302AD-647D-7555-9519-54CFADAE928B}"/>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2339A450-7808-84AF-0BF9-D0E1D165B66E}"/>
              </a:ext>
            </a:extLst>
          </p:cNvPr>
          <p:cNvSpPr>
            <a:spLocks noGrp="1"/>
          </p:cNvSpPr>
          <p:nvPr>
            <p:ph type="dt" sz="half" idx="10"/>
          </p:nvPr>
        </p:nvSpPr>
        <p:spPr/>
        <p:txBody>
          <a:bodyPr/>
          <a:lstStyle/>
          <a:p>
            <a:fld id="{C316E84F-C8E6-49EF-849A-2CD13242E581}" type="datetimeFigureOut">
              <a:rPr lang="en-GB" smtClean="0"/>
              <a:t>16/09/2024</a:t>
            </a:fld>
            <a:endParaRPr lang="en-GB"/>
          </a:p>
        </p:txBody>
      </p:sp>
      <p:sp>
        <p:nvSpPr>
          <p:cNvPr id="4" name="Footer Placeholder 3">
            <a:extLst>
              <a:ext uri="{FF2B5EF4-FFF2-40B4-BE49-F238E27FC236}">
                <a16:creationId xmlns:a16="http://schemas.microsoft.com/office/drawing/2014/main" id="{20B3A38D-08E5-6315-9888-91F188443382}"/>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9ECCFABB-4D70-2D61-8030-014459DFC47C}"/>
              </a:ext>
            </a:extLst>
          </p:cNvPr>
          <p:cNvSpPr>
            <a:spLocks noGrp="1"/>
          </p:cNvSpPr>
          <p:nvPr>
            <p:ph type="sldNum" sz="quarter" idx="12"/>
          </p:nvPr>
        </p:nvSpPr>
        <p:spPr/>
        <p:txBody>
          <a:bodyPr/>
          <a:lstStyle/>
          <a:p>
            <a:fld id="{E15BE8AB-7D36-42BA-8873-F58FD79F8C06}" type="slidenum">
              <a:rPr lang="en-GB" smtClean="0"/>
              <a:t>‹#›</a:t>
            </a:fld>
            <a:endParaRPr lang="en-GB"/>
          </a:p>
        </p:txBody>
      </p:sp>
    </p:spTree>
    <p:extLst>
      <p:ext uri="{BB962C8B-B14F-4D97-AF65-F5344CB8AC3E}">
        <p14:creationId xmlns:p14="http://schemas.microsoft.com/office/powerpoint/2010/main" val="26320565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30837F8-5CBB-1323-746E-A161695BDF0C}"/>
              </a:ext>
            </a:extLst>
          </p:cNvPr>
          <p:cNvSpPr>
            <a:spLocks noGrp="1"/>
          </p:cNvSpPr>
          <p:nvPr>
            <p:ph type="dt" sz="half" idx="10"/>
          </p:nvPr>
        </p:nvSpPr>
        <p:spPr/>
        <p:txBody>
          <a:bodyPr/>
          <a:lstStyle/>
          <a:p>
            <a:fld id="{C316E84F-C8E6-49EF-849A-2CD13242E581}" type="datetimeFigureOut">
              <a:rPr lang="en-GB" smtClean="0"/>
              <a:t>16/09/2024</a:t>
            </a:fld>
            <a:endParaRPr lang="en-GB"/>
          </a:p>
        </p:txBody>
      </p:sp>
      <p:sp>
        <p:nvSpPr>
          <p:cNvPr id="3" name="Footer Placeholder 2">
            <a:extLst>
              <a:ext uri="{FF2B5EF4-FFF2-40B4-BE49-F238E27FC236}">
                <a16:creationId xmlns:a16="http://schemas.microsoft.com/office/drawing/2014/main" id="{07BD3878-F3A8-6D5C-2794-7D41CC1C0741}"/>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ED772DD1-042D-98B0-B823-D06BD62F9CB2}"/>
              </a:ext>
            </a:extLst>
          </p:cNvPr>
          <p:cNvSpPr>
            <a:spLocks noGrp="1"/>
          </p:cNvSpPr>
          <p:nvPr>
            <p:ph type="sldNum" sz="quarter" idx="12"/>
          </p:nvPr>
        </p:nvSpPr>
        <p:spPr/>
        <p:txBody>
          <a:bodyPr/>
          <a:lstStyle/>
          <a:p>
            <a:fld id="{E15BE8AB-7D36-42BA-8873-F58FD79F8C06}" type="slidenum">
              <a:rPr lang="en-GB" smtClean="0"/>
              <a:t>‹#›</a:t>
            </a:fld>
            <a:endParaRPr lang="en-GB"/>
          </a:p>
        </p:txBody>
      </p:sp>
    </p:spTree>
    <p:extLst>
      <p:ext uri="{BB962C8B-B14F-4D97-AF65-F5344CB8AC3E}">
        <p14:creationId xmlns:p14="http://schemas.microsoft.com/office/powerpoint/2010/main" val="364321223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2A8644-8EB4-B778-4B2F-670230F64AA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7BCC4969-6D2C-7EDA-B028-18222ABD8D4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3D6126A2-64C2-BAF9-0F2E-51C827F87EE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266D56C-A1D1-72AC-F631-3F98A26393F7}"/>
              </a:ext>
            </a:extLst>
          </p:cNvPr>
          <p:cNvSpPr>
            <a:spLocks noGrp="1"/>
          </p:cNvSpPr>
          <p:nvPr>
            <p:ph type="dt" sz="half" idx="10"/>
          </p:nvPr>
        </p:nvSpPr>
        <p:spPr/>
        <p:txBody>
          <a:bodyPr/>
          <a:lstStyle/>
          <a:p>
            <a:fld id="{C316E84F-C8E6-49EF-849A-2CD13242E581}" type="datetimeFigureOut">
              <a:rPr lang="en-GB" smtClean="0"/>
              <a:t>16/09/2024</a:t>
            </a:fld>
            <a:endParaRPr lang="en-GB"/>
          </a:p>
        </p:txBody>
      </p:sp>
      <p:sp>
        <p:nvSpPr>
          <p:cNvPr id="6" name="Footer Placeholder 5">
            <a:extLst>
              <a:ext uri="{FF2B5EF4-FFF2-40B4-BE49-F238E27FC236}">
                <a16:creationId xmlns:a16="http://schemas.microsoft.com/office/drawing/2014/main" id="{0AFD2B69-D807-A495-5B9B-BECB11772C0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F1CFD3A-5DE3-73F0-56B4-86FCC0548371}"/>
              </a:ext>
            </a:extLst>
          </p:cNvPr>
          <p:cNvSpPr>
            <a:spLocks noGrp="1"/>
          </p:cNvSpPr>
          <p:nvPr>
            <p:ph type="sldNum" sz="quarter" idx="12"/>
          </p:nvPr>
        </p:nvSpPr>
        <p:spPr/>
        <p:txBody>
          <a:bodyPr/>
          <a:lstStyle/>
          <a:p>
            <a:fld id="{E15BE8AB-7D36-42BA-8873-F58FD79F8C06}" type="slidenum">
              <a:rPr lang="en-GB" smtClean="0"/>
              <a:t>‹#›</a:t>
            </a:fld>
            <a:endParaRPr lang="en-GB"/>
          </a:p>
        </p:txBody>
      </p:sp>
    </p:spTree>
    <p:extLst>
      <p:ext uri="{BB962C8B-B14F-4D97-AF65-F5344CB8AC3E}">
        <p14:creationId xmlns:p14="http://schemas.microsoft.com/office/powerpoint/2010/main" val="167697996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13B759-8F89-4CD9-0C02-C07237DE4C06}"/>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F3F02319-9AA8-8564-A1E8-2D6E42AF44CE}"/>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AE140B51-6BEB-D088-6EE3-20112AF49FE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EFF453C-EE08-DC22-381A-A3BF87706503}"/>
              </a:ext>
            </a:extLst>
          </p:cNvPr>
          <p:cNvSpPr>
            <a:spLocks noGrp="1"/>
          </p:cNvSpPr>
          <p:nvPr>
            <p:ph type="dt" sz="half" idx="10"/>
          </p:nvPr>
        </p:nvSpPr>
        <p:spPr/>
        <p:txBody>
          <a:bodyPr/>
          <a:lstStyle/>
          <a:p>
            <a:fld id="{C316E84F-C8E6-49EF-849A-2CD13242E581}" type="datetimeFigureOut">
              <a:rPr lang="en-GB" smtClean="0"/>
              <a:t>16/09/2024</a:t>
            </a:fld>
            <a:endParaRPr lang="en-GB"/>
          </a:p>
        </p:txBody>
      </p:sp>
      <p:sp>
        <p:nvSpPr>
          <p:cNvPr id="6" name="Footer Placeholder 5">
            <a:extLst>
              <a:ext uri="{FF2B5EF4-FFF2-40B4-BE49-F238E27FC236}">
                <a16:creationId xmlns:a16="http://schemas.microsoft.com/office/drawing/2014/main" id="{3FECA9F6-F770-E274-46A5-5D9655E1A89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3747EBF-680E-4D13-373B-D4291F82C970}"/>
              </a:ext>
            </a:extLst>
          </p:cNvPr>
          <p:cNvSpPr>
            <a:spLocks noGrp="1"/>
          </p:cNvSpPr>
          <p:nvPr>
            <p:ph type="sldNum" sz="quarter" idx="12"/>
          </p:nvPr>
        </p:nvSpPr>
        <p:spPr/>
        <p:txBody>
          <a:bodyPr/>
          <a:lstStyle/>
          <a:p>
            <a:fld id="{E15BE8AB-7D36-42BA-8873-F58FD79F8C06}" type="slidenum">
              <a:rPr lang="en-GB" smtClean="0"/>
              <a:t>‹#›</a:t>
            </a:fld>
            <a:endParaRPr lang="en-GB"/>
          </a:p>
        </p:txBody>
      </p:sp>
    </p:spTree>
    <p:extLst>
      <p:ext uri="{BB962C8B-B14F-4D97-AF65-F5344CB8AC3E}">
        <p14:creationId xmlns:p14="http://schemas.microsoft.com/office/powerpoint/2010/main" val="309362763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0679CA-6B89-23CB-ACF7-F11879A0DD63}"/>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C516EE3C-EA77-1F32-2A18-F8161AA284E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30BDA08-022B-5EF2-9F38-8A3DDF806648}"/>
              </a:ext>
            </a:extLst>
          </p:cNvPr>
          <p:cNvSpPr>
            <a:spLocks noGrp="1"/>
          </p:cNvSpPr>
          <p:nvPr>
            <p:ph type="dt" sz="half" idx="10"/>
          </p:nvPr>
        </p:nvSpPr>
        <p:spPr/>
        <p:txBody>
          <a:bodyPr/>
          <a:lstStyle/>
          <a:p>
            <a:fld id="{C316E84F-C8E6-49EF-849A-2CD13242E581}" type="datetimeFigureOut">
              <a:rPr lang="en-GB" smtClean="0"/>
              <a:t>16/09/2024</a:t>
            </a:fld>
            <a:endParaRPr lang="en-GB"/>
          </a:p>
        </p:txBody>
      </p:sp>
      <p:sp>
        <p:nvSpPr>
          <p:cNvPr id="5" name="Footer Placeholder 4">
            <a:extLst>
              <a:ext uri="{FF2B5EF4-FFF2-40B4-BE49-F238E27FC236}">
                <a16:creationId xmlns:a16="http://schemas.microsoft.com/office/drawing/2014/main" id="{3E97CC14-7553-7A0B-58FA-71AC5D22C50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05C305E-2AFA-D5F2-459C-F6BC4AE09FC9}"/>
              </a:ext>
            </a:extLst>
          </p:cNvPr>
          <p:cNvSpPr>
            <a:spLocks noGrp="1"/>
          </p:cNvSpPr>
          <p:nvPr>
            <p:ph type="sldNum" sz="quarter" idx="12"/>
          </p:nvPr>
        </p:nvSpPr>
        <p:spPr/>
        <p:txBody>
          <a:bodyPr/>
          <a:lstStyle/>
          <a:p>
            <a:fld id="{E15BE8AB-7D36-42BA-8873-F58FD79F8C06}" type="slidenum">
              <a:rPr lang="en-GB" smtClean="0"/>
              <a:t>‹#›</a:t>
            </a:fld>
            <a:endParaRPr lang="en-GB"/>
          </a:p>
        </p:txBody>
      </p:sp>
    </p:spTree>
    <p:extLst>
      <p:ext uri="{BB962C8B-B14F-4D97-AF65-F5344CB8AC3E}">
        <p14:creationId xmlns:p14="http://schemas.microsoft.com/office/powerpoint/2010/main" val="271241042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F945B84-63EE-48FD-BEF8-12FC34BEDBCC}"/>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D38798CA-1CA0-3DD9-DE9F-38FD189213A7}"/>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41178FD-AEEC-6E4F-0F44-E7325B4F3779}"/>
              </a:ext>
            </a:extLst>
          </p:cNvPr>
          <p:cNvSpPr>
            <a:spLocks noGrp="1"/>
          </p:cNvSpPr>
          <p:nvPr>
            <p:ph type="dt" sz="half" idx="10"/>
          </p:nvPr>
        </p:nvSpPr>
        <p:spPr/>
        <p:txBody>
          <a:bodyPr/>
          <a:lstStyle/>
          <a:p>
            <a:fld id="{C316E84F-C8E6-49EF-849A-2CD13242E581}" type="datetimeFigureOut">
              <a:rPr lang="en-GB" smtClean="0"/>
              <a:t>16/09/2024</a:t>
            </a:fld>
            <a:endParaRPr lang="en-GB"/>
          </a:p>
        </p:txBody>
      </p:sp>
      <p:sp>
        <p:nvSpPr>
          <p:cNvPr id="5" name="Footer Placeholder 4">
            <a:extLst>
              <a:ext uri="{FF2B5EF4-FFF2-40B4-BE49-F238E27FC236}">
                <a16:creationId xmlns:a16="http://schemas.microsoft.com/office/drawing/2014/main" id="{7407D416-1212-ACBB-6EB0-E47B510F3A4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140756F-16A4-AEC8-5960-E235E2BF252C}"/>
              </a:ext>
            </a:extLst>
          </p:cNvPr>
          <p:cNvSpPr>
            <a:spLocks noGrp="1"/>
          </p:cNvSpPr>
          <p:nvPr>
            <p:ph type="sldNum" sz="quarter" idx="12"/>
          </p:nvPr>
        </p:nvSpPr>
        <p:spPr/>
        <p:txBody>
          <a:bodyPr/>
          <a:lstStyle/>
          <a:p>
            <a:fld id="{E15BE8AB-7D36-42BA-8873-F58FD79F8C06}" type="slidenum">
              <a:rPr lang="en-GB" smtClean="0"/>
              <a:t>‹#›</a:t>
            </a:fld>
            <a:endParaRPr lang="en-GB"/>
          </a:p>
        </p:txBody>
      </p:sp>
    </p:spTree>
    <p:extLst>
      <p:ext uri="{BB962C8B-B14F-4D97-AF65-F5344CB8AC3E}">
        <p14:creationId xmlns:p14="http://schemas.microsoft.com/office/powerpoint/2010/main" val="158640703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13596513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9C66479-ABF5-34DA-EB4D-C38E35847236}"/>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FFD2D1CD-AAFD-246E-1AE5-F0ADFFADB06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3BBEAD7-DA3C-2515-78ED-240C30664214}"/>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C316E84F-C8E6-49EF-849A-2CD13242E581}" type="datetimeFigureOut">
              <a:rPr lang="en-GB" smtClean="0"/>
              <a:t>16/09/2024</a:t>
            </a:fld>
            <a:endParaRPr lang="en-GB"/>
          </a:p>
        </p:txBody>
      </p:sp>
      <p:sp>
        <p:nvSpPr>
          <p:cNvPr id="5" name="Footer Placeholder 4">
            <a:extLst>
              <a:ext uri="{FF2B5EF4-FFF2-40B4-BE49-F238E27FC236}">
                <a16:creationId xmlns:a16="http://schemas.microsoft.com/office/drawing/2014/main" id="{AA10D733-AF4B-F503-EFEC-B7288A0C7F8C}"/>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264F2DA2-1EBD-427C-DD21-59A7773A8E5E}"/>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E15BE8AB-7D36-42BA-8873-F58FD79F8C06}" type="slidenum">
              <a:rPr lang="en-GB" smtClean="0"/>
              <a:t>‹#›</a:t>
            </a:fld>
            <a:endParaRPr lang="en-GB"/>
          </a:p>
        </p:txBody>
      </p:sp>
    </p:spTree>
    <p:extLst>
      <p:ext uri="{BB962C8B-B14F-4D97-AF65-F5344CB8AC3E}">
        <p14:creationId xmlns:p14="http://schemas.microsoft.com/office/powerpoint/2010/main" val="209648035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hyperlink" Target="https://www.opengl-tutorial.org/" TargetMode="External"/><Relationship Id="rId2" Type="http://schemas.openxmlformats.org/officeDocument/2006/relationships/hyperlink" Target="https://learnopengl.com/" TargetMode="External"/><Relationship Id="rId1" Type="http://schemas.openxmlformats.org/officeDocument/2006/relationships/slideLayout" Target="../slideLayouts/slideLayout2.xml"/><Relationship Id="rId4" Type="http://schemas.openxmlformats.org/officeDocument/2006/relationships/hyperlink" Target="https://docs.gl/" TargetMode="Externa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1A3C89F8-0D2F-47FF-B903-151248265F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flip="none" rotWithShape="1">
            <a:gsLst>
              <a:gs pos="0">
                <a:schemeClr val="accent1"/>
              </a:gs>
              <a:gs pos="100000">
                <a:schemeClr val="accent2"/>
              </a:gs>
            </a:gsLst>
            <a:lin ang="81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2" name="Title 1">
            <a:extLst>
              <a:ext uri="{FF2B5EF4-FFF2-40B4-BE49-F238E27FC236}">
                <a16:creationId xmlns:a16="http://schemas.microsoft.com/office/drawing/2014/main" id="{C3624C92-18E4-E278-C9BE-C067407A7FA2}"/>
              </a:ext>
            </a:extLst>
          </p:cNvPr>
          <p:cNvSpPr>
            <a:spLocks noGrp="1"/>
          </p:cNvSpPr>
          <p:nvPr>
            <p:ph type="ctrTitle"/>
          </p:nvPr>
        </p:nvSpPr>
        <p:spPr>
          <a:xfrm>
            <a:off x="3880430" y="583345"/>
            <a:ext cx="7160357" cy="4164820"/>
          </a:xfrm>
        </p:spPr>
        <p:txBody>
          <a:bodyPr anchor="t">
            <a:normAutofit/>
          </a:bodyPr>
          <a:lstStyle/>
          <a:p>
            <a:pPr algn="r"/>
            <a:r>
              <a:rPr lang="en-GB" sz="7400">
                <a:solidFill>
                  <a:srgbClr val="FFFFFF"/>
                </a:solidFill>
              </a:rPr>
              <a:t>ACCA6021 Graphics and games programming</a:t>
            </a:r>
          </a:p>
        </p:txBody>
      </p:sp>
      <p:sp>
        <p:nvSpPr>
          <p:cNvPr id="9" name="Graphic 13">
            <a:extLst>
              <a:ext uri="{FF2B5EF4-FFF2-40B4-BE49-F238E27FC236}">
                <a16:creationId xmlns:a16="http://schemas.microsoft.com/office/drawing/2014/main" id="{C5CB530E-515E-412C-9DF1-5F8FFBD6F3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74359" y="583345"/>
            <a:ext cx="139039" cy="139039"/>
          </a:xfrm>
          <a:custGeom>
            <a:avLst/>
            <a:gdLst>
              <a:gd name="connsiteX0" fmla="*/ 129602 w 139039"/>
              <a:gd name="connsiteY0" fmla="*/ 60082 h 139039"/>
              <a:gd name="connsiteX1" fmla="*/ 78957 w 139039"/>
              <a:gd name="connsiteY1" fmla="*/ 60082 h 139039"/>
              <a:gd name="connsiteX2" fmla="*/ 78957 w 139039"/>
              <a:gd name="connsiteY2" fmla="*/ 9437 h 139039"/>
              <a:gd name="connsiteX3" fmla="*/ 69520 w 139039"/>
              <a:gd name="connsiteY3" fmla="*/ 0 h 139039"/>
              <a:gd name="connsiteX4" fmla="*/ 60082 w 139039"/>
              <a:gd name="connsiteY4" fmla="*/ 9437 h 139039"/>
              <a:gd name="connsiteX5" fmla="*/ 60082 w 139039"/>
              <a:gd name="connsiteY5" fmla="*/ 60082 h 139039"/>
              <a:gd name="connsiteX6" fmla="*/ 9437 w 139039"/>
              <a:gd name="connsiteY6" fmla="*/ 60082 h 139039"/>
              <a:gd name="connsiteX7" fmla="*/ 0 w 139039"/>
              <a:gd name="connsiteY7" fmla="*/ 69520 h 139039"/>
              <a:gd name="connsiteX8" fmla="*/ 9437 w 139039"/>
              <a:gd name="connsiteY8" fmla="*/ 78957 h 139039"/>
              <a:gd name="connsiteX9" fmla="*/ 60082 w 139039"/>
              <a:gd name="connsiteY9" fmla="*/ 78957 h 139039"/>
              <a:gd name="connsiteX10" fmla="*/ 60082 w 139039"/>
              <a:gd name="connsiteY10" fmla="*/ 129602 h 139039"/>
              <a:gd name="connsiteX11" fmla="*/ 69520 w 139039"/>
              <a:gd name="connsiteY11" fmla="*/ 139039 h 139039"/>
              <a:gd name="connsiteX12" fmla="*/ 78957 w 139039"/>
              <a:gd name="connsiteY12" fmla="*/ 129602 h 139039"/>
              <a:gd name="connsiteX13" fmla="*/ 78957 w 139039"/>
              <a:gd name="connsiteY13" fmla="*/ 78957 h 139039"/>
              <a:gd name="connsiteX14" fmla="*/ 129602 w 139039"/>
              <a:gd name="connsiteY14" fmla="*/ 78957 h 139039"/>
              <a:gd name="connsiteX15" fmla="*/ 139039 w 139039"/>
              <a:gd name="connsiteY15" fmla="*/ 69520 h 139039"/>
              <a:gd name="connsiteX16" fmla="*/ 129602 w 139039"/>
              <a:gd name="connsiteY16" fmla="*/ 60082 h 139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9" h="139039">
                <a:moveTo>
                  <a:pt x="129602" y="60082"/>
                </a:moveTo>
                <a:lnTo>
                  <a:pt x="78957" y="60082"/>
                </a:lnTo>
                <a:lnTo>
                  <a:pt x="78957" y="9437"/>
                </a:lnTo>
                <a:cubicBezTo>
                  <a:pt x="78957" y="4225"/>
                  <a:pt x="74731" y="0"/>
                  <a:pt x="69520" y="0"/>
                </a:cubicBezTo>
                <a:cubicBezTo>
                  <a:pt x="64308" y="0"/>
                  <a:pt x="60082" y="4225"/>
                  <a:pt x="60082" y="9437"/>
                </a:cubicBezTo>
                <a:lnTo>
                  <a:pt x="60082" y="60082"/>
                </a:lnTo>
                <a:lnTo>
                  <a:pt x="9437" y="60082"/>
                </a:lnTo>
                <a:cubicBezTo>
                  <a:pt x="4225" y="60082"/>
                  <a:pt x="0" y="64308"/>
                  <a:pt x="0" y="69520"/>
                </a:cubicBezTo>
                <a:cubicBezTo>
                  <a:pt x="0" y="74731"/>
                  <a:pt x="4225" y="78957"/>
                  <a:pt x="9437" y="78957"/>
                </a:cubicBezTo>
                <a:lnTo>
                  <a:pt x="60082" y="78957"/>
                </a:lnTo>
                <a:lnTo>
                  <a:pt x="60082" y="129602"/>
                </a:lnTo>
                <a:cubicBezTo>
                  <a:pt x="60082" y="134814"/>
                  <a:pt x="64308" y="139039"/>
                  <a:pt x="69520" y="139039"/>
                </a:cubicBezTo>
                <a:cubicBezTo>
                  <a:pt x="74731" y="139039"/>
                  <a:pt x="78957" y="134814"/>
                  <a:pt x="78957" y="129602"/>
                </a:cubicBezTo>
                <a:lnTo>
                  <a:pt x="78957" y="78957"/>
                </a:lnTo>
                <a:lnTo>
                  <a:pt x="129602" y="78957"/>
                </a:lnTo>
                <a:cubicBezTo>
                  <a:pt x="134814" y="78957"/>
                  <a:pt x="139039" y="74731"/>
                  <a:pt x="139039" y="69520"/>
                </a:cubicBezTo>
                <a:cubicBezTo>
                  <a:pt x="139039" y="64308"/>
                  <a:pt x="134814" y="60082"/>
                  <a:pt x="129602" y="60082"/>
                </a:cubicBezTo>
                <a:close/>
              </a:path>
            </a:pathLst>
          </a:custGeom>
          <a:solidFill>
            <a:srgbClr val="FFFFFF"/>
          </a:solidFill>
          <a:ln w="603" cap="flat">
            <a:noFill/>
            <a:prstDash val="solid"/>
            <a:miter/>
          </a:ln>
        </p:spPr>
        <p:txBody>
          <a:bodyPr rtlCol="0" anchor="ctr"/>
          <a:lstStyle/>
          <a:p>
            <a:endParaRPr lang="en-US">
              <a:solidFill>
                <a:srgbClr val="FFFFFF"/>
              </a:solidFill>
            </a:endParaRPr>
          </a:p>
        </p:txBody>
      </p:sp>
      <p:sp>
        <p:nvSpPr>
          <p:cNvPr id="11" name="Graphic 12">
            <a:extLst>
              <a:ext uri="{FF2B5EF4-FFF2-40B4-BE49-F238E27FC236}">
                <a16:creationId xmlns:a16="http://schemas.microsoft.com/office/drawing/2014/main" id="{712D4376-A578-4FF1-94FC-245E7A6A48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33139" y="812640"/>
            <a:ext cx="91138"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rgbClr val="FFFFFF"/>
          </a:solidFill>
          <a:ln w="422" cap="flat">
            <a:noFill/>
            <a:prstDash val="solid"/>
            <a:miter/>
          </a:ln>
        </p:spPr>
        <p:txBody>
          <a:bodyPr rtlCol="0" anchor="ctr"/>
          <a:lstStyle/>
          <a:p>
            <a:endParaRPr lang="en-US">
              <a:solidFill>
                <a:srgbClr val="FFFFFF"/>
              </a:solidFill>
            </a:endParaRPr>
          </a:p>
        </p:txBody>
      </p:sp>
      <p:sp>
        <p:nvSpPr>
          <p:cNvPr id="13" name="Graphic 15">
            <a:extLst>
              <a:ext uri="{FF2B5EF4-FFF2-40B4-BE49-F238E27FC236}">
                <a16:creationId xmlns:a16="http://schemas.microsoft.com/office/drawing/2014/main" id="{AEA7509D-F04F-40CB-A0B3-EEF16499CC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58819" y="1037066"/>
            <a:ext cx="127714" cy="127714"/>
          </a:xfrm>
          <a:custGeom>
            <a:avLst/>
            <a:gdLst>
              <a:gd name="connsiteX0" fmla="*/ 63857 w 127714"/>
              <a:gd name="connsiteY0" fmla="*/ 18874 h 127714"/>
              <a:gd name="connsiteX1" fmla="*/ 108840 w 127714"/>
              <a:gd name="connsiteY1" fmla="*/ 63857 h 127714"/>
              <a:gd name="connsiteX2" fmla="*/ 63857 w 127714"/>
              <a:gd name="connsiteY2" fmla="*/ 108840 h 127714"/>
              <a:gd name="connsiteX3" fmla="*/ 18874 w 127714"/>
              <a:gd name="connsiteY3" fmla="*/ 63857 h 127714"/>
              <a:gd name="connsiteX4" fmla="*/ 63857 w 127714"/>
              <a:gd name="connsiteY4" fmla="*/ 18874 h 127714"/>
              <a:gd name="connsiteX5" fmla="*/ 63857 w 127714"/>
              <a:gd name="connsiteY5" fmla="*/ 0 h 127714"/>
              <a:gd name="connsiteX6" fmla="*/ 0 w 127714"/>
              <a:gd name="connsiteY6" fmla="*/ 63857 h 127714"/>
              <a:gd name="connsiteX7" fmla="*/ 63857 w 127714"/>
              <a:gd name="connsiteY7" fmla="*/ 127714 h 127714"/>
              <a:gd name="connsiteX8" fmla="*/ 127714 w 127714"/>
              <a:gd name="connsiteY8" fmla="*/ 63857 h 127714"/>
              <a:gd name="connsiteX9" fmla="*/ 63857 w 127714"/>
              <a:gd name="connsiteY9" fmla="*/ 0 h 127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4" h="127714">
                <a:moveTo>
                  <a:pt x="63857" y="18874"/>
                </a:moveTo>
                <a:cubicBezTo>
                  <a:pt x="88700" y="18874"/>
                  <a:pt x="108840" y="39014"/>
                  <a:pt x="108840" y="63857"/>
                </a:cubicBezTo>
                <a:cubicBezTo>
                  <a:pt x="108840" y="88700"/>
                  <a:pt x="88700" y="108840"/>
                  <a:pt x="63857" y="108840"/>
                </a:cubicBezTo>
                <a:cubicBezTo>
                  <a:pt x="39014" y="108840"/>
                  <a:pt x="18874" y="88700"/>
                  <a:pt x="18874" y="63857"/>
                </a:cubicBezTo>
                <a:cubicBezTo>
                  <a:pt x="18898" y="39024"/>
                  <a:pt x="39024" y="18898"/>
                  <a:pt x="63857" y="18874"/>
                </a:cubicBezTo>
                <a:moveTo>
                  <a:pt x="63857" y="0"/>
                </a:moveTo>
                <a:cubicBezTo>
                  <a:pt x="28590" y="0"/>
                  <a:pt x="0" y="28590"/>
                  <a:pt x="0" y="63857"/>
                </a:cubicBezTo>
                <a:cubicBezTo>
                  <a:pt x="0" y="99124"/>
                  <a:pt x="28590" y="127714"/>
                  <a:pt x="63857" y="127714"/>
                </a:cubicBezTo>
                <a:cubicBezTo>
                  <a:pt x="99124" y="127714"/>
                  <a:pt x="127714" y="99124"/>
                  <a:pt x="127714" y="63857"/>
                </a:cubicBezTo>
                <a:cubicBezTo>
                  <a:pt x="127714" y="28590"/>
                  <a:pt x="99124" y="0"/>
                  <a:pt x="63857" y="0"/>
                </a:cubicBezTo>
                <a:close/>
              </a:path>
            </a:pathLst>
          </a:custGeom>
          <a:solidFill>
            <a:srgbClr val="FFFFFF"/>
          </a:solidFill>
          <a:ln w="610" cap="flat">
            <a:noFill/>
            <a:prstDash val="solid"/>
            <a:miter/>
          </a:ln>
        </p:spPr>
        <p:txBody>
          <a:bodyPr rtlCol="0" anchor="ctr"/>
          <a:lstStyle/>
          <a:p>
            <a:endParaRPr lang="en-US">
              <a:solidFill>
                <a:srgbClr val="FFFFFF"/>
              </a:solidFill>
            </a:endParaRPr>
          </a:p>
        </p:txBody>
      </p:sp>
      <p:cxnSp>
        <p:nvCxnSpPr>
          <p:cNvPr id="15" name="Straight Connector 14">
            <a:extLst>
              <a:ext uri="{FF2B5EF4-FFF2-40B4-BE49-F238E27FC236}">
                <a16:creationId xmlns:a16="http://schemas.microsoft.com/office/drawing/2014/main" id="{56020367-4FD5-4596-8E10-C5F095CD8DB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56114" y="3503032"/>
            <a:ext cx="0" cy="3346090"/>
          </a:xfrm>
          <a:prstGeom prst="line">
            <a:avLst/>
          </a:prstGeom>
          <a:ln w="25400" cap="sq">
            <a:solidFill>
              <a:srgbClr val="FFFFFF"/>
            </a:solidFill>
            <a:bevel/>
          </a:ln>
        </p:spPr>
        <p:style>
          <a:lnRef idx="1">
            <a:schemeClr val="accent1"/>
          </a:lnRef>
          <a:fillRef idx="0">
            <a:schemeClr val="accent1"/>
          </a:fillRef>
          <a:effectRef idx="0">
            <a:schemeClr val="accent1"/>
          </a:effectRef>
          <a:fontRef idx="minor">
            <a:schemeClr val="tx1"/>
          </a:fontRef>
        </p:style>
      </p:cxnSp>
      <p:sp>
        <p:nvSpPr>
          <p:cNvPr id="17" name="Graphic 22">
            <a:extLst>
              <a:ext uri="{FF2B5EF4-FFF2-40B4-BE49-F238E27FC236}">
                <a16:creationId xmlns:a16="http://schemas.microsoft.com/office/drawing/2014/main" id="{508BEF50-7B1E-49A4-BC19-5F4F1D755E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36425" y="5636680"/>
            <a:ext cx="151536" cy="151536"/>
          </a:xfrm>
          <a:custGeom>
            <a:avLst/>
            <a:gdLst>
              <a:gd name="connsiteX0" fmla="*/ 141251 w 151536"/>
              <a:gd name="connsiteY0" fmla="*/ 65483 h 151536"/>
              <a:gd name="connsiteX1" fmla="*/ 86053 w 151536"/>
              <a:gd name="connsiteY1" fmla="*/ 65483 h 151536"/>
              <a:gd name="connsiteX2" fmla="*/ 86053 w 151536"/>
              <a:gd name="connsiteY2" fmla="*/ 10285 h 151536"/>
              <a:gd name="connsiteX3" fmla="*/ 75768 w 151536"/>
              <a:gd name="connsiteY3" fmla="*/ 0 h 151536"/>
              <a:gd name="connsiteX4" fmla="*/ 65483 w 151536"/>
              <a:gd name="connsiteY4" fmla="*/ 10285 h 151536"/>
              <a:gd name="connsiteX5" fmla="*/ 65483 w 151536"/>
              <a:gd name="connsiteY5" fmla="*/ 65483 h 151536"/>
              <a:gd name="connsiteX6" fmla="*/ 10285 w 151536"/>
              <a:gd name="connsiteY6" fmla="*/ 65483 h 151536"/>
              <a:gd name="connsiteX7" fmla="*/ 0 w 151536"/>
              <a:gd name="connsiteY7" fmla="*/ 75768 h 151536"/>
              <a:gd name="connsiteX8" fmla="*/ 10285 w 151536"/>
              <a:gd name="connsiteY8" fmla="*/ 86053 h 151536"/>
              <a:gd name="connsiteX9" fmla="*/ 65483 w 151536"/>
              <a:gd name="connsiteY9" fmla="*/ 86053 h 151536"/>
              <a:gd name="connsiteX10" fmla="*/ 65483 w 151536"/>
              <a:gd name="connsiteY10" fmla="*/ 141251 h 151536"/>
              <a:gd name="connsiteX11" fmla="*/ 75768 w 151536"/>
              <a:gd name="connsiteY11" fmla="*/ 151536 h 151536"/>
              <a:gd name="connsiteX12" fmla="*/ 86053 w 151536"/>
              <a:gd name="connsiteY12" fmla="*/ 141251 h 151536"/>
              <a:gd name="connsiteX13" fmla="*/ 86053 w 151536"/>
              <a:gd name="connsiteY13" fmla="*/ 86053 h 151536"/>
              <a:gd name="connsiteX14" fmla="*/ 141251 w 151536"/>
              <a:gd name="connsiteY14" fmla="*/ 86053 h 151536"/>
              <a:gd name="connsiteX15" fmla="*/ 151536 w 151536"/>
              <a:gd name="connsiteY15" fmla="*/ 75768 h 151536"/>
              <a:gd name="connsiteX16" fmla="*/ 141251 w 151536"/>
              <a:gd name="connsiteY16" fmla="*/ 65483 h 151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51536" h="151536">
                <a:moveTo>
                  <a:pt x="141251" y="65483"/>
                </a:moveTo>
                <a:lnTo>
                  <a:pt x="86053" y="65483"/>
                </a:lnTo>
                <a:lnTo>
                  <a:pt x="86053" y="10285"/>
                </a:lnTo>
                <a:cubicBezTo>
                  <a:pt x="86053" y="4605"/>
                  <a:pt x="81448" y="0"/>
                  <a:pt x="75768" y="0"/>
                </a:cubicBezTo>
                <a:cubicBezTo>
                  <a:pt x="70088" y="0"/>
                  <a:pt x="65483" y="4605"/>
                  <a:pt x="65483" y="10285"/>
                </a:cubicBezTo>
                <a:lnTo>
                  <a:pt x="65483" y="65483"/>
                </a:lnTo>
                <a:lnTo>
                  <a:pt x="10285" y="65483"/>
                </a:lnTo>
                <a:cubicBezTo>
                  <a:pt x="4605" y="65483"/>
                  <a:pt x="0" y="70088"/>
                  <a:pt x="0" y="75768"/>
                </a:cubicBezTo>
                <a:cubicBezTo>
                  <a:pt x="0" y="81448"/>
                  <a:pt x="4605" y="86053"/>
                  <a:pt x="10285" y="86053"/>
                </a:cubicBezTo>
                <a:lnTo>
                  <a:pt x="65483" y="86053"/>
                </a:lnTo>
                <a:lnTo>
                  <a:pt x="65483" y="141251"/>
                </a:lnTo>
                <a:cubicBezTo>
                  <a:pt x="65483" y="146931"/>
                  <a:pt x="70088" y="151536"/>
                  <a:pt x="75768" y="151536"/>
                </a:cubicBezTo>
                <a:cubicBezTo>
                  <a:pt x="81448" y="151536"/>
                  <a:pt x="86053" y="146931"/>
                  <a:pt x="86053" y="141251"/>
                </a:cubicBezTo>
                <a:lnTo>
                  <a:pt x="86053" y="86053"/>
                </a:lnTo>
                <a:lnTo>
                  <a:pt x="141251" y="86053"/>
                </a:lnTo>
                <a:cubicBezTo>
                  <a:pt x="146931" y="86053"/>
                  <a:pt x="151536" y="81448"/>
                  <a:pt x="151536" y="75768"/>
                </a:cubicBezTo>
                <a:cubicBezTo>
                  <a:pt x="151536" y="70088"/>
                  <a:pt x="146931" y="65483"/>
                  <a:pt x="141251" y="65483"/>
                </a:cubicBezTo>
                <a:close/>
              </a:path>
            </a:pathLst>
          </a:custGeom>
          <a:solidFill>
            <a:srgbClr val="FFFFFF"/>
          </a:solidFill>
          <a:ln w="646" cap="flat">
            <a:noFill/>
            <a:prstDash val="solid"/>
            <a:miter/>
          </a:ln>
        </p:spPr>
        <p:txBody>
          <a:bodyPr rtlCol="0" anchor="ctr"/>
          <a:lstStyle/>
          <a:p>
            <a:endParaRPr lang="en-US">
              <a:solidFill>
                <a:srgbClr val="FFFFFF"/>
              </a:solidFill>
            </a:endParaRPr>
          </a:p>
        </p:txBody>
      </p:sp>
      <p:sp>
        <p:nvSpPr>
          <p:cNvPr id="19" name="Graphic 23">
            <a:extLst>
              <a:ext uri="{FF2B5EF4-FFF2-40B4-BE49-F238E27FC236}">
                <a16:creationId xmlns:a16="http://schemas.microsoft.com/office/drawing/2014/main" id="{3FBAD350-5664-4811-A208-657FB882D3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45175" y="6096759"/>
            <a:ext cx="108625" cy="108625"/>
          </a:xfrm>
          <a:custGeom>
            <a:avLst/>
            <a:gdLst>
              <a:gd name="connsiteX0" fmla="*/ 54313 w 108625"/>
              <a:gd name="connsiteY0" fmla="*/ 16053 h 108625"/>
              <a:gd name="connsiteX1" fmla="*/ 92572 w 108625"/>
              <a:gd name="connsiteY1" fmla="*/ 54313 h 108625"/>
              <a:gd name="connsiteX2" fmla="*/ 54313 w 108625"/>
              <a:gd name="connsiteY2" fmla="*/ 92572 h 108625"/>
              <a:gd name="connsiteX3" fmla="*/ 16053 w 108625"/>
              <a:gd name="connsiteY3" fmla="*/ 54313 h 108625"/>
              <a:gd name="connsiteX4" fmla="*/ 54313 w 108625"/>
              <a:gd name="connsiteY4" fmla="*/ 16053 h 108625"/>
              <a:gd name="connsiteX5" fmla="*/ 54313 w 108625"/>
              <a:gd name="connsiteY5" fmla="*/ 0 h 108625"/>
              <a:gd name="connsiteX6" fmla="*/ 0 w 108625"/>
              <a:gd name="connsiteY6" fmla="*/ 54313 h 108625"/>
              <a:gd name="connsiteX7" fmla="*/ 54313 w 108625"/>
              <a:gd name="connsiteY7" fmla="*/ 108625 h 108625"/>
              <a:gd name="connsiteX8" fmla="*/ 108625 w 108625"/>
              <a:gd name="connsiteY8" fmla="*/ 54313 h 108625"/>
              <a:gd name="connsiteX9" fmla="*/ 54313 w 108625"/>
              <a:gd name="connsiteY9" fmla="*/ 0 h 1086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08625" h="108625">
                <a:moveTo>
                  <a:pt x="54313" y="16053"/>
                </a:moveTo>
                <a:cubicBezTo>
                  <a:pt x="75442" y="16053"/>
                  <a:pt x="92572" y="33182"/>
                  <a:pt x="92572" y="54313"/>
                </a:cubicBezTo>
                <a:cubicBezTo>
                  <a:pt x="92572" y="75442"/>
                  <a:pt x="75442" y="92572"/>
                  <a:pt x="54313" y="92572"/>
                </a:cubicBezTo>
                <a:cubicBezTo>
                  <a:pt x="33182" y="92572"/>
                  <a:pt x="16053" y="75442"/>
                  <a:pt x="16053" y="54313"/>
                </a:cubicBezTo>
                <a:cubicBezTo>
                  <a:pt x="16074" y="33191"/>
                  <a:pt x="33191" y="16074"/>
                  <a:pt x="54313" y="16053"/>
                </a:cubicBezTo>
                <a:moveTo>
                  <a:pt x="54313" y="0"/>
                </a:moveTo>
                <a:cubicBezTo>
                  <a:pt x="24317" y="0"/>
                  <a:pt x="0" y="24317"/>
                  <a:pt x="0" y="54313"/>
                </a:cubicBezTo>
                <a:cubicBezTo>
                  <a:pt x="0" y="84309"/>
                  <a:pt x="24317" y="108625"/>
                  <a:pt x="54313" y="108625"/>
                </a:cubicBezTo>
                <a:cubicBezTo>
                  <a:pt x="84309" y="108625"/>
                  <a:pt x="108625" y="84309"/>
                  <a:pt x="108625" y="54313"/>
                </a:cubicBezTo>
                <a:cubicBezTo>
                  <a:pt x="108625" y="24317"/>
                  <a:pt x="84309" y="0"/>
                  <a:pt x="54313" y="0"/>
                </a:cubicBezTo>
                <a:close/>
              </a:path>
            </a:pathLst>
          </a:custGeom>
          <a:solidFill>
            <a:srgbClr val="FFFFFF"/>
          </a:solidFill>
          <a:ln w="516" cap="flat">
            <a:noFill/>
            <a:prstDash val="solid"/>
            <a:miter/>
          </a:ln>
        </p:spPr>
        <p:txBody>
          <a:bodyPr rtlCol="0" anchor="ctr"/>
          <a:lstStyle/>
          <a:p>
            <a:endParaRPr lang="en-US">
              <a:solidFill>
                <a:srgbClr val="FFFFFF"/>
              </a:solidFill>
            </a:endParaRPr>
          </a:p>
        </p:txBody>
      </p:sp>
      <p:sp>
        <p:nvSpPr>
          <p:cNvPr id="21" name="Graphic 21">
            <a:extLst>
              <a:ext uri="{FF2B5EF4-FFF2-40B4-BE49-F238E27FC236}">
                <a16:creationId xmlns:a16="http://schemas.microsoft.com/office/drawing/2014/main" id="{C39ADB8F-D187-49D7-BDCF-C1B6DC7270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554288" y="6238029"/>
            <a:ext cx="95759" cy="95759"/>
          </a:xfrm>
          <a:custGeom>
            <a:avLst/>
            <a:gdLst>
              <a:gd name="connsiteX0" fmla="*/ 95759 w 95759"/>
              <a:gd name="connsiteY0" fmla="*/ 47880 h 95759"/>
              <a:gd name="connsiteX1" fmla="*/ 47880 w 95759"/>
              <a:gd name="connsiteY1" fmla="*/ 95759 h 95759"/>
              <a:gd name="connsiteX2" fmla="*/ 0 w 95759"/>
              <a:gd name="connsiteY2" fmla="*/ 47880 h 95759"/>
              <a:gd name="connsiteX3" fmla="*/ 47880 w 95759"/>
              <a:gd name="connsiteY3" fmla="*/ 0 h 95759"/>
              <a:gd name="connsiteX4" fmla="*/ 95759 w 95759"/>
              <a:gd name="connsiteY4" fmla="*/ 47880 h 9575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5759" h="95759">
                <a:moveTo>
                  <a:pt x="95759" y="47880"/>
                </a:moveTo>
                <a:cubicBezTo>
                  <a:pt x="95759" y="74323"/>
                  <a:pt x="74323" y="95759"/>
                  <a:pt x="47880" y="95759"/>
                </a:cubicBezTo>
                <a:cubicBezTo>
                  <a:pt x="21436" y="95759"/>
                  <a:pt x="0" y="74323"/>
                  <a:pt x="0" y="47880"/>
                </a:cubicBezTo>
                <a:cubicBezTo>
                  <a:pt x="0" y="21436"/>
                  <a:pt x="21436" y="0"/>
                  <a:pt x="47880" y="0"/>
                </a:cubicBezTo>
                <a:cubicBezTo>
                  <a:pt x="74323" y="0"/>
                  <a:pt x="95759" y="21436"/>
                  <a:pt x="95759" y="47880"/>
                </a:cubicBezTo>
                <a:close/>
              </a:path>
            </a:pathLst>
          </a:custGeom>
          <a:solidFill>
            <a:srgbClr val="FFFFFF"/>
          </a:solidFill>
          <a:ln w="469" cap="flat">
            <a:noFill/>
            <a:prstDash val="solid"/>
            <a:miter/>
          </a:ln>
        </p:spPr>
        <p:txBody>
          <a:bodyPr rtlCol="0" anchor="ctr"/>
          <a:lstStyle/>
          <a:p>
            <a:endParaRPr lang="en-US">
              <a:solidFill>
                <a:srgbClr val="FFFFFF"/>
              </a:solidFill>
            </a:endParaRPr>
          </a:p>
        </p:txBody>
      </p:sp>
    </p:spTree>
    <p:extLst>
      <p:ext uri="{BB962C8B-B14F-4D97-AF65-F5344CB8AC3E}">
        <p14:creationId xmlns:p14="http://schemas.microsoft.com/office/powerpoint/2010/main" val="173073712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2679492-7988-4050-9056-5424444524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B091B163-7D61-4891-ABCF-5C13D9C418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779911" cy="6858000"/>
          </a:xfrm>
          <a:prstGeom prst="rect">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CED4114B-411A-8FBD-4F28-0AD158F4FE01}"/>
              </a:ext>
            </a:extLst>
          </p:cNvPr>
          <p:cNvSpPr>
            <a:spLocks noGrp="1"/>
          </p:cNvSpPr>
          <p:nvPr>
            <p:ph type="title"/>
          </p:nvPr>
        </p:nvSpPr>
        <p:spPr>
          <a:xfrm>
            <a:off x="1188069" y="381935"/>
            <a:ext cx="4008583" cy="5974414"/>
          </a:xfrm>
        </p:spPr>
        <p:txBody>
          <a:bodyPr anchor="ctr">
            <a:normAutofit/>
          </a:bodyPr>
          <a:lstStyle/>
          <a:p>
            <a:r>
              <a:rPr lang="en-GB" sz="8000">
                <a:solidFill>
                  <a:srgbClr val="FFFFFF"/>
                </a:solidFill>
              </a:rPr>
              <a:t>Module Aim</a:t>
            </a:r>
          </a:p>
        </p:txBody>
      </p:sp>
      <p:grpSp>
        <p:nvGrpSpPr>
          <p:cNvPr id="12" name="Group 11">
            <a:extLst>
              <a:ext uri="{FF2B5EF4-FFF2-40B4-BE49-F238E27FC236}">
                <a16:creationId xmlns:a16="http://schemas.microsoft.com/office/drawing/2014/main" id="{0474DF76-993E-44DE-AFB0-C416182ACEC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13892" y="554152"/>
            <a:ext cx="574177" cy="1075866"/>
            <a:chOff x="613892" y="554152"/>
            <a:chExt cx="574177" cy="1075866"/>
          </a:xfrm>
          <a:solidFill>
            <a:srgbClr val="FFFFFF"/>
          </a:solidFill>
        </p:grpSpPr>
        <p:sp>
          <p:nvSpPr>
            <p:cNvPr id="13" name="Graphic 11">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3061" y="554152"/>
              <a:ext cx="171515" cy="171515"/>
            </a:xfrm>
            <a:custGeom>
              <a:avLst/>
              <a:gdLst>
                <a:gd name="connsiteX0" fmla="*/ 159874 w 171515"/>
                <a:gd name="connsiteY0" fmla="*/ 74116 h 171515"/>
                <a:gd name="connsiteX1" fmla="*/ 97399 w 171515"/>
                <a:gd name="connsiteY1" fmla="*/ 74116 h 171515"/>
                <a:gd name="connsiteX2" fmla="*/ 97399 w 171515"/>
                <a:gd name="connsiteY2" fmla="*/ 11641 h 171515"/>
                <a:gd name="connsiteX3" fmla="*/ 85758 w 171515"/>
                <a:gd name="connsiteY3" fmla="*/ 0 h 171515"/>
                <a:gd name="connsiteX4" fmla="*/ 74116 w 171515"/>
                <a:gd name="connsiteY4" fmla="*/ 11641 h 171515"/>
                <a:gd name="connsiteX5" fmla="*/ 74116 w 171515"/>
                <a:gd name="connsiteY5" fmla="*/ 74116 h 171515"/>
                <a:gd name="connsiteX6" fmla="*/ 11641 w 171515"/>
                <a:gd name="connsiteY6" fmla="*/ 74116 h 171515"/>
                <a:gd name="connsiteX7" fmla="*/ 0 w 171515"/>
                <a:gd name="connsiteY7" fmla="*/ 85758 h 171515"/>
                <a:gd name="connsiteX8" fmla="*/ 11641 w 171515"/>
                <a:gd name="connsiteY8" fmla="*/ 97399 h 171515"/>
                <a:gd name="connsiteX9" fmla="*/ 74116 w 171515"/>
                <a:gd name="connsiteY9" fmla="*/ 97399 h 171515"/>
                <a:gd name="connsiteX10" fmla="*/ 74116 w 171515"/>
                <a:gd name="connsiteY10" fmla="*/ 159874 h 171515"/>
                <a:gd name="connsiteX11" fmla="*/ 85758 w 171515"/>
                <a:gd name="connsiteY11" fmla="*/ 171515 h 171515"/>
                <a:gd name="connsiteX12" fmla="*/ 97399 w 171515"/>
                <a:gd name="connsiteY12" fmla="*/ 159874 h 171515"/>
                <a:gd name="connsiteX13" fmla="*/ 97399 w 171515"/>
                <a:gd name="connsiteY13" fmla="*/ 97399 h 171515"/>
                <a:gd name="connsiteX14" fmla="*/ 159874 w 171515"/>
                <a:gd name="connsiteY14" fmla="*/ 97399 h 171515"/>
                <a:gd name="connsiteX15" fmla="*/ 171515 w 171515"/>
                <a:gd name="connsiteY15" fmla="*/ 85758 h 171515"/>
                <a:gd name="connsiteX16" fmla="*/ 159874 w 171515"/>
                <a:gd name="connsiteY16" fmla="*/ 74116 h 1715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71515" h="171515">
                  <a:moveTo>
                    <a:pt x="159874" y="74116"/>
                  </a:moveTo>
                  <a:lnTo>
                    <a:pt x="97399" y="74116"/>
                  </a:lnTo>
                  <a:lnTo>
                    <a:pt x="97399" y="11641"/>
                  </a:lnTo>
                  <a:cubicBezTo>
                    <a:pt x="97399" y="5212"/>
                    <a:pt x="92187" y="0"/>
                    <a:pt x="85758" y="0"/>
                  </a:cubicBezTo>
                  <a:cubicBezTo>
                    <a:pt x="79328" y="0"/>
                    <a:pt x="74116" y="5212"/>
                    <a:pt x="74116" y="11641"/>
                  </a:cubicBezTo>
                  <a:lnTo>
                    <a:pt x="74116" y="74116"/>
                  </a:lnTo>
                  <a:lnTo>
                    <a:pt x="11641" y="74116"/>
                  </a:lnTo>
                  <a:cubicBezTo>
                    <a:pt x="5212" y="74116"/>
                    <a:pt x="0" y="79328"/>
                    <a:pt x="0" y="85758"/>
                  </a:cubicBezTo>
                  <a:cubicBezTo>
                    <a:pt x="0" y="92187"/>
                    <a:pt x="5212" y="97399"/>
                    <a:pt x="11641" y="97399"/>
                  </a:cubicBezTo>
                  <a:lnTo>
                    <a:pt x="74116" y="97399"/>
                  </a:lnTo>
                  <a:lnTo>
                    <a:pt x="74116" y="159874"/>
                  </a:lnTo>
                  <a:cubicBezTo>
                    <a:pt x="74116" y="166303"/>
                    <a:pt x="79328" y="171515"/>
                    <a:pt x="85758" y="171515"/>
                  </a:cubicBezTo>
                  <a:cubicBezTo>
                    <a:pt x="92187" y="171515"/>
                    <a:pt x="97399" y="166303"/>
                    <a:pt x="97399" y="159874"/>
                  </a:cubicBezTo>
                  <a:lnTo>
                    <a:pt x="97399" y="97399"/>
                  </a:lnTo>
                  <a:lnTo>
                    <a:pt x="159874" y="97399"/>
                  </a:lnTo>
                  <a:cubicBezTo>
                    <a:pt x="166303" y="97399"/>
                    <a:pt x="171515" y="92187"/>
                    <a:pt x="171515" y="85758"/>
                  </a:cubicBezTo>
                  <a:cubicBezTo>
                    <a:pt x="171515" y="79328"/>
                    <a:pt x="166303" y="74116"/>
                    <a:pt x="159874" y="74116"/>
                  </a:cubicBezTo>
                  <a:close/>
                </a:path>
              </a:pathLst>
            </a:custGeom>
            <a:grpFill/>
            <a:ln w="776" cap="flat">
              <a:noFill/>
              <a:prstDash val="solid"/>
              <a:miter/>
            </a:ln>
          </p:spPr>
          <p:txBody>
            <a:bodyPr rtlCol="0" anchor="ctr"/>
            <a:lstStyle/>
            <a:p>
              <a:endParaRPr lang="en-US"/>
            </a:p>
          </p:txBody>
        </p:sp>
        <p:sp>
          <p:nvSpPr>
            <p:cNvPr id="14" name="Graphic 10">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75643" y="837005"/>
              <a:ext cx="112426" cy="112426"/>
            </a:xfrm>
            <a:custGeom>
              <a:avLst/>
              <a:gdLst>
                <a:gd name="connsiteX0" fmla="*/ 112426 w 112426"/>
                <a:gd name="connsiteY0" fmla="*/ 56213 h 112426"/>
                <a:gd name="connsiteX1" fmla="*/ 56213 w 112426"/>
                <a:gd name="connsiteY1" fmla="*/ 112426 h 112426"/>
                <a:gd name="connsiteX2" fmla="*/ 0 w 112426"/>
                <a:gd name="connsiteY2" fmla="*/ 56213 h 112426"/>
                <a:gd name="connsiteX3" fmla="*/ 56213 w 112426"/>
                <a:gd name="connsiteY3" fmla="*/ 0 h 112426"/>
                <a:gd name="connsiteX4" fmla="*/ 112426 w 112426"/>
                <a:gd name="connsiteY4" fmla="*/ 56213 h 1124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426" h="112426">
                  <a:moveTo>
                    <a:pt x="112426" y="56213"/>
                  </a:moveTo>
                  <a:cubicBezTo>
                    <a:pt x="112426" y="87259"/>
                    <a:pt x="87259" y="112426"/>
                    <a:pt x="56213" y="112426"/>
                  </a:cubicBezTo>
                  <a:cubicBezTo>
                    <a:pt x="25167" y="112426"/>
                    <a:pt x="0" y="87259"/>
                    <a:pt x="0" y="56213"/>
                  </a:cubicBezTo>
                  <a:cubicBezTo>
                    <a:pt x="0" y="25167"/>
                    <a:pt x="25167" y="0"/>
                    <a:pt x="56213" y="0"/>
                  </a:cubicBezTo>
                  <a:cubicBezTo>
                    <a:pt x="87259" y="0"/>
                    <a:pt x="112426" y="25167"/>
                    <a:pt x="112426" y="56213"/>
                  </a:cubicBezTo>
                  <a:close/>
                </a:path>
              </a:pathLst>
            </a:custGeom>
            <a:grpFill/>
            <a:ln w="516" cap="flat">
              <a:noFill/>
              <a:prstDash val="solid"/>
              <a:miter/>
            </a:ln>
          </p:spPr>
          <p:txBody>
            <a:bodyPr rtlCol="0" anchor="ctr"/>
            <a:lstStyle/>
            <a:p>
              <a:endParaRPr lang="en-US"/>
            </a:p>
          </p:txBody>
        </p:sp>
        <p:sp>
          <p:nvSpPr>
            <p:cNvPr id="15" name="Graphic 12">
              <a:extLst>
                <a:ext uri="{FF2B5EF4-FFF2-40B4-BE49-F238E27FC236}">
                  <a16:creationId xmlns:a16="http://schemas.microsoft.com/office/drawing/2014/main" id="{1453BF6C-B012-48B7-B4E8-6D7AC7C27D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3892" y="1472473"/>
              <a:ext cx="157545" cy="157545"/>
            </a:xfrm>
            <a:custGeom>
              <a:avLst/>
              <a:gdLst>
                <a:gd name="connsiteX0" fmla="*/ 78773 w 157545"/>
                <a:gd name="connsiteY0" fmla="*/ 23283 h 157545"/>
                <a:gd name="connsiteX1" fmla="*/ 134262 w 157545"/>
                <a:gd name="connsiteY1" fmla="*/ 78773 h 157545"/>
                <a:gd name="connsiteX2" fmla="*/ 78773 w 157545"/>
                <a:gd name="connsiteY2" fmla="*/ 134262 h 157545"/>
                <a:gd name="connsiteX3" fmla="*/ 23283 w 157545"/>
                <a:gd name="connsiteY3" fmla="*/ 78773 h 157545"/>
                <a:gd name="connsiteX4" fmla="*/ 78773 w 157545"/>
                <a:gd name="connsiteY4" fmla="*/ 23283 h 157545"/>
                <a:gd name="connsiteX5" fmla="*/ 78773 w 157545"/>
                <a:gd name="connsiteY5" fmla="*/ 0 h 157545"/>
                <a:gd name="connsiteX6" fmla="*/ 0 w 157545"/>
                <a:gd name="connsiteY6" fmla="*/ 78773 h 157545"/>
                <a:gd name="connsiteX7" fmla="*/ 78773 w 157545"/>
                <a:gd name="connsiteY7" fmla="*/ 157545 h 157545"/>
                <a:gd name="connsiteX8" fmla="*/ 157545 w 157545"/>
                <a:gd name="connsiteY8" fmla="*/ 78773 h 157545"/>
                <a:gd name="connsiteX9" fmla="*/ 78773 w 157545"/>
                <a:gd name="connsiteY9" fmla="*/ 0 h 157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545" h="157545">
                  <a:moveTo>
                    <a:pt x="78773" y="23283"/>
                  </a:moveTo>
                  <a:cubicBezTo>
                    <a:pt x="109419" y="23283"/>
                    <a:pt x="134262" y="48126"/>
                    <a:pt x="134262" y="78773"/>
                  </a:cubicBezTo>
                  <a:cubicBezTo>
                    <a:pt x="134262" y="109419"/>
                    <a:pt x="109419" y="134262"/>
                    <a:pt x="78773" y="134262"/>
                  </a:cubicBezTo>
                  <a:cubicBezTo>
                    <a:pt x="48126" y="134262"/>
                    <a:pt x="23283" y="109419"/>
                    <a:pt x="23283" y="78773"/>
                  </a:cubicBezTo>
                  <a:cubicBezTo>
                    <a:pt x="23312" y="48139"/>
                    <a:pt x="48139" y="23312"/>
                    <a:pt x="78773" y="23283"/>
                  </a:cubicBezTo>
                  <a:moveTo>
                    <a:pt x="78773" y="0"/>
                  </a:moveTo>
                  <a:cubicBezTo>
                    <a:pt x="35268" y="0"/>
                    <a:pt x="0" y="35268"/>
                    <a:pt x="0" y="78773"/>
                  </a:cubicBezTo>
                  <a:cubicBezTo>
                    <a:pt x="0" y="122277"/>
                    <a:pt x="35268" y="157545"/>
                    <a:pt x="78773" y="157545"/>
                  </a:cubicBezTo>
                  <a:cubicBezTo>
                    <a:pt x="122277" y="157545"/>
                    <a:pt x="157545" y="122277"/>
                    <a:pt x="157545" y="78773"/>
                  </a:cubicBezTo>
                  <a:cubicBezTo>
                    <a:pt x="157545" y="35268"/>
                    <a:pt x="122277" y="0"/>
                    <a:pt x="78773" y="0"/>
                  </a:cubicBezTo>
                  <a:close/>
                </a:path>
              </a:pathLst>
            </a:custGeom>
            <a:grpFill/>
            <a:ln w="751" cap="flat">
              <a:noFill/>
              <a:prstDash val="solid"/>
              <a:miter/>
            </a:ln>
          </p:spPr>
          <p:txBody>
            <a:bodyPr rtlCol="0" anchor="ctr"/>
            <a:lstStyle/>
            <a:p>
              <a:endParaRPr lang="en-US"/>
            </a:p>
          </p:txBody>
        </p:sp>
      </p:grpSp>
      <p:sp>
        <p:nvSpPr>
          <p:cNvPr id="3" name="Content Placeholder 2">
            <a:extLst>
              <a:ext uri="{FF2B5EF4-FFF2-40B4-BE49-F238E27FC236}">
                <a16:creationId xmlns:a16="http://schemas.microsoft.com/office/drawing/2014/main" id="{AF881A75-DBEE-3E3C-1FD1-DD86936D34BF}"/>
              </a:ext>
            </a:extLst>
          </p:cNvPr>
          <p:cNvSpPr>
            <a:spLocks noGrp="1"/>
          </p:cNvSpPr>
          <p:nvPr>
            <p:ph idx="1"/>
          </p:nvPr>
        </p:nvSpPr>
        <p:spPr>
          <a:xfrm>
            <a:off x="6297233" y="518400"/>
            <a:ext cx="4771607" cy="5837949"/>
          </a:xfrm>
        </p:spPr>
        <p:txBody>
          <a:bodyPr anchor="ctr">
            <a:normAutofit/>
          </a:bodyPr>
          <a:lstStyle/>
          <a:p>
            <a:r>
              <a:rPr lang="en-GB" sz="2000" b="0" i="0">
                <a:solidFill>
                  <a:schemeClr val="tx1">
                    <a:alpha val="80000"/>
                  </a:schemeClr>
                </a:solidFill>
                <a:effectLst/>
                <a:latin typeface="Arial" panose="020B0604020202020204" pitchFamily="34" charset="0"/>
              </a:rPr>
              <a:t>To achieve a systematic understanding of core Graphics &amp; Games Programming principles and techniques including the use of graphics APIs, mathematical principles and related algorithms and data structures used to create complex graphical scenes. </a:t>
            </a:r>
          </a:p>
          <a:p>
            <a:endParaRPr lang="en-GB" sz="2000">
              <a:solidFill>
                <a:schemeClr val="tx1">
                  <a:alpha val="80000"/>
                </a:schemeClr>
              </a:solidFill>
              <a:latin typeface="Arial" panose="020B0604020202020204" pitchFamily="34" charset="0"/>
            </a:endParaRPr>
          </a:p>
          <a:p>
            <a:endParaRPr lang="en-GB" sz="2000">
              <a:solidFill>
                <a:schemeClr val="tx1">
                  <a:alpha val="80000"/>
                </a:schemeClr>
              </a:solidFill>
            </a:endParaRPr>
          </a:p>
        </p:txBody>
      </p:sp>
      <p:cxnSp>
        <p:nvCxnSpPr>
          <p:cNvPr id="17" name="Straight Connector 16">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586162" y="3610394"/>
            <a:ext cx="0" cy="3238728"/>
          </a:xfrm>
          <a:prstGeom prst="line">
            <a:avLst/>
          </a:prstGeom>
          <a:ln w="25400" cap="sq">
            <a:gradFill flip="none" rotWithShape="1">
              <a:gsLst>
                <a:gs pos="0">
                  <a:schemeClr val="accent1"/>
                </a:gs>
                <a:gs pos="100000">
                  <a:schemeClr val="accent2"/>
                </a:gs>
              </a:gsLst>
              <a:lin ang="5400000" scaled="0"/>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05349621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6E9B3E6-E277-4D68-BA48-9CB43FFBD6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12" name="Rectangle 11">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6" name="Rectangle 15">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6AB824B-08D6-A2F3-CE9F-945EB30843B2}"/>
              </a:ext>
            </a:extLst>
          </p:cNvPr>
          <p:cNvSpPr>
            <a:spLocks noGrp="1"/>
          </p:cNvSpPr>
          <p:nvPr>
            <p:ph type="title"/>
          </p:nvPr>
        </p:nvSpPr>
        <p:spPr>
          <a:xfrm>
            <a:off x="1043631" y="809898"/>
            <a:ext cx="10173010" cy="1554480"/>
          </a:xfrm>
        </p:spPr>
        <p:txBody>
          <a:bodyPr anchor="ctr">
            <a:normAutofit/>
          </a:bodyPr>
          <a:lstStyle/>
          <a:p>
            <a:r>
              <a:rPr lang="en-GB" sz="4800"/>
              <a:t>LEARNING OUTCOMES </a:t>
            </a:r>
          </a:p>
        </p:txBody>
      </p:sp>
      <p:cxnSp>
        <p:nvCxnSpPr>
          <p:cNvPr id="18" name="Straight Connector 17">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D764E9D3-EDC3-EACA-3BB1-6919259761D0}"/>
              </a:ext>
            </a:extLst>
          </p:cNvPr>
          <p:cNvGraphicFramePr>
            <a:graphicFrameLocks noGrp="1"/>
          </p:cNvGraphicFramePr>
          <p:nvPr>
            <p:ph idx="1"/>
            <p:extLst>
              <p:ext uri="{D42A27DB-BD31-4B8C-83A1-F6EECF244321}">
                <p14:modId xmlns:p14="http://schemas.microsoft.com/office/powerpoint/2010/main" val="3784723137"/>
              </p:ext>
            </p:extLst>
          </p:nvPr>
        </p:nvGraphicFramePr>
        <p:xfrm>
          <a:off x="904602" y="3017519"/>
          <a:ext cx="10378440" cy="320990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15173786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2679492-7988-4050-9056-5424444524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B091B163-7D61-4891-ABCF-5C13D9C418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779911" cy="6858000"/>
          </a:xfrm>
          <a:prstGeom prst="rect">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A4329EF6-769E-4EA6-ADFA-46B1CCFD2BED}"/>
              </a:ext>
            </a:extLst>
          </p:cNvPr>
          <p:cNvSpPr>
            <a:spLocks noGrp="1"/>
          </p:cNvSpPr>
          <p:nvPr>
            <p:ph type="title"/>
          </p:nvPr>
        </p:nvSpPr>
        <p:spPr>
          <a:xfrm>
            <a:off x="1188069" y="381935"/>
            <a:ext cx="4008583" cy="5974414"/>
          </a:xfrm>
        </p:spPr>
        <p:txBody>
          <a:bodyPr anchor="ctr">
            <a:normAutofit/>
          </a:bodyPr>
          <a:lstStyle/>
          <a:p>
            <a:r>
              <a:rPr lang="en-GB" sz="7400">
                <a:solidFill>
                  <a:srgbClr val="FFFFFF"/>
                </a:solidFill>
              </a:rPr>
              <a:t>Indicative content </a:t>
            </a:r>
          </a:p>
        </p:txBody>
      </p:sp>
      <p:grpSp>
        <p:nvGrpSpPr>
          <p:cNvPr id="12" name="Group 11">
            <a:extLst>
              <a:ext uri="{FF2B5EF4-FFF2-40B4-BE49-F238E27FC236}">
                <a16:creationId xmlns:a16="http://schemas.microsoft.com/office/drawing/2014/main" id="{0474DF76-993E-44DE-AFB0-C416182ACEC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13892" y="554152"/>
            <a:ext cx="574177" cy="1075866"/>
            <a:chOff x="613892" y="554152"/>
            <a:chExt cx="574177" cy="1075866"/>
          </a:xfrm>
          <a:solidFill>
            <a:srgbClr val="FFFFFF"/>
          </a:solidFill>
        </p:grpSpPr>
        <p:sp>
          <p:nvSpPr>
            <p:cNvPr id="13" name="Graphic 11">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3061" y="554152"/>
              <a:ext cx="171515" cy="171515"/>
            </a:xfrm>
            <a:custGeom>
              <a:avLst/>
              <a:gdLst>
                <a:gd name="connsiteX0" fmla="*/ 159874 w 171515"/>
                <a:gd name="connsiteY0" fmla="*/ 74116 h 171515"/>
                <a:gd name="connsiteX1" fmla="*/ 97399 w 171515"/>
                <a:gd name="connsiteY1" fmla="*/ 74116 h 171515"/>
                <a:gd name="connsiteX2" fmla="*/ 97399 w 171515"/>
                <a:gd name="connsiteY2" fmla="*/ 11641 h 171515"/>
                <a:gd name="connsiteX3" fmla="*/ 85758 w 171515"/>
                <a:gd name="connsiteY3" fmla="*/ 0 h 171515"/>
                <a:gd name="connsiteX4" fmla="*/ 74116 w 171515"/>
                <a:gd name="connsiteY4" fmla="*/ 11641 h 171515"/>
                <a:gd name="connsiteX5" fmla="*/ 74116 w 171515"/>
                <a:gd name="connsiteY5" fmla="*/ 74116 h 171515"/>
                <a:gd name="connsiteX6" fmla="*/ 11641 w 171515"/>
                <a:gd name="connsiteY6" fmla="*/ 74116 h 171515"/>
                <a:gd name="connsiteX7" fmla="*/ 0 w 171515"/>
                <a:gd name="connsiteY7" fmla="*/ 85758 h 171515"/>
                <a:gd name="connsiteX8" fmla="*/ 11641 w 171515"/>
                <a:gd name="connsiteY8" fmla="*/ 97399 h 171515"/>
                <a:gd name="connsiteX9" fmla="*/ 74116 w 171515"/>
                <a:gd name="connsiteY9" fmla="*/ 97399 h 171515"/>
                <a:gd name="connsiteX10" fmla="*/ 74116 w 171515"/>
                <a:gd name="connsiteY10" fmla="*/ 159874 h 171515"/>
                <a:gd name="connsiteX11" fmla="*/ 85758 w 171515"/>
                <a:gd name="connsiteY11" fmla="*/ 171515 h 171515"/>
                <a:gd name="connsiteX12" fmla="*/ 97399 w 171515"/>
                <a:gd name="connsiteY12" fmla="*/ 159874 h 171515"/>
                <a:gd name="connsiteX13" fmla="*/ 97399 w 171515"/>
                <a:gd name="connsiteY13" fmla="*/ 97399 h 171515"/>
                <a:gd name="connsiteX14" fmla="*/ 159874 w 171515"/>
                <a:gd name="connsiteY14" fmla="*/ 97399 h 171515"/>
                <a:gd name="connsiteX15" fmla="*/ 171515 w 171515"/>
                <a:gd name="connsiteY15" fmla="*/ 85758 h 171515"/>
                <a:gd name="connsiteX16" fmla="*/ 159874 w 171515"/>
                <a:gd name="connsiteY16" fmla="*/ 74116 h 1715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71515" h="171515">
                  <a:moveTo>
                    <a:pt x="159874" y="74116"/>
                  </a:moveTo>
                  <a:lnTo>
                    <a:pt x="97399" y="74116"/>
                  </a:lnTo>
                  <a:lnTo>
                    <a:pt x="97399" y="11641"/>
                  </a:lnTo>
                  <a:cubicBezTo>
                    <a:pt x="97399" y="5212"/>
                    <a:pt x="92187" y="0"/>
                    <a:pt x="85758" y="0"/>
                  </a:cubicBezTo>
                  <a:cubicBezTo>
                    <a:pt x="79328" y="0"/>
                    <a:pt x="74116" y="5212"/>
                    <a:pt x="74116" y="11641"/>
                  </a:cubicBezTo>
                  <a:lnTo>
                    <a:pt x="74116" y="74116"/>
                  </a:lnTo>
                  <a:lnTo>
                    <a:pt x="11641" y="74116"/>
                  </a:lnTo>
                  <a:cubicBezTo>
                    <a:pt x="5212" y="74116"/>
                    <a:pt x="0" y="79328"/>
                    <a:pt x="0" y="85758"/>
                  </a:cubicBezTo>
                  <a:cubicBezTo>
                    <a:pt x="0" y="92187"/>
                    <a:pt x="5212" y="97399"/>
                    <a:pt x="11641" y="97399"/>
                  </a:cubicBezTo>
                  <a:lnTo>
                    <a:pt x="74116" y="97399"/>
                  </a:lnTo>
                  <a:lnTo>
                    <a:pt x="74116" y="159874"/>
                  </a:lnTo>
                  <a:cubicBezTo>
                    <a:pt x="74116" y="166303"/>
                    <a:pt x="79328" y="171515"/>
                    <a:pt x="85758" y="171515"/>
                  </a:cubicBezTo>
                  <a:cubicBezTo>
                    <a:pt x="92187" y="171515"/>
                    <a:pt x="97399" y="166303"/>
                    <a:pt x="97399" y="159874"/>
                  </a:cubicBezTo>
                  <a:lnTo>
                    <a:pt x="97399" y="97399"/>
                  </a:lnTo>
                  <a:lnTo>
                    <a:pt x="159874" y="97399"/>
                  </a:lnTo>
                  <a:cubicBezTo>
                    <a:pt x="166303" y="97399"/>
                    <a:pt x="171515" y="92187"/>
                    <a:pt x="171515" y="85758"/>
                  </a:cubicBezTo>
                  <a:cubicBezTo>
                    <a:pt x="171515" y="79328"/>
                    <a:pt x="166303" y="74116"/>
                    <a:pt x="159874" y="74116"/>
                  </a:cubicBezTo>
                  <a:close/>
                </a:path>
              </a:pathLst>
            </a:custGeom>
            <a:grpFill/>
            <a:ln w="776" cap="flat">
              <a:noFill/>
              <a:prstDash val="solid"/>
              <a:miter/>
            </a:ln>
          </p:spPr>
          <p:txBody>
            <a:bodyPr rtlCol="0" anchor="ctr"/>
            <a:lstStyle/>
            <a:p>
              <a:endParaRPr lang="en-US"/>
            </a:p>
          </p:txBody>
        </p:sp>
        <p:sp>
          <p:nvSpPr>
            <p:cNvPr id="14" name="Graphic 10">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75643" y="837005"/>
              <a:ext cx="112426" cy="112426"/>
            </a:xfrm>
            <a:custGeom>
              <a:avLst/>
              <a:gdLst>
                <a:gd name="connsiteX0" fmla="*/ 112426 w 112426"/>
                <a:gd name="connsiteY0" fmla="*/ 56213 h 112426"/>
                <a:gd name="connsiteX1" fmla="*/ 56213 w 112426"/>
                <a:gd name="connsiteY1" fmla="*/ 112426 h 112426"/>
                <a:gd name="connsiteX2" fmla="*/ 0 w 112426"/>
                <a:gd name="connsiteY2" fmla="*/ 56213 h 112426"/>
                <a:gd name="connsiteX3" fmla="*/ 56213 w 112426"/>
                <a:gd name="connsiteY3" fmla="*/ 0 h 112426"/>
                <a:gd name="connsiteX4" fmla="*/ 112426 w 112426"/>
                <a:gd name="connsiteY4" fmla="*/ 56213 h 1124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426" h="112426">
                  <a:moveTo>
                    <a:pt x="112426" y="56213"/>
                  </a:moveTo>
                  <a:cubicBezTo>
                    <a:pt x="112426" y="87259"/>
                    <a:pt x="87259" y="112426"/>
                    <a:pt x="56213" y="112426"/>
                  </a:cubicBezTo>
                  <a:cubicBezTo>
                    <a:pt x="25167" y="112426"/>
                    <a:pt x="0" y="87259"/>
                    <a:pt x="0" y="56213"/>
                  </a:cubicBezTo>
                  <a:cubicBezTo>
                    <a:pt x="0" y="25167"/>
                    <a:pt x="25167" y="0"/>
                    <a:pt x="56213" y="0"/>
                  </a:cubicBezTo>
                  <a:cubicBezTo>
                    <a:pt x="87259" y="0"/>
                    <a:pt x="112426" y="25167"/>
                    <a:pt x="112426" y="56213"/>
                  </a:cubicBezTo>
                  <a:close/>
                </a:path>
              </a:pathLst>
            </a:custGeom>
            <a:grpFill/>
            <a:ln w="516" cap="flat">
              <a:noFill/>
              <a:prstDash val="solid"/>
              <a:miter/>
            </a:ln>
          </p:spPr>
          <p:txBody>
            <a:bodyPr rtlCol="0" anchor="ctr"/>
            <a:lstStyle/>
            <a:p>
              <a:endParaRPr lang="en-US"/>
            </a:p>
          </p:txBody>
        </p:sp>
        <p:sp>
          <p:nvSpPr>
            <p:cNvPr id="15" name="Graphic 12">
              <a:extLst>
                <a:ext uri="{FF2B5EF4-FFF2-40B4-BE49-F238E27FC236}">
                  <a16:creationId xmlns:a16="http://schemas.microsoft.com/office/drawing/2014/main" id="{1453BF6C-B012-48B7-B4E8-6D7AC7C27D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3892" y="1472473"/>
              <a:ext cx="157545" cy="157545"/>
            </a:xfrm>
            <a:custGeom>
              <a:avLst/>
              <a:gdLst>
                <a:gd name="connsiteX0" fmla="*/ 78773 w 157545"/>
                <a:gd name="connsiteY0" fmla="*/ 23283 h 157545"/>
                <a:gd name="connsiteX1" fmla="*/ 134262 w 157545"/>
                <a:gd name="connsiteY1" fmla="*/ 78773 h 157545"/>
                <a:gd name="connsiteX2" fmla="*/ 78773 w 157545"/>
                <a:gd name="connsiteY2" fmla="*/ 134262 h 157545"/>
                <a:gd name="connsiteX3" fmla="*/ 23283 w 157545"/>
                <a:gd name="connsiteY3" fmla="*/ 78773 h 157545"/>
                <a:gd name="connsiteX4" fmla="*/ 78773 w 157545"/>
                <a:gd name="connsiteY4" fmla="*/ 23283 h 157545"/>
                <a:gd name="connsiteX5" fmla="*/ 78773 w 157545"/>
                <a:gd name="connsiteY5" fmla="*/ 0 h 157545"/>
                <a:gd name="connsiteX6" fmla="*/ 0 w 157545"/>
                <a:gd name="connsiteY6" fmla="*/ 78773 h 157545"/>
                <a:gd name="connsiteX7" fmla="*/ 78773 w 157545"/>
                <a:gd name="connsiteY7" fmla="*/ 157545 h 157545"/>
                <a:gd name="connsiteX8" fmla="*/ 157545 w 157545"/>
                <a:gd name="connsiteY8" fmla="*/ 78773 h 157545"/>
                <a:gd name="connsiteX9" fmla="*/ 78773 w 157545"/>
                <a:gd name="connsiteY9" fmla="*/ 0 h 157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545" h="157545">
                  <a:moveTo>
                    <a:pt x="78773" y="23283"/>
                  </a:moveTo>
                  <a:cubicBezTo>
                    <a:pt x="109419" y="23283"/>
                    <a:pt x="134262" y="48126"/>
                    <a:pt x="134262" y="78773"/>
                  </a:cubicBezTo>
                  <a:cubicBezTo>
                    <a:pt x="134262" y="109419"/>
                    <a:pt x="109419" y="134262"/>
                    <a:pt x="78773" y="134262"/>
                  </a:cubicBezTo>
                  <a:cubicBezTo>
                    <a:pt x="48126" y="134262"/>
                    <a:pt x="23283" y="109419"/>
                    <a:pt x="23283" y="78773"/>
                  </a:cubicBezTo>
                  <a:cubicBezTo>
                    <a:pt x="23312" y="48139"/>
                    <a:pt x="48139" y="23312"/>
                    <a:pt x="78773" y="23283"/>
                  </a:cubicBezTo>
                  <a:moveTo>
                    <a:pt x="78773" y="0"/>
                  </a:moveTo>
                  <a:cubicBezTo>
                    <a:pt x="35268" y="0"/>
                    <a:pt x="0" y="35268"/>
                    <a:pt x="0" y="78773"/>
                  </a:cubicBezTo>
                  <a:cubicBezTo>
                    <a:pt x="0" y="122277"/>
                    <a:pt x="35268" y="157545"/>
                    <a:pt x="78773" y="157545"/>
                  </a:cubicBezTo>
                  <a:cubicBezTo>
                    <a:pt x="122277" y="157545"/>
                    <a:pt x="157545" y="122277"/>
                    <a:pt x="157545" y="78773"/>
                  </a:cubicBezTo>
                  <a:cubicBezTo>
                    <a:pt x="157545" y="35268"/>
                    <a:pt x="122277" y="0"/>
                    <a:pt x="78773" y="0"/>
                  </a:cubicBezTo>
                  <a:close/>
                </a:path>
              </a:pathLst>
            </a:custGeom>
            <a:grpFill/>
            <a:ln w="751" cap="flat">
              <a:noFill/>
              <a:prstDash val="solid"/>
              <a:miter/>
            </a:ln>
          </p:spPr>
          <p:txBody>
            <a:bodyPr rtlCol="0" anchor="ctr"/>
            <a:lstStyle/>
            <a:p>
              <a:endParaRPr lang="en-US"/>
            </a:p>
          </p:txBody>
        </p:sp>
      </p:grpSp>
      <p:sp>
        <p:nvSpPr>
          <p:cNvPr id="3" name="Content Placeholder 2">
            <a:extLst>
              <a:ext uri="{FF2B5EF4-FFF2-40B4-BE49-F238E27FC236}">
                <a16:creationId xmlns:a16="http://schemas.microsoft.com/office/drawing/2014/main" id="{E5F13A74-F13D-D7BF-2E6C-5B860A7ED8C9}"/>
              </a:ext>
            </a:extLst>
          </p:cNvPr>
          <p:cNvSpPr>
            <a:spLocks noGrp="1"/>
          </p:cNvSpPr>
          <p:nvPr>
            <p:ph idx="1"/>
          </p:nvPr>
        </p:nvSpPr>
        <p:spPr>
          <a:xfrm>
            <a:off x="6297233" y="518400"/>
            <a:ext cx="4771607" cy="5837949"/>
          </a:xfrm>
        </p:spPr>
        <p:txBody>
          <a:bodyPr anchor="ctr">
            <a:normAutofit/>
          </a:bodyPr>
          <a:lstStyle/>
          <a:p>
            <a:pPr rtl="0" fontAlgn="base">
              <a:buFont typeface="Arial" panose="020B0604020202020204" pitchFamily="34" charset="0"/>
              <a:buChar char="•"/>
            </a:pPr>
            <a:r>
              <a:rPr lang="en-GB" sz="2000" b="0" i="0">
                <a:solidFill>
                  <a:schemeClr val="tx1">
                    <a:alpha val="80000"/>
                  </a:schemeClr>
                </a:solidFill>
                <a:effectLst/>
                <a:latin typeface="Arial" panose="020B0604020202020204" pitchFamily="34" charset="0"/>
              </a:rPr>
              <a:t>Graphics hardware/terminology </a:t>
            </a:r>
          </a:p>
          <a:p>
            <a:pPr rtl="0" fontAlgn="base">
              <a:buFont typeface="Arial" panose="020B0604020202020204" pitchFamily="34" charset="0"/>
              <a:buChar char="•"/>
            </a:pPr>
            <a:r>
              <a:rPr lang="en-GB" sz="2000" b="0" i="0">
                <a:solidFill>
                  <a:schemeClr val="tx1">
                    <a:alpha val="80000"/>
                  </a:schemeClr>
                </a:solidFill>
                <a:effectLst/>
                <a:latin typeface="Arial" panose="020B0604020202020204" pitchFamily="34" charset="0"/>
              </a:rPr>
              <a:t>Development tools </a:t>
            </a:r>
          </a:p>
          <a:p>
            <a:pPr rtl="0" fontAlgn="base">
              <a:buFont typeface="Arial" panose="020B0604020202020204" pitchFamily="34" charset="0"/>
              <a:buChar char="•"/>
            </a:pPr>
            <a:r>
              <a:rPr lang="en-GB" sz="2000" b="0" i="0">
                <a:solidFill>
                  <a:schemeClr val="tx1">
                    <a:alpha val="80000"/>
                  </a:schemeClr>
                </a:solidFill>
                <a:effectLst/>
                <a:latin typeface="Arial" panose="020B0604020202020204" pitchFamily="34" charset="0"/>
              </a:rPr>
              <a:t>Graphics platform APIs e.g. DirectX, OpenGL </a:t>
            </a:r>
          </a:p>
          <a:p>
            <a:pPr rtl="0" fontAlgn="base">
              <a:buFont typeface="Arial" panose="020B0604020202020204" pitchFamily="34" charset="0"/>
              <a:buChar char="•"/>
            </a:pPr>
            <a:r>
              <a:rPr lang="en-GB" sz="2000" b="0" i="0">
                <a:solidFill>
                  <a:schemeClr val="tx1">
                    <a:alpha val="80000"/>
                  </a:schemeClr>
                </a:solidFill>
                <a:effectLst/>
                <a:latin typeface="Arial" panose="020B0604020202020204" pitchFamily="34" charset="0"/>
              </a:rPr>
              <a:t>Application of suitable programming languages (C/ C++) </a:t>
            </a:r>
          </a:p>
          <a:p>
            <a:pPr rtl="0" fontAlgn="base">
              <a:buFont typeface="Arial" panose="020B0604020202020204" pitchFamily="34" charset="0"/>
              <a:buChar char="•"/>
            </a:pPr>
            <a:r>
              <a:rPr lang="en-GB" sz="2000" b="0" i="0">
                <a:solidFill>
                  <a:schemeClr val="tx1">
                    <a:alpha val="80000"/>
                  </a:schemeClr>
                </a:solidFill>
                <a:effectLst/>
                <a:latin typeface="Arial" panose="020B0604020202020204" pitchFamily="34" charset="0"/>
              </a:rPr>
              <a:t>Hardware acceleration and the graphics pipeline. </a:t>
            </a:r>
          </a:p>
          <a:p>
            <a:pPr rtl="0" fontAlgn="base">
              <a:buFont typeface="Arial" panose="020B0604020202020204" pitchFamily="34" charset="0"/>
              <a:buChar char="•"/>
            </a:pPr>
            <a:r>
              <a:rPr lang="en-GB" sz="2000" b="0" i="0">
                <a:solidFill>
                  <a:schemeClr val="tx1">
                    <a:alpha val="80000"/>
                  </a:schemeClr>
                </a:solidFill>
                <a:effectLst/>
                <a:latin typeface="Arial" panose="020B0604020202020204" pitchFamily="34" charset="0"/>
              </a:rPr>
              <a:t>Transformations, object, world and camera spaces  </a:t>
            </a:r>
          </a:p>
          <a:p>
            <a:pPr rtl="0" fontAlgn="base">
              <a:buFont typeface="Arial" panose="020B0604020202020204" pitchFamily="34" charset="0"/>
              <a:buChar char="•"/>
            </a:pPr>
            <a:r>
              <a:rPr lang="en-GB" sz="2000" b="0" i="0">
                <a:solidFill>
                  <a:schemeClr val="tx1">
                    <a:alpha val="80000"/>
                  </a:schemeClr>
                </a:solidFill>
                <a:effectLst/>
                <a:latin typeface="Arial" panose="020B0604020202020204" pitchFamily="34" charset="0"/>
              </a:rPr>
              <a:t>Projections, perspective  </a:t>
            </a:r>
          </a:p>
          <a:p>
            <a:pPr rtl="0" fontAlgn="base">
              <a:buFont typeface="Arial" panose="020B0604020202020204" pitchFamily="34" charset="0"/>
              <a:buChar char="•"/>
            </a:pPr>
            <a:r>
              <a:rPr lang="en-GB" sz="2000" b="0" i="0">
                <a:solidFill>
                  <a:schemeClr val="tx1">
                    <a:alpha val="80000"/>
                  </a:schemeClr>
                </a:solidFill>
                <a:effectLst/>
                <a:latin typeface="Arial" panose="020B0604020202020204" pitchFamily="34" charset="0"/>
              </a:rPr>
              <a:t>Clipping and hidden surface removal  </a:t>
            </a:r>
          </a:p>
          <a:p>
            <a:pPr rtl="0" fontAlgn="base">
              <a:buFont typeface="Arial" panose="020B0604020202020204" pitchFamily="34" charset="0"/>
              <a:buChar char="•"/>
            </a:pPr>
            <a:r>
              <a:rPr lang="en-GB" sz="2000" b="0" i="0">
                <a:solidFill>
                  <a:schemeClr val="tx1">
                    <a:alpha val="80000"/>
                  </a:schemeClr>
                </a:solidFill>
                <a:effectLst/>
                <a:latin typeface="Arial" panose="020B0604020202020204" pitchFamily="34" charset="0"/>
              </a:rPr>
              <a:t>Rasterization </a:t>
            </a:r>
          </a:p>
          <a:p>
            <a:pPr rtl="0" fontAlgn="base">
              <a:buFont typeface="Arial" panose="020B0604020202020204" pitchFamily="34" charset="0"/>
              <a:buChar char="•"/>
            </a:pPr>
            <a:r>
              <a:rPr lang="en-GB" sz="2000" b="0" i="0">
                <a:solidFill>
                  <a:schemeClr val="tx1">
                    <a:alpha val="80000"/>
                  </a:schemeClr>
                </a:solidFill>
                <a:effectLst/>
                <a:latin typeface="Arial" panose="020B0604020202020204" pitchFamily="34" charset="0"/>
              </a:rPr>
              <a:t>Rendering Algorithms </a:t>
            </a:r>
          </a:p>
        </p:txBody>
      </p:sp>
      <p:cxnSp>
        <p:nvCxnSpPr>
          <p:cNvPr id="17" name="Straight Connector 16">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586162" y="3610394"/>
            <a:ext cx="0" cy="3238728"/>
          </a:xfrm>
          <a:prstGeom prst="line">
            <a:avLst/>
          </a:prstGeom>
          <a:ln w="25400" cap="sq">
            <a:gradFill flip="none" rotWithShape="1">
              <a:gsLst>
                <a:gs pos="0">
                  <a:schemeClr val="accent1"/>
                </a:gs>
                <a:gs pos="100000">
                  <a:schemeClr val="accent2"/>
                </a:gs>
              </a:gsLst>
              <a:lin ang="5400000" scaled="0"/>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73285268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Rectangle 25">
            <a:extLst>
              <a:ext uri="{FF2B5EF4-FFF2-40B4-BE49-F238E27FC236}">
                <a16:creationId xmlns:a16="http://schemas.microsoft.com/office/drawing/2014/main" id="{32AEEBC8-9D30-42EF-95F2-386C2653FB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8A7872C-8036-6ADF-F177-ABE2C3DDC2C6}"/>
              </a:ext>
            </a:extLst>
          </p:cNvPr>
          <p:cNvSpPr>
            <a:spLocks noGrp="1"/>
          </p:cNvSpPr>
          <p:nvPr>
            <p:ph type="title"/>
          </p:nvPr>
        </p:nvSpPr>
        <p:spPr>
          <a:xfrm>
            <a:off x="630936" y="502920"/>
            <a:ext cx="3419856" cy="1463040"/>
          </a:xfrm>
        </p:spPr>
        <p:txBody>
          <a:bodyPr anchor="ctr">
            <a:normAutofit/>
          </a:bodyPr>
          <a:lstStyle/>
          <a:p>
            <a:r>
              <a:rPr lang="en-GB" sz="4800"/>
              <a:t>Study Time Allocation </a:t>
            </a:r>
          </a:p>
        </p:txBody>
      </p:sp>
      <p:sp>
        <p:nvSpPr>
          <p:cNvPr id="28" name="sketch line">
            <a:extLst>
              <a:ext uri="{FF2B5EF4-FFF2-40B4-BE49-F238E27FC236}">
                <a16:creationId xmlns:a16="http://schemas.microsoft.com/office/drawing/2014/main" id="{2E92FA66-67D7-4CB4-94D3-E643A9AD47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566159" y="1225296"/>
            <a:ext cx="1554480" cy="18288"/>
          </a:xfrm>
          <a:custGeom>
            <a:avLst/>
            <a:gdLst>
              <a:gd name="connsiteX0" fmla="*/ 0 w 1554480"/>
              <a:gd name="connsiteY0" fmla="*/ 0 h 18288"/>
              <a:gd name="connsiteX1" fmla="*/ 549250 w 1554480"/>
              <a:gd name="connsiteY1" fmla="*/ 0 h 18288"/>
              <a:gd name="connsiteX2" fmla="*/ 1082954 w 1554480"/>
              <a:gd name="connsiteY2" fmla="*/ 0 h 18288"/>
              <a:gd name="connsiteX3" fmla="*/ 1554480 w 1554480"/>
              <a:gd name="connsiteY3" fmla="*/ 0 h 18288"/>
              <a:gd name="connsiteX4" fmla="*/ 1554480 w 1554480"/>
              <a:gd name="connsiteY4" fmla="*/ 18288 h 18288"/>
              <a:gd name="connsiteX5" fmla="*/ 1067410 w 1554480"/>
              <a:gd name="connsiteY5" fmla="*/ 18288 h 18288"/>
              <a:gd name="connsiteX6" fmla="*/ 549250 w 1554480"/>
              <a:gd name="connsiteY6" fmla="*/ 18288 h 18288"/>
              <a:gd name="connsiteX7" fmla="*/ 0 w 1554480"/>
              <a:gd name="connsiteY7" fmla="*/ 18288 h 18288"/>
              <a:gd name="connsiteX8" fmla="*/ 0 w 1554480"/>
              <a:gd name="connsiteY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554480" h="18288" fill="none" extrusionOk="0">
                <a:moveTo>
                  <a:pt x="0" y="0"/>
                </a:moveTo>
                <a:cubicBezTo>
                  <a:pt x="114141" y="-19864"/>
                  <a:pt x="345055" y="-1657"/>
                  <a:pt x="549250" y="0"/>
                </a:cubicBezTo>
                <a:cubicBezTo>
                  <a:pt x="753445" y="1657"/>
                  <a:pt x="862292" y="-5674"/>
                  <a:pt x="1082954" y="0"/>
                </a:cubicBezTo>
                <a:cubicBezTo>
                  <a:pt x="1303616" y="5674"/>
                  <a:pt x="1363530" y="4537"/>
                  <a:pt x="1554480" y="0"/>
                </a:cubicBezTo>
                <a:cubicBezTo>
                  <a:pt x="1554963" y="7176"/>
                  <a:pt x="1553909" y="13682"/>
                  <a:pt x="1554480" y="18288"/>
                </a:cubicBezTo>
                <a:cubicBezTo>
                  <a:pt x="1338847" y="6127"/>
                  <a:pt x="1215066" y="37851"/>
                  <a:pt x="1067410" y="18288"/>
                </a:cubicBezTo>
                <a:cubicBezTo>
                  <a:pt x="919754" y="-1275"/>
                  <a:pt x="800465" y="3080"/>
                  <a:pt x="549250" y="18288"/>
                </a:cubicBezTo>
                <a:cubicBezTo>
                  <a:pt x="298035" y="33496"/>
                  <a:pt x="158868" y="22769"/>
                  <a:pt x="0" y="18288"/>
                </a:cubicBezTo>
                <a:cubicBezTo>
                  <a:pt x="-655" y="13237"/>
                  <a:pt x="709" y="4645"/>
                  <a:pt x="0" y="0"/>
                </a:cubicBezTo>
                <a:close/>
              </a:path>
              <a:path w="1554480" h="18288" stroke="0" extrusionOk="0">
                <a:moveTo>
                  <a:pt x="0" y="0"/>
                </a:moveTo>
                <a:cubicBezTo>
                  <a:pt x="249941" y="-58"/>
                  <a:pt x="367334" y="23448"/>
                  <a:pt x="502615" y="0"/>
                </a:cubicBezTo>
                <a:cubicBezTo>
                  <a:pt x="637897" y="-23448"/>
                  <a:pt x="813653" y="-20418"/>
                  <a:pt x="974141" y="0"/>
                </a:cubicBezTo>
                <a:cubicBezTo>
                  <a:pt x="1134629" y="20418"/>
                  <a:pt x="1268772" y="6288"/>
                  <a:pt x="1554480" y="0"/>
                </a:cubicBezTo>
                <a:cubicBezTo>
                  <a:pt x="1554917" y="7222"/>
                  <a:pt x="1555359" y="13299"/>
                  <a:pt x="1554480" y="18288"/>
                </a:cubicBezTo>
                <a:cubicBezTo>
                  <a:pt x="1336087" y="12172"/>
                  <a:pt x="1310024" y="19759"/>
                  <a:pt x="1067410" y="18288"/>
                </a:cubicBezTo>
                <a:cubicBezTo>
                  <a:pt x="824796" y="16818"/>
                  <a:pt x="787902" y="34647"/>
                  <a:pt x="518160" y="18288"/>
                </a:cubicBezTo>
                <a:cubicBezTo>
                  <a:pt x="248418" y="1930"/>
                  <a:pt x="133160" y="9205"/>
                  <a:pt x="0" y="18288"/>
                </a:cubicBezTo>
                <a:cubicBezTo>
                  <a:pt x="-643" y="9451"/>
                  <a:pt x="-340" y="7114"/>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Content Placeholder 8">
            <a:extLst>
              <a:ext uri="{FF2B5EF4-FFF2-40B4-BE49-F238E27FC236}">
                <a16:creationId xmlns:a16="http://schemas.microsoft.com/office/drawing/2014/main" id="{216CB01A-6513-8959-F977-6F707E2964C1}"/>
              </a:ext>
            </a:extLst>
          </p:cNvPr>
          <p:cNvSpPr>
            <a:spLocks noGrp="1"/>
          </p:cNvSpPr>
          <p:nvPr>
            <p:ph idx="1"/>
          </p:nvPr>
        </p:nvSpPr>
        <p:spPr>
          <a:xfrm>
            <a:off x="4654295" y="502920"/>
            <a:ext cx="6894576" cy="1463040"/>
          </a:xfrm>
        </p:spPr>
        <p:txBody>
          <a:bodyPr anchor="ctr">
            <a:normAutofit/>
          </a:bodyPr>
          <a:lstStyle/>
          <a:p>
            <a:endParaRPr lang="en-US" sz="2200"/>
          </a:p>
        </p:txBody>
      </p:sp>
      <p:pic>
        <p:nvPicPr>
          <p:cNvPr id="5" name="Content Placeholder 4">
            <a:extLst>
              <a:ext uri="{FF2B5EF4-FFF2-40B4-BE49-F238E27FC236}">
                <a16:creationId xmlns:a16="http://schemas.microsoft.com/office/drawing/2014/main" id="{B0DDF2DF-B61E-A867-7D55-D4BB3C6ECCFA}"/>
              </a:ext>
            </a:extLst>
          </p:cNvPr>
          <p:cNvPicPr>
            <a:picLocks noChangeAspect="1"/>
          </p:cNvPicPr>
          <p:nvPr/>
        </p:nvPicPr>
        <p:blipFill>
          <a:blip r:embed="rId2"/>
          <a:stretch>
            <a:fillRect/>
          </a:stretch>
        </p:blipFill>
        <p:spPr>
          <a:xfrm>
            <a:off x="810766" y="2290936"/>
            <a:ext cx="10558275" cy="3959352"/>
          </a:xfrm>
          <a:prstGeom prst="rect">
            <a:avLst/>
          </a:prstGeom>
        </p:spPr>
      </p:pic>
    </p:spTree>
    <p:extLst>
      <p:ext uri="{BB962C8B-B14F-4D97-AF65-F5344CB8AC3E}">
        <p14:creationId xmlns:p14="http://schemas.microsoft.com/office/powerpoint/2010/main" val="278306256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56E9B3E6-E277-4D68-BA48-9CB43FFBD6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9" name="Group 18">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12" name="Rectangle 11">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6" name="Rectangle 15">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6B4BF24-4CAC-8912-2DFB-03BF7F84948E}"/>
              </a:ext>
            </a:extLst>
          </p:cNvPr>
          <p:cNvSpPr>
            <a:spLocks noGrp="1"/>
          </p:cNvSpPr>
          <p:nvPr>
            <p:ph type="title"/>
          </p:nvPr>
        </p:nvSpPr>
        <p:spPr>
          <a:xfrm>
            <a:off x="1043631" y="809898"/>
            <a:ext cx="10173010" cy="1554480"/>
          </a:xfrm>
        </p:spPr>
        <p:txBody>
          <a:bodyPr anchor="ctr">
            <a:normAutofit/>
          </a:bodyPr>
          <a:lstStyle/>
          <a:p>
            <a:r>
              <a:rPr lang="en-GB" sz="4800"/>
              <a:t>Assessments</a:t>
            </a:r>
          </a:p>
        </p:txBody>
      </p:sp>
      <p:cxnSp>
        <p:nvCxnSpPr>
          <p:cNvPr id="18" name="Straight Connector 17">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graphicFrame>
        <p:nvGraphicFramePr>
          <p:cNvPr id="21" name="Content Placeholder 2">
            <a:extLst>
              <a:ext uri="{FF2B5EF4-FFF2-40B4-BE49-F238E27FC236}">
                <a16:creationId xmlns:a16="http://schemas.microsoft.com/office/drawing/2014/main" id="{6C0F3060-6A8B-24A8-9B1E-ABB76F6B30E0}"/>
              </a:ext>
            </a:extLst>
          </p:cNvPr>
          <p:cNvGraphicFramePr>
            <a:graphicFrameLocks noGrp="1"/>
          </p:cNvGraphicFramePr>
          <p:nvPr>
            <p:ph idx="1"/>
            <p:extLst>
              <p:ext uri="{D42A27DB-BD31-4B8C-83A1-F6EECF244321}">
                <p14:modId xmlns:p14="http://schemas.microsoft.com/office/powerpoint/2010/main" val="4095606007"/>
              </p:ext>
            </p:extLst>
          </p:nvPr>
        </p:nvGraphicFramePr>
        <p:xfrm>
          <a:off x="975360" y="3077766"/>
          <a:ext cx="10378440" cy="320990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29244508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7942995-B07F-4636-9A06-C6A104B260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0148B65-6167-F5EF-044B-0C55358E3CD1}"/>
              </a:ext>
            </a:extLst>
          </p:cNvPr>
          <p:cNvSpPr>
            <a:spLocks noGrp="1"/>
          </p:cNvSpPr>
          <p:nvPr>
            <p:ph type="title"/>
          </p:nvPr>
        </p:nvSpPr>
        <p:spPr>
          <a:xfrm>
            <a:off x="1113810" y="2960716"/>
            <a:ext cx="4036334" cy="2387600"/>
          </a:xfrm>
        </p:spPr>
        <p:txBody>
          <a:bodyPr vert="horz" lIns="91440" tIns="45720" rIns="91440" bIns="45720" rtlCol="0" anchor="t">
            <a:normAutofit/>
          </a:bodyPr>
          <a:lstStyle/>
          <a:p>
            <a:r>
              <a:rPr lang="en-US" sz="5400" kern="1200">
                <a:solidFill>
                  <a:schemeClr val="tx1"/>
                </a:solidFill>
                <a:latin typeface="+mj-lt"/>
                <a:ea typeface="+mj-ea"/>
                <a:cs typeface="+mj-cs"/>
              </a:rPr>
              <a:t>Reading list</a:t>
            </a:r>
          </a:p>
        </p:txBody>
      </p:sp>
      <p:grpSp>
        <p:nvGrpSpPr>
          <p:cNvPr id="11" name="Group 10">
            <a:extLst>
              <a:ext uri="{FF2B5EF4-FFF2-40B4-BE49-F238E27FC236}">
                <a16:creationId xmlns:a16="http://schemas.microsoft.com/office/drawing/2014/main" id="{032D8612-31EB-44CF-A1D0-14FD4C70542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2984992"/>
            <a:ext cx="731521" cy="673460"/>
            <a:chOff x="3940602" y="308034"/>
            <a:chExt cx="2116791" cy="3428999"/>
          </a:xfrm>
          <a:solidFill>
            <a:schemeClr val="accent4"/>
          </a:solidFill>
        </p:grpSpPr>
        <p:sp>
          <p:nvSpPr>
            <p:cNvPr id="12" name="Rectangle 11">
              <a:extLst>
                <a:ext uri="{FF2B5EF4-FFF2-40B4-BE49-F238E27FC236}">
                  <a16:creationId xmlns:a16="http://schemas.microsoft.com/office/drawing/2014/main" id="{F19A4A0F-1B59-4DB0-9764-D10936E987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6" name="Rectangle 15">
            <a:extLst>
              <a:ext uri="{FF2B5EF4-FFF2-40B4-BE49-F238E27FC236}">
                <a16:creationId xmlns:a16="http://schemas.microsoft.com/office/drawing/2014/main" id="{B81933D1-5615-42C7-9C0B-4EB7105CCE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391886"/>
            <a:ext cx="6009366" cy="6017078"/>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4" name="Content Placeholder 3">
            <a:extLst>
              <a:ext uri="{FF2B5EF4-FFF2-40B4-BE49-F238E27FC236}">
                <a16:creationId xmlns:a16="http://schemas.microsoft.com/office/drawing/2014/main" id="{16C4D3CF-D6A5-76BD-E5C0-1A61BC577043}"/>
              </a:ext>
            </a:extLst>
          </p:cNvPr>
          <p:cNvGraphicFramePr>
            <a:graphicFrameLocks noGrp="1"/>
          </p:cNvGraphicFramePr>
          <p:nvPr>
            <p:ph idx="1"/>
            <p:extLst>
              <p:ext uri="{D42A27DB-BD31-4B8C-83A1-F6EECF244321}">
                <p14:modId xmlns:p14="http://schemas.microsoft.com/office/powerpoint/2010/main" val="405087389"/>
              </p:ext>
            </p:extLst>
          </p:nvPr>
        </p:nvGraphicFramePr>
        <p:xfrm>
          <a:off x="6414012" y="666728"/>
          <a:ext cx="4552963" cy="5465795"/>
        </p:xfrm>
        <a:graphic>
          <a:graphicData uri="http://schemas.openxmlformats.org/drawingml/2006/table">
            <a:tbl>
              <a:tblPr>
                <a:noFill/>
              </a:tblPr>
              <a:tblGrid>
                <a:gridCol w="1178631">
                  <a:extLst>
                    <a:ext uri="{9D8B030D-6E8A-4147-A177-3AD203B41FA5}">
                      <a16:colId xmlns:a16="http://schemas.microsoft.com/office/drawing/2014/main" val="403239276"/>
                    </a:ext>
                  </a:extLst>
                </a:gridCol>
                <a:gridCol w="2385178">
                  <a:extLst>
                    <a:ext uri="{9D8B030D-6E8A-4147-A177-3AD203B41FA5}">
                      <a16:colId xmlns:a16="http://schemas.microsoft.com/office/drawing/2014/main" val="3984795734"/>
                    </a:ext>
                  </a:extLst>
                </a:gridCol>
                <a:gridCol w="989154">
                  <a:extLst>
                    <a:ext uri="{9D8B030D-6E8A-4147-A177-3AD203B41FA5}">
                      <a16:colId xmlns:a16="http://schemas.microsoft.com/office/drawing/2014/main" val="2510299681"/>
                    </a:ext>
                  </a:extLst>
                </a:gridCol>
              </a:tblGrid>
              <a:tr h="328303">
                <a:tc>
                  <a:txBody>
                    <a:bodyPr/>
                    <a:lstStyle/>
                    <a:p>
                      <a:pPr algn="just" rtl="0" fontAlgn="base"/>
                      <a:r>
                        <a:rPr lang="en-GB" sz="1200" b="1" i="0" cap="none" spc="0">
                          <a:solidFill>
                            <a:schemeClr val="tx1"/>
                          </a:solidFill>
                          <a:effectLst/>
                          <a:latin typeface="Arial" panose="020B0604020202020204" pitchFamily="34" charset="0"/>
                        </a:rPr>
                        <a:t>Module Code</a:t>
                      </a:r>
                      <a:r>
                        <a:rPr lang="en-GB" sz="1200" b="0" i="0" cap="none" spc="0">
                          <a:solidFill>
                            <a:schemeClr val="tx1"/>
                          </a:solidFill>
                          <a:effectLst/>
                          <a:latin typeface="Arial" panose="020B0604020202020204" pitchFamily="34" charset="0"/>
                        </a:rPr>
                        <a:t> </a:t>
                      </a:r>
                      <a:endParaRPr lang="en-GB" sz="1200" b="0" i="0" cap="none" spc="0">
                        <a:solidFill>
                          <a:schemeClr val="tx1"/>
                        </a:solidFill>
                        <a:effectLst/>
                      </a:endParaRPr>
                    </a:p>
                  </a:txBody>
                  <a:tcPr marL="0" marR="78435" marT="26619" marB="88730">
                    <a:lnL w="12700" cmpd="sng">
                      <a:noFill/>
                      <a:prstDash val="solid"/>
                    </a:lnL>
                    <a:lnR w="12700" cmpd="sng">
                      <a:noFill/>
                      <a:prstDash val="solid"/>
                    </a:lnR>
                    <a:lnT w="9525" cap="flat" cmpd="sng" algn="ctr">
                      <a:solidFill>
                        <a:schemeClr val="tx1"/>
                      </a:solidFill>
                      <a:prstDash val="solid"/>
                    </a:lnT>
                    <a:lnB w="12700" cmpd="sng">
                      <a:noFill/>
                      <a:prstDash val="solid"/>
                    </a:lnB>
                    <a:noFill/>
                  </a:tcPr>
                </a:tc>
                <a:tc gridSpan="2">
                  <a:txBody>
                    <a:bodyPr/>
                    <a:lstStyle/>
                    <a:p>
                      <a:pPr algn="just" rtl="0" fontAlgn="base"/>
                      <a:r>
                        <a:rPr lang="en-GB" sz="1200" b="0" i="0" cap="none" spc="0">
                          <a:solidFill>
                            <a:schemeClr val="tx1"/>
                          </a:solidFill>
                          <a:effectLst/>
                          <a:latin typeface="Arial" panose="020B0604020202020204" pitchFamily="34" charset="0"/>
                        </a:rPr>
                        <a:t>ACCA6021 </a:t>
                      </a:r>
                      <a:endParaRPr lang="en-GB" sz="1200" b="0" i="0" cap="none" spc="0">
                        <a:solidFill>
                          <a:schemeClr val="tx1"/>
                        </a:solidFill>
                        <a:effectLst/>
                      </a:endParaRPr>
                    </a:p>
                  </a:txBody>
                  <a:tcPr marL="0" marR="78435" marT="26619" marB="88730">
                    <a:lnL w="12700" cmpd="sng">
                      <a:noFill/>
                      <a:prstDash val="solid"/>
                    </a:lnL>
                    <a:lnR w="12700" cmpd="sng">
                      <a:noFill/>
                      <a:prstDash val="solid"/>
                    </a:lnR>
                    <a:lnT w="9525" cap="flat" cmpd="sng" algn="ctr">
                      <a:solidFill>
                        <a:schemeClr val="tx1"/>
                      </a:solidFill>
                      <a:prstDash val="solid"/>
                    </a:lnT>
                    <a:lnB w="12700" cmpd="sng">
                      <a:noFill/>
                      <a:prstDash val="solid"/>
                    </a:lnB>
                    <a:noFill/>
                  </a:tcPr>
                </a:tc>
                <a:tc hMerge="1">
                  <a:txBody>
                    <a:bodyPr/>
                    <a:lstStyle/>
                    <a:p>
                      <a:endParaRPr lang="en-GB"/>
                    </a:p>
                  </a:txBody>
                  <a:tcPr/>
                </a:tc>
                <a:extLst>
                  <a:ext uri="{0D108BD9-81ED-4DB2-BD59-A6C34878D82A}">
                    <a16:rowId xmlns:a16="http://schemas.microsoft.com/office/drawing/2014/main" val="3117231363"/>
                  </a:ext>
                </a:extLst>
              </a:tr>
              <a:tr h="328303">
                <a:tc>
                  <a:txBody>
                    <a:bodyPr/>
                    <a:lstStyle/>
                    <a:p>
                      <a:pPr algn="just" rtl="0" fontAlgn="base"/>
                      <a:r>
                        <a:rPr lang="en-GB" sz="1200" b="1" i="0" cap="none" spc="0">
                          <a:solidFill>
                            <a:schemeClr val="tx1"/>
                          </a:solidFill>
                          <a:effectLst/>
                          <a:latin typeface="Arial" panose="020B0604020202020204" pitchFamily="34" charset="0"/>
                        </a:rPr>
                        <a:t>Module Title</a:t>
                      </a:r>
                      <a:r>
                        <a:rPr lang="en-GB" sz="1200" b="0" i="0" cap="none" spc="0">
                          <a:solidFill>
                            <a:schemeClr val="tx1"/>
                          </a:solidFill>
                          <a:effectLst/>
                          <a:latin typeface="Arial" panose="020B0604020202020204" pitchFamily="34" charset="0"/>
                        </a:rPr>
                        <a:t> </a:t>
                      </a:r>
                      <a:endParaRPr lang="en-GB" sz="1200" b="0" i="0" cap="none" spc="0">
                        <a:solidFill>
                          <a:schemeClr val="tx1"/>
                        </a:solidFill>
                        <a:effectLst/>
                      </a:endParaRPr>
                    </a:p>
                  </a:txBody>
                  <a:tcPr marL="0" marR="78435" marT="26619" marB="88730">
                    <a:lnL w="12700" cmpd="sng">
                      <a:noFill/>
                      <a:prstDash val="solid"/>
                    </a:lnL>
                    <a:lnR w="12700" cmpd="sng">
                      <a:noFill/>
                      <a:prstDash val="solid"/>
                    </a:lnR>
                    <a:lnT w="12700" cmpd="sng">
                      <a:noFill/>
                      <a:prstDash val="solid"/>
                    </a:lnT>
                    <a:lnB w="12700" cmpd="sng">
                      <a:noFill/>
                      <a:prstDash val="solid"/>
                    </a:lnB>
                    <a:noFill/>
                  </a:tcPr>
                </a:tc>
                <a:tc gridSpan="2">
                  <a:txBody>
                    <a:bodyPr/>
                    <a:lstStyle/>
                    <a:p>
                      <a:pPr algn="just" rtl="0" fontAlgn="base"/>
                      <a:r>
                        <a:rPr lang="en-GB" sz="1200" b="0" i="0" cap="none" spc="0">
                          <a:solidFill>
                            <a:schemeClr val="tx1"/>
                          </a:solidFill>
                          <a:effectLst/>
                          <a:latin typeface="Arial" panose="020B0604020202020204" pitchFamily="34" charset="0"/>
                        </a:rPr>
                        <a:t>Graphics and Games Programming </a:t>
                      </a:r>
                      <a:endParaRPr lang="en-GB" sz="1200" b="0" i="0" cap="none" spc="0">
                        <a:solidFill>
                          <a:schemeClr val="tx1"/>
                        </a:solidFill>
                        <a:effectLst/>
                      </a:endParaRPr>
                    </a:p>
                  </a:txBody>
                  <a:tcPr marL="0" marR="78435" marT="26619" marB="88730">
                    <a:lnL w="12700" cmpd="sng">
                      <a:noFill/>
                      <a:prstDash val="solid"/>
                    </a:lnL>
                    <a:lnR w="12700" cmpd="sng">
                      <a:noFill/>
                      <a:prstDash val="solid"/>
                    </a:lnR>
                    <a:lnT w="12700" cmpd="sng">
                      <a:noFill/>
                      <a:prstDash val="solid"/>
                    </a:lnT>
                    <a:lnB w="12700" cmpd="sng">
                      <a:noFill/>
                      <a:prstDash val="solid"/>
                    </a:lnB>
                    <a:noFill/>
                  </a:tcPr>
                </a:tc>
                <a:tc hMerge="1">
                  <a:txBody>
                    <a:bodyPr/>
                    <a:lstStyle/>
                    <a:p>
                      <a:endParaRPr lang="en-GB"/>
                    </a:p>
                  </a:txBody>
                  <a:tcPr/>
                </a:tc>
                <a:extLst>
                  <a:ext uri="{0D108BD9-81ED-4DB2-BD59-A6C34878D82A}">
                    <a16:rowId xmlns:a16="http://schemas.microsoft.com/office/drawing/2014/main" val="2264053398"/>
                  </a:ext>
                </a:extLst>
              </a:tr>
              <a:tr h="328303">
                <a:tc>
                  <a:txBody>
                    <a:bodyPr/>
                    <a:lstStyle/>
                    <a:p>
                      <a:pPr algn="just" rtl="0" fontAlgn="base"/>
                      <a:r>
                        <a:rPr lang="en-GB" sz="1200" b="1" i="0" cap="none" spc="0">
                          <a:solidFill>
                            <a:schemeClr val="tx1"/>
                          </a:solidFill>
                          <a:effectLst/>
                          <a:latin typeface="Arial" panose="020B0604020202020204" pitchFamily="34" charset="0"/>
                        </a:rPr>
                        <a:t>Classification</a:t>
                      </a:r>
                      <a:r>
                        <a:rPr lang="en-GB" sz="1200" b="0" i="0" cap="none" spc="0">
                          <a:solidFill>
                            <a:schemeClr val="tx1"/>
                          </a:solidFill>
                          <a:effectLst/>
                          <a:latin typeface="Arial" panose="020B0604020202020204" pitchFamily="34" charset="0"/>
                        </a:rPr>
                        <a:t> </a:t>
                      </a:r>
                      <a:endParaRPr lang="en-GB" sz="1200" b="0" i="0" cap="none" spc="0">
                        <a:solidFill>
                          <a:schemeClr val="tx1"/>
                        </a:solidFill>
                        <a:effectLst/>
                      </a:endParaRPr>
                    </a:p>
                  </a:txBody>
                  <a:tcPr marL="0" marR="78435" marT="26619" marB="88730">
                    <a:lnL w="12700" cmpd="sng">
                      <a:noFill/>
                      <a:prstDash val="solid"/>
                    </a:lnL>
                    <a:lnR w="12700" cmpd="sng">
                      <a:noFill/>
                      <a:prstDash val="solid"/>
                    </a:lnR>
                    <a:lnT w="12700" cmpd="sng">
                      <a:noFill/>
                      <a:prstDash val="solid"/>
                    </a:lnT>
                    <a:lnB w="12700" cmpd="sng">
                      <a:noFill/>
                      <a:prstDash val="solid"/>
                    </a:lnB>
                    <a:noFill/>
                  </a:tcPr>
                </a:tc>
                <a:tc>
                  <a:txBody>
                    <a:bodyPr/>
                    <a:lstStyle/>
                    <a:p>
                      <a:pPr algn="just" rtl="0" fontAlgn="base"/>
                      <a:r>
                        <a:rPr lang="en-GB" sz="1200" b="1" i="0" cap="none" spc="0">
                          <a:solidFill>
                            <a:schemeClr val="tx1"/>
                          </a:solidFill>
                          <a:effectLst/>
                          <a:latin typeface="Arial" panose="020B0604020202020204" pitchFamily="34" charset="0"/>
                        </a:rPr>
                        <a:t>Reading List entry</a:t>
                      </a:r>
                      <a:r>
                        <a:rPr lang="en-GB" sz="1200" b="0" i="0" cap="none" spc="0">
                          <a:solidFill>
                            <a:schemeClr val="tx1"/>
                          </a:solidFill>
                          <a:effectLst/>
                          <a:latin typeface="Arial" panose="020B0604020202020204" pitchFamily="34" charset="0"/>
                        </a:rPr>
                        <a:t> </a:t>
                      </a:r>
                      <a:endParaRPr lang="en-GB" sz="1200" b="0" i="0" cap="none" spc="0">
                        <a:solidFill>
                          <a:schemeClr val="tx1"/>
                        </a:solidFill>
                        <a:effectLst/>
                      </a:endParaRPr>
                    </a:p>
                  </a:txBody>
                  <a:tcPr marL="0" marR="78435" marT="26619" marB="88730">
                    <a:lnL w="12700" cmpd="sng">
                      <a:noFill/>
                      <a:prstDash val="solid"/>
                    </a:lnL>
                    <a:lnR w="12700" cmpd="sng">
                      <a:noFill/>
                      <a:prstDash val="solid"/>
                    </a:lnR>
                    <a:lnT w="12700" cmpd="sng">
                      <a:noFill/>
                      <a:prstDash val="solid"/>
                    </a:lnT>
                    <a:lnB w="12700" cmpd="sng">
                      <a:noFill/>
                      <a:prstDash val="solid"/>
                    </a:lnB>
                    <a:noFill/>
                  </a:tcPr>
                </a:tc>
                <a:tc>
                  <a:txBody>
                    <a:bodyPr/>
                    <a:lstStyle/>
                    <a:p>
                      <a:pPr algn="just" rtl="0" fontAlgn="base"/>
                      <a:r>
                        <a:rPr lang="en-GB" sz="1200" b="1" i="0" cap="none" spc="0">
                          <a:solidFill>
                            <a:schemeClr val="tx1"/>
                          </a:solidFill>
                          <a:effectLst/>
                          <a:latin typeface="Arial" panose="020B0604020202020204" pitchFamily="34" charset="0"/>
                        </a:rPr>
                        <a:t>Electronic*</a:t>
                      </a:r>
                      <a:r>
                        <a:rPr lang="en-GB" sz="1200" b="0" i="0" cap="none" spc="0">
                          <a:solidFill>
                            <a:schemeClr val="tx1"/>
                          </a:solidFill>
                          <a:effectLst/>
                          <a:latin typeface="Arial" panose="020B0604020202020204" pitchFamily="34" charset="0"/>
                        </a:rPr>
                        <a:t> </a:t>
                      </a:r>
                      <a:endParaRPr lang="en-GB" sz="1200" b="0" i="0" cap="none" spc="0">
                        <a:solidFill>
                          <a:schemeClr val="tx1"/>
                        </a:solidFill>
                        <a:effectLst/>
                      </a:endParaRPr>
                    </a:p>
                  </a:txBody>
                  <a:tcPr marL="0" marR="78435" marT="26619" marB="88730">
                    <a:lnL w="12700" cmpd="sng">
                      <a:noFill/>
                      <a:prstDash val="solid"/>
                    </a:lnL>
                    <a:lnR w="12700" cmpd="sng">
                      <a:noFill/>
                      <a:prstDash val="solid"/>
                    </a:lnR>
                    <a:lnT w="12700" cmpd="sng">
                      <a:noFill/>
                      <a:prstDash val="solid"/>
                    </a:lnT>
                    <a:lnB w="12700" cmpd="sng">
                      <a:noFill/>
                      <a:prstDash val="solid"/>
                    </a:lnB>
                    <a:noFill/>
                  </a:tcPr>
                </a:tc>
                <a:extLst>
                  <a:ext uri="{0D108BD9-81ED-4DB2-BD59-A6C34878D82A}">
                    <a16:rowId xmlns:a16="http://schemas.microsoft.com/office/drawing/2014/main" val="646642911"/>
                  </a:ext>
                </a:extLst>
              </a:tr>
              <a:tr h="683224">
                <a:tc>
                  <a:txBody>
                    <a:bodyPr/>
                    <a:lstStyle/>
                    <a:p>
                      <a:pPr algn="just" rtl="0" fontAlgn="base"/>
                      <a:r>
                        <a:rPr lang="en-GB" sz="1200" b="0" i="0" cap="none" spc="0">
                          <a:solidFill>
                            <a:schemeClr val="tx1"/>
                          </a:solidFill>
                          <a:effectLst/>
                          <a:latin typeface="Arial" panose="020B0604020202020204" pitchFamily="34" charset="0"/>
                        </a:rPr>
                        <a:t>Essential </a:t>
                      </a:r>
                      <a:endParaRPr lang="en-GB" sz="1200" b="0" i="0" cap="none" spc="0">
                        <a:solidFill>
                          <a:schemeClr val="tx1"/>
                        </a:solidFill>
                        <a:effectLst/>
                      </a:endParaRPr>
                    </a:p>
                  </a:txBody>
                  <a:tcPr marL="0" marR="78435" marT="26619" marB="88730">
                    <a:lnL w="12700" cmpd="sng">
                      <a:noFill/>
                      <a:prstDash val="solid"/>
                    </a:lnL>
                    <a:lnR w="12700" cmpd="sng">
                      <a:noFill/>
                      <a:prstDash val="solid"/>
                    </a:lnR>
                    <a:lnT w="12700" cmpd="sng">
                      <a:noFill/>
                      <a:prstDash val="solid"/>
                    </a:lnT>
                    <a:lnB w="12700" cmpd="sng">
                      <a:noFill/>
                      <a:prstDash val="solid"/>
                    </a:lnB>
                    <a:noFill/>
                  </a:tcPr>
                </a:tc>
                <a:tc>
                  <a:txBody>
                    <a:bodyPr/>
                    <a:lstStyle/>
                    <a:p>
                      <a:pPr algn="l" rtl="0" fontAlgn="base"/>
                      <a:r>
                        <a:rPr lang="en-GB" sz="1200" b="0" i="0" cap="none" spc="0">
                          <a:solidFill>
                            <a:schemeClr val="tx1"/>
                          </a:solidFill>
                          <a:effectLst/>
                          <a:latin typeface="Arial" panose="020B0604020202020204" pitchFamily="34" charset="0"/>
                        </a:rPr>
                        <a:t>Hearn, D and Baker, P.M (2013) Computer Graphics with OpenGL, Prentice Hall 4</a:t>
                      </a:r>
                      <a:r>
                        <a:rPr lang="en-GB" sz="1200" b="0" i="0" cap="none" spc="0" baseline="30000">
                          <a:solidFill>
                            <a:schemeClr val="tx1"/>
                          </a:solidFill>
                          <a:effectLst/>
                          <a:latin typeface="Arial" panose="020B0604020202020204" pitchFamily="34" charset="0"/>
                        </a:rPr>
                        <a:t>th</a:t>
                      </a:r>
                      <a:r>
                        <a:rPr lang="en-GB" sz="1200" b="0" i="0" cap="none" spc="0">
                          <a:solidFill>
                            <a:schemeClr val="tx1"/>
                          </a:solidFill>
                          <a:effectLst/>
                          <a:latin typeface="Arial" panose="020B0604020202020204" pitchFamily="34" charset="0"/>
                        </a:rPr>
                        <a:t> Edition </a:t>
                      </a:r>
                      <a:endParaRPr lang="en-GB" sz="1200" b="0" i="0" cap="none" spc="0">
                        <a:solidFill>
                          <a:schemeClr val="tx1"/>
                        </a:solidFill>
                        <a:effectLst/>
                      </a:endParaRPr>
                    </a:p>
                  </a:txBody>
                  <a:tcPr marL="0" marR="78435" marT="26619" marB="88730">
                    <a:lnL w="12700" cmpd="sng">
                      <a:noFill/>
                      <a:prstDash val="solid"/>
                    </a:lnL>
                    <a:lnR w="12700" cmpd="sng">
                      <a:noFill/>
                      <a:prstDash val="solid"/>
                    </a:lnR>
                    <a:lnT w="12700" cmpd="sng">
                      <a:noFill/>
                      <a:prstDash val="solid"/>
                    </a:lnT>
                    <a:lnB w="12700" cmpd="sng">
                      <a:noFill/>
                      <a:prstDash val="solid"/>
                    </a:lnB>
                    <a:noFill/>
                  </a:tcPr>
                </a:tc>
                <a:tc>
                  <a:txBody>
                    <a:bodyPr/>
                    <a:lstStyle/>
                    <a:p>
                      <a:pPr algn="ctr" rtl="0" fontAlgn="base"/>
                      <a:r>
                        <a:rPr lang="en-GB" sz="1200" b="0" i="0" cap="none" spc="0">
                          <a:solidFill>
                            <a:schemeClr val="tx1"/>
                          </a:solidFill>
                          <a:effectLst/>
                          <a:latin typeface="Arial" panose="020B0604020202020204" pitchFamily="34" charset="0"/>
                        </a:rPr>
                        <a:t>​​</a:t>
                      </a:r>
                      <a:r>
                        <a:rPr lang="en-GB" sz="1200" b="0" i="0" cap="none" spc="0">
                          <a:solidFill>
                            <a:schemeClr val="tx1"/>
                          </a:solidFill>
                          <a:effectLst/>
                          <a:latin typeface="Segoe UI Symbol" panose="020B0502040204020203" pitchFamily="34" charset="0"/>
                        </a:rPr>
                        <a:t>☒</a:t>
                      </a:r>
                      <a:r>
                        <a:rPr lang="en-GB" sz="1200" b="0" i="0" cap="none" spc="0">
                          <a:solidFill>
                            <a:schemeClr val="tx1"/>
                          </a:solidFill>
                          <a:effectLst/>
                          <a:latin typeface="Arial" panose="020B0604020202020204" pitchFamily="34" charset="0"/>
                        </a:rPr>
                        <a:t>​ </a:t>
                      </a:r>
                      <a:endParaRPr lang="en-GB" sz="1200" b="0" i="0" cap="none" spc="0">
                        <a:solidFill>
                          <a:schemeClr val="tx1"/>
                        </a:solidFill>
                        <a:effectLst/>
                      </a:endParaRPr>
                    </a:p>
                  </a:txBody>
                  <a:tcPr marL="0" marR="78435" marT="26619" marB="88730">
                    <a:lnL w="12700" cmpd="sng">
                      <a:noFill/>
                      <a:prstDash val="solid"/>
                    </a:lnL>
                    <a:lnR w="12700" cmpd="sng">
                      <a:noFill/>
                      <a:prstDash val="solid"/>
                    </a:lnR>
                    <a:lnT w="12700" cmpd="sng">
                      <a:noFill/>
                      <a:prstDash val="solid"/>
                    </a:lnT>
                    <a:lnB w="12700" cmpd="sng">
                      <a:noFill/>
                      <a:prstDash val="solid"/>
                    </a:lnB>
                    <a:noFill/>
                  </a:tcPr>
                </a:tc>
                <a:extLst>
                  <a:ext uri="{0D108BD9-81ED-4DB2-BD59-A6C34878D82A}">
                    <a16:rowId xmlns:a16="http://schemas.microsoft.com/office/drawing/2014/main" val="1255955658"/>
                  </a:ext>
                </a:extLst>
              </a:tr>
              <a:tr h="1038146">
                <a:tc>
                  <a:txBody>
                    <a:bodyPr/>
                    <a:lstStyle/>
                    <a:p>
                      <a:pPr algn="just" rtl="0" fontAlgn="base"/>
                      <a:r>
                        <a:rPr lang="en-GB" sz="1200" b="0" i="0" cap="none" spc="0">
                          <a:solidFill>
                            <a:schemeClr val="tx1"/>
                          </a:solidFill>
                          <a:effectLst/>
                          <a:latin typeface="Arial" panose="020B0604020202020204" pitchFamily="34" charset="0"/>
                        </a:rPr>
                        <a:t>Essential </a:t>
                      </a:r>
                      <a:endParaRPr lang="en-GB" sz="1200" b="0" i="0" cap="none" spc="0">
                        <a:solidFill>
                          <a:schemeClr val="tx1"/>
                        </a:solidFill>
                        <a:effectLst/>
                      </a:endParaRPr>
                    </a:p>
                  </a:txBody>
                  <a:tcPr marL="0" marR="78435" marT="26619" marB="88730">
                    <a:lnL w="12700" cmpd="sng">
                      <a:noFill/>
                      <a:prstDash val="solid"/>
                    </a:lnL>
                    <a:lnR w="12700" cmpd="sng">
                      <a:noFill/>
                      <a:prstDash val="solid"/>
                    </a:lnR>
                    <a:lnT w="12700" cmpd="sng">
                      <a:noFill/>
                      <a:prstDash val="solid"/>
                    </a:lnT>
                    <a:lnB w="12700" cmpd="sng">
                      <a:noFill/>
                      <a:prstDash val="solid"/>
                    </a:lnB>
                    <a:noFill/>
                  </a:tcPr>
                </a:tc>
                <a:tc>
                  <a:txBody>
                    <a:bodyPr/>
                    <a:lstStyle/>
                    <a:p>
                      <a:pPr algn="l" rtl="0" fontAlgn="base"/>
                      <a:r>
                        <a:rPr lang="en-GB" sz="1200" b="0" i="0" cap="none" spc="0">
                          <a:solidFill>
                            <a:schemeClr val="tx1"/>
                          </a:solidFill>
                          <a:effectLst/>
                          <a:latin typeface="Arial" panose="020B0604020202020204" pitchFamily="34" charset="0"/>
                        </a:rPr>
                        <a:t>Kessenich, Sellers, Shreiner (2016) OpenGL® programming guide: the official guide to learning OpenGL®, version 4.5 with SPIR-V, 9</a:t>
                      </a:r>
                      <a:r>
                        <a:rPr lang="en-GB" sz="1200" b="0" i="0" cap="none" spc="0" baseline="30000">
                          <a:solidFill>
                            <a:schemeClr val="tx1"/>
                          </a:solidFill>
                          <a:effectLst/>
                          <a:latin typeface="Arial" panose="020B0604020202020204" pitchFamily="34" charset="0"/>
                        </a:rPr>
                        <a:t>th</a:t>
                      </a:r>
                      <a:r>
                        <a:rPr lang="en-GB" sz="1200" b="0" i="0" cap="none" spc="0">
                          <a:solidFill>
                            <a:schemeClr val="tx1"/>
                          </a:solidFill>
                          <a:effectLst/>
                          <a:latin typeface="Arial" panose="020B0604020202020204" pitchFamily="34" charset="0"/>
                        </a:rPr>
                        <a:t> Edition, Addison Wesley. </a:t>
                      </a:r>
                      <a:endParaRPr lang="en-GB" sz="1200" b="0" i="0" cap="none" spc="0">
                        <a:solidFill>
                          <a:schemeClr val="tx1"/>
                        </a:solidFill>
                        <a:effectLst/>
                      </a:endParaRPr>
                    </a:p>
                  </a:txBody>
                  <a:tcPr marL="0" marR="78435" marT="26619" marB="88730">
                    <a:lnL w="12700" cmpd="sng">
                      <a:noFill/>
                      <a:prstDash val="solid"/>
                    </a:lnL>
                    <a:lnR w="12700" cmpd="sng">
                      <a:noFill/>
                      <a:prstDash val="solid"/>
                    </a:lnR>
                    <a:lnT w="12700" cmpd="sng">
                      <a:noFill/>
                      <a:prstDash val="solid"/>
                    </a:lnT>
                    <a:lnB w="12700" cmpd="sng">
                      <a:noFill/>
                      <a:prstDash val="solid"/>
                    </a:lnB>
                    <a:noFill/>
                  </a:tcPr>
                </a:tc>
                <a:tc>
                  <a:txBody>
                    <a:bodyPr/>
                    <a:lstStyle/>
                    <a:p>
                      <a:pPr algn="ctr" rtl="0" fontAlgn="base"/>
                      <a:r>
                        <a:rPr lang="en-GB" sz="1200" b="0" i="0" cap="none" spc="0">
                          <a:solidFill>
                            <a:schemeClr val="tx1"/>
                          </a:solidFill>
                          <a:effectLst/>
                          <a:latin typeface="Arial" panose="020B0604020202020204" pitchFamily="34" charset="0"/>
                        </a:rPr>
                        <a:t>​​</a:t>
                      </a:r>
                      <a:r>
                        <a:rPr lang="en-GB" sz="1200" b="0" i="0" cap="none" spc="0">
                          <a:solidFill>
                            <a:schemeClr val="tx1"/>
                          </a:solidFill>
                          <a:effectLst/>
                          <a:latin typeface="Segoe UI Symbol" panose="020B0502040204020203" pitchFamily="34" charset="0"/>
                        </a:rPr>
                        <a:t>☒</a:t>
                      </a:r>
                      <a:r>
                        <a:rPr lang="en-GB" sz="1200" b="0" i="0" cap="none" spc="0">
                          <a:solidFill>
                            <a:schemeClr val="tx1"/>
                          </a:solidFill>
                          <a:effectLst/>
                          <a:latin typeface="Arial" panose="020B0604020202020204" pitchFamily="34" charset="0"/>
                        </a:rPr>
                        <a:t>​ </a:t>
                      </a:r>
                      <a:endParaRPr lang="en-GB" sz="1200" b="0" i="0" cap="none" spc="0">
                        <a:solidFill>
                          <a:schemeClr val="tx1"/>
                        </a:solidFill>
                        <a:effectLst/>
                      </a:endParaRPr>
                    </a:p>
                  </a:txBody>
                  <a:tcPr marL="0" marR="78435" marT="26619" marB="88730">
                    <a:lnL w="12700" cmpd="sng">
                      <a:noFill/>
                      <a:prstDash val="solid"/>
                    </a:lnL>
                    <a:lnR w="12700" cmpd="sng">
                      <a:noFill/>
                      <a:prstDash val="solid"/>
                    </a:lnR>
                    <a:lnT w="12700" cmpd="sng">
                      <a:noFill/>
                      <a:prstDash val="solid"/>
                    </a:lnT>
                    <a:lnB w="12700" cmpd="sng">
                      <a:noFill/>
                      <a:prstDash val="solid"/>
                    </a:lnB>
                    <a:noFill/>
                  </a:tcPr>
                </a:tc>
                <a:extLst>
                  <a:ext uri="{0D108BD9-81ED-4DB2-BD59-A6C34878D82A}">
                    <a16:rowId xmlns:a16="http://schemas.microsoft.com/office/drawing/2014/main" val="356527535"/>
                  </a:ext>
                </a:extLst>
              </a:tr>
              <a:tr h="860685">
                <a:tc>
                  <a:txBody>
                    <a:bodyPr/>
                    <a:lstStyle/>
                    <a:p>
                      <a:pPr algn="just" rtl="0" fontAlgn="base"/>
                      <a:r>
                        <a:rPr lang="en-GB" sz="1200" b="0" i="0" cap="none" spc="0">
                          <a:solidFill>
                            <a:schemeClr val="tx1"/>
                          </a:solidFill>
                          <a:effectLst/>
                          <a:latin typeface="Arial" panose="020B0604020202020204" pitchFamily="34" charset="0"/>
                        </a:rPr>
                        <a:t>Further </a:t>
                      </a:r>
                      <a:endParaRPr lang="en-GB" sz="1200" b="0" i="0" cap="none" spc="0">
                        <a:solidFill>
                          <a:schemeClr val="tx1"/>
                        </a:solidFill>
                        <a:effectLst/>
                      </a:endParaRPr>
                    </a:p>
                  </a:txBody>
                  <a:tcPr marL="0" marR="78435" marT="26619" marB="88730">
                    <a:lnL w="12700" cmpd="sng">
                      <a:noFill/>
                      <a:prstDash val="solid"/>
                    </a:lnL>
                    <a:lnR w="12700" cmpd="sng">
                      <a:noFill/>
                      <a:prstDash val="solid"/>
                    </a:lnR>
                    <a:lnT w="12700" cmpd="sng">
                      <a:noFill/>
                      <a:prstDash val="solid"/>
                    </a:lnT>
                    <a:lnB w="12700" cmpd="sng">
                      <a:noFill/>
                      <a:prstDash val="solid"/>
                    </a:lnB>
                    <a:noFill/>
                  </a:tcPr>
                </a:tc>
                <a:tc>
                  <a:txBody>
                    <a:bodyPr/>
                    <a:lstStyle/>
                    <a:p>
                      <a:pPr algn="l" rtl="0" fontAlgn="base"/>
                      <a:r>
                        <a:rPr lang="en-GB" sz="1200" b="0" i="0" cap="none" spc="0">
                          <a:solidFill>
                            <a:schemeClr val="tx1"/>
                          </a:solidFill>
                          <a:effectLst/>
                          <a:latin typeface="Arial" panose="020B0604020202020204" pitchFamily="34" charset="0"/>
                        </a:rPr>
                        <a:t>Foley, VanDam, Feiner, Hughes (2013), Computer Graphics: Principles and Practice 3rd edition, Addison Wesley </a:t>
                      </a:r>
                      <a:endParaRPr lang="en-GB" sz="1200" b="0" i="0" cap="none" spc="0">
                        <a:solidFill>
                          <a:schemeClr val="tx1"/>
                        </a:solidFill>
                        <a:effectLst/>
                      </a:endParaRPr>
                    </a:p>
                  </a:txBody>
                  <a:tcPr marL="0" marR="78435" marT="26619" marB="88730">
                    <a:lnL w="12700" cmpd="sng">
                      <a:noFill/>
                      <a:prstDash val="solid"/>
                    </a:lnL>
                    <a:lnR w="12700" cmpd="sng">
                      <a:noFill/>
                      <a:prstDash val="solid"/>
                    </a:lnR>
                    <a:lnT w="12700" cmpd="sng">
                      <a:noFill/>
                      <a:prstDash val="solid"/>
                    </a:lnT>
                    <a:lnB w="12700" cmpd="sng">
                      <a:noFill/>
                      <a:prstDash val="solid"/>
                    </a:lnB>
                    <a:noFill/>
                  </a:tcPr>
                </a:tc>
                <a:tc>
                  <a:txBody>
                    <a:bodyPr/>
                    <a:lstStyle/>
                    <a:p>
                      <a:pPr algn="ctr" rtl="0" fontAlgn="base"/>
                      <a:r>
                        <a:rPr lang="en-GB" sz="1200" b="0" i="0" cap="none" spc="0">
                          <a:solidFill>
                            <a:schemeClr val="tx1"/>
                          </a:solidFill>
                          <a:effectLst/>
                          <a:latin typeface="Arial" panose="020B0604020202020204" pitchFamily="34" charset="0"/>
                        </a:rPr>
                        <a:t>​​</a:t>
                      </a:r>
                      <a:r>
                        <a:rPr lang="en-GB" sz="1200" b="0" i="0" cap="none" spc="0">
                          <a:solidFill>
                            <a:schemeClr val="tx1"/>
                          </a:solidFill>
                          <a:effectLst/>
                          <a:latin typeface="Segoe UI Symbol" panose="020B0502040204020203" pitchFamily="34" charset="0"/>
                        </a:rPr>
                        <a:t>☐</a:t>
                      </a:r>
                      <a:r>
                        <a:rPr lang="en-GB" sz="1200" b="0" i="0" cap="none" spc="0">
                          <a:solidFill>
                            <a:schemeClr val="tx1"/>
                          </a:solidFill>
                          <a:effectLst/>
                          <a:latin typeface="Arial" panose="020B0604020202020204" pitchFamily="34" charset="0"/>
                        </a:rPr>
                        <a:t>​ </a:t>
                      </a:r>
                      <a:endParaRPr lang="en-GB" sz="1200" b="0" i="0" cap="none" spc="0">
                        <a:solidFill>
                          <a:schemeClr val="tx1"/>
                        </a:solidFill>
                        <a:effectLst/>
                      </a:endParaRPr>
                    </a:p>
                  </a:txBody>
                  <a:tcPr marL="0" marR="78435" marT="26619" marB="88730">
                    <a:lnL w="12700" cmpd="sng">
                      <a:noFill/>
                      <a:prstDash val="solid"/>
                    </a:lnL>
                    <a:lnR w="12700" cmpd="sng">
                      <a:noFill/>
                      <a:prstDash val="solid"/>
                    </a:lnR>
                    <a:lnT w="12700" cmpd="sng">
                      <a:noFill/>
                      <a:prstDash val="solid"/>
                    </a:lnT>
                    <a:lnB w="12700" cmpd="sng">
                      <a:noFill/>
                      <a:prstDash val="solid"/>
                    </a:lnB>
                    <a:noFill/>
                  </a:tcPr>
                </a:tc>
                <a:extLst>
                  <a:ext uri="{0D108BD9-81ED-4DB2-BD59-A6C34878D82A}">
                    <a16:rowId xmlns:a16="http://schemas.microsoft.com/office/drawing/2014/main" val="2042566496"/>
                  </a:ext>
                </a:extLst>
              </a:tr>
              <a:tr h="1038146">
                <a:tc>
                  <a:txBody>
                    <a:bodyPr/>
                    <a:lstStyle/>
                    <a:p>
                      <a:pPr algn="just" rtl="0" fontAlgn="base"/>
                      <a:r>
                        <a:rPr lang="en-GB" sz="1200" b="0" i="0" cap="none" spc="0">
                          <a:solidFill>
                            <a:schemeClr val="tx1"/>
                          </a:solidFill>
                          <a:effectLst/>
                          <a:latin typeface="Arial" panose="020B0604020202020204" pitchFamily="34" charset="0"/>
                        </a:rPr>
                        <a:t>Further </a:t>
                      </a:r>
                      <a:endParaRPr lang="en-GB" sz="1200" b="0" i="0" cap="none" spc="0">
                        <a:solidFill>
                          <a:schemeClr val="tx1"/>
                        </a:solidFill>
                        <a:effectLst/>
                      </a:endParaRPr>
                    </a:p>
                  </a:txBody>
                  <a:tcPr marL="0" marR="78435" marT="26619" marB="88730">
                    <a:lnL w="12700" cmpd="sng">
                      <a:noFill/>
                      <a:prstDash val="solid"/>
                    </a:lnL>
                    <a:lnR w="12700" cmpd="sng">
                      <a:noFill/>
                      <a:prstDash val="solid"/>
                    </a:lnR>
                    <a:lnT w="12700" cmpd="sng">
                      <a:noFill/>
                      <a:prstDash val="solid"/>
                    </a:lnT>
                    <a:lnB w="12700" cmpd="sng">
                      <a:noFill/>
                      <a:prstDash val="solid"/>
                    </a:lnB>
                    <a:noFill/>
                  </a:tcPr>
                </a:tc>
                <a:tc>
                  <a:txBody>
                    <a:bodyPr/>
                    <a:lstStyle/>
                    <a:p>
                      <a:pPr algn="l" rtl="0" fontAlgn="base"/>
                      <a:r>
                        <a:rPr lang="en-GB" sz="1200" b="0" i="0" cap="none" spc="0">
                          <a:solidFill>
                            <a:schemeClr val="tx1"/>
                          </a:solidFill>
                          <a:effectLst/>
                          <a:latin typeface="Arial" panose="020B0604020202020204" pitchFamily="34" charset="0"/>
                        </a:rPr>
                        <a:t>Van Verth, J.M, Bishop, L.M (2015) Essential Mathematics for Games and Interactive Applications. A Programmers Guide, Morgan Kaufmann </a:t>
                      </a:r>
                      <a:endParaRPr lang="en-GB" sz="1200" b="0" i="0" cap="none" spc="0">
                        <a:solidFill>
                          <a:schemeClr val="tx1"/>
                        </a:solidFill>
                        <a:effectLst/>
                      </a:endParaRPr>
                    </a:p>
                  </a:txBody>
                  <a:tcPr marL="0" marR="78435" marT="26619" marB="88730">
                    <a:lnL w="12700" cmpd="sng">
                      <a:noFill/>
                      <a:prstDash val="solid"/>
                    </a:lnL>
                    <a:lnR w="12700" cmpd="sng">
                      <a:noFill/>
                      <a:prstDash val="solid"/>
                    </a:lnR>
                    <a:lnT w="12700" cmpd="sng">
                      <a:noFill/>
                      <a:prstDash val="solid"/>
                    </a:lnT>
                    <a:lnB w="12700" cmpd="sng">
                      <a:noFill/>
                      <a:prstDash val="solid"/>
                    </a:lnB>
                    <a:noFill/>
                  </a:tcPr>
                </a:tc>
                <a:tc>
                  <a:txBody>
                    <a:bodyPr/>
                    <a:lstStyle/>
                    <a:p>
                      <a:pPr algn="ctr" rtl="0" fontAlgn="base"/>
                      <a:r>
                        <a:rPr lang="en-GB" sz="1200" b="0" i="0" cap="none" spc="0">
                          <a:solidFill>
                            <a:schemeClr val="tx1"/>
                          </a:solidFill>
                          <a:effectLst/>
                          <a:latin typeface="Arial" panose="020B0604020202020204" pitchFamily="34" charset="0"/>
                        </a:rPr>
                        <a:t>​​</a:t>
                      </a:r>
                      <a:r>
                        <a:rPr lang="en-GB" sz="1200" b="0" i="0" cap="none" spc="0">
                          <a:solidFill>
                            <a:schemeClr val="tx1"/>
                          </a:solidFill>
                          <a:effectLst/>
                          <a:latin typeface="Segoe UI Symbol" panose="020B0502040204020203" pitchFamily="34" charset="0"/>
                        </a:rPr>
                        <a:t>☐</a:t>
                      </a:r>
                      <a:r>
                        <a:rPr lang="en-GB" sz="1200" b="0" i="0" cap="none" spc="0">
                          <a:solidFill>
                            <a:schemeClr val="tx1"/>
                          </a:solidFill>
                          <a:effectLst/>
                          <a:latin typeface="Arial" panose="020B0604020202020204" pitchFamily="34" charset="0"/>
                        </a:rPr>
                        <a:t>​ </a:t>
                      </a:r>
                      <a:endParaRPr lang="en-GB" sz="1200" b="0" i="0" cap="none" spc="0">
                        <a:solidFill>
                          <a:schemeClr val="tx1"/>
                        </a:solidFill>
                        <a:effectLst/>
                      </a:endParaRPr>
                    </a:p>
                  </a:txBody>
                  <a:tcPr marL="0" marR="78435" marT="26619" marB="88730">
                    <a:lnL w="12700" cmpd="sng">
                      <a:noFill/>
                      <a:prstDash val="solid"/>
                    </a:lnL>
                    <a:lnR w="12700" cmpd="sng">
                      <a:noFill/>
                      <a:prstDash val="solid"/>
                    </a:lnR>
                    <a:lnT w="12700" cmpd="sng">
                      <a:noFill/>
                      <a:prstDash val="solid"/>
                    </a:lnT>
                    <a:lnB w="12700" cmpd="sng">
                      <a:noFill/>
                      <a:prstDash val="solid"/>
                    </a:lnB>
                    <a:noFill/>
                  </a:tcPr>
                </a:tc>
                <a:extLst>
                  <a:ext uri="{0D108BD9-81ED-4DB2-BD59-A6C34878D82A}">
                    <a16:rowId xmlns:a16="http://schemas.microsoft.com/office/drawing/2014/main" val="1155256958"/>
                  </a:ext>
                </a:extLst>
              </a:tr>
              <a:tr h="860685">
                <a:tc>
                  <a:txBody>
                    <a:bodyPr/>
                    <a:lstStyle/>
                    <a:p>
                      <a:pPr algn="just" rtl="0" fontAlgn="base"/>
                      <a:r>
                        <a:rPr lang="en-GB" sz="1200" b="0" i="0" cap="none" spc="0">
                          <a:solidFill>
                            <a:schemeClr val="tx1"/>
                          </a:solidFill>
                          <a:effectLst/>
                          <a:latin typeface="Arial" panose="020B0604020202020204" pitchFamily="34" charset="0"/>
                        </a:rPr>
                        <a:t>Further </a:t>
                      </a:r>
                      <a:endParaRPr lang="en-GB" sz="1200" b="0" i="0" cap="none" spc="0">
                        <a:solidFill>
                          <a:schemeClr val="tx1"/>
                        </a:solidFill>
                        <a:effectLst/>
                      </a:endParaRPr>
                    </a:p>
                  </a:txBody>
                  <a:tcPr marL="0" marR="78435" marT="26619" marB="88730">
                    <a:lnL w="12700" cmpd="sng">
                      <a:noFill/>
                      <a:prstDash val="solid"/>
                    </a:lnL>
                    <a:lnR w="12700" cmpd="sng">
                      <a:noFill/>
                      <a:prstDash val="solid"/>
                    </a:lnR>
                    <a:lnT w="12700" cmpd="sng">
                      <a:noFill/>
                      <a:prstDash val="solid"/>
                    </a:lnT>
                    <a:lnB w="12700" cmpd="sng">
                      <a:noFill/>
                      <a:prstDash val="solid"/>
                    </a:lnB>
                    <a:noFill/>
                  </a:tcPr>
                </a:tc>
                <a:tc>
                  <a:txBody>
                    <a:bodyPr/>
                    <a:lstStyle/>
                    <a:p>
                      <a:pPr algn="l" rtl="0" fontAlgn="base"/>
                      <a:r>
                        <a:rPr lang="en-GB" sz="1200" b="0" i="0" cap="none" spc="0">
                          <a:solidFill>
                            <a:schemeClr val="tx1"/>
                          </a:solidFill>
                          <a:effectLst/>
                          <a:latin typeface="Arial" panose="020B0604020202020204" pitchFamily="34" charset="0"/>
                        </a:rPr>
                        <a:t>Hill, F.S. and  Kelley, S. M, (2015) Computer Graphics using OpenGL, 3rd Edition, Prentice Hall International Inc. </a:t>
                      </a:r>
                      <a:endParaRPr lang="en-GB" sz="1200" b="0" i="0" cap="none" spc="0">
                        <a:solidFill>
                          <a:schemeClr val="tx1"/>
                        </a:solidFill>
                        <a:effectLst/>
                      </a:endParaRPr>
                    </a:p>
                  </a:txBody>
                  <a:tcPr marL="0" marR="78435" marT="26619" marB="88730">
                    <a:lnL w="12700" cmpd="sng">
                      <a:noFill/>
                      <a:prstDash val="solid"/>
                    </a:lnL>
                    <a:lnR w="12700" cmpd="sng">
                      <a:noFill/>
                      <a:prstDash val="solid"/>
                    </a:lnR>
                    <a:lnT w="12700" cmpd="sng">
                      <a:noFill/>
                      <a:prstDash val="solid"/>
                    </a:lnT>
                    <a:lnB w="12700" cmpd="sng">
                      <a:noFill/>
                      <a:prstDash val="solid"/>
                    </a:lnB>
                    <a:noFill/>
                  </a:tcPr>
                </a:tc>
                <a:tc>
                  <a:txBody>
                    <a:bodyPr/>
                    <a:lstStyle/>
                    <a:p>
                      <a:pPr algn="ctr" rtl="0" fontAlgn="base"/>
                      <a:r>
                        <a:rPr lang="en-GB" sz="1200" b="0" i="0" cap="none" spc="0">
                          <a:solidFill>
                            <a:schemeClr val="tx1"/>
                          </a:solidFill>
                          <a:effectLst/>
                          <a:latin typeface="Arial" panose="020B0604020202020204" pitchFamily="34" charset="0"/>
                        </a:rPr>
                        <a:t>​​</a:t>
                      </a:r>
                      <a:r>
                        <a:rPr lang="en-GB" sz="1200" b="0" i="0" cap="none" spc="0">
                          <a:solidFill>
                            <a:schemeClr val="tx1"/>
                          </a:solidFill>
                          <a:effectLst/>
                          <a:latin typeface="Segoe UI Symbol" panose="020B0502040204020203" pitchFamily="34" charset="0"/>
                        </a:rPr>
                        <a:t>☐</a:t>
                      </a:r>
                      <a:r>
                        <a:rPr lang="en-GB" sz="1200" b="0" i="0" cap="none" spc="0">
                          <a:solidFill>
                            <a:schemeClr val="tx1"/>
                          </a:solidFill>
                          <a:effectLst/>
                          <a:latin typeface="Arial" panose="020B0604020202020204" pitchFamily="34" charset="0"/>
                        </a:rPr>
                        <a:t>​ </a:t>
                      </a:r>
                      <a:endParaRPr lang="en-GB" sz="1200" b="0" i="0" cap="none" spc="0">
                        <a:solidFill>
                          <a:schemeClr val="tx1"/>
                        </a:solidFill>
                        <a:effectLst/>
                      </a:endParaRPr>
                    </a:p>
                  </a:txBody>
                  <a:tcPr marL="0" marR="78435" marT="26619" marB="88730">
                    <a:lnL w="12700" cmpd="sng">
                      <a:noFill/>
                      <a:prstDash val="solid"/>
                    </a:lnL>
                    <a:lnR w="12700" cmpd="sng">
                      <a:noFill/>
                      <a:prstDash val="solid"/>
                    </a:lnR>
                    <a:lnT w="12700" cmpd="sng">
                      <a:noFill/>
                      <a:prstDash val="solid"/>
                    </a:lnT>
                    <a:lnB w="12700" cmpd="sng">
                      <a:noFill/>
                      <a:prstDash val="solid"/>
                    </a:lnB>
                    <a:noFill/>
                  </a:tcPr>
                </a:tc>
                <a:extLst>
                  <a:ext uri="{0D108BD9-81ED-4DB2-BD59-A6C34878D82A}">
                    <a16:rowId xmlns:a16="http://schemas.microsoft.com/office/drawing/2014/main" val="3701970965"/>
                  </a:ext>
                </a:extLst>
              </a:tr>
            </a:tbl>
          </a:graphicData>
        </a:graphic>
      </p:graphicFrame>
    </p:spTree>
    <p:extLst>
      <p:ext uri="{BB962C8B-B14F-4D97-AF65-F5344CB8AC3E}">
        <p14:creationId xmlns:p14="http://schemas.microsoft.com/office/powerpoint/2010/main" val="129455235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53B263-89C6-6574-457E-4F25E94AEF17}"/>
              </a:ext>
            </a:extLst>
          </p:cNvPr>
          <p:cNvSpPr>
            <a:spLocks noGrp="1"/>
          </p:cNvSpPr>
          <p:nvPr>
            <p:ph type="title"/>
          </p:nvPr>
        </p:nvSpPr>
        <p:spPr/>
        <p:txBody>
          <a:bodyPr/>
          <a:lstStyle/>
          <a:p>
            <a:r>
              <a:rPr lang="en-GB" dirty="0"/>
              <a:t>Additional materials</a:t>
            </a:r>
          </a:p>
        </p:txBody>
      </p:sp>
      <p:sp>
        <p:nvSpPr>
          <p:cNvPr id="3" name="Content Placeholder 2">
            <a:extLst>
              <a:ext uri="{FF2B5EF4-FFF2-40B4-BE49-F238E27FC236}">
                <a16:creationId xmlns:a16="http://schemas.microsoft.com/office/drawing/2014/main" id="{D1066B43-F350-EEC0-2CC0-DF793D96AA1C}"/>
              </a:ext>
            </a:extLst>
          </p:cNvPr>
          <p:cNvSpPr>
            <a:spLocks noGrp="1"/>
          </p:cNvSpPr>
          <p:nvPr>
            <p:ph idx="1"/>
          </p:nvPr>
        </p:nvSpPr>
        <p:spPr/>
        <p:txBody>
          <a:bodyPr/>
          <a:lstStyle/>
          <a:p>
            <a:r>
              <a:rPr lang="en-GB" dirty="0">
                <a:hlinkClick r:id="rId2"/>
              </a:rPr>
              <a:t>https://learnopengl.com/</a:t>
            </a:r>
            <a:r>
              <a:rPr lang="en-GB" dirty="0"/>
              <a:t> &lt;- pretty much everyone learns from this </a:t>
            </a:r>
          </a:p>
          <a:p>
            <a:r>
              <a:rPr lang="en-GB" dirty="0">
                <a:hlinkClick r:id="rId3"/>
              </a:rPr>
              <a:t>https://www.opengl-tutorial.org/</a:t>
            </a:r>
            <a:endParaRPr lang="en-GB" dirty="0"/>
          </a:p>
          <a:p>
            <a:r>
              <a:rPr lang="en-GB" dirty="0">
                <a:hlinkClick r:id="rId4"/>
              </a:rPr>
              <a:t>https://docs.gl/</a:t>
            </a:r>
            <a:r>
              <a:rPr lang="en-GB" dirty="0"/>
              <a:t> &lt;- the best OpenGL documentation I’ve ever found</a:t>
            </a:r>
          </a:p>
        </p:txBody>
      </p:sp>
    </p:spTree>
    <p:extLst>
      <p:ext uri="{BB962C8B-B14F-4D97-AF65-F5344CB8AC3E}">
        <p14:creationId xmlns:p14="http://schemas.microsoft.com/office/powerpoint/2010/main" val="149350215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B07727-457E-A7FD-E5BB-9D56D80A813E}"/>
              </a:ext>
            </a:extLst>
          </p:cNvPr>
          <p:cNvSpPr>
            <a:spLocks noGrp="1"/>
          </p:cNvSpPr>
          <p:nvPr>
            <p:ph type="title"/>
          </p:nvPr>
        </p:nvSpPr>
        <p:spPr/>
        <p:txBody>
          <a:bodyPr/>
          <a:lstStyle/>
          <a:p>
            <a:r>
              <a:rPr lang="en-GB" dirty="0"/>
              <a:t>Terminology</a:t>
            </a:r>
          </a:p>
        </p:txBody>
      </p:sp>
      <p:sp>
        <p:nvSpPr>
          <p:cNvPr id="3" name="Content Placeholder 2">
            <a:extLst>
              <a:ext uri="{FF2B5EF4-FFF2-40B4-BE49-F238E27FC236}">
                <a16:creationId xmlns:a16="http://schemas.microsoft.com/office/drawing/2014/main" id="{F21A642C-9677-5CFB-6FB3-328C0AD4B469}"/>
              </a:ext>
            </a:extLst>
          </p:cNvPr>
          <p:cNvSpPr>
            <a:spLocks noGrp="1"/>
          </p:cNvSpPr>
          <p:nvPr>
            <p:ph idx="1"/>
          </p:nvPr>
        </p:nvSpPr>
        <p:spPr/>
        <p:txBody>
          <a:bodyPr/>
          <a:lstStyle/>
          <a:p>
            <a:r>
              <a:rPr lang="en-GB" dirty="0"/>
              <a:t>You’ll probably hear a word at some point tossed around that you’ve got no idea what it means, so I’m going to try and write a living list in this </a:t>
            </a:r>
            <a:r>
              <a:rPr lang="en-GB" dirty="0" err="1"/>
              <a:t>powerpoint</a:t>
            </a:r>
            <a:r>
              <a:rPr lang="en-GB" dirty="0"/>
              <a:t>. </a:t>
            </a:r>
            <a:br>
              <a:rPr lang="en-GB" dirty="0"/>
            </a:br>
            <a:br>
              <a:rPr lang="en-GB" dirty="0"/>
            </a:br>
            <a:r>
              <a:rPr lang="en-GB" dirty="0"/>
              <a:t>So at any point you hear a word you’ve got no idea about let me know so I can expand this list! </a:t>
            </a:r>
          </a:p>
        </p:txBody>
      </p:sp>
    </p:spTree>
    <p:extLst>
      <p:ext uri="{BB962C8B-B14F-4D97-AF65-F5344CB8AC3E}">
        <p14:creationId xmlns:p14="http://schemas.microsoft.com/office/powerpoint/2010/main" val="364279713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4EFB22-F703-0827-6322-F1510011DCC0}"/>
              </a:ext>
            </a:extLst>
          </p:cNvPr>
          <p:cNvSpPr>
            <a:spLocks noGrp="1"/>
          </p:cNvSpPr>
          <p:nvPr>
            <p:ph type="title"/>
          </p:nvPr>
        </p:nvSpPr>
        <p:spPr>
          <a:xfrm>
            <a:off x="358219" y="0"/>
            <a:ext cx="11307035" cy="1325563"/>
          </a:xfrm>
        </p:spPr>
        <p:txBody>
          <a:bodyPr/>
          <a:lstStyle/>
          <a:p>
            <a:r>
              <a:rPr lang="en-GB" b="1" dirty="0">
                <a:solidFill>
                  <a:schemeClr val="accent5">
                    <a:lumMod val="50000"/>
                  </a:schemeClr>
                </a:solidFill>
              </a:rPr>
              <a:t>Key terms</a:t>
            </a:r>
          </a:p>
        </p:txBody>
      </p:sp>
      <p:sp>
        <p:nvSpPr>
          <p:cNvPr id="3" name="Content Placeholder 2">
            <a:extLst>
              <a:ext uri="{FF2B5EF4-FFF2-40B4-BE49-F238E27FC236}">
                <a16:creationId xmlns:a16="http://schemas.microsoft.com/office/drawing/2014/main" id="{895C6223-6099-9AB2-12E7-0946239B1761}"/>
              </a:ext>
            </a:extLst>
          </p:cNvPr>
          <p:cNvSpPr>
            <a:spLocks noGrp="1"/>
          </p:cNvSpPr>
          <p:nvPr>
            <p:ph idx="1"/>
          </p:nvPr>
        </p:nvSpPr>
        <p:spPr/>
        <p:txBody>
          <a:bodyPr>
            <a:normAutofit fontScale="70000" lnSpcReduction="20000"/>
          </a:bodyPr>
          <a:lstStyle/>
          <a:p>
            <a:pPr marL="0" indent="0">
              <a:buNone/>
            </a:pPr>
            <a:r>
              <a:rPr lang="en-GB" dirty="0"/>
              <a:t>Vertex</a:t>
            </a:r>
          </a:p>
          <a:p>
            <a:pPr marL="0" indent="0">
              <a:buNone/>
            </a:pPr>
            <a:r>
              <a:rPr lang="en-GB" dirty="0"/>
              <a:t>A vertex is a fundamental point in 3D space that defines the shape of a geometric object. It typically has a set of coordinates (like x, y, z) and can also carry additional data such as colour, texture coordinates, and normal</a:t>
            </a:r>
          </a:p>
          <a:p>
            <a:pPr marL="0" indent="0">
              <a:buNone/>
            </a:pPr>
            <a:endParaRPr lang="en-GB" dirty="0"/>
          </a:p>
          <a:p>
            <a:pPr marL="0" indent="0">
              <a:buNone/>
            </a:pPr>
            <a:r>
              <a:rPr lang="en-GB" dirty="0" err="1"/>
              <a:t>Normals</a:t>
            </a:r>
            <a:endParaRPr lang="en-GB" dirty="0"/>
          </a:p>
          <a:p>
            <a:pPr marL="0" indent="0">
              <a:buNone/>
            </a:pPr>
            <a:r>
              <a:rPr lang="en-GB" dirty="0" err="1"/>
              <a:t>Normals</a:t>
            </a:r>
            <a:r>
              <a:rPr lang="en-GB" dirty="0"/>
              <a:t> are vectors that describe the orientation of a surface at a vertex</a:t>
            </a:r>
          </a:p>
          <a:p>
            <a:pPr marL="0" indent="0">
              <a:buNone/>
            </a:pPr>
            <a:endParaRPr lang="en-GB" dirty="0"/>
          </a:p>
          <a:p>
            <a:pPr marL="0" indent="0">
              <a:buNone/>
            </a:pPr>
            <a:r>
              <a:rPr lang="en-GB" dirty="0"/>
              <a:t>Primitives </a:t>
            </a:r>
          </a:p>
          <a:p>
            <a:pPr marL="0" indent="0">
              <a:buNone/>
            </a:pPr>
            <a:r>
              <a:rPr lang="en-GB" dirty="0"/>
              <a:t>Primitives are the basic shapes used in 3D graphics to build objects. The most common primitives are points, lines, and triangles. </a:t>
            </a:r>
          </a:p>
        </p:txBody>
      </p:sp>
    </p:spTree>
    <p:extLst>
      <p:ext uri="{BB962C8B-B14F-4D97-AF65-F5344CB8AC3E}">
        <p14:creationId xmlns:p14="http://schemas.microsoft.com/office/powerpoint/2010/main" val="353681985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C564724-3673-CE0C-D910-1A49CCAB2702}"/>
              </a:ext>
            </a:extLst>
          </p:cNvPr>
          <p:cNvSpPr>
            <a:spLocks noGrp="1"/>
          </p:cNvSpPr>
          <p:nvPr>
            <p:ph idx="1"/>
          </p:nvPr>
        </p:nvSpPr>
        <p:spPr>
          <a:xfrm>
            <a:off x="358219" y="157316"/>
            <a:ext cx="11481847" cy="6700683"/>
          </a:xfrm>
        </p:spPr>
        <p:txBody>
          <a:bodyPr>
            <a:normAutofit fontScale="47500" lnSpcReduction="20000"/>
          </a:bodyPr>
          <a:lstStyle/>
          <a:p>
            <a:pPr marL="0" indent="0">
              <a:buNone/>
            </a:pPr>
            <a:r>
              <a:rPr lang="en-GB" b="1" dirty="0"/>
              <a:t>API (Application Programming Interface)</a:t>
            </a:r>
            <a:r>
              <a:rPr lang="en-GB" dirty="0"/>
              <a:t>: A set of functions and protocols that allow different software applications to communicate with each other. OpenGL is an API for rendering 2D and 3D graphics.</a:t>
            </a:r>
            <a:br>
              <a:rPr lang="en-GB" dirty="0"/>
            </a:br>
            <a:r>
              <a:rPr lang="en-GB" b="1" dirty="0"/>
              <a:t>Vertex</a:t>
            </a:r>
            <a:r>
              <a:rPr lang="en-GB" dirty="0"/>
              <a:t>: A point in 3D space that defines the corners of shapes (primitives). Vertices can include additional information like </a:t>
            </a:r>
            <a:r>
              <a:rPr lang="en-GB" dirty="0" err="1"/>
              <a:t>color</a:t>
            </a:r>
            <a:r>
              <a:rPr lang="en-GB" dirty="0"/>
              <a:t>, texture coordinates, and </a:t>
            </a:r>
            <a:r>
              <a:rPr lang="en-GB" dirty="0" err="1"/>
              <a:t>normals</a:t>
            </a:r>
            <a:r>
              <a:rPr lang="en-GB" dirty="0"/>
              <a:t>.</a:t>
            </a:r>
            <a:br>
              <a:rPr lang="en-GB" dirty="0"/>
            </a:br>
            <a:r>
              <a:rPr lang="en-GB" b="1" dirty="0"/>
              <a:t>Primitive</a:t>
            </a:r>
            <a:r>
              <a:rPr lang="en-GB" dirty="0"/>
              <a:t>: Basic shapes (such as points, lines, and triangles) used to build more complex 3D models in graphics.</a:t>
            </a:r>
            <a:br>
              <a:rPr lang="en-GB" dirty="0"/>
            </a:br>
            <a:r>
              <a:rPr lang="en-GB" b="1" dirty="0"/>
              <a:t>Polygon</a:t>
            </a:r>
            <a:r>
              <a:rPr lang="en-GB" dirty="0"/>
              <a:t>: A flat shape in 2D or 3D graphics made up of straight lines that form a closed loop. Triangles are the simplest and most commonly used polygons in 3D graphics.</a:t>
            </a:r>
            <a:br>
              <a:rPr lang="en-GB" dirty="0"/>
            </a:br>
            <a:r>
              <a:rPr lang="en-GB" b="1" dirty="0"/>
              <a:t>Shader</a:t>
            </a:r>
            <a:r>
              <a:rPr lang="en-GB" dirty="0"/>
              <a:t>: A small program that runs on the GPU to control the rendering of graphics. OpenGL uses vertex shaders and fragment shaders to handle different stages of the rendering pipeline.</a:t>
            </a:r>
            <a:br>
              <a:rPr lang="en-GB" dirty="0"/>
            </a:br>
            <a:r>
              <a:rPr lang="en-GB" b="1" dirty="0"/>
              <a:t>Vertex Shader</a:t>
            </a:r>
            <a:r>
              <a:rPr lang="en-GB" dirty="0"/>
              <a:t>: A type of shader that processes each vertex’s data, including its position, </a:t>
            </a:r>
            <a:r>
              <a:rPr lang="en-GB" dirty="0" err="1"/>
              <a:t>color</a:t>
            </a:r>
            <a:r>
              <a:rPr lang="en-GB" dirty="0"/>
              <a:t>, and other attributes. It typically transforms vertex positions from 3D space to 2D screen space.</a:t>
            </a:r>
            <a:br>
              <a:rPr lang="en-GB" dirty="0"/>
            </a:br>
            <a:r>
              <a:rPr lang="en-GB" b="1" dirty="0"/>
              <a:t>Fragment Shader</a:t>
            </a:r>
            <a:r>
              <a:rPr lang="en-GB" dirty="0"/>
              <a:t>: A shader that processes fragments, which are potential pixels, to determine their final </a:t>
            </a:r>
            <a:r>
              <a:rPr lang="en-GB" dirty="0" err="1"/>
              <a:t>color</a:t>
            </a:r>
            <a:r>
              <a:rPr lang="en-GB" dirty="0"/>
              <a:t> and other attributes before they are drawn on the screen.</a:t>
            </a:r>
            <a:br>
              <a:rPr lang="en-GB" dirty="0"/>
            </a:br>
            <a:r>
              <a:rPr lang="en-GB" b="1" dirty="0"/>
              <a:t>Rasterization</a:t>
            </a:r>
            <a:r>
              <a:rPr lang="en-GB" dirty="0"/>
              <a:t>: The process of converting vector graphics (like points, lines, and triangles) into a raster image (a grid of pixels) for display on a screen.</a:t>
            </a:r>
            <a:br>
              <a:rPr lang="en-GB" dirty="0"/>
            </a:br>
            <a:r>
              <a:rPr lang="en-GB" b="1" dirty="0"/>
              <a:t>Framebuffer</a:t>
            </a:r>
            <a:r>
              <a:rPr lang="en-GB" dirty="0"/>
              <a:t>: A memory buffer that stores the </a:t>
            </a:r>
            <a:r>
              <a:rPr lang="en-GB" dirty="0" err="1"/>
              <a:t>color</a:t>
            </a:r>
            <a:r>
              <a:rPr lang="en-GB" dirty="0"/>
              <a:t>, depth, and stencil information of an image that OpenGL is rendering. The final image to be displayed on the screen is stored in the framebuffer.</a:t>
            </a:r>
            <a:br>
              <a:rPr lang="en-GB" dirty="0"/>
            </a:br>
            <a:r>
              <a:rPr lang="en-GB" b="1" dirty="0"/>
              <a:t>VBO (Vertex Buffer Object)</a:t>
            </a:r>
            <a:r>
              <a:rPr lang="en-GB" dirty="0"/>
              <a:t>: A buffer in GPU memory that stores vertex data (like positions, </a:t>
            </a:r>
            <a:r>
              <a:rPr lang="en-GB" dirty="0" err="1"/>
              <a:t>colors</a:t>
            </a:r>
            <a:r>
              <a:rPr lang="en-GB" dirty="0"/>
              <a:t>, etc.) for efficient rendering in OpenGL.</a:t>
            </a:r>
            <a:br>
              <a:rPr lang="en-GB" dirty="0"/>
            </a:br>
            <a:r>
              <a:rPr lang="en-GB" b="1" dirty="0"/>
              <a:t>VAO (Vertex Array Object)</a:t>
            </a:r>
            <a:r>
              <a:rPr lang="en-GB" dirty="0"/>
              <a:t>: An OpenGL object that stores the state needed to supply vertex data to the shaders. It keeps track of the vertex buffer, attribute pointers, and other settings.</a:t>
            </a:r>
            <a:br>
              <a:rPr lang="en-GB" dirty="0"/>
            </a:br>
            <a:r>
              <a:rPr lang="en-GB" b="1" dirty="0"/>
              <a:t>EBO (Element Buffer Object)</a:t>
            </a:r>
            <a:r>
              <a:rPr lang="en-GB" dirty="0"/>
              <a:t>: Also known as an Index Buffer Object (IBO), it stores indices that specify the order in which vertices are processed, allowing for the efficient reuse of vertices to form multiple primitives.</a:t>
            </a:r>
            <a:br>
              <a:rPr lang="en-GB" dirty="0"/>
            </a:br>
            <a:r>
              <a:rPr lang="en-GB" b="1" dirty="0"/>
              <a:t>GLSL (OpenGL Shading Language)</a:t>
            </a:r>
            <a:r>
              <a:rPr lang="en-GB" dirty="0"/>
              <a:t>: The programming language used to write shaders in OpenGL. GLSL is used for writing vertex, fragment, geometry, and other shaders.</a:t>
            </a:r>
            <a:br>
              <a:rPr lang="en-GB" dirty="0"/>
            </a:br>
            <a:r>
              <a:rPr lang="en-GB" b="1" dirty="0"/>
              <a:t>Uniform</a:t>
            </a:r>
            <a:r>
              <a:rPr lang="en-GB" dirty="0"/>
              <a:t>: A type of variable in GLSL that remains constant for all vertices or fragments during a single draw call. Uniforms are used to pass data like transformation matrices or lighting information to shaders.</a:t>
            </a:r>
            <a:br>
              <a:rPr lang="en-GB" dirty="0"/>
            </a:br>
            <a:r>
              <a:rPr lang="en-GB" b="1" dirty="0"/>
              <a:t>Attribute</a:t>
            </a:r>
            <a:r>
              <a:rPr lang="en-GB" dirty="0"/>
              <a:t>: In GLSL, attributes are per-vertex data passed to the vertex shader. These can include position, </a:t>
            </a:r>
            <a:r>
              <a:rPr lang="en-GB" dirty="0" err="1"/>
              <a:t>color</a:t>
            </a:r>
            <a:r>
              <a:rPr lang="en-GB" dirty="0"/>
              <a:t>, texture coordinates, and </a:t>
            </a:r>
            <a:r>
              <a:rPr lang="en-GB" dirty="0" err="1"/>
              <a:t>normals</a:t>
            </a:r>
            <a:r>
              <a:rPr lang="en-GB" dirty="0"/>
              <a:t>.</a:t>
            </a:r>
            <a:br>
              <a:rPr lang="en-GB" dirty="0"/>
            </a:br>
            <a:r>
              <a:rPr lang="en-GB" b="1" dirty="0"/>
              <a:t>Texture</a:t>
            </a:r>
            <a:r>
              <a:rPr lang="en-GB" dirty="0"/>
              <a:t>: An image applied to a surface in 3D graphics to give it </a:t>
            </a:r>
            <a:r>
              <a:rPr lang="en-GB" dirty="0" err="1"/>
              <a:t>color</a:t>
            </a:r>
            <a:r>
              <a:rPr lang="en-GB" dirty="0"/>
              <a:t> and detail. Textures are mapped to geometry using texture coordinates.</a:t>
            </a:r>
            <a:br>
              <a:rPr lang="en-GB" dirty="0"/>
            </a:br>
            <a:r>
              <a:rPr lang="en-GB" b="1" dirty="0"/>
              <a:t>Texture Coordinates</a:t>
            </a:r>
            <a:r>
              <a:rPr lang="en-GB" dirty="0"/>
              <a:t>: Coordinates that map a 2D texture onto a 3D object. They are typically in the range [0, 1] and correspond to positions on the texture image.</a:t>
            </a:r>
            <a:br>
              <a:rPr lang="en-GB" dirty="0"/>
            </a:br>
            <a:r>
              <a:rPr lang="en-GB" b="1" dirty="0"/>
              <a:t>Viewport</a:t>
            </a:r>
            <a:r>
              <a:rPr lang="en-GB" dirty="0"/>
              <a:t>: The rectangular area of the window where OpenGL draws the final image. The viewport can be set to define how the scene is projected onto the screen.</a:t>
            </a:r>
            <a:br>
              <a:rPr lang="en-GB" dirty="0"/>
            </a:br>
            <a:r>
              <a:rPr lang="en-GB" b="1" dirty="0"/>
              <a:t>Depth Buffer</a:t>
            </a:r>
            <a:r>
              <a:rPr lang="en-GB" dirty="0"/>
              <a:t>: A buffer that stores the depth information of pixels to handle occlusion, ensuring that closer objects are drawn in front of farther ones.</a:t>
            </a:r>
            <a:br>
              <a:rPr lang="en-GB" dirty="0"/>
            </a:br>
            <a:r>
              <a:rPr lang="en-GB" b="1" dirty="0"/>
              <a:t>Blending</a:t>
            </a:r>
            <a:r>
              <a:rPr lang="en-GB" dirty="0"/>
              <a:t>: A technique used to combine the </a:t>
            </a:r>
            <a:r>
              <a:rPr lang="en-GB" dirty="0" err="1"/>
              <a:t>color</a:t>
            </a:r>
            <a:r>
              <a:rPr lang="en-GB" dirty="0"/>
              <a:t> of a rendered fragment with the </a:t>
            </a:r>
            <a:r>
              <a:rPr lang="en-GB" dirty="0" err="1"/>
              <a:t>color</a:t>
            </a:r>
            <a:r>
              <a:rPr lang="en-GB" dirty="0"/>
              <a:t> already in the framebuffer, allowing for transparency effects.</a:t>
            </a:r>
            <a:br>
              <a:rPr lang="en-GB" dirty="0"/>
            </a:br>
            <a:r>
              <a:rPr lang="en-GB" b="1" dirty="0"/>
              <a:t>Depth Test</a:t>
            </a:r>
            <a:r>
              <a:rPr lang="en-GB" dirty="0"/>
              <a:t>: A per-sample operation that compares the depth of a fragment with the existing depth value in the depth buffer to determine if the fragment should be drawn.</a:t>
            </a:r>
            <a:br>
              <a:rPr lang="en-GB" dirty="0"/>
            </a:br>
            <a:r>
              <a:rPr lang="en-GB" b="1" dirty="0"/>
              <a:t>Matrix</a:t>
            </a:r>
            <a:r>
              <a:rPr lang="en-GB" dirty="0"/>
              <a:t>: In graphics, matrices (such as model, view, and projection matrices) are used to perform transformations like translation, rotation, and scaling on objects in 3D space.</a:t>
            </a:r>
            <a:br>
              <a:rPr lang="en-GB" dirty="0"/>
            </a:br>
            <a:r>
              <a:rPr lang="en-GB" b="1" dirty="0"/>
              <a:t>Model Matrix</a:t>
            </a:r>
            <a:r>
              <a:rPr lang="en-GB" dirty="0"/>
              <a:t>: A transformation matrix that positions, rotates, and scales an object in the 3D world.</a:t>
            </a:r>
            <a:br>
              <a:rPr lang="en-GB" dirty="0"/>
            </a:br>
            <a:r>
              <a:rPr lang="en-GB" b="1" dirty="0"/>
              <a:t>View Matrix</a:t>
            </a:r>
            <a:r>
              <a:rPr lang="en-GB" dirty="0"/>
              <a:t>: A transformation matrix that positions and orients the camera in the scene, essentially defining the viewpoint.</a:t>
            </a:r>
            <a:br>
              <a:rPr lang="en-GB" dirty="0"/>
            </a:br>
            <a:r>
              <a:rPr lang="en-GB" b="1" dirty="0"/>
              <a:t>Projection Matrix</a:t>
            </a:r>
            <a:r>
              <a:rPr lang="en-GB" dirty="0"/>
              <a:t>: A matrix that defines the camera’s lens properties, such as field of view and aspect ratio, transforming 3D coordinates to 2D screen space.</a:t>
            </a:r>
            <a:br>
              <a:rPr lang="en-GB" dirty="0"/>
            </a:br>
            <a:r>
              <a:rPr lang="en-GB" b="1" dirty="0"/>
              <a:t>Render Loop</a:t>
            </a:r>
            <a:r>
              <a:rPr lang="en-GB" dirty="0"/>
              <a:t>: The main loop in a graphics application where rendering commands are repeatedly issued to update the image on the screen.</a:t>
            </a:r>
            <a:br>
              <a:rPr lang="en-GB" dirty="0"/>
            </a:br>
            <a:r>
              <a:rPr lang="en-GB" b="1" dirty="0"/>
              <a:t>GLFW/GLUT</a:t>
            </a:r>
            <a:r>
              <a:rPr lang="en-GB" dirty="0"/>
              <a:t>: Graphics Library Framework Libraries used to create windows, handle input, and manage OpenGL context in a cross-platform way. GLFW is often preferred for modern OpenGL development.</a:t>
            </a:r>
            <a:br>
              <a:rPr lang="en-GB" dirty="0"/>
            </a:br>
            <a:r>
              <a:rPr lang="en-GB" b="1" dirty="0"/>
              <a:t>GLEW</a:t>
            </a:r>
            <a:r>
              <a:rPr lang="en-GB" dirty="0"/>
              <a:t>: The OpenGL Extension Wrangler Library, a utility library that helps manage OpenGL extensions, providing easy access to the latest OpenGL functions.</a:t>
            </a:r>
          </a:p>
        </p:txBody>
      </p:sp>
    </p:spTree>
    <p:extLst>
      <p:ext uri="{BB962C8B-B14F-4D97-AF65-F5344CB8AC3E}">
        <p14:creationId xmlns:p14="http://schemas.microsoft.com/office/powerpoint/2010/main" val="163504156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E0A08CB929A79E4FBBCF4501CB879322" ma:contentTypeVersion="17" ma:contentTypeDescription="Create a new document." ma:contentTypeScope="" ma:versionID="1adca59e2d1c9235e3509543cbee46df">
  <xsd:schema xmlns:xsd="http://www.w3.org/2001/XMLSchema" xmlns:xs="http://www.w3.org/2001/XMLSchema" xmlns:p="http://schemas.microsoft.com/office/2006/metadata/properties" xmlns:ns3="97e90ac9-f7c9-4ef0-b151-0ad37f9b04e3" xmlns:ns4="e89b0d28-101f-4150-bb20-b1c24cca2db8" targetNamespace="http://schemas.microsoft.com/office/2006/metadata/properties" ma:root="true" ma:fieldsID="41444610209ebf4e37ace511e8522d66" ns3:_="" ns4:_="">
    <xsd:import namespace="97e90ac9-f7c9-4ef0-b151-0ad37f9b04e3"/>
    <xsd:import namespace="e89b0d28-101f-4150-bb20-b1c24cca2db8"/>
    <xsd:element name="properties">
      <xsd:complexType>
        <xsd:sequence>
          <xsd:element name="documentManagement">
            <xsd:complexType>
              <xsd:all>
                <xsd:element ref="ns3:SharedWithUsers" minOccurs="0"/>
                <xsd:element ref="ns3:SharedWithDetails" minOccurs="0"/>
                <xsd:element ref="ns3:SharingHintHash" minOccurs="0"/>
                <xsd:element ref="ns4:MediaServiceMetadata" minOccurs="0"/>
                <xsd:element ref="ns4:MediaServiceFastMetadata" minOccurs="0"/>
                <xsd:element ref="ns4:MediaServiceAutoTags" minOccurs="0"/>
                <xsd:element ref="ns4:MediaServiceOCR" minOccurs="0"/>
                <xsd:element ref="ns4:MediaServiceGenerationTime" minOccurs="0"/>
                <xsd:element ref="ns4:MediaServiceEventHashCode" minOccurs="0"/>
                <xsd:element ref="ns4:MediaServiceAutoKeyPoints" minOccurs="0"/>
                <xsd:element ref="ns4:MediaServiceKeyPoints" minOccurs="0"/>
                <xsd:element ref="ns4:MediaServiceDateTaken" minOccurs="0"/>
                <xsd:element ref="ns4:MediaLengthInSeconds" minOccurs="0"/>
                <xsd:element ref="ns4:MediaServiceSearchProperties" minOccurs="0"/>
                <xsd:element ref="ns4:_activity" minOccurs="0"/>
                <xsd:element ref="ns4:MediaServiceObjectDetectorVersions" minOccurs="0"/>
                <xsd:element ref="ns4:MediaServiceSystemTag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7e90ac9-f7c9-4ef0-b151-0ad37f9b04e3" elementFormDefault="qualified">
    <xsd:import namespace="http://schemas.microsoft.com/office/2006/documentManagement/types"/>
    <xsd:import namespace="http://schemas.microsoft.com/office/infopath/2007/PartnerControls"/>
    <xsd:element name="SharedWithUsers" ma:index="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internalName="SharedWithDetails" ma:readOnly="true">
      <xsd:simpleType>
        <xsd:restriction base="dms:Note">
          <xsd:maxLength value="255"/>
        </xsd:restriction>
      </xsd:simpleType>
    </xsd:element>
    <xsd:element name="SharingHintHash" ma:index="10" nillable="true" ma:displayName="Sharing Hint Hash" ma:hidden="true" ma:internalName="SharingHintHash"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e89b0d28-101f-4150-bb20-b1c24cca2db8" elementFormDefault="qualified">
    <xsd:import namespace="http://schemas.microsoft.com/office/2006/documentManagement/types"/>
    <xsd:import namespace="http://schemas.microsoft.com/office/infopath/2007/PartnerControls"/>
    <xsd:element name="MediaServiceMetadata" ma:index="11" nillable="true" ma:displayName="MediaServiceMetadata" ma:hidden="true" ma:internalName="MediaServiceMetadata" ma:readOnly="true">
      <xsd:simpleType>
        <xsd:restriction base="dms:Note"/>
      </xsd:simpleType>
    </xsd:element>
    <xsd:element name="MediaServiceFastMetadata" ma:index="12" nillable="true" ma:displayName="MediaServiceFastMetadata" ma:hidden="true" ma:internalName="MediaServiceFastMetadata" ma:readOnly="true">
      <xsd:simpleType>
        <xsd:restriction base="dms:Note"/>
      </xsd:simpleType>
    </xsd:element>
    <xsd:element name="MediaServiceAutoTags" ma:index="13" nillable="true" ma:displayName="Tags" ma:internalName="MediaServiceAutoTags" ma:readOnly="true">
      <xsd:simpleType>
        <xsd:restriction base="dms:Text"/>
      </xsd:simpleType>
    </xsd:element>
    <xsd:element name="MediaServiceOCR" ma:index="14" nillable="true" ma:displayName="Extracted Text" ma:internalName="MediaServiceOCR" ma:readOnly="true">
      <xsd:simpleType>
        <xsd:restriction base="dms:Note">
          <xsd:maxLength value="255"/>
        </xsd:restriction>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ServiceAutoKeyPoints" ma:index="17" nillable="true" ma:displayName="MediaServiceAutoKeyPoints" ma:hidden="true" ma:internalName="MediaServiceAutoKeyPoints" ma:readOnly="true">
      <xsd:simpleType>
        <xsd:restriction base="dms:Note"/>
      </xsd:simpleType>
    </xsd:element>
    <xsd:element name="MediaServiceKeyPoints" ma:index="18" nillable="true" ma:displayName="KeyPoints" ma:internalName="MediaServiceKeyPoints" ma:readOnly="true">
      <xsd:simpleType>
        <xsd:restriction base="dms:Note">
          <xsd:maxLength value="255"/>
        </xsd:restriction>
      </xsd:simpleType>
    </xsd:element>
    <xsd:element name="MediaServiceDateTaken" ma:index="19" nillable="true" ma:displayName="MediaServiceDateTaken" ma:description="" ma:hidden="true" ma:indexed="true" ma:internalName="MediaServiceDateTaken" ma:readOnly="true">
      <xsd:simpleType>
        <xsd:restriction base="dms:Text"/>
      </xsd:simpleType>
    </xsd:element>
    <xsd:element name="MediaLengthInSeconds" ma:index="20" nillable="true" ma:displayName="MediaLengthInSeconds" ma:hidden="true" ma:internalName="MediaLengthInSeconds" ma:readOnly="true">
      <xsd:simpleType>
        <xsd:restriction base="dms:Unknown"/>
      </xsd:simpleType>
    </xsd:element>
    <xsd:element name="MediaServiceSearchProperties" ma:index="21" nillable="true" ma:displayName="MediaServiceSearchProperties" ma:hidden="true" ma:internalName="MediaServiceSearchProperties" ma:readOnly="true">
      <xsd:simpleType>
        <xsd:restriction base="dms:Note"/>
      </xsd:simpleType>
    </xsd:element>
    <xsd:element name="_activity" ma:index="22" nillable="true" ma:displayName="_activity" ma:hidden="true" ma:internalName="_activity">
      <xsd:simpleType>
        <xsd:restriction base="dms:Note"/>
      </xsd:simpleType>
    </xsd:element>
    <xsd:element name="MediaServiceObjectDetectorVersions" ma:index="23" nillable="true" ma:displayName="MediaServiceObjectDetectorVersions" ma:hidden="true" ma:indexed="true" ma:internalName="MediaServiceObjectDetectorVersions" ma:readOnly="true">
      <xsd:simpleType>
        <xsd:restriction base="dms:Text"/>
      </xsd:simpleType>
    </xsd:element>
    <xsd:element name="MediaServiceSystemTags" ma:index="24" nillable="true" ma:displayName="MediaServiceSystemTags" ma:hidden="true" ma:internalName="MediaServiceSystemTags"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_activity xmlns="e89b0d28-101f-4150-bb20-b1c24cca2db8" xsi:nil="true"/>
  </documentManagement>
</p:properties>
</file>

<file path=customXml/itemProps1.xml><?xml version="1.0" encoding="utf-8"?>
<ds:datastoreItem xmlns:ds="http://schemas.openxmlformats.org/officeDocument/2006/customXml" ds:itemID="{5BD0DB60-529D-4F6E-B80E-A82546C9016B}">
  <ds:schemaRefs>
    <ds:schemaRef ds:uri="http://schemas.microsoft.com/sharepoint/v3/contenttype/forms"/>
  </ds:schemaRefs>
</ds:datastoreItem>
</file>

<file path=customXml/itemProps2.xml><?xml version="1.0" encoding="utf-8"?>
<ds:datastoreItem xmlns:ds="http://schemas.openxmlformats.org/officeDocument/2006/customXml" ds:itemID="{5DE4611E-D0C3-4D41-9A20-905E6B167BC1}">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7e90ac9-f7c9-4ef0-b151-0ad37f9b04e3"/>
    <ds:schemaRef ds:uri="e89b0d28-101f-4150-bb20-b1c24cca2db8"/>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B8A89177-806F-497B-92E1-E7BCA7D08C6E}">
  <ds:schemaRefs>
    <ds:schemaRef ds:uri="http://schemas.microsoft.com/office/2006/documentManagement/types"/>
    <ds:schemaRef ds:uri="http://schemas.microsoft.com/office/2006/metadata/properties"/>
    <ds:schemaRef ds:uri="http://purl.org/dc/dcmitype/"/>
    <ds:schemaRef ds:uri="http://www.w3.org/XML/1998/namespace"/>
    <ds:schemaRef ds:uri="http://purl.org/dc/elements/1.1/"/>
    <ds:schemaRef ds:uri="http://purl.org/dc/terms/"/>
    <ds:schemaRef ds:uri="http://schemas.microsoft.com/office/infopath/2007/PartnerControls"/>
    <ds:schemaRef ds:uri="http://schemas.openxmlformats.org/package/2006/metadata/core-properties"/>
    <ds:schemaRef ds:uri="e89b0d28-101f-4150-bb20-b1c24cca2db8"/>
    <ds:schemaRef ds:uri="97e90ac9-f7c9-4ef0-b151-0ad37f9b04e3"/>
  </ds:schemaRefs>
</ds:datastoreItem>
</file>

<file path=docProps/app.xml><?xml version="1.0" encoding="utf-8"?>
<Properties xmlns="http://schemas.openxmlformats.org/officeDocument/2006/extended-properties" xmlns:vt="http://schemas.openxmlformats.org/officeDocument/2006/docPropsVTypes">
  <TotalTime>3450</TotalTime>
  <Words>2279</Words>
  <Application>Microsoft Office PowerPoint</Application>
  <PresentationFormat>Widescreen</PresentationFormat>
  <Paragraphs>62</Paragraphs>
  <Slides>11</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11</vt:i4>
      </vt:variant>
    </vt:vector>
  </HeadingPairs>
  <TitlesOfParts>
    <vt:vector size="16" baseType="lpstr">
      <vt:lpstr>Aptos</vt:lpstr>
      <vt:lpstr>Aptos Display</vt:lpstr>
      <vt:lpstr>Arial</vt:lpstr>
      <vt:lpstr>Segoe UI Symbol</vt:lpstr>
      <vt:lpstr>Office Theme</vt:lpstr>
      <vt:lpstr>ACCA6021 Graphics and games programming</vt:lpstr>
      <vt:lpstr>Module Aim</vt:lpstr>
      <vt:lpstr>LEARNING OUTCOMES </vt:lpstr>
      <vt:lpstr>Indicative content </vt:lpstr>
      <vt:lpstr>Study Time Allocation </vt:lpstr>
      <vt:lpstr>Assessments</vt:lpstr>
      <vt:lpstr>Reading list</vt:lpstr>
      <vt:lpstr>Additional materials</vt:lpstr>
      <vt:lpstr>Terminology</vt:lpstr>
      <vt:lpstr>Key terms</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Nathan Morgan</dc:creator>
  <cp:lastModifiedBy>Nathan Morgan</cp:lastModifiedBy>
  <cp:revision>1</cp:revision>
  <dcterms:created xsi:type="dcterms:W3CDTF">2024-09-12T08:19:34Z</dcterms:created>
  <dcterms:modified xsi:type="dcterms:W3CDTF">2024-09-16T08:31:23Z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0x010100E0A08CB929A79E4FBBCF4501CB879322</vt:lpwstr>
  </property>
</Properties>
</file>