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62" r:id="rId4"/>
    <p:sldId id="258" r:id="rId5"/>
    <p:sldId id="259" r:id="rId6"/>
    <p:sldId id="263"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572F13-7445-42AA-98EE-89000E182A2A}" type="datetimeFigureOut">
              <a:rPr lang="en-GB" smtClean="0"/>
              <a:t>09/06/2026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DD7DA0-66AD-4A23-8ADA-6222462438CC}" type="slidenum">
              <a:rPr lang="en-GB" smtClean="0"/>
              <a:t>‹#›</a:t>
            </a:fld>
            <a:endParaRPr lang="en-GB"/>
          </a:p>
        </p:txBody>
      </p:sp>
    </p:spTree>
    <p:extLst>
      <p:ext uri="{BB962C8B-B14F-4D97-AF65-F5344CB8AC3E}">
        <p14:creationId xmlns:p14="http://schemas.microsoft.com/office/powerpoint/2010/main" val="1951036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DD7DA0-66AD-4A23-8ADA-6222462438CC}" type="slidenum">
              <a:rPr lang="en-GB" smtClean="0"/>
              <a:t>5</a:t>
            </a:fld>
            <a:endParaRPr lang="en-GB"/>
          </a:p>
        </p:txBody>
      </p:sp>
    </p:spTree>
    <p:extLst>
      <p:ext uri="{BB962C8B-B14F-4D97-AF65-F5344CB8AC3E}">
        <p14:creationId xmlns:p14="http://schemas.microsoft.com/office/powerpoint/2010/main" val="3672087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5B101-819D-7FDA-2CE4-0726E5CA904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F6F070-EEF6-C874-9174-36BD3D068F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129422F-5E49-05CC-18B1-DCB94B7A29BA}"/>
              </a:ext>
            </a:extLst>
          </p:cNvPr>
          <p:cNvSpPr>
            <a:spLocks noGrp="1"/>
          </p:cNvSpPr>
          <p:nvPr>
            <p:ph type="dt" sz="half" idx="10"/>
          </p:nvPr>
        </p:nvSpPr>
        <p:spPr/>
        <p:txBody>
          <a:bodyPr/>
          <a:lstStyle/>
          <a:p>
            <a:fld id="{FC8D32AD-E51D-4343-9856-0EAAC0AEC8D3}" type="datetimeFigureOut">
              <a:rPr lang="en-GB" smtClean="0"/>
              <a:t>08/06/2026</a:t>
            </a:fld>
            <a:endParaRPr lang="en-GB"/>
          </a:p>
        </p:txBody>
      </p:sp>
      <p:sp>
        <p:nvSpPr>
          <p:cNvPr id="5" name="Footer Placeholder 4">
            <a:extLst>
              <a:ext uri="{FF2B5EF4-FFF2-40B4-BE49-F238E27FC236}">
                <a16:creationId xmlns:a16="http://schemas.microsoft.com/office/drawing/2014/main" id="{14FD61C1-612D-1312-16FE-B45FDDB4B3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104BA1-67F4-8B9C-6939-4F5F427CCB67}"/>
              </a:ext>
            </a:extLst>
          </p:cNvPr>
          <p:cNvSpPr>
            <a:spLocks noGrp="1"/>
          </p:cNvSpPr>
          <p:nvPr>
            <p:ph type="sldNum" sz="quarter" idx="12"/>
          </p:nvPr>
        </p:nvSpPr>
        <p:spPr/>
        <p:txBody>
          <a:bodyPr/>
          <a:lstStyle/>
          <a:p>
            <a:fld id="{D5AF5888-9D82-4107-B13F-8EB10C74FFC7}" type="slidenum">
              <a:rPr lang="en-GB" smtClean="0"/>
              <a:t>‹#›</a:t>
            </a:fld>
            <a:endParaRPr lang="en-GB"/>
          </a:p>
        </p:txBody>
      </p:sp>
    </p:spTree>
    <p:extLst>
      <p:ext uri="{BB962C8B-B14F-4D97-AF65-F5344CB8AC3E}">
        <p14:creationId xmlns:p14="http://schemas.microsoft.com/office/powerpoint/2010/main" val="213581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21695-DE7A-CA2A-B262-84714B94018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86B8BE4-A776-C645-E816-87EE628736D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7A9C420-ADC4-AB31-7DC2-68428547D50B}"/>
              </a:ext>
            </a:extLst>
          </p:cNvPr>
          <p:cNvSpPr>
            <a:spLocks noGrp="1"/>
          </p:cNvSpPr>
          <p:nvPr>
            <p:ph type="dt" sz="half" idx="10"/>
          </p:nvPr>
        </p:nvSpPr>
        <p:spPr/>
        <p:txBody>
          <a:bodyPr/>
          <a:lstStyle/>
          <a:p>
            <a:fld id="{FC8D32AD-E51D-4343-9856-0EAAC0AEC8D3}" type="datetimeFigureOut">
              <a:rPr lang="en-GB" smtClean="0"/>
              <a:t>08/06/2026</a:t>
            </a:fld>
            <a:endParaRPr lang="en-GB"/>
          </a:p>
        </p:txBody>
      </p:sp>
      <p:sp>
        <p:nvSpPr>
          <p:cNvPr id="5" name="Footer Placeholder 4">
            <a:extLst>
              <a:ext uri="{FF2B5EF4-FFF2-40B4-BE49-F238E27FC236}">
                <a16:creationId xmlns:a16="http://schemas.microsoft.com/office/drawing/2014/main" id="{6A045F06-8388-5E29-CBA6-188FC7D798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A9B3F-4BEE-84F0-F54B-BD85F0CA4C01}"/>
              </a:ext>
            </a:extLst>
          </p:cNvPr>
          <p:cNvSpPr>
            <a:spLocks noGrp="1"/>
          </p:cNvSpPr>
          <p:nvPr>
            <p:ph type="sldNum" sz="quarter" idx="12"/>
          </p:nvPr>
        </p:nvSpPr>
        <p:spPr/>
        <p:txBody>
          <a:bodyPr/>
          <a:lstStyle/>
          <a:p>
            <a:fld id="{D5AF5888-9D82-4107-B13F-8EB10C74FFC7}" type="slidenum">
              <a:rPr lang="en-GB" smtClean="0"/>
              <a:t>‹#›</a:t>
            </a:fld>
            <a:endParaRPr lang="en-GB"/>
          </a:p>
        </p:txBody>
      </p:sp>
    </p:spTree>
    <p:extLst>
      <p:ext uri="{BB962C8B-B14F-4D97-AF65-F5344CB8AC3E}">
        <p14:creationId xmlns:p14="http://schemas.microsoft.com/office/powerpoint/2010/main" val="293855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59B0E-B9EF-EB5B-346A-3FF32882B84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6006F3C-8B02-B688-9312-CE2B93D952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0D73E05-F87C-F86F-F659-FB2D1F42BB81}"/>
              </a:ext>
            </a:extLst>
          </p:cNvPr>
          <p:cNvSpPr>
            <a:spLocks noGrp="1"/>
          </p:cNvSpPr>
          <p:nvPr>
            <p:ph type="dt" sz="half" idx="10"/>
          </p:nvPr>
        </p:nvSpPr>
        <p:spPr/>
        <p:txBody>
          <a:bodyPr/>
          <a:lstStyle/>
          <a:p>
            <a:fld id="{FC8D32AD-E51D-4343-9856-0EAAC0AEC8D3}" type="datetimeFigureOut">
              <a:rPr lang="en-GB" smtClean="0"/>
              <a:t>08/06/2026</a:t>
            </a:fld>
            <a:endParaRPr lang="en-GB"/>
          </a:p>
        </p:txBody>
      </p:sp>
      <p:sp>
        <p:nvSpPr>
          <p:cNvPr id="5" name="Footer Placeholder 4">
            <a:extLst>
              <a:ext uri="{FF2B5EF4-FFF2-40B4-BE49-F238E27FC236}">
                <a16:creationId xmlns:a16="http://schemas.microsoft.com/office/drawing/2014/main" id="{2CDDD8CA-FECD-991F-B6EA-89730F14E8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347951-DAB5-3BBE-63A8-E9C135898DEC}"/>
              </a:ext>
            </a:extLst>
          </p:cNvPr>
          <p:cNvSpPr>
            <a:spLocks noGrp="1"/>
          </p:cNvSpPr>
          <p:nvPr>
            <p:ph type="sldNum" sz="quarter" idx="12"/>
          </p:nvPr>
        </p:nvSpPr>
        <p:spPr/>
        <p:txBody>
          <a:bodyPr/>
          <a:lstStyle/>
          <a:p>
            <a:fld id="{D5AF5888-9D82-4107-B13F-8EB10C74FFC7}" type="slidenum">
              <a:rPr lang="en-GB" smtClean="0"/>
              <a:t>‹#›</a:t>
            </a:fld>
            <a:endParaRPr lang="en-GB"/>
          </a:p>
        </p:txBody>
      </p:sp>
    </p:spTree>
    <p:extLst>
      <p:ext uri="{BB962C8B-B14F-4D97-AF65-F5344CB8AC3E}">
        <p14:creationId xmlns:p14="http://schemas.microsoft.com/office/powerpoint/2010/main" val="586988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25A3B-3D75-50CA-EDCD-BA90E230520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2260339-5F0C-C3CE-3E1B-8E3CD6F2725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C51FB0F-9DCD-8045-C8D4-9F25337FDE0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2992213-D4E8-F35C-918D-AAC50B80F78A}"/>
              </a:ext>
            </a:extLst>
          </p:cNvPr>
          <p:cNvSpPr>
            <a:spLocks noGrp="1"/>
          </p:cNvSpPr>
          <p:nvPr>
            <p:ph type="dt" sz="half" idx="10"/>
          </p:nvPr>
        </p:nvSpPr>
        <p:spPr/>
        <p:txBody>
          <a:bodyPr/>
          <a:lstStyle/>
          <a:p>
            <a:fld id="{FC8D32AD-E51D-4343-9856-0EAAC0AEC8D3}" type="datetimeFigureOut">
              <a:rPr lang="en-GB" smtClean="0"/>
              <a:t>08/06/2026</a:t>
            </a:fld>
            <a:endParaRPr lang="en-GB"/>
          </a:p>
        </p:txBody>
      </p:sp>
      <p:sp>
        <p:nvSpPr>
          <p:cNvPr id="6" name="Footer Placeholder 5">
            <a:extLst>
              <a:ext uri="{FF2B5EF4-FFF2-40B4-BE49-F238E27FC236}">
                <a16:creationId xmlns:a16="http://schemas.microsoft.com/office/drawing/2014/main" id="{252DB7A0-6238-D87A-C0F4-28DECA6D99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97C932-D89E-D269-5CB9-44E8CD0FAE50}"/>
              </a:ext>
            </a:extLst>
          </p:cNvPr>
          <p:cNvSpPr>
            <a:spLocks noGrp="1"/>
          </p:cNvSpPr>
          <p:nvPr>
            <p:ph type="sldNum" sz="quarter" idx="12"/>
          </p:nvPr>
        </p:nvSpPr>
        <p:spPr/>
        <p:txBody>
          <a:bodyPr/>
          <a:lstStyle/>
          <a:p>
            <a:fld id="{D5AF5888-9D82-4107-B13F-8EB10C74FFC7}" type="slidenum">
              <a:rPr lang="en-GB" smtClean="0"/>
              <a:t>‹#›</a:t>
            </a:fld>
            <a:endParaRPr lang="en-GB"/>
          </a:p>
        </p:txBody>
      </p:sp>
    </p:spTree>
    <p:extLst>
      <p:ext uri="{BB962C8B-B14F-4D97-AF65-F5344CB8AC3E}">
        <p14:creationId xmlns:p14="http://schemas.microsoft.com/office/powerpoint/2010/main" val="590326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01996-67B5-1B63-7360-568F160959F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71AA39B-535D-0868-1C0C-C7B43005D1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20589F7-A5D8-66BF-6880-6C97988CAE7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8BEAF94-110E-D55D-14DB-69487D8B84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8AE20BF-4D62-2727-5868-AD6D98F930C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9BAA589-3B64-ADE2-A747-170B415BCAF9}"/>
              </a:ext>
            </a:extLst>
          </p:cNvPr>
          <p:cNvSpPr>
            <a:spLocks noGrp="1"/>
          </p:cNvSpPr>
          <p:nvPr>
            <p:ph type="dt" sz="half" idx="10"/>
          </p:nvPr>
        </p:nvSpPr>
        <p:spPr/>
        <p:txBody>
          <a:bodyPr/>
          <a:lstStyle/>
          <a:p>
            <a:fld id="{FC8D32AD-E51D-4343-9856-0EAAC0AEC8D3}" type="datetimeFigureOut">
              <a:rPr lang="en-GB" smtClean="0"/>
              <a:t>08/06/2026</a:t>
            </a:fld>
            <a:endParaRPr lang="en-GB"/>
          </a:p>
        </p:txBody>
      </p:sp>
      <p:sp>
        <p:nvSpPr>
          <p:cNvPr id="8" name="Footer Placeholder 7">
            <a:extLst>
              <a:ext uri="{FF2B5EF4-FFF2-40B4-BE49-F238E27FC236}">
                <a16:creationId xmlns:a16="http://schemas.microsoft.com/office/drawing/2014/main" id="{EA7C1B74-0658-61B4-4D3F-836C480894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463A8E-CDFB-44F3-5DA5-7156FB5B3308}"/>
              </a:ext>
            </a:extLst>
          </p:cNvPr>
          <p:cNvSpPr>
            <a:spLocks noGrp="1"/>
          </p:cNvSpPr>
          <p:nvPr>
            <p:ph type="sldNum" sz="quarter" idx="12"/>
          </p:nvPr>
        </p:nvSpPr>
        <p:spPr/>
        <p:txBody>
          <a:bodyPr/>
          <a:lstStyle/>
          <a:p>
            <a:fld id="{D5AF5888-9D82-4107-B13F-8EB10C74FFC7}" type="slidenum">
              <a:rPr lang="en-GB" smtClean="0"/>
              <a:t>‹#›</a:t>
            </a:fld>
            <a:endParaRPr lang="en-GB"/>
          </a:p>
        </p:txBody>
      </p:sp>
    </p:spTree>
    <p:extLst>
      <p:ext uri="{BB962C8B-B14F-4D97-AF65-F5344CB8AC3E}">
        <p14:creationId xmlns:p14="http://schemas.microsoft.com/office/powerpoint/2010/main" val="3804308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243DF-0D8F-9761-1867-0282CA5193C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8AF3E90-D68E-9F7D-676E-925C12A64789}"/>
              </a:ext>
            </a:extLst>
          </p:cNvPr>
          <p:cNvSpPr>
            <a:spLocks noGrp="1"/>
          </p:cNvSpPr>
          <p:nvPr>
            <p:ph type="dt" sz="half" idx="10"/>
          </p:nvPr>
        </p:nvSpPr>
        <p:spPr/>
        <p:txBody>
          <a:bodyPr/>
          <a:lstStyle/>
          <a:p>
            <a:fld id="{FC8D32AD-E51D-4343-9856-0EAAC0AEC8D3}" type="datetimeFigureOut">
              <a:rPr lang="en-GB" smtClean="0"/>
              <a:t>08/06/2026</a:t>
            </a:fld>
            <a:endParaRPr lang="en-GB"/>
          </a:p>
        </p:txBody>
      </p:sp>
      <p:sp>
        <p:nvSpPr>
          <p:cNvPr id="4" name="Footer Placeholder 3">
            <a:extLst>
              <a:ext uri="{FF2B5EF4-FFF2-40B4-BE49-F238E27FC236}">
                <a16:creationId xmlns:a16="http://schemas.microsoft.com/office/drawing/2014/main" id="{EA627A5D-6C0F-AABE-3F6A-055BBD8605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6FF905-5431-B94C-4195-2B929F0C5BB0}"/>
              </a:ext>
            </a:extLst>
          </p:cNvPr>
          <p:cNvSpPr>
            <a:spLocks noGrp="1"/>
          </p:cNvSpPr>
          <p:nvPr>
            <p:ph type="sldNum" sz="quarter" idx="12"/>
          </p:nvPr>
        </p:nvSpPr>
        <p:spPr/>
        <p:txBody>
          <a:bodyPr/>
          <a:lstStyle/>
          <a:p>
            <a:fld id="{D5AF5888-9D82-4107-B13F-8EB10C74FFC7}" type="slidenum">
              <a:rPr lang="en-GB" smtClean="0"/>
              <a:t>‹#›</a:t>
            </a:fld>
            <a:endParaRPr lang="en-GB"/>
          </a:p>
        </p:txBody>
      </p:sp>
    </p:spTree>
    <p:extLst>
      <p:ext uri="{BB962C8B-B14F-4D97-AF65-F5344CB8AC3E}">
        <p14:creationId xmlns:p14="http://schemas.microsoft.com/office/powerpoint/2010/main" val="1178457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0BFE38-8EFE-35FC-D43B-1FF038D0A31E}"/>
              </a:ext>
            </a:extLst>
          </p:cNvPr>
          <p:cNvSpPr>
            <a:spLocks noGrp="1"/>
          </p:cNvSpPr>
          <p:nvPr>
            <p:ph type="dt" sz="half" idx="10"/>
          </p:nvPr>
        </p:nvSpPr>
        <p:spPr/>
        <p:txBody>
          <a:bodyPr/>
          <a:lstStyle/>
          <a:p>
            <a:fld id="{FC8D32AD-E51D-4343-9856-0EAAC0AEC8D3}" type="datetimeFigureOut">
              <a:rPr lang="en-GB" smtClean="0"/>
              <a:t>08/06/2026</a:t>
            </a:fld>
            <a:endParaRPr lang="en-GB"/>
          </a:p>
        </p:txBody>
      </p:sp>
      <p:sp>
        <p:nvSpPr>
          <p:cNvPr id="3" name="Footer Placeholder 2">
            <a:extLst>
              <a:ext uri="{FF2B5EF4-FFF2-40B4-BE49-F238E27FC236}">
                <a16:creationId xmlns:a16="http://schemas.microsoft.com/office/drawing/2014/main" id="{9D76020E-6C4F-277E-9379-8FF8F1041D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BA56E6-39B3-8768-3A7D-9D9EF41A2B73}"/>
              </a:ext>
            </a:extLst>
          </p:cNvPr>
          <p:cNvSpPr>
            <a:spLocks noGrp="1"/>
          </p:cNvSpPr>
          <p:nvPr>
            <p:ph type="sldNum" sz="quarter" idx="12"/>
          </p:nvPr>
        </p:nvSpPr>
        <p:spPr/>
        <p:txBody>
          <a:bodyPr/>
          <a:lstStyle/>
          <a:p>
            <a:fld id="{D5AF5888-9D82-4107-B13F-8EB10C74FFC7}" type="slidenum">
              <a:rPr lang="en-GB" smtClean="0"/>
              <a:t>‹#›</a:t>
            </a:fld>
            <a:endParaRPr lang="en-GB"/>
          </a:p>
        </p:txBody>
      </p:sp>
    </p:spTree>
    <p:extLst>
      <p:ext uri="{BB962C8B-B14F-4D97-AF65-F5344CB8AC3E}">
        <p14:creationId xmlns:p14="http://schemas.microsoft.com/office/powerpoint/2010/main" val="2440263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B6BE8-038B-C4E8-3130-3F8EB5946BE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6D93AAF-8E8F-1713-B1B0-F12D03CD4F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85EAF7C-8176-E4A7-460A-5C9F429BA3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485602-BB62-EB93-E37D-88E58962DB54}"/>
              </a:ext>
            </a:extLst>
          </p:cNvPr>
          <p:cNvSpPr>
            <a:spLocks noGrp="1"/>
          </p:cNvSpPr>
          <p:nvPr>
            <p:ph type="dt" sz="half" idx="10"/>
          </p:nvPr>
        </p:nvSpPr>
        <p:spPr/>
        <p:txBody>
          <a:bodyPr/>
          <a:lstStyle/>
          <a:p>
            <a:fld id="{FC8D32AD-E51D-4343-9856-0EAAC0AEC8D3}" type="datetimeFigureOut">
              <a:rPr lang="en-GB" smtClean="0"/>
              <a:t>08/06/2026</a:t>
            </a:fld>
            <a:endParaRPr lang="en-GB"/>
          </a:p>
        </p:txBody>
      </p:sp>
      <p:sp>
        <p:nvSpPr>
          <p:cNvPr id="6" name="Footer Placeholder 5">
            <a:extLst>
              <a:ext uri="{FF2B5EF4-FFF2-40B4-BE49-F238E27FC236}">
                <a16:creationId xmlns:a16="http://schemas.microsoft.com/office/drawing/2014/main" id="{FF4B16C6-1ED3-30B9-661D-89F17B783A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84FA7D-0F48-5964-B587-C1B9220725B8}"/>
              </a:ext>
            </a:extLst>
          </p:cNvPr>
          <p:cNvSpPr>
            <a:spLocks noGrp="1"/>
          </p:cNvSpPr>
          <p:nvPr>
            <p:ph type="sldNum" sz="quarter" idx="12"/>
          </p:nvPr>
        </p:nvSpPr>
        <p:spPr/>
        <p:txBody>
          <a:bodyPr/>
          <a:lstStyle/>
          <a:p>
            <a:fld id="{D5AF5888-9D82-4107-B13F-8EB10C74FFC7}" type="slidenum">
              <a:rPr lang="en-GB" smtClean="0"/>
              <a:t>‹#›</a:t>
            </a:fld>
            <a:endParaRPr lang="en-GB"/>
          </a:p>
        </p:txBody>
      </p:sp>
    </p:spTree>
    <p:extLst>
      <p:ext uri="{BB962C8B-B14F-4D97-AF65-F5344CB8AC3E}">
        <p14:creationId xmlns:p14="http://schemas.microsoft.com/office/powerpoint/2010/main" val="958218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36EEC-8078-148D-ACA7-BBFD3B076D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BF70965-4236-9454-48B2-DE86D620F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B29EC1-72C7-E6A5-4692-98DF496694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A0E30C-C446-4716-7513-A9C4209E4E81}"/>
              </a:ext>
            </a:extLst>
          </p:cNvPr>
          <p:cNvSpPr>
            <a:spLocks noGrp="1"/>
          </p:cNvSpPr>
          <p:nvPr>
            <p:ph type="dt" sz="half" idx="10"/>
          </p:nvPr>
        </p:nvSpPr>
        <p:spPr/>
        <p:txBody>
          <a:bodyPr/>
          <a:lstStyle/>
          <a:p>
            <a:fld id="{FC8D32AD-E51D-4343-9856-0EAAC0AEC8D3}" type="datetimeFigureOut">
              <a:rPr lang="en-GB" smtClean="0"/>
              <a:t>08/06/2026</a:t>
            </a:fld>
            <a:endParaRPr lang="en-GB"/>
          </a:p>
        </p:txBody>
      </p:sp>
      <p:sp>
        <p:nvSpPr>
          <p:cNvPr id="6" name="Footer Placeholder 5">
            <a:extLst>
              <a:ext uri="{FF2B5EF4-FFF2-40B4-BE49-F238E27FC236}">
                <a16:creationId xmlns:a16="http://schemas.microsoft.com/office/drawing/2014/main" id="{18905E7A-20E5-1A4F-3DC9-CAFC8CBCFA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6C7A7A-52DA-2252-B164-00E08AFC00A3}"/>
              </a:ext>
            </a:extLst>
          </p:cNvPr>
          <p:cNvSpPr>
            <a:spLocks noGrp="1"/>
          </p:cNvSpPr>
          <p:nvPr>
            <p:ph type="sldNum" sz="quarter" idx="12"/>
          </p:nvPr>
        </p:nvSpPr>
        <p:spPr/>
        <p:txBody>
          <a:bodyPr/>
          <a:lstStyle/>
          <a:p>
            <a:fld id="{D5AF5888-9D82-4107-B13F-8EB10C74FFC7}" type="slidenum">
              <a:rPr lang="en-GB" smtClean="0"/>
              <a:t>‹#›</a:t>
            </a:fld>
            <a:endParaRPr lang="en-GB"/>
          </a:p>
        </p:txBody>
      </p:sp>
    </p:spTree>
    <p:extLst>
      <p:ext uri="{BB962C8B-B14F-4D97-AF65-F5344CB8AC3E}">
        <p14:creationId xmlns:p14="http://schemas.microsoft.com/office/powerpoint/2010/main" val="4200959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7168C-8DE4-9A5C-5FC9-F008505A1DB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59B3683-9D67-0CC8-C654-3BBD3AC7969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805B385-27F0-A597-DEEF-A418024BCCE8}"/>
              </a:ext>
            </a:extLst>
          </p:cNvPr>
          <p:cNvSpPr>
            <a:spLocks noGrp="1"/>
          </p:cNvSpPr>
          <p:nvPr>
            <p:ph type="dt" sz="half" idx="10"/>
          </p:nvPr>
        </p:nvSpPr>
        <p:spPr/>
        <p:txBody>
          <a:bodyPr/>
          <a:lstStyle/>
          <a:p>
            <a:fld id="{FC8D32AD-E51D-4343-9856-0EAAC0AEC8D3}" type="datetimeFigureOut">
              <a:rPr lang="en-GB" smtClean="0"/>
              <a:t>08/06/2026</a:t>
            </a:fld>
            <a:endParaRPr lang="en-GB"/>
          </a:p>
        </p:txBody>
      </p:sp>
      <p:sp>
        <p:nvSpPr>
          <p:cNvPr id="5" name="Footer Placeholder 4">
            <a:extLst>
              <a:ext uri="{FF2B5EF4-FFF2-40B4-BE49-F238E27FC236}">
                <a16:creationId xmlns:a16="http://schemas.microsoft.com/office/drawing/2014/main" id="{6B7C3E04-F4F3-6094-6669-70AEDFBC9F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78D2F8-E6AB-81BC-FBE6-786030A76C2E}"/>
              </a:ext>
            </a:extLst>
          </p:cNvPr>
          <p:cNvSpPr>
            <a:spLocks noGrp="1"/>
          </p:cNvSpPr>
          <p:nvPr>
            <p:ph type="sldNum" sz="quarter" idx="12"/>
          </p:nvPr>
        </p:nvSpPr>
        <p:spPr/>
        <p:txBody>
          <a:bodyPr/>
          <a:lstStyle/>
          <a:p>
            <a:fld id="{D5AF5888-9D82-4107-B13F-8EB10C74FFC7}" type="slidenum">
              <a:rPr lang="en-GB" smtClean="0"/>
              <a:t>‹#›</a:t>
            </a:fld>
            <a:endParaRPr lang="en-GB"/>
          </a:p>
        </p:txBody>
      </p:sp>
    </p:spTree>
    <p:extLst>
      <p:ext uri="{BB962C8B-B14F-4D97-AF65-F5344CB8AC3E}">
        <p14:creationId xmlns:p14="http://schemas.microsoft.com/office/powerpoint/2010/main" val="2043872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0114DA-A280-C511-AC2D-6C9EE8F645E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6066664-BA94-B665-D8AE-3B979ECE0F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FC3147-427E-90AD-642B-EE0DAABAFCD8}"/>
              </a:ext>
            </a:extLst>
          </p:cNvPr>
          <p:cNvSpPr>
            <a:spLocks noGrp="1"/>
          </p:cNvSpPr>
          <p:nvPr>
            <p:ph type="dt" sz="half" idx="10"/>
          </p:nvPr>
        </p:nvSpPr>
        <p:spPr/>
        <p:txBody>
          <a:bodyPr/>
          <a:lstStyle/>
          <a:p>
            <a:fld id="{FC8D32AD-E51D-4343-9856-0EAAC0AEC8D3}" type="datetimeFigureOut">
              <a:rPr lang="en-GB" smtClean="0"/>
              <a:t>08/06/2026</a:t>
            </a:fld>
            <a:endParaRPr lang="en-GB"/>
          </a:p>
        </p:txBody>
      </p:sp>
      <p:sp>
        <p:nvSpPr>
          <p:cNvPr id="5" name="Footer Placeholder 4">
            <a:extLst>
              <a:ext uri="{FF2B5EF4-FFF2-40B4-BE49-F238E27FC236}">
                <a16:creationId xmlns:a16="http://schemas.microsoft.com/office/drawing/2014/main" id="{B898C81B-E4AD-7F56-25F6-C408247C41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C1A74E-26A9-DF91-7941-F2D740997ECF}"/>
              </a:ext>
            </a:extLst>
          </p:cNvPr>
          <p:cNvSpPr>
            <a:spLocks noGrp="1"/>
          </p:cNvSpPr>
          <p:nvPr>
            <p:ph type="sldNum" sz="quarter" idx="12"/>
          </p:nvPr>
        </p:nvSpPr>
        <p:spPr/>
        <p:txBody>
          <a:bodyPr/>
          <a:lstStyle/>
          <a:p>
            <a:fld id="{D5AF5888-9D82-4107-B13F-8EB10C74FFC7}" type="slidenum">
              <a:rPr lang="en-GB" smtClean="0"/>
              <a:t>‹#›</a:t>
            </a:fld>
            <a:endParaRPr lang="en-GB"/>
          </a:p>
        </p:txBody>
      </p:sp>
    </p:spTree>
    <p:extLst>
      <p:ext uri="{BB962C8B-B14F-4D97-AF65-F5344CB8AC3E}">
        <p14:creationId xmlns:p14="http://schemas.microsoft.com/office/powerpoint/2010/main" val="4250181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7378A3-07B0-862D-FCE5-54E9BFEC9D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C09CE14-69F6-F1B1-806C-95824B6156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4578015-0C10-D487-2757-04FACF2B32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8D32AD-E51D-4343-9856-0EAAC0AEC8D3}" type="datetimeFigureOut">
              <a:rPr lang="en-GB" smtClean="0"/>
              <a:t>08/06/2026</a:t>
            </a:fld>
            <a:endParaRPr lang="en-GB"/>
          </a:p>
        </p:txBody>
      </p:sp>
      <p:sp>
        <p:nvSpPr>
          <p:cNvPr id="5" name="Footer Placeholder 4">
            <a:extLst>
              <a:ext uri="{FF2B5EF4-FFF2-40B4-BE49-F238E27FC236}">
                <a16:creationId xmlns:a16="http://schemas.microsoft.com/office/drawing/2014/main" id="{9B0A5B75-B25D-55F9-AB7D-A90A3EE80E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E2A0C42-A8E2-A2D1-2C40-4AF67BA273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AF5888-9D82-4107-B13F-8EB10C74FFC7}" type="slidenum">
              <a:rPr lang="en-GB" smtClean="0"/>
              <a:t>‹#›</a:t>
            </a:fld>
            <a:endParaRPr lang="en-GB"/>
          </a:p>
        </p:txBody>
      </p:sp>
    </p:spTree>
    <p:extLst>
      <p:ext uri="{BB962C8B-B14F-4D97-AF65-F5344CB8AC3E}">
        <p14:creationId xmlns:p14="http://schemas.microsoft.com/office/powerpoint/2010/main" val="32237938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F165F-FA60-8998-5BB8-EC73C9ED0EF7}"/>
              </a:ext>
            </a:extLst>
          </p:cNvPr>
          <p:cNvSpPr>
            <a:spLocks noGrp="1"/>
          </p:cNvSpPr>
          <p:nvPr>
            <p:ph type="ctrTitle"/>
          </p:nvPr>
        </p:nvSpPr>
        <p:spPr/>
        <p:txBody>
          <a:bodyPr/>
          <a:lstStyle/>
          <a:p>
            <a:r>
              <a:rPr lang="en-GB" dirty="0"/>
              <a:t>Health, Wellbeing and Lifestyles.</a:t>
            </a:r>
          </a:p>
        </p:txBody>
      </p:sp>
      <p:sp>
        <p:nvSpPr>
          <p:cNvPr id="3" name="Subtitle 2">
            <a:extLst>
              <a:ext uri="{FF2B5EF4-FFF2-40B4-BE49-F238E27FC236}">
                <a16:creationId xmlns:a16="http://schemas.microsoft.com/office/drawing/2014/main" id="{5B7A2AA8-2614-6200-8683-7AC4D09C209A}"/>
              </a:ext>
            </a:extLst>
          </p:cNvPr>
          <p:cNvSpPr>
            <a:spLocks noGrp="1"/>
          </p:cNvSpPr>
          <p:nvPr>
            <p:ph type="subTitle" idx="1"/>
          </p:nvPr>
        </p:nvSpPr>
        <p:spPr/>
        <p:txBody>
          <a:bodyPr>
            <a:normAutofit fontScale="85000" lnSpcReduction="20000"/>
          </a:bodyPr>
          <a:lstStyle/>
          <a:p>
            <a:r>
              <a:rPr lang="en-GB" dirty="0"/>
              <a:t>Mollie Lambert – 2519219</a:t>
            </a:r>
          </a:p>
          <a:p>
            <a:r>
              <a:rPr lang="en-GB" dirty="0"/>
              <a:t>Word count – 1978</a:t>
            </a:r>
          </a:p>
          <a:p>
            <a:r>
              <a:rPr lang="en-GB" dirty="0"/>
              <a:t>I confirm that I have not used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32845418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2C47789-35DF-A6FB-8CA4-BBD094970EC2}"/>
              </a:ext>
            </a:extLst>
          </p:cNvPr>
          <p:cNvSpPr>
            <a:spLocks noGrp="1"/>
          </p:cNvSpPr>
          <p:nvPr>
            <p:ph type="title"/>
          </p:nvPr>
        </p:nvSpPr>
        <p:spPr>
          <a:xfrm>
            <a:off x="709245" y="85263"/>
            <a:ext cx="10771936" cy="2394251"/>
          </a:xfrm>
        </p:spPr>
        <p:txBody>
          <a:bodyPr vert="horz" lIns="91440" tIns="45720" rIns="91440" bIns="45720" rtlCol="0" anchor="ctr">
            <a:normAutofit/>
          </a:bodyPr>
          <a:lstStyle/>
          <a:p>
            <a:r>
              <a:rPr lang="en-GB" sz="1100" kern="1200" dirty="0">
                <a:solidFill>
                  <a:schemeClr val="tx1"/>
                </a:solidFill>
                <a:latin typeface="+mj-lt"/>
                <a:ea typeface="+mj-ea"/>
                <a:cs typeface="+mj-cs"/>
              </a:rPr>
              <a:t>Introduction - </a:t>
            </a:r>
            <a:br>
              <a:rPr lang="en-GB" sz="1100" kern="1200" dirty="0">
                <a:solidFill>
                  <a:schemeClr val="tx1"/>
                </a:solidFill>
                <a:latin typeface="+mj-lt"/>
                <a:ea typeface="+mj-ea"/>
                <a:cs typeface="+mj-cs"/>
              </a:rPr>
            </a:br>
            <a:r>
              <a:rPr lang="en-GB" sz="1100" kern="1200" dirty="0">
                <a:solidFill>
                  <a:schemeClr val="tx1"/>
                </a:solidFill>
                <a:latin typeface="+mj-lt"/>
                <a:ea typeface="+mj-ea"/>
                <a:cs typeface="+mj-cs"/>
              </a:rPr>
              <a:t>Children’s health, well-being and lifestyle are fundamental foundations for lifelong development, learning and happiness. Early childhood is a critical period in which physical growth, brain development, emotional regulation and social skills develop rapidly. Research shows that experiences in the first five years significantly influence long-term health outcomes, educational achievement and life expectancy (Marmot, 2010; Shonkoff &amp; Phillips, 2000). Therefore, promoting positive health and well-being in childhood is not simply about preventing illness, but about creating environments where children can thrive physically, emotionally, socially and cognitively. Health and well-being are closely linked to children's ability to learn, form relationships and reach their full potential. When children experience positive health, they are more likely to engage in learning opportunities, develop confidence and build resilience. Conversely, poor health, inadequate nutrition, limited physical activity or emotional difficulties can negatively affect development and future outcomes. As a result, supporting children’s well-being requires a holistic approach that recognises the interconnected nature of physical, emotional, social and cognitive development. Early years practitioners, parents and carers all play a vital role in promoting healthy lifestyles and positive well-being. Through providing nurturing relationships, safe environments and opportunities for play and learning, adults can help children establish healthy habits that may continue throughout their lives. Understanding the factors that influence children's health is therefore essential for creating effective support strategies and improving outcomes for all children.</a:t>
            </a:r>
            <a:endParaRPr lang="en-US" sz="1100"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437C41C1-42E0-787E-60DF-D5CD6C7D87BD}"/>
              </a:ext>
            </a:extLst>
          </p:cNvPr>
          <p:cNvSpPr>
            <a:spLocks noGrp="1"/>
          </p:cNvSpPr>
          <p:nvPr>
            <p:ph type="body" sz="half" idx="2"/>
          </p:nvPr>
        </p:nvSpPr>
        <p:spPr>
          <a:xfrm>
            <a:off x="1137034" y="2198363"/>
            <a:ext cx="4958966" cy="3377248"/>
          </a:xfrm>
        </p:spPr>
        <p:txBody>
          <a:bodyPr vert="horz" lIns="91440" tIns="45720" rIns="91440" bIns="45720" rtlCol="0">
            <a:noAutofit/>
          </a:bodyPr>
          <a:lstStyle/>
          <a:p>
            <a:pPr indent="-228600">
              <a:buFont typeface="Arial" panose="020B0604020202020204" pitchFamily="34" charset="0"/>
              <a:buChar char="•"/>
            </a:pPr>
            <a:r>
              <a:rPr lang="en-US" sz="1000" dirty="0">
                <a:highlight>
                  <a:srgbClr val="FFFF00"/>
                </a:highlight>
              </a:rPr>
              <a:t>What is Health?</a:t>
            </a:r>
          </a:p>
          <a:p>
            <a:pPr indent="-228600">
              <a:buFont typeface="Arial" panose="020B0604020202020204" pitchFamily="34" charset="0"/>
              <a:buChar char="•"/>
            </a:pPr>
            <a:r>
              <a:rPr lang="en-US" sz="1000" dirty="0">
                <a:highlight>
                  <a:srgbClr val="FFFF00"/>
                </a:highlight>
              </a:rPr>
              <a:t>Health is often misunderstood as simply the absence of illness. However, the World Health Organization (WHO) defines health as “a state of complete physical, mental and social well-being and not merely the absence of disease or infirmity” (WHO, 1948). This definition highlights that health is multidimensional and includes emotional and social aspects alongside physical health. Physical health in children includes appropriate growth, nutrition, sleep, exercise and protection from illness. Mental health involves emotional regulation, resilience and the ability to form secure relationships. Social health refers to the ability to communicate, cooperate and build positive relationships with others. These aspects are interconnected; for example, poor nutrition can affect concentration and mood, while emotional distress can impact sleep and immune function (Public Health England, 2018).In addition, health is not a fixed state but changes throughout a person’s life in response to experiences, circumstances and environmental influences. For young children, positive health supports learning, participation and overall development. Good health enables children to engage confidently in play, build relationships and achieve developmental milestones. Conversely, poor health may create barriers to learning, social interaction and emotional well-being. Preventative measures such as </a:t>
            </a:r>
            <a:r>
              <a:rPr lang="en-US" sz="1000" dirty="0" err="1">
                <a:highlight>
                  <a:srgbClr val="FFFF00"/>
                </a:highlight>
              </a:rPr>
              <a:t>immunisations</a:t>
            </a:r>
            <a:r>
              <a:rPr lang="en-US" sz="1000" dirty="0">
                <a:highlight>
                  <a:srgbClr val="FFFF00"/>
                </a:highlight>
              </a:rPr>
              <a:t>, regular health checks and access to nutritious food play a vital role in supporting healthy development during the early years. Health is also influenced by environmental and societal factors. The social determinants of health model suggests that income, education, housing and access to healthcare all significantly influence health outcomes (Marmot, 2010). For children, family stability, community safety and early education quality are particularly important. Children growing up in disadvantaged circumstances may experience inequalities that negatively affect both their immediate and long-term health. Furthermore, cultural beliefs and family practices can shape attitudes towards health, nutrition and well-being. Therefore, health must be understood as a broad and dynamic concept shaped by both individual and external factors, requiring a holistic approach to support children's overall development and quality of life.</a:t>
            </a:r>
          </a:p>
        </p:txBody>
      </p:sp>
      <p:pic>
        <p:nvPicPr>
          <p:cNvPr id="10" name="Picture 9">
            <a:extLst>
              <a:ext uri="{FF2B5EF4-FFF2-40B4-BE49-F238E27FC236}">
                <a16:creationId xmlns:a16="http://schemas.microsoft.com/office/drawing/2014/main" id="{73C71CD5-0A43-303F-4953-085889817401}"/>
              </a:ext>
            </a:extLst>
          </p:cNvPr>
          <p:cNvPicPr>
            <a:picLocks noChangeAspect="1"/>
          </p:cNvPicPr>
          <p:nvPr/>
        </p:nvPicPr>
        <p:blipFill>
          <a:blip r:embed="rId2"/>
          <a:stretch>
            <a:fillRect/>
          </a:stretch>
        </p:blipFill>
        <p:spPr>
          <a:xfrm>
            <a:off x="6719367" y="2865745"/>
            <a:ext cx="4788505" cy="2394252"/>
          </a:xfrm>
          <a:prstGeom prst="rect">
            <a:avLst/>
          </a:prstGeom>
        </p:spPr>
      </p:pic>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46712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17D046-CF23-E0B7-8EAB-9A2DA67A6EED}"/>
              </a:ext>
            </a:extLst>
          </p:cNvPr>
          <p:cNvSpPr>
            <a:spLocks noGrp="1"/>
          </p:cNvSpPr>
          <p:nvPr>
            <p:ph idx="1"/>
          </p:nvPr>
        </p:nvSpPr>
        <p:spPr>
          <a:xfrm>
            <a:off x="108858" y="0"/>
            <a:ext cx="12083142" cy="4351338"/>
          </a:xfrm>
        </p:spPr>
        <p:txBody>
          <a:bodyPr>
            <a:normAutofit/>
          </a:bodyPr>
          <a:lstStyle/>
          <a:p>
            <a:pPr marL="0" indent="0">
              <a:buNone/>
            </a:pPr>
            <a:r>
              <a:rPr lang="en-GB" sz="1200" dirty="0">
                <a:highlight>
                  <a:srgbClr val="00FF00"/>
                </a:highlight>
              </a:rPr>
              <a:t>Concepts and theories - </a:t>
            </a:r>
          </a:p>
          <a:p>
            <a:pPr marL="0" indent="0">
              <a:buNone/>
            </a:pPr>
            <a:r>
              <a:rPr lang="en-GB" sz="1200" dirty="0">
                <a:highlight>
                  <a:srgbClr val="00FF00"/>
                </a:highlight>
              </a:rPr>
              <a:t>Several theoretical frameworks help explain children’s health and development. One key concept is Maslow’s Hierarchy of Needs (Maslow, 1943), which suggests that children must have their basic physiological needs (food, water, shelter and sleep) and safety needs met before they can achieve higher levels of emotional security, self-esteem and self-actualisation. In early years settings, ensuring children are fed, safe and emotionally secure allows them to engage in learning and reach their full potential. Maslow’s theory highlights the importance of creating supportive environments where children’s fundamental needs are prioritised. Bronfenbrenner’s Ecological Systems Theory (Bronfenbrenner, 1979) emphasises that a child’s development is influenced by multiple environmental systems, from immediate family and school (microsystem) to wider societal values and policies (macrosystem). This theory highlights the importance of partnership working between families, practitioners and communities to support children’s health and well-being. It also demonstrates how factors such as housing, socioeconomic status and access to healthcare can indirectly influence developmental outcomes. Attachment Theory (Bowlby, 1969) further explains the importance of secure relationships in early childhood. When children form secure attachments with caregivers, they develop emotional resilience, confidence and a sense of security that enables them to explore their environment. Secure attachment has been linked to improved mental health outcomes, stronger social competence and greater emotional regulation (Ainsworth et al., 1978). These positive early relationships provide a foundation for healthy development throughout childhood and later life. Additionally, Bandura’s Social Learning Theory (Bandura, 1977) suggests that children learn behaviours through observing and imitating others. Therefore, modelling healthy eating, positive communication, good hygiene practices and active lifestyles is crucial in shaping children’s behaviours. Practitioners and parents act as important role models whose actions can influence children's attitudes towards health and well-being. Furthermore, Vygotsky’s Sociocultural Theory (Vygotsky, 1978) emphasises the role of social interaction and cultural experiences in children's learning and development. Vygotsky argued that children develop knowledge and skills through interactions with more knowledgeable others, such as parents, practitioners and peers. This highlights the importance of collaborative learning environments and culturally responsive practice in supporting children's overall well-being and development. Together, these theories demonstrate that health and well-being are shaped by a complex interaction of biological, psychological, social and environmental influences. Understanding these perspectives enables early years practitioners to provide holistic support that promotes positive health outcomes and supports children’s long-term development. These theories also emphasise the importance of early intervention in promoting positive health outcomes. Research shows that experiences during the early years have a lasting impact on physical health, emotional well-being and educational achievement later in life (Shonkoff &amp; Phillips, 2000). By understanding the factors that influence children's development, practitioners can identify potential concerns and provide appropriate support at an early stage. The theories further demonstrate that children's health is not solely determined by biological factors but is influenced by relationships, learning experiences and the wider environment. This understanding encourages practitioners to adopt child-centred approaches that recognise individual needs and promote inclusive, supportive and nurturing environments for all children.</a:t>
            </a:r>
          </a:p>
        </p:txBody>
      </p:sp>
      <p:pic>
        <p:nvPicPr>
          <p:cNvPr id="4" name="Picture 3">
            <a:extLst>
              <a:ext uri="{FF2B5EF4-FFF2-40B4-BE49-F238E27FC236}">
                <a16:creationId xmlns:a16="http://schemas.microsoft.com/office/drawing/2014/main" id="{AAA5A8A8-BABC-2A4A-8AA3-3D4E081B277C}"/>
              </a:ext>
            </a:extLst>
          </p:cNvPr>
          <p:cNvPicPr>
            <a:picLocks noChangeAspect="1"/>
          </p:cNvPicPr>
          <p:nvPr/>
        </p:nvPicPr>
        <p:blipFill>
          <a:blip r:embed="rId2"/>
          <a:stretch>
            <a:fillRect/>
          </a:stretch>
        </p:blipFill>
        <p:spPr>
          <a:xfrm>
            <a:off x="8704786" y="4016603"/>
            <a:ext cx="3487214" cy="2591025"/>
          </a:xfrm>
          <a:prstGeom prst="rect">
            <a:avLst/>
          </a:prstGeom>
        </p:spPr>
      </p:pic>
      <p:sp>
        <p:nvSpPr>
          <p:cNvPr id="5" name="TextBox 4">
            <a:extLst>
              <a:ext uri="{FF2B5EF4-FFF2-40B4-BE49-F238E27FC236}">
                <a16:creationId xmlns:a16="http://schemas.microsoft.com/office/drawing/2014/main" id="{359E4174-AE03-5410-AA38-F012303D9D1E}"/>
              </a:ext>
            </a:extLst>
          </p:cNvPr>
          <p:cNvSpPr txBox="1"/>
          <p:nvPr/>
        </p:nvSpPr>
        <p:spPr>
          <a:xfrm>
            <a:off x="108858" y="4351338"/>
            <a:ext cx="8595928" cy="2123658"/>
          </a:xfrm>
          <a:prstGeom prst="rect">
            <a:avLst/>
          </a:prstGeom>
          <a:noFill/>
        </p:spPr>
        <p:txBody>
          <a:bodyPr wrap="square" rtlCol="0">
            <a:spAutoFit/>
          </a:bodyPr>
          <a:lstStyle/>
          <a:p>
            <a:r>
              <a:rPr lang="en-GB" sz="1200" dirty="0">
                <a:solidFill>
                  <a:schemeClr val="accent2">
                    <a:lumMod val="50000"/>
                  </a:schemeClr>
                </a:solidFill>
              </a:rPr>
              <a:t>Early experience benefits - </a:t>
            </a:r>
          </a:p>
          <a:p>
            <a:r>
              <a:rPr lang="en-GB" sz="1200" dirty="0">
                <a:solidFill>
                  <a:schemeClr val="accent2">
                    <a:lumMod val="50000"/>
                  </a:schemeClr>
                </a:solidFill>
              </a:rPr>
              <a:t>Early experiences play a crucial role in shaping a child's health, well-being and lifestyle. During the first years of life, children's brains develop rapidly, making them particularly sensitive to the quality of care, relationships and environments they experience (Shonkoff &amp; Phillips, 2000). Positive early experiences, such as secure attachments with caregivers, healthy nutrition, opportunities for physical activity and stimulating learning environments, support healthy physical, emotional and cognitive development. These experiences help children develop resilience, self-confidence and positive social skills, which contribute to long-term well-being (Bowlby, 1969). Research suggests that children who experience nurturing and supportive early environments are more likely to adopt healthy lifestyle behaviours and achieve better health outcomes throughout adulthood (Marmot, 2010). Conversely, adverse childhood experiences, including neglect, poverty or chronic stress, can negatively affect physical and mental health, increasing the risk of future health inequalities (</a:t>
            </a:r>
            <a:r>
              <a:rPr lang="en-GB" sz="1200" dirty="0" err="1">
                <a:solidFill>
                  <a:schemeClr val="accent2">
                    <a:lumMod val="50000"/>
                  </a:schemeClr>
                </a:solidFill>
              </a:rPr>
              <a:t>Felitti</a:t>
            </a:r>
            <a:r>
              <a:rPr lang="en-GB" sz="1200" dirty="0">
                <a:solidFill>
                  <a:schemeClr val="accent2">
                    <a:lumMod val="50000"/>
                  </a:schemeClr>
                </a:solidFill>
              </a:rPr>
              <a:t> et al., 1998). Therefore, investing in positive early experiences is essential for promoting lifelong health, well-being and healthy lifestyle choices.</a:t>
            </a:r>
          </a:p>
        </p:txBody>
      </p:sp>
    </p:spTree>
    <p:extLst>
      <p:ext uri="{BB962C8B-B14F-4D97-AF65-F5344CB8AC3E}">
        <p14:creationId xmlns:p14="http://schemas.microsoft.com/office/powerpoint/2010/main" val="1855396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8A2B00-B546-9A50-1DBD-98273812D000}"/>
              </a:ext>
            </a:extLst>
          </p:cNvPr>
          <p:cNvSpPr>
            <a:spLocks noGrp="1"/>
          </p:cNvSpPr>
          <p:nvPr>
            <p:ph sz="half" idx="1"/>
          </p:nvPr>
        </p:nvSpPr>
        <p:spPr>
          <a:xfrm>
            <a:off x="206941" y="0"/>
            <a:ext cx="11429887" cy="2458469"/>
          </a:xfrm>
        </p:spPr>
        <p:txBody>
          <a:bodyPr>
            <a:noAutofit/>
          </a:bodyPr>
          <a:lstStyle/>
          <a:p>
            <a:pPr marL="0" indent="0">
              <a:buNone/>
            </a:pPr>
            <a:r>
              <a:rPr lang="en-GB" sz="1400" dirty="0">
                <a:highlight>
                  <a:srgbClr val="FF0000"/>
                </a:highlight>
              </a:rPr>
              <a:t>How can early years </a:t>
            </a:r>
            <a:r>
              <a:rPr lang="en-GB" sz="1400" dirty="0" err="1">
                <a:highlight>
                  <a:srgbClr val="FF0000"/>
                </a:highlight>
              </a:rPr>
              <a:t>practioners</a:t>
            </a:r>
            <a:r>
              <a:rPr lang="en-GB" sz="1400" dirty="0">
                <a:highlight>
                  <a:srgbClr val="FF0000"/>
                </a:highlight>
              </a:rPr>
              <a:t> support? </a:t>
            </a:r>
          </a:p>
          <a:p>
            <a:pPr marL="0" indent="0">
              <a:buNone/>
            </a:pPr>
            <a:r>
              <a:rPr lang="en-GB" sz="1400" dirty="0">
                <a:highlight>
                  <a:srgbClr val="FF0000"/>
                </a:highlight>
              </a:rPr>
              <a:t>Early years practitioners play a vital role in promoting children’s health, well-being and positive lifestyles. They create safe, stimulating environments where children feel secure and valued. Through daily routines, practitioners encourage handwashing, healthy eating and physical activity, modelling positive behaviours (Bandura, 1977).Practitioners support emotional well-being by forming warm, responsive relationships and acting as key persons, as outlined in the EYFS (DfE, 2023). The key person approach ensures continuity of care and secure attachments. Partnership working with parents is essential. Sharing information about nutrition, sleep routines and developmental milestones strengthens consistency between home and setting (Siraj-Blatchford &amp; Woodhead, 2009).Practitioners also identify additional needs early through observation and assessment, working with health visitors and external professionals where necessary. Safeguarding policies protect children from harm and promote safe environments. Furthermore, inclusive practice ensures that all children, regardless of background or ability, have equal opportunities to thrive (Nutbrown, 2011). By embedding health promotion into everyday practice, early practitioners significantly influence children’s lifelong well-being. Early years practitioners also promote children’s health and well-being through reflective practice and continuous professional development. By regularly evaluating their provision, practitioners ensure that activities, environments and routines effectively meet children’s evolving needs (Department for Education [DfE], 2023). Ongoing training in areas such as safeguarding, paediatric first aid and special educational needs enables practitioners to respond confidently to diverse health requirements. Furthermore, multi-agency collaboration with health visitors, speech and language therapists and social workers strengthens early intervention and holistic support (Siraj-Blatchford &amp; Woodhead, 2009). Through reflective, informed and collaborative practice, practitioners enhance outcomes and promote equitable opportunities for every child.</a:t>
            </a:r>
          </a:p>
        </p:txBody>
      </p:sp>
      <p:sp>
        <p:nvSpPr>
          <p:cNvPr id="4" name="Content Placeholder 3">
            <a:extLst>
              <a:ext uri="{FF2B5EF4-FFF2-40B4-BE49-F238E27FC236}">
                <a16:creationId xmlns:a16="http://schemas.microsoft.com/office/drawing/2014/main" id="{DD1C770B-9AA7-463C-704F-704A88C5169F}"/>
              </a:ext>
            </a:extLst>
          </p:cNvPr>
          <p:cNvSpPr>
            <a:spLocks noGrp="1"/>
          </p:cNvSpPr>
          <p:nvPr>
            <p:ph sz="half" idx="2"/>
          </p:nvPr>
        </p:nvSpPr>
        <p:spPr>
          <a:xfrm>
            <a:off x="311331" y="3429000"/>
            <a:ext cx="7368031" cy="3494315"/>
          </a:xfrm>
        </p:spPr>
        <p:txBody>
          <a:bodyPr>
            <a:noAutofit/>
          </a:bodyPr>
          <a:lstStyle/>
          <a:p>
            <a:pPr marL="0" indent="0">
              <a:buNone/>
            </a:pPr>
            <a:r>
              <a:rPr lang="en-GB" sz="1200" dirty="0">
                <a:highlight>
                  <a:srgbClr val="00FFFF"/>
                </a:highlight>
              </a:rPr>
              <a:t>Holistic Health – </a:t>
            </a:r>
          </a:p>
          <a:p>
            <a:pPr marL="0" indent="0">
              <a:buNone/>
            </a:pPr>
            <a:r>
              <a:rPr lang="en-GB" sz="1200" dirty="0">
                <a:highlight>
                  <a:srgbClr val="00FFFF"/>
                </a:highlight>
              </a:rPr>
              <a:t> Holistic health refers to viewing the child as a whole person, recognising the interconnection between physical, emotional, social and cognitive development. Rather than addressing issues in isolation, holistic approaches consider how different aspects of development influence one another (Siraj-Blatchford &amp; Woodhead, 2009). For example, a child experiencing emotional distress may present with physical symptoms such as stomach aches or fatigue. Likewise, limited physical activity may impact not only physical health but also mood and concentration. Holistic practice ensures that practitioners observe the “whole child” and respond to all areas of need. The Early Years Foundation Stage (DfE, 2023) supports holistic development through its prime areas of learning: communication and language, physical development, and personal, social and emotional development. These areas underpin children’s overall well-being and readiness to learn. Holistic health also includes spiritual and cultural dimensions. Children benefit from feeling valued, respected and included within their cultural identity. Inclusive practice promotes equality and diversity, which enhances children’s sense of belonging and self-worth (Nutbrown, 2011). Furthermore, strong partnerships between practitioners, parents and carers are essential in supporting holistic health, as they provide a more complete understanding of a child’s needs and experiences. By working collaboratively, adults can identify concerns early and implement appropriate support strategies. A holistic approach also encourages environments that nurture resilience, confidence and positive relationships, helping children develop the skills needed to thrive both within educational settings and in their wider lives. Therefore, holistic health recognises that well-being is multifaceted and deeply interconnected.</a:t>
            </a:r>
          </a:p>
        </p:txBody>
      </p:sp>
      <p:pic>
        <p:nvPicPr>
          <p:cNvPr id="5" name="Picture 4">
            <a:extLst>
              <a:ext uri="{FF2B5EF4-FFF2-40B4-BE49-F238E27FC236}">
                <a16:creationId xmlns:a16="http://schemas.microsoft.com/office/drawing/2014/main" id="{51429E34-317F-2FDE-EA0E-2DCFFD823A21}"/>
              </a:ext>
            </a:extLst>
          </p:cNvPr>
          <p:cNvPicPr>
            <a:picLocks noChangeAspect="1"/>
          </p:cNvPicPr>
          <p:nvPr/>
        </p:nvPicPr>
        <p:blipFill>
          <a:blip r:embed="rId2"/>
          <a:stretch>
            <a:fillRect/>
          </a:stretch>
        </p:blipFill>
        <p:spPr>
          <a:xfrm>
            <a:off x="7679362" y="3205916"/>
            <a:ext cx="3278245" cy="3505200"/>
          </a:xfrm>
          <a:prstGeom prst="rect">
            <a:avLst/>
          </a:prstGeom>
        </p:spPr>
      </p:pic>
    </p:spTree>
    <p:extLst>
      <p:ext uri="{BB962C8B-B14F-4D97-AF65-F5344CB8AC3E}">
        <p14:creationId xmlns:p14="http://schemas.microsoft.com/office/powerpoint/2010/main" val="3193228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CC648-F298-330B-6679-753D6934BC42}"/>
              </a:ext>
            </a:extLst>
          </p:cNvPr>
          <p:cNvSpPr>
            <a:spLocks noGrp="1"/>
          </p:cNvSpPr>
          <p:nvPr>
            <p:ph type="title"/>
          </p:nvPr>
        </p:nvSpPr>
        <p:spPr>
          <a:xfrm>
            <a:off x="413657" y="631372"/>
            <a:ext cx="10896599" cy="2797628"/>
          </a:xfrm>
        </p:spPr>
        <p:txBody>
          <a:bodyPr>
            <a:normAutofit fontScale="90000"/>
          </a:bodyPr>
          <a:lstStyle/>
          <a:p>
            <a:r>
              <a:rPr lang="en-GB" sz="1400" dirty="0">
                <a:highlight>
                  <a:srgbClr val="FF00FF"/>
                </a:highlight>
              </a:rPr>
              <a:t>Lifestyle and factors – </a:t>
            </a:r>
            <a:br>
              <a:rPr lang="en-GB" sz="1400" dirty="0">
                <a:highlight>
                  <a:srgbClr val="FF00FF"/>
                </a:highlight>
              </a:rPr>
            </a:br>
            <a:br>
              <a:rPr lang="en-GB" sz="1400" dirty="0">
                <a:highlight>
                  <a:srgbClr val="FF00FF"/>
                </a:highlight>
              </a:rPr>
            </a:br>
            <a:r>
              <a:rPr lang="en-GB" sz="1400" dirty="0">
                <a:highlight>
                  <a:srgbClr val="FF00FF"/>
                </a:highlight>
              </a:rPr>
              <a:t>Lifestyle refers to the behaviours and daily habits that influence health and well-being. In childhood, key lifestyle factors include nutrition, physical activity, sleep, screen time and family routines. Healthy eating supports growth, brain development and immune function. Diets high in sugar and processed foods are linked to childhood obesity and health problems (NHS, 2022). Encouraging balanced diets with fruits, vegetables and whole grains promotes long-term health. Physical activity is equally important. The UK Chief Medical Officers recommend that young children engage in at least 180 minutes of physical activity daily (Department of Health and Social Care, 2019). Active play strengthens muscles, improves coordination and supports mental health. Sleep is critical for growth and cognitive functioning. Insufficient sleep can affect behaviour, attention and emotional regulation (Mindell &amp; Williamson, 2018).Environmental factors such as poverty, housing quality and parental mental health also influence lifestyle and health outcomes (Marmot, 2010). Children growing up in disadvantaged circumstances may face barriers to nutritious food and safe play spaces. Therefore, lifestyle is shaped by both individual choices and wider social determinants. In addition, cultural beliefs and community values can significantly influence children’s lifestyle patterns. Different cultures may have varying approaches to diet, sleep routines, physical activity and health practices. Recognising and respecting cultural diversity is important when promoting healthy lifestyles, as families may follow traditional dietary habits or health remedies that shape children’s daily experiences. Practitioners must adopt culturally sensitive approaches that support healthy choices without disregarding family values (Nutbrown, 2011).Access to healthcare services also plays a crucial role in supporting positive lifestyle outcomes. Regular health checks, immunisations and developmental reviews help to identify concerns early and prevent more serious conditions from developing. Preventative healthcare is closely linked to improved long-term health outcomes and reduced inequalities (Marmot, 2010).Furthermore, peer relationships increasingly influence lifestyle behaviours as children grow. Friendships can encourage active play and social engagement, but peers may also influence sedentary habits or unhealthy food preferences. Positive social networks therefore act as protective factors, reinforcing healthy norms and behaviours. Recognising the combined influence of culture, healthcare access and peer interaction further highlights that children’s lifestyles are shaped by multiple interconnected systems rather than isolated choices.</a:t>
            </a:r>
          </a:p>
        </p:txBody>
      </p:sp>
      <p:sp>
        <p:nvSpPr>
          <p:cNvPr id="3" name="Content Placeholder 2">
            <a:extLst>
              <a:ext uri="{FF2B5EF4-FFF2-40B4-BE49-F238E27FC236}">
                <a16:creationId xmlns:a16="http://schemas.microsoft.com/office/drawing/2014/main" id="{1D910816-6589-F68F-BCBE-50F8437C3F65}"/>
              </a:ext>
            </a:extLst>
          </p:cNvPr>
          <p:cNvSpPr>
            <a:spLocks noGrp="1"/>
          </p:cNvSpPr>
          <p:nvPr>
            <p:ph idx="1"/>
          </p:nvPr>
        </p:nvSpPr>
        <p:spPr>
          <a:xfrm>
            <a:off x="4180115" y="3777344"/>
            <a:ext cx="7750628" cy="3270477"/>
          </a:xfrm>
        </p:spPr>
        <p:txBody>
          <a:bodyPr>
            <a:normAutofit/>
          </a:bodyPr>
          <a:lstStyle/>
          <a:p>
            <a:pPr marL="0" indent="0">
              <a:buNone/>
            </a:pPr>
            <a:r>
              <a:rPr lang="en-GB" sz="1400" dirty="0"/>
              <a:t>Conclusion</a:t>
            </a:r>
          </a:p>
          <a:p>
            <a:pPr marL="0" indent="0">
              <a:buNone/>
            </a:pPr>
            <a:r>
              <a:rPr lang="en-GB" sz="1400" dirty="0"/>
              <a:t>Children’s health, well-being and lifestyle are deeply interconnected and shaped by a range of biological, emotional and environmental factors. Health extends beyond the absence of illness and includes physical, mental and social well-being. Theoretical perspectives such as Maslow’s hierarchy, Bronfenbrenner’s ecological systems theory and attachment theory demonstrate the importance of meeting children’s basic needs, fostering secure relationships and considering wider environmental influences. A holistic approach recognises the whole child and the interdependence of developmental domains. Well-being is nurtured through secure attachments, positive play experiences and supportive routines. Lifestyle factors such as nutrition, physical activity and sleep significantly influence development, yet these are shaped by social determinants including </a:t>
            </a:r>
            <a:r>
              <a:rPr lang="en-GB" sz="1400" dirty="0" err="1"/>
              <a:t>poverty.Early</a:t>
            </a:r>
            <a:r>
              <a:rPr lang="en-GB" sz="1400" dirty="0"/>
              <a:t> years practitioners hold a powerful role in shaping children’s health trajectories. By creating nurturing environments, modelling healthy behaviours and working in partnership with families, they promote resilience, confidence and lifelong healthy habits. Investing in children’s early health and well-being not only benefits individual children but also contributes to healthier communities and societies in the future.</a:t>
            </a:r>
          </a:p>
        </p:txBody>
      </p:sp>
      <p:pic>
        <p:nvPicPr>
          <p:cNvPr id="4" name="Picture 3">
            <a:extLst>
              <a:ext uri="{FF2B5EF4-FFF2-40B4-BE49-F238E27FC236}">
                <a16:creationId xmlns:a16="http://schemas.microsoft.com/office/drawing/2014/main" id="{3A41220D-005D-D321-4AC4-7A9F1FF6DCB6}"/>
              </a:ext>
            </a:extLst>
          </p:cNvPr>
          <p:cNvPicPr>
            <a:picLocks noChangeAspect="1"/>
          </p:cNvPicPr>
          <p:nvPr/>
        </p:nvPicPr>
        <p:blipFill>
          <a:blip r:embed="rId3"/>
          <a:stretch>
            <a:fillRect/>
          </a:stretch>
        </p:blipFill>
        <p:spPr>
          <a:xfrm>
            <a:off x="0" y="4126707"/>
            <a:ext cx="3981450" cy="2571750"/>
          </a:xfrm>
          <a:prstGeom prst="rect">
            <a:avLst/>
          </a:prstGeom>
        </p:spPr>
      </p:pic>
    </p:spTree>
    <p:extLst>
      <p:ext uri="{BB962C8B-B14F-4D97-AF65-F5344CB8AC3E}">
        <p14:creationId xmlns:p14="http://schemas.microsoft.com/office/powerpoint/2010/main" val="146875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34EE8D-8C51-9305-1658-9D8EEA68B8E4}"/>
              </a:ext>
            </a:extLst>
          </p:cNvPr>
          <p:cNvSpPr>
            <a:spLocks noGrp="1"/>
          </p:cNvSpPr>
          <p:nvPr>
            <p:ph idx="1"/>
          </p:nvPr>
        </p:nvSpPr>
        <p:spPr>
          <a:xfrm>
            <a:off x="163286" y="163286"/>
            <a:ext cx="11789228" cy="6455228"/>
          </a:xfrm>
        </p:spPr>
        <p:txBody>
          <a:bodyPr>
            <a:normAutofit fontScale="92500" lnSpcReduction="20000"/>
          </a:bodyPr>
          <a:lstStyle/>
          <a:p>
            <a:pPr marL="0" indent="0">
              <a:buNone/>
            </a:pPr>
            <a:r>
              <a:rPr lang="en-GB" sz="1600" dirty="0"/>
              <a:t>Ainsworth, M.D.S., </a:t>
            </a:r>
            <a:r>
              <a:rPr lang="en-GB" sz="1600" dirty="0" err="1"/>
              <a:t>Blehar</a:t>
            </a:r>
            <a:r>
              <a:rPr lang="en-GB" sz="1600" dirty="0"/>
              <a:t>, M.C., Waters, E. and Wall, S. (1978). Patterns of Attachment: A Psychological Study of the Strange Situation. Hillsdale, NJ: Erlbaum.</a:t>
            </a:r>
          </a:p>
          <a:p>
            <a:pPr marL="0" indent="0">
              <a:buNone/>
            </a:pPr>
            <a:r>
              <a:rPr lang="en-GB" sz="1600" dirty="0"/>
              <a:t>Bandura, A. (1977). Social Learning Theory. Englewood Cliffs, NJ: Prentice-Hall.</a:t>
            </a:r>
          </a:p>
          <a:p>
            <a:pPr marL="0" indent="0">
              <a:buNone/>
            </a:pPr>
            <a:r>
              <a:rPr lang="en-GB" sz="1600" dirty="0"/>
              <a:t>Bowlby, J. (1969) Attachment and Loss: Volume 1. Attachment. London: Hogarth Press.</a:t>
            </a:r>
          </a:p>
          <a:p>
            <a:pPr marL="0" indent="0">
              <a:buNone/>
            </a:pPr>
            <a:r>
              <a:rPr lang="en-GB" sz="1600" dirty="0"/>
              <a:t>Bowlby, J. (1969). Attachment and Loss: Volume I. Attachment. London: The Hogarth Press.</a:t>
            </a:r>
          </a:p>
          <a:p>
            <a:pPr marL="0" indent="0">
              <a:buNone/>
            </a:pPr>
            <a:r>
              <a:rPr lang="en-GB" sz="1600" dirty="0"/>
              <a:t>Bronfenbrenner, U. (1979). The Ecology of Human Development: Experiments by Nature and Design. Cambridge, MA: Harvard University Press.</a:t>
            </a:r>
          </a:p>
          <a:p>
            <a:pPr marL="0" indent="0">
              <a:buNone/>
            </a:pPr>
            <a:r>
              <a:rPr lang="en-GB" sz="1600" dirty="0"/>
              <a:t>Bruce, T. (2011). Learning Through Play: For Babies, Toddlers and Young Children. London: Hodder Education.</a:t>
            </a:r>
          </a:p>
          <a:p>
            <a:pPr marL="0" indent="0">
              <a:buNone/>
            </a:pPr>
            <a:r>
              <a:rPr lang="en-GB" sz="1600" dirty="0"/>
              <a:t>Department for Education (DfE) (2023). Statutory Framework for the Early Years Foundation Stage. Available at: https://www.gov.uk/government/publications/early-years-foundation-stage-framework-2 (Accessed on 10 June 2026).</a:t>
            </a:r>
          </a:p>
          <a:p>
            <a:pPr marL="0" indent="0">
              <a:buNone/>
            </a:pPr>
            <a:r>
              <a:rPr lang="en-GB" sz="1600" dirty="0"/>
              <a:t>Department of Health and Social Care (2019). UK Chief Medical Officers’ Physical Activity Guidelines. Available at: https://www.gov.uk/government/publications/physical-activity-guidelines (Accessed: 8 June 2026).</a:t>
            </a:r>
          </a:p>
          <a:p>
            <a:pPr marL="0" indent="0">
              <a:buNone/>
            </a:pPr>
            <a:r>
              <a:rPr lang="en-GB" sz="1600" dirty="0" err="1"/>
              <a:t>Felitti</a:t>
            </a:r>
            <a:r>
              <a:rPr lang="en-GB" sz="1600" dirty="0"/>
              <a:t>, V.J., Anda, R.F., Nordenberg, D., Williamson, D.F., Spitz, A.M., Edwards, V., Koss, M.P. and Marks, J.S. (1998) ‘Relationship of childhood abuse and household dysfunction to many of the leading causes of death in adults’, American Journal of Preventive Medicine, 14(4), pp. 245–258.</a:t>
            </a:r>
          </a:p>
          <a:p>
            <a:pPr marL="0" indent="0">
              <a:buNone/>
            </a:pPr>
            <a:r>
              <a:rPr lang="en-GB" sz="1600" dirty="0"/>
              <a:t>Marmot, M. (2010) Fair Society, Healthy Lives: The Marmot Review. London: The Marmot Review.</a:t>
            </a:r>
          </a:p>
          <a:p>
            <a:pPr marL="0" indent="0">
              <a:buNone/>
            </a:pPr>
            <a:r>
              <a:rPr lang="en-GB" sz="1600" dirty="0"/>
              <a:t>Marmot, M. (2010). Fair Society, Healthy Lives (The Marmot Review). Available at: https://www.instituteofhealthequity.org/resources-reports/fair-society-healthy-lives-the-marmot-review (Accessed on 6</a:t>
            </a:r>
            <a:r>
              <a:rPr lang="en-GB" sz="1600" baseline="30000" dirty="0"/>
              <a:t>th</a:t>
            </a:r>
            <a:r>
              <a:rPr lang="en-GB" sz="1600" dirty="0"/>
              <a:t>  June 2026).</a:t>
            </a:r>
          </a:p>
          <a:p>
            <a:pPr marL="0" indent="0">
              <a:buNone/>
            </a:pPr>
            <a:r>
              <a:rPr lang="en-GB" sz="1600" dirty="0"/>
              <a:t>Maslow, A.H. (1943). A theory of human motivation. Psychological Review, 50(4), pp.370–396. Available at: https://psychclassics.yorku.ca/Maslow/motivation.htm (Accessed on 9</a:t>
            </a:r>
            <a:r>
              <a:rPr lang="en-GB" sz="1600" baseline="30000" dirty="0"/>
              <a:t>th</a:t>
            </a:r>
            <a:r>
              <a:rPr lang="en-GB" sz="1600" dirty="0"/>
              <a:t> June 2026).</a:t>
            </a:r>
          </a:p>
          <a:p>
            <a:pPr marL="0" indent="0">
              <a:buNone/>
            </a:pPr>
            <a:r>
              <a:rPr lang="en-GB" sz="1600" dirty="0"/>
              <a:t>Mindell, J.A. and Williamson, A.A. (2018). Normative sleep patterns: United States, 2012–2014. Available at: https://www.cdc.gov/sleep/about_us.html (Accessed on 8th June 2026).</a:t>
            </a:r>
          </a:p>
          <a:p>
            <a:pPr marL="0" indent="0">
              <a:buNone/>
            </a:pPr>
            <a:r>
              <a:rPr lang="en-GB" sz="1600" dirty="0"/>
              <a:t>NHS (2022). Childhood obesity: causes. Available at: https://www.nhs.uk/conditions/obesity/causes/ (Accessed: 8 June 2026).</a:t>
            </a:r>
          </a:p>
          <a:p>
            <a:pPr marL="0" indent="0">
              <a:buNone/>
            </a:pPr>
            <a:r>
              <a:rPr lang="en-GB" sz="1600" dirty="0"/>
              <a:t>Nutbrown, C. (2011). Foundations for Quality: The Independent Review of Early Education and Childcare Qualifications. Available at: https://dera.ioe.ac.uk/11503/ (Accessed on 10</a:t>
            </a:r>
            <a:r>
              <a:rPr lang="en-GB" sz="1600" baseline="30000" dirty="0"/>
              <a:t>th</a:t>
            </a:r>
            <a:r>
              <a:rPr lang="en-GB" sz="1600" dirty="0"/>
              <a:t>  June 2026).</a:t>
            </a:r>
          </a:p>
          <a:p>
            <a:pPr marL="0" indent="0">
              <a:buNone/>
            </a:pPr>
            <a:r>
              <a:rPr lang="en-GB" sz="1600" dirty="0"/>
              <a:t>Public Health England (2018). Health Matters: Early Years. Available at: https://www.gov.uk/government/publications/health-matters-early-years/health-matters-early-years-and-childhood-obesity (Accessed on 9th June 2026).</a:t>
            </a:r>
          </a:p>
          <a:p>
            <a:pPr marL="0" indent="0">
              <a:buNone/>
            </a:pPr>
            <a:endParaRPr lang="en-GB" sz="1600" dirty="0"/>
          </a:p>
        </p:txBody>
      </p:sp>
    </p:spTree>
    <p:extLst>
      <p:ext uri="{BB962C8B-B14F-4D97-AF65-F5344CB8AC3E}">
        <p14:creationId xmlns:p14="http://schemas.microsoft.com/office/powerpoint/2010/main" val="1064783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4F191E-A64D-1A69-0B3A-17FB48CB417C}"/>
              </a:ext>
            </a:extLst>
          </p:cNvPr>
          <p:cNvSpPr>
            <a:spLocks noGrp="1"/>
          </p:cNvSpPr>
          <p:nvPr>
            <p:ph idx="1"/>
          </p:nvPr>
        </p:nvSpPr>
        <p:spPr>
          <a:xfrm>
            <a:off x="185057" y="195943"/>
            <a:ext cx="11778343" cy="6542314"/>
          </a:xfrm>
        </p:spPr>
        <p:txBody>
          <a:bodyPr>
            <a:normAutofit/>
          </a:bodyPr>
          <a:lstStyle/>
          <a:p>
            <a:pPr marL="0" indent="0">
              <a:buNone/>
            </a:pPr>
            <a:r>
              <a:rPr lang="en-GB" sz="1600" dirty="0"/>
              <a:t>Shonkoff, J.P. and Phillips, D.A. (eds) (2000). From Neurons to </a:t>
            </a:r>
            <a:r>
              <a:rPr lang="en-GB" sz="1600" dirty="0" err="1"/>
              <a:t>Neighborhoods</a:t>
            </a:r>
            <a:r>
              <a:rPr lang="en-GB" sz="1600" dirty="0"/>
              <a:t>: The Science of Early Childhood Development. Washington, DC: National Academy Press. Available at: https://www.nap.edu/catalog/9824/from-neurons-to-neighborhoods-the-science-of-early-childhood-development (Accessed on 8th June 2026).</a:t>
            </a:r>
          </a:p>
          <a:p>
            <a:pPr marL="0" indent="0">
              <a:buNone/>
            </a:pPr>
            <a:r>
              <a:rPr lang="en-GB" sz="1600" dirty="0"/>
              <a:t>Shonkoff, J.P., Garner, A.S., Siegel, B.S., et al. (2012). The lifelong effects of early childhood adversity and toxic stress. </a:t>
            </a:r>
            <a:r>
              <a:rPr lang="en-GB" sz="1600" dirty="0" err="1"/>
              <a:t>Pediatrics</a:t>
            </a:r>
            <a:r>
              <a:rPr lang="en-GB" sz="1600" dirty="0"/>
              <a:t>, 129(1), e232–e246. Available at: https://publications.aap.org/pediatrics/article/129/1/e232/31731/The-Lifelong-Effects-of-Early-Childhood-Adversity (Accessed on 10th June 2026).</a:t>
            </a:r>
          </a:p>
          <a:p>
            <a:pPr marL="0" indent="0">
              <a:buNone/>
            </a:pPr>
            <a:r>
              <a:rPr lang="en-GB" sz="1600" dirty="0"/>
              <a:t>UNICEF (2019). State of the World’s Children 2019: Children, food and nutrition. Available at: https://www.unicef.org/reports/state-of-worlds-children-2019 (Accessed on 9</a:t>
            </a:r>
            <a:r>
              <a:rPr lang="en-GB" sz="1600" baseline="30000" dirty="0"/>
              <a:t>th</a:t>
            </a:r>
            <a:r>
              <a:rPr lang="en-GB" sz="1600" dirty="0"/>
              <a:t>  June 2026).</a:t>
            </a:r>
          </a:p>
          <a:p>
            <a:pPr marL="0" indent="0">
              <a:buNone/>
            </a:pPr>
            <a:r>
              <a:rPr lang="en-GB" sz="1600" dirty="0"/>
              <a:t>World Health Organization (WHO) (1948). Preamble to the Constitution of the World Health Organization as adopted by the International Health Conference. Available at: https://www.who.int/about/governance/constitution (Accessed on 9th June 2026).</a:t>
            </a:r>
          </a:p>
          <a:p>
            <a:pPr marL="0" indent="0">
              <a:buNone/>
            </a:pPr>
            <a:endParaRPr lang="en-GB" sz="1600" dirty="0"/>
          </a:p>
        </p:txBody>
      </p:sp>
    </p:spTree>
    <p:extLst>
      <p:ext uri="{BB962C8B-B14F-4D97-AF65-F5344CB8AC3E}">
        <p14:creationId xmlns:p14="http://schemas.microsoft.com/office/powerpoint/2010/main" val="6057774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3503</Words>
  <Application>Microsoft Office PowerPoint</Application>
  <PresentationFormat>Widescreen</PresentationFormat>
  <Paragraphs>39</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Health, Wellbeing and Lifestyles.</vt:lpstr>
      <vt:lpstr>Introduction -  Children’s health, well-being and lifestyle are fundamental foundations for lifelong development, learning and happiness. Early childhood is a critical period in which physical growth, brain development, emotional regulation and social skills develop rapidly. Research shows that experiences in the first five years significantly influence long-term health outcomes, educational achievement and life expectancy (Marmot, 2010; Shonkoff &amp; Phillips, 2000). Therefore, promoting positive health and well-being in childhood is not simply about preventing illness, but about creating environments where children can thrive physically, emotionally, socially and cognitively. Health and well-being are closely linked to children's ability to learn, form relationships and reach their full potential. When children experience positive health, they are more likely to engage in learning opportunities, develop confidence and build resilience. Conversely, poor health, inadequate nutrition, limited physical activity or emotional difficulties can negatively affect development and future outcomes. As a result, supporting children’s well-being requires a holistic approach that recognises the interconnected nature of physical, emotional, social and cognitive development. Early years practitioners, parents and carers all play a vital role in promoting healthy lifestyles and positive well-being. Through providing nurturing relationships, safe environments and opportunities for play and learning, adults can help children establish healthy habits that may continue throughout their lives. Understanding the factors that influence children's health is therefore essential for creating effective support strategies and improving outcomes for all children.</vt:lpstr>
      <vt:lpstr>PowerPoint Presentation</vt:lpstr>
      <vt:lpstr>PowerPoint Presentation</vt:lpstr>
      <vt:lpstr>Lifestyle and factors –   Lifestyle refers to the behaviours and daily habits that influence health and well-being. In childhood, key lifestyle factors include nutrition, physical activity, sleep, screen time and family routines. Healthy eating supports growth, brain development and immune function. Diets high in sugar and processed foods are linked to childhood obesity and health problems (NHS, 2022). Encouraging balanced diets with fruits, vegetables and whole grains promotes long-term health. Physical activity is equally important. The UK Chief Medical Officers recommend that young children engage in at least 180 minutes of physical activity daily (Department of Health and Social Care, 2019). Active play strengthens muscles, improves coordination and supports mental health. Sleep is critical for growth and cognitive functioning. Insufficient sleep can affect behaviour, attention and emotional regulation (Mindell &amp; Williamson, 2018).Environmental factors such as poverty, housing quality and parental mental health also influence lifestyle and health outcomes (Marmot, 2010). Children growing up in disadvantaged circumstances may face barriers to nutritious food and safe play spaces. Therefore, lifestyle is shaped by both individual choices and wider social determinants. In addition, cultural beliefs and community values can significantly influence children’s lifestyle patterns. Different cultures may have varying approaches to diet, sleep routines, physical activity and health practices. Recognising and respecting cultural diversity is important when promoting healthy lifestyles, as families may follow traditional dietary habits or health remedies that shape children’s daily experiences. Practitioners must adopt culturally sensitive approaches that support healthy choices without disregarding family values (Nutbrown, 2011).Access to healthcare services also plays a crucial role in supporting positive lifestyle outcomes. Regular health checks, immunisations and developmental reviews help to identify concerns early and prevent more serious conditions from developing. Preventative healthcare is closely linked to improved long-term health outcomes and reduced inequalities (Marmot, 2010).Furthermore, peer relationships increasingly influence lifestyle behaviours as children grow. Friendships can encourage active play and social engagement, but peers may also influence sedentary habits or unhealthy food preferences. Positive social networks therefore act as protective factors, reinforcing healthy norms and behaviours. Recognising the combined influence of culture, healthcare access and peer interaction further highlights that children’s lifestyles are shaped by multiple interconnected systems rather than isolated choices.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311393 (Mollie Lambert)</dc:creator>
  <cp:lastModifiedBy>311393 (Mollie Lambert)</cp:lastModifiedBy>
  <cp:revision>3</cp:revision>
  <dcterms:created xsi:type="dcterms:W3CDTF">2026-06-08T15:13:16Z</dcterms:created>
  <dcterms:modified xsi:type="dcterms:W3CDTF">2026-06-12T18:18:44Z</dcterms:modified>
</cp:coreProperties>
</file>