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handoutMasterIdLst>
    <p:handoutMasterId r:id="rId23"/>
  </p:handoutMasterIdLst>
  <p:sldIdLst>
    <p:sldId id="385" r:id="rId2"/>
    <p:sldId id="311" r:id="rId3"/>
    <p:sldId id="370" r:id="rId4"/>
    <p:sldId id="373" r:id="rId5"/>
    <p:sldId id="374" r:id="rId6"/>
    <p:sldId id="375" r:id="rId7"/>
    <p:sldId id="376" r:id="rId8"/>
    <p:sldId id="381" r:id="rId9"/>
    <p:sldId id="332" r:id="rId10"/>
    <p:sldId id="368" r:id="rId11"/>
    <p:sldId id="326" r:id="rId12"/>
    <p:sldId id="382" r:id="rId13"/>
    <p:sldId id="383" r:id="rId14"/>
    <p:sldId id="380" r:id="rId15"/>
    <p:sldId id="379" r:id="rId16"/>
    <p:sldId id="371" r:id="rId17"/>
    <p:sldId id="313" r:id="rId18"/>
    <p:sldId id="384" r:id="rId19"/>
    <p:sldId id="378" r:id="rId20"/>
    <p:sldId id="386" r:id="rId21"/>
  </p:sldIdLst>
  <p:sldSz cx="9144000" cy="6858000" type="screen4x3"/>
  <p:notesSz cx="7010400" cy="92360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77979" autoAdjust="0"/>
  </p:normalViewPr>
  <p:slideViewPr>
    <p:cSldViewPr>
      <p:cViewPr varScale="1">
        <p:scale>
          <a:sx n="89" d="100"/>
          <a:sy n="89" d="100"/>
        </p:scale>
        <p:origin x="1620" y="56"/>
      </p:cViewPr>
      <p:guideLst>
        <p:guide orient="horz" pos="2160"/>
        <p:guide pos="2880"/>
      </p:guideLst>
    </p:cSldViewPr>
  </p:slideViewPr>
  <p:notesTextViewPr>
    <p:cViewPr>
      <p:scale>
        <a:sx n="3" d="2"/>
        <a:sy n="3" d="2"/>
      </p:scale>
      <p:origin x="0" y="0"/>
    </p:cViewPr>
  </p:notesTextViewPr>
  <p:sorterViewPr>
    <p:cViewPr>
      <p:scale>
        <a:sx n="50" d="100"/>
        <a:sy n="5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6" cy="462120"/>
          </a:xfrm>
          <a:prstGeom prst="rect">
            <a:avLst/>
          </a:prstGeom>
        </p:spPr>
        <p:txBody>
          <a:bodyPr vert="horz" lIns="90573" tIns="45286" rIns="90573" bIns="45286" rtlCol="0"/>
          <a:lstStyle>
            <a:lvl1pPr algn="l">
              <a:defRPr sz="1100"/>
            </a:lvl1pPr>
          </a:lstStyle>
          <a:p>
            <a:endParaRPr lang="en-US"/>
          </a:p>
        </p:txBody>
      </p:sp>
      <p:sp>
        <p:nvSpPr>
          <p:cNvPr id="3" name="Date Placeholder 2"/>
          <p:cNvSpPr>
            <a:spLocks noGrp="1"/>
          </p:cNvSpPr>
          <p:nvPr>
            <p:ph type="dt" sz="quarter" idx="1"/>
          </p:nvPr>
        </p:nvSpPr>
        <p:spPr>
          <a:xfrm>
            <a:off x="3970339" y="0"/>
            <a:ext cx="3038476" cy="462120"/>
          </a:xfrm>
          <a:prstGeom prst="rect">
            <a:avLst/>
          </a:prstGeom>
        </p:spPr>
        <p:txBody>
          <a:bodyPr vert="horz" lIns="90573" tIns="45286" rIns="90573" bIns="45286" rtlCol="0"/>
          <a:lstStyle>
            <a:lvl1pPr algn="r">
              <a:defRPr sz="1100"/>
            </a:lvl1pPr>
          </a:lstStyle>
          <a:p>
            <a:fld id="{F2598017-BA5E-4704-B5AC-F3226DE408C7}" type="datetimeFigureOut">
              <a:rPr lang="en-US" smtClean="0"/>
              <a:pPr/>
              <a:t>1/16/2023</a:t>
            </a:fld>
            <a:endParaRPr lang="en-US"/>
          </a:p>
        </p:txBody>
      </p:sp>
      <p:sp>
        <p:nvSpPr>
          <p:cNvPr id="4" name="Footer Placeholder 3"/>
          <p:cNvSpPr>
            <a:spLocks noGrp="1"/>
          </p:cNvSpPr>
          <p:nvPr>
            <p:ph type="ftr" sz="quarter" idx="2"/>
          </p:nvPr>
        </p:nvSpPr>
        <p:spPr>
          <a:xfrm>
            <a:off x="0" y="8772378"/>
            <a:ext cx="3038476" cy="462120"/>
          </a:xfrm>
          <a:prstGeom prst="rect">
            <a:avLst/>
          </a:prstGeom>
        </p:spPr>
        <p:txBody>
          <a:bodyPr vert="horz" lIns="90573" tIns="45286" rIns="90573" bIns="45286" rtlCol="0" anchor="b"/>
          <a:lstStyle>
            <a:lvl1pPr algn="l">
              <a:defRPr sz="1100"/>
            </a:lvl1pPr>
          </a:lstStyle>
          <a:p>
            <a:endParaRPr lang="en-US"/>
          </a:p>
        </p:txBody>
      </p:sp>
      <p:sp>
        <p:nvSpPr>
          <p:cNvPr id="5" name="Slide Number Placeholder 4"/>
          <p:cNvSpPr>
            <a:spLocks noGrp="1"/>
          </p:cNvSpPr>
          <p:nvPr>
            <p:ph type="sldNum" sz="quarter" idx="3"/>
          </p:nvPr>
        </p:nvSpPr>
        <p:spPr>
          <a:xfrm>
            <a:off x="3970339" y="8772378"/>
            <a:ext cx="3038476" cy="462120"/>
          </a:xfrm>
          <a:prstGeom prst="rect">
            <a:avLst/>
          </a:prstGeom>
        </p:spPr>
        <p:txBody>
          <a:bodyPr vert="horz" lIns="90573" tIns="45286" rIns="90573" bIns="45286" rtlCol="0" anchor="b"/>
          <a:lstStyle>
            <a:lvl1pPr algn="r">
              <a:defRPr sz="1100"/>
            </a:lvl1pPr>
          </a:lstStyle>
          <a:p>
            <a:fld id="{2BF329E9-9021-4AAE-B89E-9DBDFDAA4400}" type="slidenum">
              <a:rPr lang="en-US" smtClean="0"/>
              <a:pPr/>
              <a:t>‹#›</a:t>
            </a:fld>
            <a:endParaRPr lang="en-US"/>
          </a:p>
        </p:txBody>
      </p:sp>
    </p:spTree>
    <p:extLst>
      <p:ext uri="{BB962C8B-B14F-4D97-AF65-F5344CB8AC3E}">
        <p14:creationId xmlns:p14="http://schemas.microsoft.com/office/powerpoint/2010/main" val="1678676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1804"/>
          </a:xfrm>
          <a:prstGeom prst="rect">
            <a:avLst/>
          </a:prstGeom>
        </p:spPr>
        <p:txBody>
          <a:bodyPr vert="horz" lIns="92294" tIns="46147" rIns="92294" bIns="46147" rtlCol="0"/>
          <a:lstStyle>
            <a:lvl1pPr algn="l">
              <a:defRPr sz="1100"/>
            </a:lvl1pPr>
          </a:lstStyle>
          <a:p>
            <a:endParaRPr lang="en-US"/>
          </a:p>
        </p:txBody>
      </p:sp>
      <p:sp>
        <p:nvSpPr>
          <p:cNvPr id="3" name="Date Placeholder 2"/>
          <p:cNvSpPr>
            <a:spLocks noGrp="1"/>
          </p:cNvSpPr>
          <p:nvPr>
            <p:ph type="dt" idx="1"/>
          </p:nvPr>
        </p:nvSpPr>
        <p:spPr>
          <a:xfrm>
            <a:off x="3970938" y="0"/>
            <a:ext cx="3037840" cy="461804"/>
          </a:xfrm>
          <a:prstGeom prst="rect">
            <a:avLst/>
          </a:prstGeom>
        </p:spPr>
        <p:txBody>
          <a:bodyPr vert="horz" lIns="92294" tIns="46147" rIns="92294" bIns="46147" rtlCol="0"/>
          <a:lstStyle>
            <a:lvl1pPr algn="r">
              <a:defRPr sz="1100"/>
            </a:lvl1pPr>
          </a:lstStyle>
          <a:p>
            <a:fld id="{F30AA83B-4EA1-4B7F-A894-5BFE8D5AABC6}" type="datetimeFigureOut">
              <a:rPr lang="en-US" smtClean="0"/>
              <a:pPr/>
              <a:t>1/16/2023</a:t>
            </a:fld>
            <a:endParaRPr lang="en-US"/>
          </a:p>
        </p:txBody>
      </p:sp>
      <p:sp>
        <p:nvSpPr>
          <p:cNvPr id="4" name="Slide Image Placeholder 3"/>
          <p:cNvSpPr>
            <a:spLocks noGrp="1" noRot="1" noChangeAspect="1"/>
          </p:cNvSpPr>
          <p:nvPr>
            <p:ph type="sldImg" idx="2"/>
          </p:nvPr>
        </p:nvSpPr>
        <p:spPr>
          <a:xfrm>
            <a:off x="1196975" y="692150"/>
            <a:ext cx="4618038" cy="3463925"/>
          </a:xfrm>
          <a:prstGeom prst="rect">
            <a:avLst/>
          </a:prstGeom>
          <a:noFill/>
          <a:ln w="12700">
            <a:solidFill>
              <a:prstClr val="black"/>
            </a:solidFill>
          </a:ln>
        </p:spPr>
        <p:txBody>
          <a:bodyPr vert="horz" lIns="92294" tIns="46147" rIns="92294" bIns="46147" rtlCol="0" anchor="ctr"/>
          <a:lstStyle/>
          <a:p>
            <a:endParaRPr lang="en-US"/>
          </a:p>
        </p:txBody>
      </p:sp>
      <p:sp>
        <p:nvSpPr>
          <p:cNvPr id="5" name="Notes Placeholder 4"/>
          <p:cNvSpPr>
            <a:spLocks noGrp="1"/>
          </p:cNvSpPr>
          <p:nvPr>
            <p:ph type="body" sz="quarter" idx="3"/>
          </p:nvPr>
        </p:nvSpPr>
        <p:spPr>
          <a:xfrm>
            <a:off x="701040" y="4387136"/>
            <a:ext cx="5608320" cy="4156234"/>
          </a:xfrm>
          <a:prstGeom prst="rect">
            <a:avLst/>
          </a:prstGeom>
        </p:spPr>
        <p:txBody>
          <a:bodyPr vert="horz" lIns="92294" tIns="46147" rIns="92294" bIns="4614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772669"/>
            <a:ext cx="3037840" cy="461804"/>
          </a:xfrm>
          <a:prstGeom prst="rect">
            <a:avLst/>
          </a:prstGeom>
        </p:spPr>
        <p:txBody>
          <a:bodyPr vert="horz" lIns="92294" tIns="46147" rIns="92294" bIns="46147" rtlCol="0" anchor="b"/>
          <a:lstStyle>
            <a:lvl1pPr algn="l">
              <a:defRPr sz="1100"/>
            </a:lvl1pPr>
          </a:lstStyle>
          <a:p>
            <a:endParaRPr lang="en-US"/>
          </a:p>
        </p:txBody>
      </p:sp>
      <p:sp>
        <p:nvSpPr>
          <p:cNvPr id="7" name="Slide Number Placeholder 6"/>
          <p:cNvSpPr>
            <a:spLocks noGrp="1"/>
          </p:cNvSpPr>
          <p:nvPr>
            <p:ph type="sldNum" sz="quarter" idx="5"/>
          </p:nvPr>
        </p:nvSpPr>
        <p:spPr>
          <a:xfrm>
            <a:off x="3970938" y="8772669"/>
            <a:ext cx="3037840" cy="461804"/>
          </a:xfrm>
          <a:prstGeom prst="rect">
            <a:avLst/>
          </a:prstGeom>
        </p:spPr>
        <p:txBody>
          <a:bodyPr vert="horz" lIns="92294" tIns="46147" rIns="92294" bIns="46147" rtlCol="0" anchor="b"/>
          <a:lstStyle>
            <a:lvl1pPr algn="r">
              <a:defRPr sz="1100"/>
            </a:lvl1pPr>
          </a:lstStyle>
          <a:p>
            <a:fld id="{5BC69FB5-8452-4713-8278-1DC1AB63FDEB}" type="slidenum">
              <a:rPr lang="en-US" smtClean="0"/>
              <a:pPr/>
              <a:t>‹#›</a:t>
            </a:fld>
            <a:endParaRPr lang="en-US"/>
          </a:p>
        </p:txBody>
      </p:sp>
    </p:spTree>
    <p:extLst>
      <p:ext uri="{BB962C8B-B14F-4D97-AF65-F5344CB8AC3E}">
        <p14:creationId xmlns:p14="http://schemas.microsoft.com/office/powerpoint/2010/main" val="40583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Chaco Culture National Historical Park is a United States National Historical Park in the American Southwest hosting a concentration of pueblos. The park is located in </a:t>
            </a:r>
            <a:r>
              <a:rPr lang="en-GB" b="0" i="0" dirty="0" err="1">
                <a:solidFill>
                  <a:srgbClr val="4D5156"/>
                </a:solidFill>
                <a:effectLst/>
                <a:latin typeface="arial" panose="020B0604020202020204" pitchFamily="34" charset="0"/>
              </a:rPr>
              <a:t>northwestern</a:t>
            </a:r>
            <a:r>
              <a:rPr lang="en-GB" b="0" i="0" dirty="0">
                <a:solidFill>
                  <a:srgbClr val="4D5156"/>
                </a:solidFill>
                <a:effectLst/>
                <a:latin typeface="arial" panose="020B0604020202020204" pitchFamily="34" charset="0"/>
              </a:rPr>
              <a:t> New Mexico, between Albuquerque and Farmington, in a remote canyon cut by the Chaco Wash.</a:t>
            </a:r>
            <a:endParaRPr lang="en-GB" dirty="0"/>
          </a:p>
        </p:txBody>
      </p:sp>
      <p:sp>
        <p:nvSpPr>
          <p:cNvPr id="4" name="Slide Number Placeholder 3"/>
          <p:cNvSpPr>
            <a:spLocks noGrp="1"/>
          </p:cNvSpPr>
          <p:nvPr>
            <p:ph type="sldNum" sz="quarter" idx="5"/>
          </p:nvPr>
        </p:nvSpPr>
        <p:spPr/>
        <p:txBody>
          <a:bodyPr/>
          <a:lstStyle/>
          <a:p>
            <a:fld id="{5BC69FB5-8452-4713-8278-1DC1AB63FDEB}" type="slidenum">
              <a:rPr lang="en-US" smtClean="0"/>
              <a:pPr/>
              <a:t>1</a:t>
            </a:fld>
            <a:endParaRPr lang="en-US"/>
          </a:p>
        </p:txBody>
      </p:sp>
    </p:spTree>
    <p:extLst>
      <p:ext uri="{BB962C8B-B14F-4D97-AF65-F5344CB8AC3E}">
        <p14:creationId xmlns:p14="http://schemas.microsoft.com/office/powerpoint/2010/main" val="916382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Chaco Culture National Historical Park celebrates prehistoric Native American culture, including remarkable stone architecture and astronomical observations and associated building alignments.</a:t>
            </a:r>
          </a:p>
        </p:txBody>
      </p:sp>
      <p:sp>
        <p:nvSpPr>
          <p:cNvPr id="4" name="Slide Number Placeholder 3"/>
          <p:cNvSpPr>
            <a:spLocks noGrp="1"/>
          </p:cNvSpPr>
          <p:nvPr>
            <p:ph type="sldNum" sz="quarter" idx="5"/>
          </p:nvPr>
        </p:nvSpPr>
        <p:spPr/>
        <p:txBody>
          <a:bodyPr/>
          <a:lstStyle/>
          <a:p>
            <a:fld id="{5BC69FB5-8452-4713-8278-1DC1AB63FDEB}" type="slidenum">
              <a:rPr lang="en-US" smtClean="0"/>
              <a:pPr/>
              <a:t>3</a:t>
            </a:fld>
            <a:endParaRPr lang="en-US"/>
          </a:p>
        </p:txBody>
      </p:sp>
    </p:spTree>
    <p:extLst>
      <p:ext uri="{BB962C8B-B14F-4D97-AF65-F5344CB8AC3E}">
        <p14:creationId xmlns:p14="http://schemas.microsoft.com/office/powerpoint/2010/main" val="93912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Located in the semi-arid desert landscape of the San Juan Basin, Chaco Culture National Historical Park contains the relics of an ancient civilization (Fig. 12.1 Slide 3). Between 850 and 1250 ad, the </a:t>
            </a:r>
            <a:r>
              <a:rPr lang="en-GB" dirty="0" err="1"/>
              <a:t>Chacoan</a:t>
            </a:r>
            <a:r>
              <a:rPr lang="en-GB" dirty="0"/>
              <a:t> people chose the canyon valley—surrounded by sandstone mesas, slickrock outcrops, and side canyons—as the setting for a </a:t>
            </a:r>
            <a:r>
              <a:rPr lang="en-GB" dirty="0" err="1"/>
              <a:t>center</a:t>
            </a:r>
            <a:r>
              <a:rPr lang="en-GB" dirty="0"/>
              <a:t> of culture and commerce. People gathered in multi-story “great houses” for trading, business, and ceremony. Containing hundreds of rooms, these public buildings were purposefully planned and constructed, and connected with distant great houses by a sophisticated road system. The importance of the sky to the </a:t>
            </a:r>
            <a:r>
              <a:rPr lang="en-GB" dirty="0" err="1"/>
              <a:t>Chacoan</a:t>
            </a:r>
            <a:r>
              <a:rPr lang="en-GB" dirty="0"/>
              <a:t> people is reflected in the alignment of buildings to the movements of the sun and moon, and in drawings of celestial events on cliff walls.</a:t>
            </a:r>
          </a:p>
          <a:p>
            <a:endParaRPr lang="en-GB" dirty="0"/>
          </a:p>
          <a:p>
            <a:r>
              <a:rPr lang="en-GB" dirty="0"/>
              <a:t>First designated as a national monument in 1907, the 33,960-acre site became a national historical park in 1980. Nearly 4000 </a:t>
            </a:r>
            <a:r>
              <a:rPr lang="en-GB" dirty="0" err="1"/>
              <a:t>archeological</a:t>
            </a:r>
            <a:r>
              <a:rPr lang="en-GB" dirty="0"/>
              <a:t> sites have been identified in the park. In 1987, Chaco Culture was recognized for its internationally significant prehistoric buildings and architecture, becoming one of just 20 World Heritage Sites in the USA. Today, archeoastronomy—the study of how ancient people understood the sky—is a key part of the park’s interpretive program. Astronomy programs are offered at an observatory three nights a week, with special programs held during solstice and equinox. More than 3000 visitors attend astronomy programs annually. In 2013, Chaco was named an International Dark Sky Park.</a:t>
            </a:r>
          </a:p>
        </p:txBody>
      </p:sp>
      <p:sp>
        <p:nvSpPr>
          <p:cNvPr id="4" name="Slide Number Placeholder 3"/>
          <p:cNvSpPr>
            <a:spLocks noGrp="1"/>
          </p:cNvSpPr>
          <p:nvPr>
            <p:ph type="sldNum" sz="quarter" idx="5"/>
          </p:nvPr>
        </p:nvSpPr>
        <p:spPr/>
        <p:txBody>
          <a:bodyPr/>
          <a:lstStyle/>
          <a:p>
            <a:fld id="{5BC69FB5-8452-4713-8278-1DC1AB63FDEB}" type="slidenum">
              <a:rPr lang="en-US" smtClean="0"/>
              <a:pPr/>
              <a:t>8</a:t>
            </a:fld>
            <a:endParaRPr lang="en-US"/>
          </a:p>
        </p:txBody>
      </p:sp>
    </p:spTree>
    <p:extLst>
      <p:ext uri="{BB962C8B-B14F-4D97-AF65-F5344CB8AC3E}">
        <p14:creationId xmlns:p14="http://schemas.microsoft.com/office/powerpoint/2010/main" val="1570942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designated as a national monument in 1907, the 33,960-acre site became a national historical park in 1980. Nearly 4000 </a:t>
            </a:r>
            <a:r>
              <a:rPr lang="en-GB" dirty="0" err="1"/>
              <a:t>archeological</a:t>
            </a:r>
            <a:r>
              <a:rPr lang="en-GB" dirty="0"/>
              <a:t> sites have been identified in the park. In 1987, Chaco Culture was recognized for its internationally significant prehistoric buildings and architecture, becoming one of just 20 World Heritage Sites in the USA. Today, archeoastronomy—the study of how ancient people understood the sky—is a key part of the park’s interpretive program. Astronomy programs are offered at an observatory three nights a week, with special programs held during solstice and equinox. More than 3000 visitors attend astronomy programs annually. In 2013, Chaco was named an International Dark Sky Park.</a:t>
            </a:r>
          </a:p>
        </p:txBody>
      </p:sp>
      <p:sp>
        <p:nvSpPr>
          <p:cNvPr id="4" name="Slide Number Placeholder 3"/>
          <p:cNvSpPr>
            <a:spLocks noGrp="1"/>
          </p:cNvSpPr>
          <p:nvPr>
            <p:ph type="sldNum" sz="quarter" idx="5"/>
          </p:nvPr>
        </p:nvSpPr>
        <p:spPr/>
        <p:txBody>
          <a:bodyPr/>
          <a:lstStyle/>
          <a:p>
            <a:fld id="{5BC69FB5-8452-4713-8278-1DC1AB63FDEB}" type="slidenum">
              <a:rPr lang="en-US" smtClean="0"/>
              <a:pPr/>
              <a:t>10</a:t>
            </a:fld>
            <a:endParaRPr lang="en-US"/>
          </a:p>
        </p:txBody>
      </p:sp>
    </p:spTree>
    <p:extLst>
      <p:ext uri="{BB962C8B-B14F-4D97-AF65-F5344CB8AC3E}">
        <p14:creationId xmlns:p14="http://schemas.microsoft.com/office/powerpoint/2010/main" val="2026535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Artificial lighting within and outside of Chaco Culture National Historical Park has reduced the ability of visitors to experience “natural darkness” and the celestial sky as seen by the </a:t>
            </a:r>
            <a:r>
              <a:rPr lang="en-GB" dirty="0" err="1"/>
              <a:t>Chacoan</a:t>
            </a:r>
            <a:r>
              <a:rPr lang="en-GB" dirty="0"/>
              <a:t> people thousands of years before (Impacts to natural darkness). “Light pollution” can also impact wildlife and vegetation (Impacts to wildlife; Impacts to vegetation). Within Chaco, mercury vapor lights shined brightly outside the visitor </a:t>
            </a:r>
            <a:r>
              <a:rPr lang="en-GB" dirty="0" err="1"/>
              <a:t>center</a:t>
            </a:r>
            <a:r>
              <a:rPr lang="en-GB" dirty="0"/>
              <a:t> (Impacts to attraction sites)</a:t>
            </a:r>
          </a:p>
        </p:txBody>
      </p:sp>
      <p:sp>
        <p:nvSpPr>
          <p:cNvPr id="4" name="Slide Number Placeholder 3"/>
          <p:cNvSpPr>
            <a:spLocks noGrp="1"/>
          </p:cNvSpPr>
          <p:nvPr>
            <p:ph type="sldNum" sz="quarter" idx="5"/>
          </p:nvPr>
        </p:nvSpPr>
        <p:spPr/>
        <p:txBody>
          <a:bodyPr/>
          <a:lstStyle/>
          <a:p>
            <a:fld id="{5BC69FB5-8452-4713-8278-1DC1AB63FDEB}" type="slidenum">
              <a:rPr lang="en-US" smtClean="0"/>
              <a:pPr/>
              <a:t>11</a:t>
            </a:fld>
            <a:endParaRPr lang="en-US"/>
          </a:p>
        </p:txBody>
      </p:sp>
    </p:spTree>
    <p:extLst>
      <p:ext uri="{BB962C8B-B14F-4D97-AF65-F5344CB8AC3E}">
        <p14:creationId xmlns:p14="http://schemas.microsoft.com/office/powerpoint/2010/main" val="2618282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park retrofitted its lighting structures (Facility development/Site design/Maintenance) and informed the public about the issue through night sky programs at an observatory they constructed (Information/Education). This program of management is designed to pursue two management strategies: expanding opportunities to experience natural night (Increase supply), and reducing light pollution related to park visitation (Reducing the impact of use). The leadership of Chaco Culture and other southwest parks inspired legislation that is reducing light pollution in the region.</a:t>
            </a:r>
          </a:p>
        </p:txBody>
      </p:sp>
      <p:sp>
        <p:nvSpPr>
          <p:cNvPr id="4" name="Slide Number Placeholder 3"/>
          <p:cNvSpPr>
            <a:spLocks noGrp="1"/>
          </p:cNvSpPr>
          <p:nvPr>
            <p:ph type="sldNum" sz="quarter" idx="5"/>
          </p:nvPr>
        </p:nvSpPr>
        <p:spPr/>
        <p:txBody>
          <a:bodyPr/>
          <a:lstStyle/>
          <a:p>
            <a:fld id="{5BC69FB5-8452-4713-8278-1DC1AB63FDEB}" type="slidenum">
              <a:rPr lang="en-US" smtClean="0"/>
              <a:pPr/>
              <a:t>12</a:t>
            </a:fld>
            <a:endParaRPr lang="en-US"/>
          </a:p>
        </p:txBody>
      </p:sp>
    </p:spTree>
    <p:extLst>
      <p:ext uri="{BB962C8B-B14F-4D97-AF65-F5344CB8AC3E}">
        <p14:creationId xmlns:p14="http://schemas.microsoft.com/office/powerpoint/2010/main" val="2526002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Below is relevant to slides 13 – 18</a:t>
            </a:r>
          </a:p>
          <a:p>
            <a:endParaRPr lang="en-GB" dirty="0"/>
          </a:p>
          <a:p>
            <a:r>
              <a:rPr lang="en-GB" dirty="0"/>
              <a:t>Managing Natural Darkness above Chaco Canyon</a:t>
            </a:r>
          </a:p>
          <a:p>
            <a:r>
              <a:rPr lang="en-GB" dirty="0"/>
              <a:t>Sixty miles from the nearest town, Chaco Canyon is very dark by US standards. However, by the early 1990s, park officials became concerned about protecting and promoting natural night. The ability of visitors to experience conditions viewed by the ancient </a:t>
            </a:r>
            <a:r>
              <a:rPr lang="en-GB" dirty="0" err="1"/>
              <a:t>Chacoan</a:t>
            </a:r>
            <a:r>
              <a:rPr lang="en-GB" dirty="0"/>
              <a:t> people was threatened by lighting within Chaco Culture and activities outside of the park. In 1993, night sky was listed as a natural resource in the park’s general management plan, giving the issue of darkness equal weight to other important natural and cultural resources.</a:t>
            </a:r>
          </a:p>
          <a:p>
            <a:endParaRPr lang="en-GB" dirty="0"/>
          </a:p>
          <a:p>
            <a:r>
              <a:rPr lang="en-GB" dirty="0"/>
              <a:t>A first step in protecting Chaco’s night sky was to address lighting issues within the park. Mercury vapor lights, one of the most inefficient and polluting light sources, shined brightly outside the visitor </a:t>
            </a:r>
            <a:r>
              <a:rPr lang="en-GB" dirty="0" err="1"/>
              <a:t>center</a:t>
            </a:r>
            <a:r>
              <a:rPr lang="en-GB" dirty="0"/>
              <a:t>. The park replaced the fixtures with shielded incandescent bulbs. Shielding directs light downward where it is needed, while preventing beams from escaping sideways and upward into the sky. Where possible, motion sensors were installed so lamps would illuminate only when needed. In addition, unnecessary lighting was removed. A relatively inexpensive action for the park, the new lighting led to a 30% reduction in electricity costs. Through a regional night sky initiative, similar efforts took place at parks throughout the Southwest. By 2001, lighting across the US national park system was addressed in the National Park Service Management Policies, which direct parks to light areas only when necessary, to use minimal lighting techniques, and to shield lights as appropriate. As a result, 99% of Chaco is now designated as a “natural darkness zone,” with no permanent lighting structures.</a:t>
            </a:r>
          </a:p>
          <a:p>
            <a:endParaRPr lang="en-GB" dirty="0"/>
          </a:p>
          <a:p>
            <a:r>
              <a:rPr lang="en-GB" dirty="0"/>
              <a:t>While important efforts are taking place across the national park system, effective protection of the night sky requires action beyond park boundaries. One approach to inspiring such action is through visitor education. Chaco Culture first offered night programs in 1987, and a few years later began hosting biannual star parties in partnership with the Albuquerque Astronomical Society (AAS). Hundreds of amateur astronomers were drawn to the region during the darkest nights of the year. Donation of astronomy equipment led to the construction of an observatory in the park, and subsequent volunteer-led astronomy programs. Night sky programs at the observatory allowed many visitors to experience a natural dark sky for the first time (Fig. </a:t>
            </a:r>
            <a:r>
              <a:rPr lang="en-GB"/>
              <a:t>12.2 slide 16). </a:t>
            </a:r>
            <a:r>
              <a:rPr lang="en-GB" dirty="0"/>
              <a:t>Armed with a new awareness of the issue, visitors had the power to address lighting in their own back yards, and to support night sky protection efforts in their own communities. The New Mexico Night Sky Protection Act is a good example of legislation that can result from park leadership and public support. Following the efforts at Chaco Culture and other parks in the region, national park managers promoted night sky protection in southwest newspapers. The New Mexico Heritage Preservation Alliance declared the night sky to be the state’s most endangered historic place, and the National Parks Conservation Association released a report on light pollution in national parks, drawing even more attention to the issue. Passed in 1999, the New Mexico law prohibits sale of mercury vapor lights in the state and requires that lights be shielded when it is time to replace them. While political necessity exempted outdoor advertisers, farms, and ranches from the requirements, light pollution from street lighting in cities and towns across the state has been addressed through the legislation.</a:t>
            </a:r>
          </a:p>
          <a:p>
            <a:endParaRPr lang="en-GB" dirty="0"/>
          </a:p>
          <a:p>
            <a:r>
              <a:rPr lang="en-GB" dirty="0"/>
              <a:t>A final approach to protecting the night sky at Chaco Culture and other national parks is to quantify light pollution so that it can be monitored and managed over time. A group of National Park Service scientists, known as the Night Sky Team, is conducting assessments of light pollution across the national park system. High-grade camera and computer equipment is set up on clear, moonless nights to measure each park’s darkness level. The inventory will not only provide a record of current conditions, but also help to identify sources of light pollution. Further, data will be shared with the public to support collaboration with other agencies, organizations, and interest groups.</a:t>
            </a:r>
          </a:p>
          <a:p>
            <a:endParaRPr lang="en-GB" dirty="0"/>
          </a:p>
          <a:p>
            <a:r>
              <a:rPr lang="en-GB" dirty="0"/>
              <a:t>The steps taken to protect natural darkness at Chaco Culture and throughout the US national parks have helped raise public awareness of natural night. This leadership has inspired action beyond park boundaries. Through continuing efforts and partnerships, future generations may also have the opportunity to experience the dark sky of the ancients.</a:t>
            </a:r>
          </a:p>
        </p:txBody>
      </p:sp>
      <p:sp>
        <p:nvSpPr>
          <p:cNvPr id="4" name="Slide Number Placeholder 3"/>
          <p:cNvSpPr>
            <a:spLocks noGrp="1"/>
          </p:cNvSpPr>
          <p:nvPr>
            <p:ph type="sldNum" sz="quarter" idx="5"/>
          </p:nvPr>
        </p:nvSpPr>
        <p:spPr/>
        <p:txBody>
          <a:bodyPr/>
          <a:lstStyle/>
          <a:p>
            <a:fld id="{5BC69FB5-8452-4713-8278-1DC1AB63FDEB}" type="slidenum">
              <a:rPr lang="en-US" smtClean="0"/>
              <a:pPr/>
              <a:t>13</a:t>
            </a:fld>
            <a:endParaRPr lang="en-US"/>
          </a:p>
        </p:txBody>
      </p:sp>
    </p:spTree>
    <p:extLst>
      <p:ext uri="{BB962C8B-B14F-4D97-AF65-F5344CB8AC3E}">
        <p14:creationId xmlns:p14="http://schemas.microsoft.com/office/powerpoint/2010/main" val="254930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Park Service has constructed an observatory at Chaco to help visitors appreciate the beauty and importance of night skies.</a:t>
            </a:r>
          </a:p>
        </p:txBody>
      </p:sp>
      <p:sp>
        <p:nvSpPr>
          <p:cNvPr id="4" name="Slide Number Placeholder 3"/>
          <p:cNvSpPr>
            <a:spLocks noGrp="1"/>
          </p:cNvSpPr>
          <p:nvPr>
            <p:ph type="sldNum" sz="quarter" idx="5"/>
          </p:nvPr>
        </p:nvSpPr>
        <p:spPr/>
        <p:txBody>
          <a:bodyPr/>
          <a:lstStyle/>
          <a:p>
            <a:fld id="{5BC69FB5-8452-4713-8278-1DC1AB63FDEB}" type="slidenum">
              <a:rPr lang="en-US" smtClean="0"/>
              <a:pPr/>
              <a:t>16</a:t>
            </a:fld>
            <a:endParaRPr lang="en-US"/>
          </a:p>
        </p:txBody>
      </p:sp>
    </p:spTree>
    <p:extLst>
      <p:ext uri="{BB962C8B-B14F-4D97-AF65-F5344CB8AC3E}">
        <p14:creationId xmlns:p14="http://schemas.microsoft.com/office/powerpoint/2010/main" val="27197997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35" name="Picture 34"/>
          <p:cNvPicPr>
            <a:picLocks noChangeAspect="1"/>
          </p:cNvPicPr>
          <p:nvPr/>
        </p:nvPicPr>
        <p:blipFill rotWithShape="1">
          <a:blip r:embed="rId2" cstate="print">
            <a:extLst>
              <a:ext uri="{28A0092B-C50C-407E-A947-70E740481C1C}">
                <a14:useLocalDpi xmlns:a14="http://schemas.microsoft.com/office/drawing/2010/main" val="0"/>
              </a:ext>
            </a:extLst>
          </a:blip>
          <a:srcRect l="3753" r="3753"/>
          <a:stretch/>
        </p:blipFill>
        <p:spPr>
          <a:xfrm>
            <a:off x="0" y="0"/>
            <a:ext cx="9144000" cy="4152900"/>
          </a:xfrm>
          <a:prstGeom prst="rect">
            <a:avLst/>
          </a:prstGeom>
        </p:spPr>
      </p:pic>
      <p:sp>
        <p:nvSpPr>
          <p:cNvPr id="37" name="Rectangle 36"/>
          <p:cNvSpPr/>
          <p:nvPr/>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671788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print">
            <a:extLst>
              <a:ext uri="{28A0092B-C50C-407E-A947-70E740481C1C}">
                <a14:useLocalDpi xmlns:a14="http://schemas.microsoft.com/office/drawing/2010/main" val="0"/>
              </a:ext>
            </a:extLst>
          </a:blip>
          <a:srcRect l="3837" r="3837"/>
          <a:stretch/>
        </p:blipFill>
        <p:spPr>
          <a:xfrm>
            <a:off x="0"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486708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alphaModFix amt="23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696255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3837" r="3837"/>
          <a:stretch/>
        </p:blipFill>
        <p:spPr>
          <a:xfrm>
            <a:off x="1"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434352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alphaModFix amt="23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935723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alphaModFix amt="23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p:extLst>
              <p:ext uri="{D42A27DB-BD31-4B8C-83A1-F6EECF244321}">
                <p14:modId xmlns:p14="http://schemas.microsoft.com/office/powerpoint/2010/main" val="220878004"/>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865651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trategie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alphaModFix amt="20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 and Practices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91213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Learning Objectives">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a:alphaModFix amt="24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Problems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44391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1">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a:alphaModFix amt="24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US"/>
              <a:t>Click to edit Master title style</a:t>
            </a:r>
            <a:endParaRPr lang="en-US" dirty="0"/>
          </a:p>
        </p:txBody>
      </p:sp>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521558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2">
            <a:alphaModFix amt="24000"/>
            <a:extLst>
              <a:ext uri="{28A0092B-C50C-407E-A947-70E740481C1C}">
                <a14:useLocalDpi xmlns:a14="http://schemas.microsoft.com/office/drawing/2010/main" val="0"/>
              </a:ext>
            </a:extLst>
          </a:blip>
          <a:srcRect l="16704" r="16704"/>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aphicFrame>
        <p:nvGraphicFramePr>
          <p:cNvPr id="14" name="Content Placeholder 5"/>
          <p:cNvGraphicFramePr>
            <a:graphicFrameLocks/>
          </p:cNvGraphicFramePr>
          <p:nvPr>
            <p:extLst>
              <p:ext uri="{D42A27DB-BD31-4B8C-83A1-F6EECF244321}">
                <p14:modId xmlns:p14="http://schemas.microsoft.com/office/powerpoint/2010/main" val="3430182162"/>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712358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End Slide">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a:alphaModFix/>
            <a:extLst>
              <a:ext uri="{28A0092B-C50C-407E-A947-70E740481C1C}">
                <a14:useLocalDpi xmlns:a14="http://schemas.microsoft.com/office/drawing/2010/main" val="0"/>
              </a:ext>
            </a:extLst>
          </a:blip>
          <a:srcRect l="16704" r="16704"/>
          <a:stretch/>
        </p:blipFill>
        <p:spPr>
          <a:xfrm>
            <a:off x="0" y="0"/>
            <a:ext cx="9144000" cy="5768258"/>
          </a:xfrm>
          <a:prstGeom prst="rect">
            <a:avLst/>
          </a:prstGeom>
        </p:spPr>
      </p:pic>
      <p:sp>
        <p:nvSpPr>
          <p:cNvPr id="9" name="Rectangle 8"/>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US"/>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616326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1143000"/>
            <a:ext cx="8534400" cy="1066800"/>
          </a:xfrm>
        </p:spPr>
        <p:txBody>
          <a:bodyPr/>
          <a:lstStyle/>
          <a:p>
            <a:r>
              <a:rPr lang="en-US" dirty="0"/>
              <a:t>Busing Among the Grizzlies at Denali</a:t>
            </a:r>
          </a:p>
        </p:txBody>
      </p:sp>
      <p:sp>
        <p:nvSpPr>
          <p:cNvPr id="3" name="Content Placeholder 2"/>
          <p:cNvSpPr>
            <a:spLocks noGrp="1"/>
          </p:cNvSpPr>
          <p:nvPr>
            <p:ph idx="1"/>
          </p:nvPr>
        </p:nvSpPr>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4" name="Date Placeholder 3"/>
          <p:cNvSpPr>
            <a:spLocks noGrp="1"/>
          </p:cNvSpPr>
          <p:nvPr>
            <p:ph type="dt" sz="half" idx="10"/>
          </p:nvPr>
        </p:nvSpPr>
        <p:spPr/>
        <p:txBody>
          <a:bodyPr/>
          <a:lstStyle/>
          <a:p>
            <a:fld id="{9ACF3348-65A3-4802-ABD9-DBBA5491A0A8}" type="datetimeFigureOut">
              <a:rPr lang="en-US" smtClean="0"/>
              <a:pPr/>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2785869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F3348-65A3-4802-ABD9-DBBA5491A0A8}" type="datetimeFigureOut">
              <a:rPr lang="en-US" smtClean="0"/>
              <a:pPr/>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13895954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9ACF3348-65A3-4802-ABD9-DBBA5491A0A8}" type="datetimeFigureOut">
              <a:rPr lang="en-US" smtClean="0"/>
              <a:pPr/>
              <a:t>1/16/2023</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2762040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CF3348-65A3-4802-ABD9-DBBA5491A0A8}" type="datetimeFigureOut">
              <a:rPr lang="en-US" smtClean="0"/>
              <a:pPr/>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833D13-E064-4A2D-8C3F-CF1C76E1670D}" type="slidenum">
              <a:rPr lang="en-US" smtClean="0"/>
              <a:pPr/>
              <a:t>‹#›</a:t>
            </a:fld>
            <a:endParaRPr lang="en-US"/>
          </a:p>
        </p:txBody>
      </p:sp>
    </p:spTree>
    <p:extLst>
      <p:ext uri="{BB962C8B-B14F-4D97-AF65-F5344CB8AC3E}">
        <p14:creationId xmlns:p14="http://schemas.microsoft.com/office/powerpoint/2010/main" val="30401601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nps.gov/chcu/index.htm"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5.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hyperlink" Target="http://www.tylernordgren.com/milky-way-posters/" TargetMode="External"/><Relationship Id="rId2" Type="http://schemas.openxmlformats.org/officeDocument/2006/relationships/hyperlink" Target="http://www.nature.nps.gov/air/lightscapes/team.cfm" TargetMode="External"/><Relationship Id="rId1" Type="http://schemas.openxmlformats.org/officeDocument/2006/relationships/slideLayout" Target="../slideLayouts/slideLayout9.xml"/><Relationship Id="rId5" Type="http://schemas.openxmlformats.org/officeDocument/2006/relationships/hyperlink" Target="http://www.georgewright.org/184shattuck.pdf" TargetMode="External"/><Relationship Id="rId4" Type="http://schemas.openxmlformats.org/officeDocument/2006/relationships/hyperlink" Target="http://www.darksky.org/"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Turning Off the Lights at Chaco</a:t>
            </a:r>
            <a:endParaRPr lang="en-GB" dirty="0"/>
          </a:p>
        </p:txBody>
      </p:sp>
    </p:spTree>
    <p:extLst>
      <p:ext uri="{BB962C8B-B14F-4D97-AF65-F5344CB8AC3E}">
        <p14:creationId xmlns:p14="http://schemas.microsoft.com/office/powerpoint/2010/main" val="3736062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492" y="838200"/>
            <a:ext cx="8917208" cy="3929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2631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9000" y="76200"/>
            <a:ext cx="7416800" cy="5562600"/>
          </a:xfrm>
          <a:prstGeom prst="rect">
            <a:avLst/>
          </a:prstGeom>
        </p:spPr>
      </p:pic>
    </p:spTree>
    <p:extLst>
      <p:ext uri="{BB962C8B-B14F-4D97-AF65-F5344CB8AC3E}">
        <p14:creationId xmlns:p14="http://schemas.microsoft.com/office/powerpoint/2010/main" val="2620692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nps.gov/chcu/planyourvisit/images/aerial_of_bonito_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00" y="76200"/>
            <a:ext cx="72977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843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hoto looking through a series of doorways at Pueblo Boni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800" y="76201"/>
            <a:ext cx="3169740" cy="563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8531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hoto of a rainbow over Pueblo Boni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304800"/>
            <a:ext cx="7442886"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2086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457200"/>
            <a:ext cx="8128000" cy="4724400"/>
          </a:xfrm>
          <a:prstGeom prst="rect">
            <a:avLst/>
          </a:prstGeom>
        </p:spPr>
      </p:pic>
    </p:spTree>
    <p:extLst>
      <p:ext uri="{BB962C8B-B14F-4D97-AF65-F5344CB8AC3E}">
        <p14:creationId xmlns:p14="http://schemas.microsoft.com/office/powerpoint/2010/main" val="2422244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normAutofit lnSpcReduction="10000"/>
          </a:bodyPr>
          <a:lstStyle/>
          <a:p>
            <a:r>
              <a:rPr lang="en-US" altLang="zh-CN" dirty="0"/>
              <a:t>National Monument (1907)</a:t>
            </a:r>
          </a:p>
          <a:p>
            <a:r>
              <a:rPr lang="en-US" dirty="0"/>
              <a:t>National Historical Park (1980)</a:t>
            </a:r>
          </a:p>
          <a:p>
            <a:r>
              <a:rPr lang="en-US" dirty="0"/>
              <a:t>World Heritage Site (1987)</a:t>
            </a:r>
          </a:p>
          <a:p>
            <a:r>
              <a:rPr lang="en-US" dirty="0"/>
              <a:t>33,960 acres of park land</a:t>
            </a:r>
          </a:p>
          <a:p>
            <a:r>
              <a:rPr lang="en-US" dirty="0"/>
              <a:t>Prehistoric buildings and architecture</a:t>
            </a:r>
          </a:p>
          <a:p>
            <a:r>
              <a:rPr lang="en-US" dirty="0"/>
              <a:t>Importance of “natural darkness”</a:t>
            </a:r>
          </a:p>
          <a:p>
            <a:r>
              <a:rPr lang="en-US" dirty="0"/>
              <a:t>Astronomy programs</a:t>
            </a:r>
          </a:p>
          <a:p>
            <a:r>
              <a:rPr lang="en-US" dirty="0"/>
              <a:t>International Dark Sky Park (2013)</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990795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28600" y="228600"/>
            <a:ext cx="8686800" cy="1069975"/>
          </a:xfrm>
        </p:spPr>
        <p:txBody>
          <a:bodyPr>
            <a:normAutofit fontScale="90000"/>
          </a:bodyPr>
          <a:lstStyle/>
          <a:p>
            <a:pPr algn="ctr"/>
            <a:r>
              <a:rPr lang="en-US" dirty="0">
                <a:hlinkClick r:id="rId2"/>
              </a:rPr>
              <a:t>Chaco Culture National Historical Park</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5250" y="1263471"/>
            <a:ext cx="3151550" cy="4103866"/>
          </a:xfrm>
          <a:prstGeom prst="rect">
            <a:avLst/>
          </a:prstGeom>
        </p:spPr>
      </p:pic>
      <p:sp>
        <p:nvSpPr>
          <p:cNvPr id="4" name="Rectangle 3"/>
          <p:cNvSpPr/>
          <p:nvPr/>
        </p:nvSpPr>
        <p:spPr>
          <a:xfrm>
            <a:off x="2748506" y="5332759"/>
            <a:ext cx="3645037" cy="369332"/>
          </a:xfrm>
          <a:prstGeom prst="rect">
            <a:avLst/>
          </a:prstGeom>
        </p:spPr>
        <p:txBody>
          <a:bodyPr wrap="none">
            <a:spAutoFit/>
          </a:bodyPr>
          <a:lstStyle/>
          <a:p>
            <a:r>
              <a:rPr lang="en-US" dirty="0"/>
              <a:t>http://www.nps.gov/chcu/index.htm</a:t>
            </a:r>
          </a:p>
        </p:txBody>
      </p:sp>
    </p:spTree>
    <p:extLst>
      <p:ext uri="{BB962C8B-B14F-4D97-AF65-F5344CB8AC3E}">
        <p14:creationId xmlns:p14="http://schemas.microsoft.com/office/powerpoint/2010/main" val="3134072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a:xfrm>
            <a:off x="1295400" y="914400"/>
            <a:ext cx="7315200" cy="4495800"/>
          </a:xfrm>
        </p:spPr>
        <p:txBody>
          <a:bodyPr>
            <a:noAutofit/>
          </a:bodyPr>
          <a:lstStyle/>
          <a:p>
            <a:r>
              <a:rPr lang="en-US" sz="3200" dirty="0"/>
              <a:t>Internal and external threats of lighting</a:t>
            </a:r>
          </a:p>
          <a:p>
            <a:endParaRPr lang="en-US" sz="3200" dirty="0"/>
          </a:p>
          <a:p>
            <a:r>
              <a:rPr lang="en-US" sz="3200" dirty="0"/>
              <a:t>Increasing demand </a:t>
            </a:r>
            <a:r>
              <a:rPr lang="en-US" altLang="zh-CN" sz="3200" dirty="0"/>
              <a:t>for </a:t>
            </a:r>
            <a:r>
              <a:rPr lang="en-US" sz="3200" dirty="0"/>
              <a:t>night sky </a:t>
            </a:r>
            <a:r>
              <a:rPr lang="en-US" altLang="zh-CN" sz="3200" dirty="0"/>
              <a:t>programs</a:t>
            </a:r>
          </a:p>
          <a:p>
            <a:endParaRPr lang="en-US" altLang="zh-CN" sz="3200" dirty="0"/>
          </a:p>
          <a:p>
            <a:r>
              <a:rPr lang="en-US" sz="3200" dirty="0"/>
              <a:t>Nearly 39,000 annual visits in 2015</a:t>
            </a:r>
          </a:p>
          <a:p>
            <a:endParaRPr lang="en-US" sz="3200" dirty="0"/>
          </a:p>
          <a:p>
            <a:r>
              <a:rPr lang="en-US" sz="3200" dirty="0"/>
              <a:t>More than 3,000 visitors attend astronomy programs annually</a:t>
            </a:r>
          </a:p>
          <a:p>
            <a:endParaRPr lang="en-US" sz="3200" dirty="0"/>
          </a:p>
          <a:p>
            <a:endParaRPr lang="en-US" sz="3200" dirty="0"/>
          </a:p>
        </p:txBody>
      </p:sp>
    </p:spTree>
    <p:extLst>
      <p:ext uri="{BB962C8B-B14F-4D97-AF65-F5344CB8AC3E}">
        <p14:creationId xmlns:p14="http://schemas.microsoft.com/office/powerpoint/2010/main" val="4095283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r>
              <a:rPr lang="en-US" sz="3200" dirty="0"/>
              <a:t>Impacts to resources: Night skies, wildlife, and vegetation</a:t>
            </a:r>
          </a:p>
          <a:p>
            <a:r>
              <a:rPr lang="en-US" sz="3200" dirty="0"/>
              <a:t>Impacts to facilities/services: Attraction sites</a:t>
            </a:r>
          </a:p>
        </p:txBody>
      </p:sp>
    </p:spTree>
    <p:extLst>
      <p:ext uri="{BB962C8B-B14F-4D97-AF65-F5344CB8AC3E}">
        <p14:creationId xmlns:p14="http://schemas.microsoft.com/office/powerpoint/2010/main" val="1909415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lstStyle/>
          <a:p>
            <a:r>
              <a:rPr lang="en-US" dirty="0"/>
              <a:t>Management strategies: Increase supply; reduce the impact of use</a:t>
            </a:r>
          </a:p>
          <a:p>
            <a:endParaRPr lang="en-US" dirty="0"/>
          </a:p>
          <a:p>
            <a:r>
              <a:rPr lang="en-US" dirty="0"/>
              <a:t>Management Practices: Facility development/ site design/maintenance; information/ education</a:t>
            </a:r>
          </a:p>
          <a:p>
            <a:endParaRPr lang="en-US" dirty="0"/>
          </a:p>
          <a:p>
            <a:endParaRPr lang="en-US" dirty="0"/>
          </a:p>
        </p:txBody>
      </p:sp>
    </p:spTree>
    <p:extLst>
      <p:ext uri="{BB962C8B-B14F-4D97-AF65-F5344CB8AC3E}">
        <p14:creationId xmlns:p14="http://schemas.microsoft.com/office/powerpoint/2010/main" val="683796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457200" lvl="1" indent="0">
              <a:buNone/>
            </a:pPr>
            <a:r>
              <a:rPr lang="en-US" dirty="0"/>
              <a:t>Replace the mercury vapor lights with shielded incandescent bulbs</a:t>
            </a:r>
          </a:p>
          <a:p>
            <a:pPr marL="457200" lvl="1" indent="0">
              <a:buNone/>
            </a:pPr>
            <a:r>
              <a:rPr lang="en-US" dirty="0"/>
              <a:t>Motion sensor</a:t>
            </a:r>
          </a:p>
          <a:p>
            <a:pPr marL="457200" lvl="1" indent="0">
              <a:buNone/>
            </a:pPr>
            <a:r>
              <a:rPr lang="en-US" dirty="0"/>
              <a:t>Remove unnecessary lighting</a:t>
            </a:r>
          </a:p>
          <a:p>
            <a:pPr marL="457200" lvl="1" indent="0">
              <a:buNone/>
            </a:pPr>
            <a:r>
              <a:rPr lang="en-US" dirty="0"/>
              <a:t>Interpretive programs, “star parties”, observatory</a:t>
            </a:r>
          </a:p>
          <a:p>
            <a:pPr marL="457200" lvl="1" indent="0">
              <a:buNone/>
            </a:pPr>
            <a:r>
              <a:rPr lang="en-US" dirty="0"/>
              <a:t>Partnership: The Albuquerque Astronomical Society (</a:t>
            </a:r>
            <a:r>
              <a:rPr lang="en-US" dirty="0" err="1"/>
              <a:t>TAAS</a:t>
            </a:r>
            <a:r>
              <a:rPr lang="en-US" dirty="0"/>
              <a:t>), International Dark-Sky Association</a:t>
            </a:r>
          </a:p>
          <a:p>
            <a:pPr lvl="1"/>
            <a:endParaRPr lang="en-US" dirty="0"/>
          </a:p>
        </p:txBody>
      </p:sp>
      <p:sp>
        <p:nvSpPr>
          <p:cNvPr id="4" name="Title 3"/>
          <p:cNvSpPr>
            <a:spLocks noGrp="1"/>
          </p:cNvSpPr>
          <p:nvPr>
            <p:ph type="title"/>
          </p:nvPr>
        </p:nvSpPr>
        <p:spPr>
          <a:xfrm>
            <a:off x="990600" y="274638"/>
            <a:ext cx="7620000" cy="997743"/>
          </a:xfrm>
        </p:spPr>
        <p:txBody>
          <a:bodyPr>
            <a:normAutofit/>
          </a:bodyPr>
          <a:lstStyle/>
          <a:p>
            <a:r>
              <a:rPr lang="en-US" dirty="0"/>
              <a:t>Facility </a:t>
            </a:r>
            <a:r>
              <a:rPr lang="en-US"/>
              <a:t>Development/Site Design/Maintenance</a:t>
            </a:r>
            <a:endParaRPr lang="en-US" dirty="0"/>
          </a:p>
        </p:txBody>
      </p:sp>
    </p:spTree>
    <p:extLst>
      <p:ext uri="{BB962C8B-B14F-4D97-AF65-F5344CB8AC3E}">
        <p14:creationId xmlns:p14="http://schemas.microsoft.com/office/powerpoint/2010/main" val="48187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www.estatevaults.com/bol/_Night_sk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274" y="609600"/>
            <a:ext cx="8795151"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676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graphi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522085"/>
            <a:ext cx="3705486" cy="49530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graph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521732"/>
            <a:ext cx="2819400" cy="236255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642858" y="0"/>
            <a:ext cx="1181734" cy="584775"/>
          </a:xfrm>
          <a:prstGeom prst="rect">
            <a:avLst/>
          </a:prstGeom>
          <a:noFill/>
        </p:spPr>
        <p:txBody>
          <a:bodyPr wrap="none" rtlCol="0">
            <a:spAutoFit/>
          </a:bodyPr>
          <a:lstStyle/>
          <a:p>
            <a:r>
              <a:rPr lang="en-US" sz="3200" dirty="0"/>
              <a:t>From</a:t>
            </a:r>
          </a:p>
        </p:txBody>
      </p:sp>
      <p:sp>
        <p:nvSpPr>
          <p:cNvPr id="6" name="TextBox 5"/>
          <p:cNvSpPr txBox="1"/>
          <p:nvPr/>
        </p:nvSpPr>
        <p:spPr>
          <a:xfrm>
            <a:off x="5867400" y="13510"/>
            <a:ext cx="659155" cy="584775"/>
          </a:xfrm>
          <a:prstGeom prst="rect">
            <a:avLst/>
          </a:prstGeom>
          <a:noFill/>
        </p:spPr>
        <p:txBody>
          <a:bodyPr wrap="none" rtlCol="0">
            <a:spAutoFit/>
          </a:bodyPr>
          <a:lstStyle/>
          <a:p>
            <a:r>
              <a:rPr lang="en-US" sz="3200" dirty="0"/>
              <a:t>To</a:t>
            </a:r>
          </a:p>
        </p:txBody>
      </p:sp>
      <p:pic>
        <p:nvPicPr>
          <p:cNvPr id="8200" name="Picture 8" descr="graphi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76875" y="3119235"/>
            <a:ext cx="2381250"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291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26817" y="152400"/>
            <a:ext cx="3597783" cy="5410200"/>
          </a:xfrm>
          <a:prstGeom prst="rect">
            <a:avLst/>
          </a:prstGeom>
        </p:spPr>
      </p:pic>
    </p:spTree>
    <p:extLst>
      <p:ext uri="{BB962C8B-B14F-4D97-AF65-F5344CB8AC3E}">
        <p14:creationId xmlns:p14="http://schemas.microsoft.com/office/powerpoint/2010/main" val="279983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M31, Andromeda Galax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8045" y="76200"/>
            <a:ext cx="7916184" cy="5334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33600" y="5410200"/>
            <a:ext cx="5447325" cy="369332"/>
          </a:xfrm>
          <a:prstGeom prst="rect">
            <a:avLst/>
          </a:prstGeom>
          <a:noFill/>
        </p:spPr>
        <p:txBody>
          <a:bodyPr wrap="none" rtlCol="0">
            <a:spAutoFit/>
          </a:bodyPr>
          <a:lstStyle/>
          <a:p>
            <a:r>
              <a:rPr lang="en-US" dirty="0"/>
              <a:t>Andromeda Galaxy taken from Chaco Observatory</a:t>
            </a:r>
          </a:p>
        </p:txBody>
      </p:sp>
    </p:spTree>
    <p:extLst>
      <p:ext uri="{BB962C8B-B14F-4D97-AF65-F5344CB8AC3E}">
        <p14:creationId xmlns:p14="http://schemas.microsoft.com/office/powerpoint/2010/main" val="2962925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457200" lvl="1" indent="0">
              <a:buNone/>
            </a:pPr>
            <a:r>
              <a:rPr lang="en-US" sz="2800" dirty="0"/>
              <a:t>Interpretive programs, “star parties”, observatory</a:t>
            </a:r>
          </a:p>
          <a:p>
            <a:pPr marL="457200" lvl="1" indent="0">
              <a:buNone/>
            </a:pPr>
            <a:endParaRPr lang="en-US" sz="2800" dirty="0"/>
          </a:p>
          <a:p>
            <a:pPr marL="457200" lvl="1" indent="0">
              <a:buNone/>
            </a:pPr>
            <a:r>
              <a:rPr lang="en-US" sz="2800" dirty="0"/>
              <a:t>Partnership: The </a:t>
            </a:r>
            <a:r>
              <a:rPr lang="en-US" dirty="0"/>
              <a:t>Albuquerque Astronomical Society (</a:t>
            </a:r>
            <a:r>
              <a:rPr lang="en-US" dirty="0" err="1"/>
              <a:t>TAAS</a:t>
            </a:r>
            <a:r>
              <a:rPr lang="en-US" dirty="0"/>
              <a:t>), International Dark-Sky Association</a:t>
            </a:r>
          </a:p>
          <a:p>
            <a:endParaRPr lang="en-US" dirty="0"/>
          </a:p>
          <a:p>
            <a:endParaRPr lang="en-US" dirty="0"/>
          </a:p>
        </p:txBody>
      </p:sp>
      <p:sp>
        <p:nvSpPr>
          <p:cNvPr id="4" name="Title 3"/>
          <p:cNvSpPr>
            <a:spLocks noGrp="1"/>
          </p:cNvSpPr>
          <p:nvPr>
            <p:ph type="title"/>
          </p:nvPr>
        </p:nvSpPr>
        <p:spPr/>
        <p:txBody>
          <a:bodyPr/>
          <a:lstStyle/>
          <a:p>
            <a:r>
              <a:rPr lang="en-US" dirty="0"/>
              <a:t>Education/Information</a:t>
            </a:r>
            <a:br>
              <a:rPr lang="en-US" dirty="0"/>
            </a:br>
            <a:endParaRPr lang="en-US" dirty="0"/>
          </a:p>
        </p:txBody>
      </p:sp>
    </p:spTree>
    <p:extLst>
      <p:ext uri="{BB962C8B-B14F-4D97-AF65-F5344CB8AC3E}">
        <p14:creationId xmlns:p14="http://schemas.microsoft.com/office/powerpoint/2010/main" val="2003969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89356" y="762000"/>
            <a:ext cx="7196137" cy="4313237"/>
          </a:xfrm>
        </p:spPr>
        <p:txBody>
          <a:bodyPr>
            <a:noAutofit/>
          </a:bodyPr>
          <a:lstStyle/>
          <a:p>
            <a:pPr>
              <a:lnSpc>
                <a:spcPct val="200000"/>
              </a:lnSpc>
            </a:pPr>
            <a:r>
              <a:rPr lang="en-US" sz="2400" dirty="0"/>
              <a:t>New Mexico Night Sky Protection Act</a:t>
            </a:r>
          </a:p>
          <a:p>
            <a:pPr>
              <a:lnSpc>
                <a:spcPct val="200000"/>
              </a:lnSpc>
            </a:pPr>
            <a:r>
              <a:rPr lang="en-US" sz="2400" dirty="0">
                <a:hlinkClick r:id="rId2"/>
              </a:rPr>
              <a:t>NPS Night Sky Team</a:t>
            </a:r>
            <a:endParaRPr lang="en-US" sz="2400" dirty="0"/>
          </a:p>
          <a:p>
            <a:pPr>
              <a:lnSpc>
                <a:spcPct val="200000"/>
              </a:lnSpc>
            </a:pPr>
            <a:r>
              <a:rPr lang="en-US" sz="2400" dirty="0">
                <a:hlinkClick r:id="rId3"/>
              </a:rPr>
              <a:t>National Parks Milky Way Posters</a:t>
            </a:r>
            <a:endParaRPr lang="en-US" sz="2400" dirty="0"/>
          </a:p>
          <a:p>
            <a:pPr>
              <a:lnSpc>
                <a:spcPct val="200000"/>
              </a:lnSpc>
            </a:pPr>
            <a:r>
              <a:rPr lang="en-US" sz="2400" dirty="0">
                <a:hlinkClick r:id="rId4"/>
              </a:rPr>
              <a:t>International Dark-Sky Association</a:t>
            </a:r>
            <a:endParaRPr lang="en-US" sz="2400" dirty="0"/>
          </a:p>
          <a:p>
            <a:pPr>
              <a:lnSpc>
                <a:spcPct val="200000"/>
              </a:lnSpc>
            </a:pPr>
            <a:r>
              <a:rPr lang="en-US" sz="2400" dirty="0">
                <a:hlinkClick r:id="rId5"/>
              </a:rPr>
              <a:t>George Wright Forum Article</a:t>
            </a:r>
            <a:endParaRPr lang="en-US" sz="2400" dirty="0"/>
          </a:p>
        </p:txBody>
      </p:sp>
      <p:sp>
        <p:nvSpPr>
          <p:cNvPr id="5" name="Title 4"/>
          <p:cNvSpPr>
            <a:spLocks noGrp="1"/>
          </p:cNvSpPr>
          <p:nvPr>
            <p:ph type="title"/>
          </p:nvPr>
        </p:nvSpPr>
        <p:spPr>
          <a:xfrm>
            <a:off x="1189356" y="304800"/>
            <a:ext cx="7196137" cy="487362"/>
          </a:xfrm>
        </p:spPr>
        <p:txBody>
          <a:bodyPr>
            <a:normAutofit fontScale="90000"/>
          </a:bodyPr>
          <a:lstStyle/>
          <a:p>
            <a:r>
              <a:rPr lang="en-US" dirty="0"/>
              <a:t>More Information</a:t>
            </a:r>
          </a:p>
        </p:txBody>
      </p:sp>
      <p:sp>
        <p:nvSpPr>
          <p:cNvPr id="2" name="Rectangle 1"/>
          <p:cNvSpPr/>
          <p:nvPr/>
        </p:nvSpPr>
        <p:spPr>
          <a:xfrm>
            <a:off x="1189356" y="2209800"/>
            <a:ext cx="5334000" cy="369332"/>
          </a:xfrm>
          <a:prstGeom prst="rect">
            <a:avLst/>
          </a:prstGeom>
        </p:spPr>
        <p:txBody>
          <a:bodyPr wrap="square">
            <a:spAutoFit/>
          </a:bodyPr>
          <a:lstStyle/>
          <a:p>
            <a:r>
              <a:rPr lang="en-US" dirty="0"/>
              <a:t>http://www.nature.nps.gov/air/lightscapes/team.cfm</a:t>
            </a:r>
          </a:p>
        </p:txBody>
      </p:sp>
      <p:sp>
        <p:nvSpPr>
          <p:cNvPr id="4" name="Rectangle 3"/>
          <p:cNvSpPr/>
          <p:nvPr/>
        </p:nvSpPr>
        <p:spPr>
          <a:xfrm>
            <a:off x="1189356" y="3051572"/>
            <a:ext cx="5105400" cy="369332"/>
          </a:xfrm>
          <a:prstGeom prst="rect">
            <a:avLst/>
          </a:prstGeom>
        </p:spPr>
        <p:txBody>
          <a:bodyPr wrap="square">
            <a:spAutoFit/>
          </a:bodyPr>
          <a:lstStyle/>
          <a:p>
            <a:r>
              <a:rPr lang="en-US" dirty="0"/>
              <a:t>http://www.tylernordgren.com/milky-way-posters/</a:t>
            </a:r>
          </a:p>
        </p:txBody>
      </p:sp>
      <p:sp>
        <p:nvSpPr>
          <p:cNvPr id="6" name="Rectangle 5"/>
          <p:cNvSpPr/>
          <p:nvPr/>
        </p:nvSpPr>
        <p:spPr>
          <a:xfrm>
            <a:off x="1188415" y="3812104"/>
            <a:ext cx="2520113" cy="369332"/>
          </a:xfrm>
          <a:prstGeom prst="rect">
            <a:avLst/>
          </a:prstGeom>
        </p:spPr>
        <p:txBody>
          <a:bodyPr wrap="none">
            <a:spAutoFit/>
          </a:bodyPr>
          <a:lstStyle/>
          <a:p>
            <a:r>
              <a:rPr lang="en-US" dirty="0"/>
              <a:t>http://www.darksky.org/</a:t>
            </a:r>
          </a:p>
        </p:txBody>
      </p:sp>
      <p:sp>
        <p:nvSpPr>
          <p:cNvPr id="7" name="Rectangle 6"/>
          <p:cNvSpPr/>
          <p:nvPr/>
        </p:nvSpPr>
        <p:spPr>
          <a:xfrm>
            <a:off x="1188415" y="4638636"/>
            <a:ext cx="4588949" cy="369332"/>
          </a:xfrm>
          <a:prstGeom prst="rect">
            <a:avLst/>
          </a:prstGeom>
        </p:spPr>
        <p:txBody>
          <a:bodyPr wrap="none">
            <a:spAutoFit/>
          </a:bodyPr>
          <a:lstStyle/>
          <a:p>
            <a:r>
              <a:rPr lang="en-US" dirty="0"/>
              <a:t>http://www.georgewright.org/184shattuck.pdf</a:t>
            </a:r>
          </a:p>
        </p:txBody>
      </p:sp>
    </p:spTree>
    <p:extLst>
      <p:ext uri="{BB962C8B-B14F-4D97-AF65-F5344CB8AC3E}">
        <p14:creationId xmlns:p14="http://schemas.microsoft.com/office/powerpoint/2010/main" val="2964147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6165659"/>
      </p:ext>
    </p:extLst>
  </p:cSld>
  <p:clrMapOvr>
    <a:masterClrMapping/>
  </p:clrMapOvr>
</p:sld>
</file>

<file path=ppt/theme/theme1.xml><?xml version="1.0" encoding="utf-8"?>
<a:theme xmlns:a="http://schemas.openxmlformats.org/drawingml/2006/main" name="ThemeCABI">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hemeCABI" id="{75D553C7-327C-493A-8697-054027D90DF6}" vid="{96C8C150-8F64-415B-8F18-A598228C87C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ThemeCABI</Template>
  <TotalTime>1981</TotalTime>
  <Words>1745</Words>
  <Application>Microsoft Office PowerPoint</Application>
  <PresentationFormat>On-screen Show (4:3)</PresentationFormat>
  <Paragraphs>77</Paragraphs>
  <Slides>20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arial</vt:lpstr>
      <vt:lpstr>Calibri</vt:lpstr>
      <vt:lpstr>ThemeCABI</vt:lpstr>
      <vt:lpstr>Turning Off the Lights at Chaco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Chaco Culture National Historical Park</vt:lpstr>
      <vt:lpstr>PowerPoint Presentation</vt:lpstr>
      <vt:lpstr>PowerPoint Presentation</vt:lpstr>
      <vt:lpstr>PowerPoint Presentation</vt:lpstr>
      <vt:lpstr>Facility Development/Site Design/Maintenance</vt:lpstr>
      <vt:lpstr>PowerPoint Presentation</vt:lpstr>
      <vt:lpstr>PowerPoint Presentation</vt:lpstr>
      <vt:lpstr>PowerPoint Presentation</vt:lpstr>
      <vt:lpstr>PowerPoint Presentation</vt:lpstr>
      <vt:lpstr>Education/Information </vt:lpstr>
      <vt:lpstr>More Information</vt:lpstr>
      <vt:lpstr>PowerPoint Presentation</vt:lpstr>
    </vt:vector>
  </TitlesOfParts>
  <Company>University of Vermont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Alternative Indicators of Crowding at Alcatraz Island: A Comparative Analysis</dc:title>
  <dc:creator>Nathan Reigner</dc:creator>
  <cp:lastModifiedBy>Anthony Burns</cp:lastModifiedBy>
  <cp:revision>190</cp:revision>
  <cp:lastPrinted>2012-02-06T15:49:32Z</cp:lastPrinted>
  <dcterms:created xsi:type="dcterms:W3CDTF">2011-03-05T19:34:28Z</dcterms:created>
  <dcterms:modified xsi:type="dcterms:W3CDTF">2023-01-16T16:06:16Z</dcterms:modified>
</cp:coreProperties>
</file>