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9" r:id="rId5"/>
    <p:sldId id="261" r:id="rId6"/>
    <p:sldId id="262" r:id="rId7"/>
    <p:sldId id="263" r:id="rId8"/>
    <p:sldId id="266" r:id="rId9"/>
    <p:sldId id="264" r:id="rId10"/>
    <p:sldId id="265"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4C9C4A-6445-4A45-A678-875FDAF3169B}" v="2" dt="2022-12-13T11:11:19.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53" autoAdjust="0"/>
    <p:restoredTop sz="94660"/>
  </p:normalViewPr>
  <p:slideViewPr>
    <p:cSldViewPr snapToGrid="0">
      <p:cViewPr varScale="1">
        <p:scale>
          <a:sx n="70" d="100"/>
          <a:sy n="70" d="100"/>
        </p:scale>
        <p:origin x="74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loma araujo" userId="49c180643864c0c0" providerId="LiveId" clId="{244C9C4A-6445-4A45-A678-875FDAF3169B}"/>
    <pc:docChg chg="custSel modSld">
      <pc:chgData name="paloma araujo" userId="49c180643864c0c0" providerId="LiveId" clId="{244C9C4A-6445-4A45-A678-875FDAF3169B}" dt="2022-12-07T23:00:27.192" v="38" actId="20577"/>
      <pc:docMkLst>
        <pc:docMk/>
      </pc:docMkLst>
      <pc:sldChg chg="modSp mod">
        <pc:chgData name="paloma araujo" userId="49c180643864c0c0" providerId="LiveId" clId="{244C9C4A-6445-4A45-A678-875FDAF3169B}" dt="2022-12-07T23:00:27.192" v="38" actId="20577"/>
        <pc:sldMkLst>
          <pc:docMk/>
          <pc:sldMk cId="3089076627" sldId="256"/>
        </pc:sldMkLst>
        <pc:spChg chg="mod">
          <ac:chgData name="paloma araujo" userId="49c180643864c0c0" providerId="LiveId" clId="{244C9C4A-6445-4A45-A678-875FDAF3169B}" dt="2022-12-07T23:00:27.192" v="38" actId="20577"/>
          <ac:spMkLst>
            <pc:docMk/>
            <pc:sldMk cId="3089076627" sldId="256"/>
            <ac:spMk id="3" creationId="{01907B8B-E880-5EE2-800C-93FDFEDBAC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04644-CD4D-CF38-5A2F-929CD45445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5F3847-1F42-44E5-D1F7-D886E14D0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ED1387-0CDA-37E9-026A-8E664E45567B}"/>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97E04FD6-56FA-E70C-69B0-F7A2905CB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D94A2-8B17-4EE7-6273-B07C3ACA4531}"/>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860873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AC35-1690-B931-AC60-57203CD8AA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AEF5AC-12D8-CDF6-7F98-6C44D8323FC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23456-3ADB-A808-6C75-3307760FCB0B}"/>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2625005F-FFDC-9F58-B1EC-A34C1E6C7E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4233E0-EB2D-83DD-72CC-8DC2DC376E17}"/>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33914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CCE90-AAE8-F223-A154-B607EEA545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6220EE-AC88-4599-24FE-29113E7CB3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CBBA4D-245D-5FFE-BC6D-9F7AC26C10DD}"/>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F1551DD2-BFC0-6CA0-A2D8-78C2CE7683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6FEC8F-6559-88A0-5DFC-DE3689B120B5}"/>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575237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1768B-EBC6-566D-A18C-1BD568878A2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EF2AE1-57A7-00DB-84A6-5D6E21230B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5BE37D8-6A79-167F-9EFF-10CF41CC26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3963C6-C26A-7184-CB4D-4BD6011FC720}"/>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6" name="Footer Placeholder 5">
            <a:extLst>
              <a:ext uri="{FF2B5EF4-FFF2-40B4-BE49-F238E27FC236}">
                <a16:creationId xmlns:a16="http://schemas.microsoft.com/office/drawing/2014/main" id="{2E981BC1-C0C8-B585-B9F5-4083EDA68F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388D13-8DC9-E033-B0EE-A18014ED3E55}"/>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74617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D5799-D4F5-14EF-87FC-7B41C00307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911694-43A7-6CD3-F47B-F18257F7EA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2BC04-C6AC-7CF2-B455-C2F1749C3A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9536C0-84C8-6C6B-F561-A61CE2A17B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2284FF-AA8A-43D0-09BD-74D7B44C37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384C63-D69B-91C9-E366-1C556F35703B}"/>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8" name="Footer Placeholder 7">
            <a:extLst>
              <a:ext uri="{FF2B5EF4-FFF2-40B4-BE49-F238E27FC236}">
                <a16:creationId xmlns:a16="http://schemas.microsoft.com/office/drawing/2014/main" id="{02E55961-F6E4-A09F-8216-E792881C1D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47110A0-A008-94BF-B869-3479817E449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18027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DB6DC-0F75-1A44-3447-7344605F3F1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12718E-BCBF-E3D1-4E0A-A27031E316C2}"/>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4" name="Footer Placeholder 3">
            <a:extLst>
              <a:ext uri="{FF2B5EF4-FFF2-40B4-BE49-F238E27FC236}">
                <a16:creationId xmlns:a16="http://schemas.microsoft.com/office/drawing/2014/main" id="{40441A2D-98A5-2A07-E1E1-CB24CE6DEA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BA77CA-1D49-1817-3A35-A9015F1E7309}"/>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815121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DB3574-331D-1229-27F7-FDAFDB32B0ED}"/>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3" name="Footer Placeholder 2">
            <a:extLst>
              <a:ext uri="{FF2B5EF4-FFF2-40B4-BE49-F238E27FC236}">
                <a16:creationId xmlns:a16="http://schemas.microsoft.com/office/drawing/2014/main" id="{DFD413DE-7730-DC78-EA66-45BC3770AA0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230F63-9A3B-A4C0-201A-70AAF8E074F2}"/>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2509420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A4B17-C734-94D1-6623-AD5A3E0F0C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189F2DA-4F6B-E023-10F7-9C6A3D9B30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75A86C-C01E-F2CD-A91D-9957706F20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E1B5C-1589-0131-7897-5C4066782CDC}"/>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6" name="Footer Placeholder 5">
            <a:extLst>
              <a:ext uri="{FF2B5EF4-FFF2-40B4-BE49-F238E27FC236}">
                <a16:creationId xmlns:a16="http://schemas.microsoft.com/office/drawing/2014/main" id="{590E92A1-A762-510B-5E94-57975907F2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364277-7B00-360A-7CED-63C9DDCBA02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3121252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58180-B2A3-F8CC-3BB1-979CB95A4B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15F606-0A66-1521-9C1E-CD0826A09E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B27829-8863-D7CE-80E5-69B0FC4E73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8FF176-5420-2327-E0E9-FC9E2DB6627F}"/>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6" name="Footer Placeholder 5">
            <a:extLst>
              <a:ext uri="{FF2B5EF4-FFF2-40B4-BE49-F238E27FC236}">
                <a16:creationId xmlns:a16="http://schemas.microsoft.com/office/drawing/2014/main" id="{64487421-A481-EC04-9BD9-DE8735DD10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25C113-C14C-CAD6-276A-19B84D226EFC}"/>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9234531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8C863-6B20-3409-FD1D-A105B82C59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125639-5944-D6D6-A7B7-2BD82D633C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7F7873-8B23-3F4B-D37B-AA6D985CF78E}"/>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AFAB4330-8744-E2CB-FD4C-C0C8A9EAE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C0C89E-DDCB-6370-701F-2D7C5C95B694}"/>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24233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59C212-CB84-6294-16AA-C78E686AF5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06FE96-E910-4177-B54E-CA88DD6FDF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52C474-9119-849D-845D-113CFC96F8B3}"/>
              </a:ext>
            </a:extLst>
          </p:cNvPr>
          <p:cNvSpPr>
            <a:spLocks noGrp="1"/>
          </p:cNvSpPr>
          <p:nvPr>
            <p:ph type="dt" sz="half" idx="10"/>
          </p:nvPr>
        </p:nvSpPr>
        <p:spPr/>
        <p:txBody>
          <a:body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38D3EAD2-1DB7-31B5-042A-0078A92AD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208A86-6307-0EA6-EEB8-5D84CADCC861}"/>
              </a:ext>
            </a:extLst>
          </p:cNvPr>
          <p:cNvSpPr>
            <a:spLocks noGrp="1"/>
          </p:cNvSpPr>
          <p:nvPr>
            <p:ph type="sldNum" sz="quarter" idx="12"/>
          </p:nvPr>
        </p:nvSpPr>
        <p:spPr/>
        <p:txBody>
          <a:bodyPr/>
          <a:lstStyle/>
          <a:p>
            <a:fld id="{44F5396E-F02A-47C8-9AFD-3FCBFBC06383}" type="slidenum">
              <a:rPr lang="en-GB" smtClean="0"/>
              <a:t>‹#›</a:t>
            </a:fld>
            <a:endParaRPr lang="en-GB"/>
          </a:p>
        </p:txBody>
      </p:sp>
    </p:spTree>
    <p:extLst>
      <p:ext uri="{BB962C8B-B14F-4D97-AF65-F5344CB8AC3E}">
        <p14:creationId xmlns:p14="http://schemas.microsoft.com/office/powerpoint/2010/main" val="1225511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AC0548-68AE-2AE3-0080-FA77061DC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4044E5-2820-1F12-D946-32A4A76018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355446-1691-C922-0ECA-E7A7DB0ADA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4651B7-3B67-47F9-82DF-E842A392A486}" type="datetimeFigureOut">
              <a:rPr lang="en-GB" smtClean="0"/>
              <a:t>13/12/2022</a:t>
            </a:fld>
            <a:endParaRPr lang="en-GB"/>
          </a:p>
        </p:txBody>
      </p:sp>
      <p:sp>
        <p:nvSpPr>
          <p:cNvPr id="5" name="Footer Placeholder 4">
            <a:extLst>
              <a:ext uri="{FF2B5EF4-FFF2-40B4-BE49-F238E27FC236}">
                <a16:creationId xmlns:a16="http://schemas.microsoft.com/office/drawing/2014/main" id="{10ED0920-26D4-3D7A-81F9-361AE2EFD0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F679A6-99A4-0CAA-2EEF-DDE8BDC316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F5396E-F02A-47C8-9AFD-3FCBFBC06383}" type="slidenum">
              <a:rPr lang="en-GB" smtClean="0"/>
              <a:t>‹#›</a:t>
            </a:fld>
            <a:endParaRPr lang="en-GB"/>
          </a:p>
        </p:txBody>
      </p:sp>
    </p:spTree>
    <p:extLst>
      <p:ext uri="{BB962C8B-B14F-4D97-AF65-F5344CB8AC3E}">
        <p14:creationId xmlns:p14="http://schemas.microsoft.com/office/powerpoint/2010/main" val="324427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open.edu/openlearn/mod/oucontent/view.php?id=65965&amp;section=3.2" TargetMode="External"/><Relationship Id="rId3" Type="http://schemas.openxmlformats.org/officeDocument/2006/relationships/hyperlink" Target="https://crimerate.co.uk/london/lewisham#:~:text=The%20overall%20crime%20rate%20in,85%20crimes%20per%201%2C000%20people" TargetMode="External"/><Relationship Id="rId7" Type="http://schemas.openxmlformats.org/officeDocument/2006/relationships/hyperlink" Target="https://www.varbes.com/demographics/lewisham-demographics" TargetMode="External"/><Relationship Id="rId2" Type="http://schemas.openxmlformats.org/officeDocument/2006/relationships/hyperlink" Target="https://aifs.gov.au/resources/practice-guides/what-community-development" TargetMode="External"/><Relationship Id="rId1" Type="http://schemas.openxmlformats.org/officeDocument/2006/relationships/slideLayout" Target="../slideLayouts/slideLayout2.xml"/><Relationship Id="rId6" Type="http://schemas.openxmlformats.org/officeDocument/2006/relationships/hyperlink" Target="https://www.observatory.lewisham.gov.uk/population/#/view-report/63aeddf1d7fc44b8b4dffcd868e84eac/___iaFirstFeature/G3" TargetMode="External"/><Relationship Id="rId5" Type="http://schemas.openxmlformats.org/officeDocument/2006/relationships/hyperlink" Target="https://www.londoncouncils.gov.uk/our-key-themes/crime-and-public-protection/borough-crime-case-studies/lewisham-violence-and" TargetMode="External"/><Relationship Id="rId10" Type="http://schemas.openxmlformats.org/officeDocument/2006/relationships/hyperlink" Target="https://www.nice.org.uk/guidance/ng44/chapter/recommendations" TargetMode="External"/><Relationship Id="rId4" Type="http://schemas.openxmlformats.org/officeDocument/2006/relationships/hyperlink" Target="https://www.britannica.com/place/Lewisham" TargetMode="External"/><Relationship Id="rId9" Type="http://schemas.openxmlformats.org/officeDocument/2006/relationships/hyperlink" Target="https://www.legislation.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826B4A43-2A34-4B22-882C-D7552FA9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429BAE5-B200-4FC0-BBC1-8D7C57D1D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71" y="0"/>
            <a:ext cx="4565104"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8" name="Group 57">
            <a:extLst>
              <a:ext uri="{FF2B5EF4-FFF2-40B4-BE49-F238E27FC236}">
                <a16:creationId xmlns:a16="http://schemas.microsoft.com/office/drawing/2014/main" id="{A9644633-5AE1-44D6-8F5F-6376DDA130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59" name="Rectangle 64">
              <a:extLst>
                <a:ext uri="{FF2B5EF4-FFF2-40B4-BE49-F238E27FC236}">
                  <a16:creationId xmlns:a16="http://schemas.microsoft.com/office/drawing/2014/main" id="{4FA74995-C5A7-4DBF-BFD1-C4831852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66">
              <a:extLst>
                <a:ext uri="{FF2B5EF4-FFF2-40B4-BE49-F238E27FC236}">
                  <a16:creationId xmlns:a16="http://schemas.microsoft.com/office/drawing/2014/main" id="{009DC7CE-EC50-455B-AEF3-758096A62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4">
              <a:extLst>
                <a:ext uri="{FF2B5EF4-FFF2-40B4-BE49-F238E27FC236}">
                  <a16:creationId xmlns:a16="http://schemas.microsoft.com/office/drawing/2014/main" id="{680D0724-2EE2-4A8E-B7FC-994977F2A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6">
              <a:extLst>
                <a:ext uri="{FF2B5EF4-FFF2-40B4-BE49-F238E27FC236}">
                  <a16:creationId xmlns:a16="http://schemas.microsoft.com/office/drawing/2014/main" id="{D7DD4A6B-2000-4A3E-BBCE-637ED6CDD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4">
              <a:extLst>
                <a:ext uri="{FF2B5EF4-FFF2-40B4-BE49-F238E27FC236}">
                  <a16:creationId xmlns:a16="http://schemas.microsoft.com/office/drawing/2014/main" id="{694A6722-0FE9-4640-B93F-C2BAA8956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6">
              <a:extLst>
                <a:ext uri="{FF2B5EF4-FFF2-40B4-BE49-F238E27FC236}">
                  <a16:creationId xmlns:a16="http://schemas.microsoft.com/office/drawing/2014/main" id="{19F6A010-3765-4FAB-8CCA-7AC189141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2ED876B1-4DDC-4999-864F-EFF32EFF5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6">
              <a:extLst>
                <a:ext uri="{FF2B5EF4-FFF2-40B4-BE49-F238E27FC236}">
                  <a16:creationId xmlns:a16="http://schemas.microsoft.com/office/drawing/2014/main" id="{2DD9B48A-E7DB-4540-8781-F434856A7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4">
              <a:extLst>
                <a:ext uri="{FF2B5EF4-FFF2-40B4-BE49-F238E27FC236}">
                  <a16:creationId xmlns:a16="http://schemas.microsoft.com/office/drawing/2014/main" id="{2BEF54FF-8FAE-4B7F-ACE8-52ED70B04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6">
              <a:extLst>
                <a:ext uri="{FF2B5EF4-FFF2-40B4-BE49-F238E27FC236}">
                  <a16:creationId xmlns:a16="http://schemas.microsoft.com/office/drawing/2014/main" id="{16F687E9-D21B-46CB-8A13-9BFDA780F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4">
              <a:extLst>
                <a:ext uri="{FF2B5EF4-FFF2-40B4-BE49-F238E27FC236}">
                  <a16:creationId xmlns:a16="http://schemas.microsoft.com/office/drawing/2014/main" id="{49C0A7C4-BA67-480B-9F9A-E96535756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6">
              <a:extLst>
                <a:ext uri="{FF2B5EF4-FFF2-40B4-BE49-F238E27FC236}">
                  <a16:creationId xmlns:a16="http://schemas.microsoft.com/office/drawing/2014/main" id="{5C27E413-D9C4-45A2-AB5A-A00612798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64">
              <a:extLst>
                <a:ext uri="{FF2B5EF4-FFF2-40B4-BE49-F238E27FC236}">
                  <a16:creationId xmlns:a16="http://schemas.microsoft.com/office/drawing/2014/main" id="{76F8DD1F-1A00-4D5A-B979-33A41277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6">
              <a:extLst>
                <a:ext uri="{FF2B5EF4-FFF2-40B4-BE49-F238E27FC236}">
                  <a16:creationId xmlns:a16="http://schemas.microsoft.com/office/drawing/2014/main" id="{D16F8034-114D-4513-A6BD-F05ABF9AF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64">
              <a:extLst>
                <a:ext uri="{FF2B5EF4-FFF2-40B4-BE49-F238E27FC236}">
                  <a16:creationId xmlns:a16="http://schemas.microsoft.com/office/drawing/2014/main" id="{1DAD48F0-0B0E-40E2-9ED5-E0FBB99C4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66">
              <a:extLst>
                <a:ext uri="{FF2B5EF4-FFF2-40B4-BE49-F238E27FC236}">
                  <a16:creationId xmlns:a16="http://schemas.microsoft.com/office/drawing/2014/main" id="{A58F217F-BBAB-4ACB-91C0-B119DEFDC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64">
              <a:extLst>
                <a:ext uri="{FF2B5EF4-FFF2-40B4-BE49-F238E27FC236}">
                  <a16:creationId xmlns:a16="http://schemas.microsoft.com/office/drawing/2014/main" id="{17D6638B-4C45-4C73-AFE3-8C41F939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66">
              <a:extLst>
                <a:ext uri="{FF2B5EF4-FFF2-40B4-BE49-F238E27FC236}">
                  <a16:creationId xmlns:a16="http://schemas.microsoft.com/office/drawing/2014/main" id="{31A3013F-24A0-486B-A892-92E42BD741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64">
              <a:extLst>
                <a:ext uri="{FF2B5EF4-FFF2-40B4-BE49-F238E27FC236}">
                  <a16:creationId xmlns:a16="http://schemas.microsoft.com/office/drawing/2014/main" id="{F4540C9F-BC47-470D-A9C2-4AB05FB4C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66">
              <a:extLst>
                <a:ext uri="{FF2B5EF4-FFF2-40B4-BE49-F238E27FC236}">
                  <a16:creationId xmlns:a16="http://schemas.microsoft.com/office/drawing/2014/main" id="{A38505B1-1AD2-47B0-8122-2EB533CBA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Text&#10;&#10;Description automatically generated with medium confidence">
            <a:extLst>
              <a:ext uri="{FF2B5EF4-FFF2-40B4-BE49-F238E27FC236}">
                <a16:creationId xmlns:a16="http://schemas.microsoft.com/office/drawing/2014/main" id="{AA526C6C-7083-BA28-90D8-A6B5460E41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8163" y="393700"/>
            <a:ext cx="6192838" cy="2535238"/>
          </a:xfrm>
          <a:prstGeom prst="rect">
            <a:avLst/>
          </a:prstGeom>
        </p:spPr>
      </p:pic>
      <p:pic>
        <p:nvPicPr>
          <p:cNvPr id="7" name="Picture 6" descr="A clock tower on a building&#10;&#10;Description automatically generated with low confidence">
            <a:extLst>
              <a:ext uri="{FF2B5EF4-FFF2-40B4-BE49-F238E27FC236}">
                <a16:creationId xmlns:a16="http://schemas.microsoft.com/office/drawing/2014/main" id="{8C1417E0-4E7E-7A15-658B-6207FAC647A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8163" y="3003550"/>
            <a:ext cx="6192838" cy="3482975"/>
          </a:xfrm>
          <a:prstGeom prst="rect">
            <a:avLst/>
          </a:prstGeom>
        </p:spPr>
      </p:pic>
      <p:sp>
        <p:nvSpPr>
          <p:cNvPr id="2" name="Title 1">
            <a:extLst>
              <a:ext uri="{FF2B5EF4-FFF2-40B4-BE49-F238E27FC236}">
                <a16:creationId xmlns:a16="http://schemas.microsoft.com/office/drawing/2014/main" id="{0F32AC26-5DD9-B1D8-A8B8-5C9BEEDF5AD1}"/>
              </a:ext>
            </a:extLst>
          </p:cNvPr>
          <p:cNvSpPr>
            <a:spLocks noGrp="1"/>
          </p:cNvSpPr>
          <p:nvPr>
            <p:ph type="ctrTitle"/>
          </p:nvPr>
        </p:nvSpPr>
        <p:spPr>
          <a:xfrm>
            <a:off x="1036685" y="1152144"/>
            <a:ext cx="3794760" cy="3072393"/>
          </a:xfrm>
        </p:spPr>
        <p:txBody>
          <a:bodyPr>
            <a:normAutofit/>
          </a:bodyPr>
          <a:lstStyle/>
          <a:p>
            <a:pPr algn="l"/>
            <a:r>
              <a:rPr lang="en-GB" sz="4300" b="1">
                <a:latin typeface="Abadi" panose="020B0604020104020204" pitchFamily="34" charset="0"/>
              </a:rPr>
              <a:t>Community care and development</a:t>
            </a:r>
            <a:br>
              <a:rPr lang="en-GB" sz="4300" b="1">
                <a:latin typeface="Abadi" panose="020B0604020104020204" pitchFamily="34" charset="0"/>
              </a:rPr>
            </a:br>
            <a:br>
              <a:rPr lang="en-GB" sz="4300" b="1">
                <a:latin typeface="Abadi" panose="020B0604020104020204" pitchFamily="34" charset="0"/>
              </a:rPr>
            </a:br>
            <a:r>
              <a:rPr lang="en-GB" sz="4300" b="1">
                <a:latin typeface="Abadi" panose="020B0604020104020204" pitchFamily="34" charset="0"/>
              </a:rPr>
              <a:t>Lewisham </a:t>
            </a:r>
          </a:p>
        </p:txBody>
      </p:sp>
      <p:sp>
        <p:nvSpPr>
          <p:cNvPr id="3" name="Subtitle 2">
            <a:extLst>
              <a:ext uri="{FF2B5EF4-FFF2-40B4-BE49-F238E27FC236}">
                <a16:creationId xmlns:a16="http://schemas.microsoft.com/office/drawing/2014/main" id="{01907B8B-E880-5EE2-800C-93FDFEDBACE3}"/>
              </a:ext>
            </a:extLst>
          </p:cNvPr>
          <p:cNvSpPr>
            <a:spLocks noGrp="1"/>
          </p:cNvSpPr>
          <p:nvPr>
            <p:ph type="subTitle" idx="1"/>
          </p:nvPr>
        </p:nvSpPr>
        <p:spPr>
          <a:xfrm>
            <a:off x="1036684" y="4462272"/>
            <a:ext cx="3794760" cy="1272831"/>
          </a:xfrm>
        </p:spPr>
        <p:txBody>
          <a:bodyPr anchor="t">
            <a:normAutofit fontScale="70000" lnSpcReduction="20000"/>
          </a:bodyPr>
          <a:lstStyle/>
          <a:p>
            <a:pPr algn="l"/>
            <a:r>
              <a:rPr lang="en-GB" dirty="0"/>
              <a:t>Module code : BMHP6022</a:t>
            </a:r>
          </a:p>
          <a:p>
            <a:pPr algn="l"/>
            <a:r>
              <a:rPr lang="en-GB" dirty="0"/>
              <a:t>Lecture : Leila </a:t>
            </a:r>
            <a:r>
              <a:rPr lang="en-GB" dirty="0" err="1"/>
              <a:t>Surani</a:t>
            </a:r>
            <a:r>
              <a:rPr lang="en-GB" dirty="0"/>
              <a:t> </a:t>
            </a:r>
          </a:p>
          <a:p>
            <a:pPr algn="l"/>
            <a:endParaRPr lang="en-GB" dirty="0"/>
          </a:p>
          <a:p>
            <a:pPr algn="l"/>
            <a:r>
              <a:rPr lang="en-GB" dirty="0"/>
              <a:t>Paloma Nadine </a:t>
            </a:r>
            <a:r>
              <a:rPr lang="en-GB"/>
              <a:t>Morais Araujo </a:t>
            </a:r>
            <a:endParaRPr lang="en-GB" dirty="0"/>
          </a:p>
        </p:txBody>
      </p:sp>
    </p:spTree>
    <p:extLst>
      <p:ext uri="{BB962C8B-B14F-4D97-AF65-F5344CB8AC3E}">
        <p14:creationId xmlns:p14="http://schemas.microsoft.com/office/powerpoint/2010/main" val="3089076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7E6C-407A-BC9D-7DEC-B4B3C129F461}"/>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F0527A3C-CC78-E500-A1DE-13A1159EF1C8}"/>
              </a:ext>
            </a:extLst>
          </p:cNvPr>
          <p:cNvSpPr>
            <a:spLocks noGrp="1"/>
          </p:cNvSpPr>
          <p:nvPr>
            <p:ph idx="1"/>
          </p:nvPr>
        </p:nvSpPr>
        <p:spPr/>
        <p:txBody>
          <a:bodyPr>
            <a:normAutofit/>
          </a:bodyPr>
          <a:lstStyle/>
          <a:p>
            <a:r>
              <a:rPr lang="en-GB" dirty="0">
                <a:latin typeface="+mj-lt"/>
              </a:rPr>
              <a:t>Community development is a process where organisations support residents in identifying and resolving issues that are significant to them. Community development gives residents more control over their lives and forges stronger, more cohesive communities ( Jessica s , 2019 ) . </a:t>
            </a:r>
          </a:p>
          <a:p>
            <a:r>
              <a:rPr lang="en-GB" dirty="0">
                <a:latin typeface="+mj-lt"/>
              </a:rPr>
              <a:t>The values of empowerment, human rights, inclusivity, social justice, self-determination, and collective action serve as the foundation for community development as a whole (Kenny, 2007). </a:t>
            </a:r>
          </a:p>
        </p:txBody>
      </p:sp>
    </p:spTree>
    <p:extLst>
      <p:ext uri="{BB962C8B-B14F-4D97-AF65-F5344CB8AC3E}">
        <p14:creationId xmlns:p14="http://schemas.microsoft.com/office/powerpoint/2010/main" val="2624467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7593F-5C4C-F87D-1FFE-5FA8E05E768E}"/>
              </a:ext>
            </a:extLst>
          </p:cNvPr>
          <p:cNvSpPr>
            <a:spLocks noGrp="1"/>
          </p:cNvSpPr>
          <p:nvPr>
            <p:ph type="title"/>
          </p:nvPr>
        </p:nvSpPr>
        <p:spPr>
          <a:xfrm>
            <a:off x="630936" y="639520"/>
            <a:ext cx="3429000" cy="1719072"/>
          </a:xfrm>
        </p:spPr>
        <p:txBody>
          <a:bodyPr anchor="b">
            <a:normAutofit/>
          </a:bodyPr>
          <a:lstStyle/>
          <a:p>
            <a:r>
              <a:rPr lang="en-GB" sz="4600" b="1"/>
              <a:t>Demographic of Lewisham </a:t>
            </a: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Content Placeholder 2">
            <a:extLst>
              <a:ext uri="{FF2B5EF4-FFF2-40B4-BE49-F238E27FC236}">
                <a16:creationId xmlns:a16="http://schemas.microsoft.com/office/drawing/2014/main" id="{5A0F6E20-7C7F-EB78-4027-0C3415D7FEF2}"/>
              </a:ext>
            </a:extLst>
          </p:cNvPr>
          <p:cNvSpPr>
            <a:spLocks noGrp="1"/>
          </p:cNvSpPr>
          <p:nvPr>
            <p:ph idx="1"/>
          </p:nvPr>
        </p:nvSpPr>
        <p:spPr>
          <a:xfrm>
            <a:off x="630936" y="2807208"/>
            <a:ext cx="3429000" cy="3410712"/>
          </a:xfrm>
        </p:spPr>
        <p:txBody>
          <a:bodyPr anchor="t">
            <a:normAutofit lnSpcReduction="10000"/>
          </a:bodyPr>
          <a:lstStyle/>
          <a:p>
            <a:r>
              <a:rPr lang="en-GB" sz="1700" dirty="0">
                <a:latin typeface="+mj-lt"/>
              </a:rPr>
              <a:t>AREA TYPE : London Borough</a:t>
            </a:r>
          </a:p>
          <a:p>
            <a:r>
              <a:rPr lang="en-GB" sz="1700" dirty="0">
                <a:latin typeface="+mj-lt"/>
              </a:rPr>
              <a:t>POPULATION DENSITY :305,842</a:t>
            </a:r>
          </a:p>
          <a:p>
            <a:r>
              <a:rPr lang="en-GB" sz="1700" dirty="0">
                <a:latin typeface="+mj-lt"/>
              </a:rPr>
              <a:t> POPULATION GROWTH : -0.2%</a:t>
            </a:r>
          </a:p>
          <a:p>
            <a:r>
              <a:rPr lang="en-GB" sz="1700" dirty="0">
                <a:latin typeface="+mj-lt"/>
              </a:rPr>
              <a:t>GENDER RATIO : 0.98 male to female</a:t>
            </a:r>
          </a:p>
          <a:p>
            <a:r>
              <a:rPr lang="en-GB" sz="1700" dirty="0">
                <a:latin typeface="+mj-lt"/>
              </a:rPr>
              <a:t>ENGLISH MAIN LANGUAGE : 84%</a:t>
            </a:r>
          </a:p>
          <a:p>
            <a:r>
              <a:rPr lang="en-GB" sz="1700" dirty="0">
                <a:latin typeface="+mj-lt"/>
              </a:rPr>
              <a:t>BIRTH RATE : 14.1</a:t>
            </a:r>
          </a:p>
          <a:p>
            <a:r>
              <a:rPr lang="en-GB" sz="1700" dirty="0">
                <a:latin typeface="+mj-lt"/>
              </a:rPr>
              <a:t>DEATH RATE : 6.0</a:t>
            </a:r>
          </a:p>
          <a:p>
            <a:r>
              <a:rPr lang="en-GB" sz="1700" dirty="0">
                <a:latin typeface="+mj-lt"/>
              </a:rPr>
              <a:t>RELIGION: 53% Christian</a:t>
            </a:r>
          </a:p>
          <a:p>
            <a:r>
              <a:rPr lang="en-GB" sz="1700" dirty="0">
                <a:latin typeface="+mj-lt"/>
              </a:rPr>
              <a:t>Crime rate : 85 per 1,000</a:t>
            </a:r>
          </a:p>
        </p:txBody>
      </p:sp>
      <p:pic>
        <p:nvPicPr>
          <p:cNvPr id="5" name="Picture 4" descr="Chart, bar chart&#10;&#10;Description automatically generated">
            <a:extLst>
              <a:ext uri="{FF2B5EF4-FFF2-40B4-BE49-F238E27FC236}">
                <a16:creationId xmlns:a16="http://schemas.microsoft.com/office/drawing/2014/main" id="{1BB99331-C1C8-B019-9EE5-9DBC3C5B463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487329"/>
            <a:ext cx="5480304" cy="3082671"/>
          </a:xfrm>
          <a:prstGeom prst="rect">
            <a:avLst/>
          </a:prstGeom>
        </p:spPr>
      </p:pic>
    </p:spTree>
    <p:extLst>
      <p:ext uri="{BB962C8B-B14F-4D97-AF65-F5344CB8AC3E}">
        <p14:creationId xmlns:p14="http://schemas.microsoft.com/office/powerpoint/2010/main" val="1489022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D8FCB-4564-AABE-1FF9-7205A9ACE0CC}"/>
              </a:ext>
            </a:extLst>
          </p:cNvPr>
          <p:cNvSpPr>
            <a:spLocks noGrp="1"/>
          </p:cNvSpPr>
          <p:nvPr>
            <p:ph type="title"/>
          </p:nvPr>
        </p:nvSpPr>
        <p:spPr/>
        <p:txBody>
          <a:bodyPr/>
          <a:lstStyle/>
          <a:p>
            <a:r>
              <a:rPr lang="en-GB" b="1" dirty="0"/>
              <a:t>Facts of borough </a:t>
            </a:r>
          </a:p>
        </p:txBody>
      </p:sp>
      <p:sp>
        <p:nvSpPr>
          <p:cNvPr id="3" name="Content Placeholder 2">
            <a:extLst>
              <a:ext uri="{FF2B5EF4-FFF2-40B4-BE49-F238E27FC236}">
                <a16:creationId xmlns:a16="http://schemas.microsoft.com/office/drawing/2014/main" id="{49CE0C74-BDC0-C0C9-8B29-50DFA5703B5F}"/>
              </a:ext>
            </a:extLst>
          </p:cNvPr>
          <p:cNvSpPr>
            <a:spLocks noGrp="1"/>
          </p:cNvSpPr>
          <p:nvPr>
            <p:ph idx="1"/>
          </p:nvPr>
        </p:nvSpPr>
        <p:spPr>
          <a:xfrm>
            <a:off x="537949" y="1385248"/>
            <a:ext cx="10515600" cy="5472752"/>
          </a:xfrm>
        </p:spPr>
        <p:txBody>
          <a:bodyPr>
            <a:normAutofit fontScale="92500"/>
          </a:bodyPr>
          <a:lstStyle/>
          <a:p>
            <a:r>
              <a:rPr lang="en-GB" dirty="0">
                <a:latin typeface="+mj-lt"/>
              </a:rPr>
              <a:t>Since Lewisham is known for having a problem with gang-youth violence, it's critical to examine this issue using the appropriate proxy indicators as well as taking demographic disparities within London boroughs into account. Future demographic changes, such as the number of people at the peak offending age, must be taken into account in order to formulate a strategic approach to the issue. It has already been recognised that Lewisham's expanding young population may contribute to future increases in this type of violence (London councils , 2021 ) . </a:t>
            </a:r>
          </a:p>
          <a:p>
            <a:r>
              <a:rPr lang="en-GB" dirty="0">
                <a:latin typeface="+mj-lt"/>
              </a:rPr>
              <a:t>One of the top 20 dangerous boroughs in London is Lewisham. Lewisham had an overall crime rate of 85 offences per 1,000 residents in 2021 (Britannica , 2020 ) </a:t>
            </a:r>
          </a:p>
          <a:p>
            <a:r>
              <a:rPr lang="en-GB" dirty="0">
                <a:latin typeface="+mj-lt"/>
              </a:rPr>
              <a:t>The most committed crimes in Lewisham are violence and sexual offences . </a:t>
            </a:r>
          </a:p>
          <a:p>
            <a:r>
              <a:rPr lang="en-GB" dirty="0">
                <a:latin typeface="+mj-lt"/>
              </a:rPr>
              <a:t>Lewisham is also well known for having many gangs of youth adults of the age  between 10 to 19, and most of them are Black , Pakistani .</a:t>
            </a:r>
          </a:p>
        </p:txBody>
      </p:sp>
    </p:spTree>
    <p:extLst>
      <p:ext uri="{BB962C8B-B14F-4D97-AF65-F5344CB8AC3E}">
        <p14:creationId xmlns:p14="http://schemas.microsoft.com/office/powerpoint/2010/main" val="2263642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A404D-A46E-51C4-F74A-D7FD8F8A7F87}"/>
              </a:ext>
            </a:extLst>
          </p:cNvPr>
          <p:cNvSpPr>
            <a:spLocks noGrp="1"/>
          </p:cNvSpPr>
          <p:nvPr>
            <p:ph type="title"/>
          </p:nvPr>
        </p:nvSpPr>
        <p:spPr>
          <a:xfrm>
            <a:off x="572493" y="238539"/>
            <a:ext cx="11018520" cy="1434415"/>
          </a:xfrm>
        </p:spPr>
        <p:txBody>
          <a:bodyPr anchor="b">
            <a:normAutofit/>
          </a:bodyPr>
          <a:lstStyle/>
          <a:p>
            <a:r>
              <a:rPr lang="en-GB" sz="5400" b="1"/>
              <a:t>Stakeholders </a:t>
            </a:r>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013EE0-3BEE-A9B1-5ED6-C42E2C2C1C04}"/>
              </a:ext>
            </a:extLst>
          </p:cNvPr>
          <p:cNvSpPr>
            <a:spLocks noGrp="1"/>
          </p:cNvSpPr>
          <p:nvPr>
            <p:ph idx="1"/>
          </p:nvPr>
        </p:nvSpPr>
        <p:spPr>
          <a:xfrm>
            <a:off x="572493" y="2071316"/>
            <a:ext cx="6713552" cy="4119172"/>
          </a:xfrm>
        </p:spPr>
        <p:txBody>
          <a:bodyPr anchor="t">
            <a:normAutofit/>
          </a:bodyPr>
          <a:lstStyle/>
          <a:p>
            <a:r>
              <a:rPr lang="en-GB" sz="2200"/>
              <a:t>Community group </a:t>
            </a:r>
          </a:p>
          <a:p>
            <a:r>
              <a:rPr lang="en-GB" sz="2200"/>
              <a:t>Local schools </a:t>
            </a:r>
          </a:p>
          <a:p>
            <a:r>
              <a:rPr lang="en-GB" sz="2200"/>
              <a:t>Police</a:t>
            </a:r>
          </a:p>
          <a:p>
            <a:r>
              <a:rPr lang="en-GB" sz="2200"/>
              <a:t>Probations officers</a:t>
            </a:r>
          </a:p>
          <a:p>
            <a:r>
              <a:rPr lang="en-GB" sz="2200"/>
              <a:t>Others community services </a:t>
            </a:r>
          </a:p>
          <a:p>
            <a:r>
              <a:rPr lang="en-GB" sz="2200"/>
              <a:t>Local media </a:t>
            </a:r>
          </a:p>
          <a:p>
            <a:r>
              <a:rPr lang="en-GB" sz="2200"/>
              <a:t>Local politicians </a:t>
            </a:r>
          </a:p>
        </p:txBody>
      </p:sp>
      <p:pic>
        <p:nvPicPr>
          <p:cNvPr id="5" name="Picture 4" descr="Diagram&#10;&#10;Description automatically generated">
            <a:extLst>
              <a:ext uri="{FF2B5EF4-FFF2-40B4-BE49-F238E27FC236}">
                <a16:creationId xmlns:a16="http://schemas.microsoft.com/office/drawing/2014/main" id="{574D5D8F-1442-2DA1-44F8-EE09D93A992F}"/>
              </a:ext>
            </a:extLst>
          </p:cNvPr>
          <p:cNvPicPr>
            <a:picLocks noChangeAspect="1"/>
          </p:cNvPicPr>
          <p:nvPr/>
        </p:nvPicPr>
        <p:blipFill rotWithShape="1">
          <a:blip r:embed="rId2">
            <a:extLst>
              <a:ext uri="{28A0092B-C50C-407E-A947-70E740481C1C}">
                <a14:useLocalDpi xmlns:a14="http://schemas.microsoft.com/office/drawing/2010/main" val="0"/>
              </a:ext>
            </a:extLst>
          </a:blip>
          <a:srcRect l="18604" r="9335"/>
          <a:stretch/>
        </p:blipFill>
        <p:spPr>
          <a:xfrm>
            <a:off x="7675658" y="2093976"/>
            <a:ext cx="3941064" cy="4096512"/>
          </a:xfrm>
          <a:prstGeom prst="rect">
            <a:avLst/>
          </a:prstGeom>
        </p:spPr>
      </p:pic>
    </p:spTree>
    <p:extLst>
      <p:ext uri="{BB962C8B-B14F-4D97-AF65-F5344CB8AC3E}">
        <p14:creationId xmlns:p14="http://schemas.microsoft.com/office/powerpoint/2010/main" val="588377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CE985-8272-2EFB-8A13-D8711A38C8F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3600" b="1" kern="1200" dirty="0">
                <a:solidFill>
                  <a:schemeClr val="tx1"/>
                </a:solidFill>
                <a:latin typeface="+mj-lt"/>
                <a:ea typeface="+mj-ea"/>
                <a:cs typeface="+mj-cs"/>
              </a:rPr>
              <a:t>Bronfenbrenner’s Ecological theory . </a:t>
            </a:r>
          </a:p>
        </p:txBody>
      </p:sp>
      <p:sp>
        <p:nvSpPr>
          <p:cNvPr id="1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F05C1F4B-6673-A8F4-D0F9-333A5DC62E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6400" y="640080"/>
            <a:ext cx="5550408" cy="5550408"/>
          </a:xfrm>
          <a:prstGeom prst="rect">
            <a:avLst/>
          </a:prstGeom>
        </p:spPr>
      </p:pic>
    </p:spTree>
    <p:extLst>
      <p:ext uri="{BB962C8B-B14F-4D97-AF65-F5344CB8AC3E}">
        <p14:creationId xmlns:p14="http://schemas.microsoft.com/office/powerpoint/2010/main" val="108505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CD816-D54B-E0B5-CF4F-E914DA5E8A3F}"/>
              </a:ext>
            </a:extLst>
          </p:cNvPr>
          <p:cNvSpPr>
            <a:spLocks noGrp="1"/>
          </p:cNvSpPr>
          <p:nvPr>
            <p:ph type="title"/>
          </p:nvPr>
        </p:nvSpPr>
        <p:spPr/>
        <p:txBody>
          <a:bodyPr/>
          <a:lstStyle/>
          <a:p>
            <a:r>
              <a:rPr lang="en-GB" b="1" dirty="0"/>
              <a:t>Barriers and obstacles   </a:t>
            </a:r>
          </a:p>
        </p:txBody>
      </p:sp>
      <p:sp>
        <p:nvSpPr>
          <p:cNvPr id="3" name="Content Placeholder 2">
            <a:extLst>
              <a:ext uri="{FF2B5EF4-FFF2-40B4-BE49-F238E27FC236}">
                <a16:creationId xmlns:a16="http://schemas.microsoft.com/office/drawing/2014/main" id="{8B8E8587-A43D-AF8A-ACD6-FCBD6413632D}"/>
              </a:ext>
            </a:extLst>
          </p:cNvPr>
          <p:cNvSpPr>
            <a:spLocks noGrp="1"/>
          </p:cNvSpPr>
          <p:nvPr>
            <p:ph idx="1"/>
          </p:nvPr>
        </p:nvSpPr>
        <p:spPr/>
        <p:txBody>
          <a:bodyPr/>
          <a:lstStyle/>
          <a:p>
            <a:r>
              <a:rPr lang="en-GB" dirty="0"/>
              <a:t>Lack of funding </a:t>
            </a:r>
          </a:p>
          <a:p>
            <a:r>
              <a:rPr lang="en-GB" dirty="0"/>
              <a:t>Lack of motivation /participation </a:t>
            </a:r>
          </a:p>
          <a:p>
            <a:r>
              <a:rPr lang="en-GB" dirty="0"/>
              <a:t>A lack of public/community participation.</a:t>
            </a:r>
          </a:p>
          <a:p>
            <a:r>
              <a:rPr lang="en-GB" dirty="0"/>
              <a:t>No qualified professional guidance or leadership</a:t>
            </a:r>
          </a:p>
          <a:p>
            <a:r>
              <a:rPr lang="en-GB" dirty="0"/>
              <a:t>lack of stakeholder/recipient participation.</a:t>
            </a:r>
          </a:p>
          <a:p>
            <a:r>
              <a:rPr lang="en-GB" dirty="0"/>
              <a:t>Poor leadership </a:t>
            </a:r>
          </a:p>
        </p:txBody>
      </p:sp>
    </p:spTree>
    <p:extLst>
      <p:ext uri="{BB962C8B-B14F-4D97-AF65-F5344CB8AC3E}">
        <p14:creationId xmlns:p14="http://schemas.microsoft.com/office/powerpoint/2010/main" val="36903917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869C4-ACBF-1C36-5D39-F208C133E88E}"/>
              </a:ext>
            </a:extLst>
          </p:cNvPr>
          <p:cNvSpPr>
            <a:spLocks noGrp="1"/>
          </p:cNvSpPr>
          <p:nvPr>
            <p:ph type="title"/>
          </p:nvPr>
        </p:nvSpPr>
        <p:spPr>
          <a:xfrm>
            <a:off x="630936" y="640080"/>
            <a:ext cx="4818888" cy="1481328"/>
          </a:xfrm>
        </p:spPr>
        <p:txBody>
          <a:bodyPr anchor="b">
            <a:normAutofit/>
          </a:bodyPr>
          <a:lstStyle/>
          <a:p>
            <a:r>
              <a:rPr lang="en-GB" sz="5400" b="1"/>
              <a:t>Social Media </a:t>
            </a:r>
          </a:p>
        </p:txBody>
      </p:sp>
      <p:sp>
        <p:nvSpPr>
          <p:cNvPr id="2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F1154D42-31E6-54E9-D3DD-AB2EB0F81409}"/>
              </a:ext>
            </a:extLst>
          </p:cNvPr>
          <p:cNvSpPr>
            <a:spLocks noGrp="1"/>
          </p:cNvSpPr>
          <p:nvPr>
            <p:ph idx="1"/>
          </p:nvPr>
        </p:nvSpPr>
        <p:spPr>
          <a:xfrm>
            <a:off x="630936" y="2660904"/>
            <a:ext cx="4818888" cy="3547872"/>
          </a:xfrm>
        </p:spPr>
        <p:txBody>
          <a:bodyPr anchor="t">
            <a:normAutofit/>
          </a:bodyPr>
          <a:lstStyle/>
          <a:p>
            <a:r>
              <a:rPr lang="en-US" sz="2200" dirty="0"/>
              <a:t>Facebook </a:t>
            </a:r>
          </a:p>
          <a:p>
            <a:r>
              <a:rPr lang="en-US" sz="2200" dirty="0"/>
              <a:t>Instagram </a:t>
            </a:r>
          </a:p>
          <a:p>
            <a:r>
              <a:rPr lang="en-US" sz="2200" dirty="0"/>
              <a:t>WhatsApp </a:t>
            </a:r>
          </a:p>
          <a:p>
            <a:r>
              <a:rPr lang="en-US" sz="2200" dirty="0"/>
              <a:t>Snapchat </a:t>
            </a:r>
          </a:p>
        </p:txBody>
      </p:sp>
      <p:pic>
        <p:nvPicPr>
          <p:cNvPr id="5" name="Content Placeholder 4" descr="Icon&#10;&#10;Description automatically generated">
            <a:extLst>
              <a:ext uri="{FF2B5EF4-FFF2-40B4-BE49-F238E27FC236}">
                <a16:creationId xmlns:a16="http://schemas.microsoft.com/office/drawing/2014/main" id="{492FD909-E53E-9DA4-BA2A-18A6A63F13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162078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775FA-6C41-B1C4-E511-B4BF8EC37A5B}"/>
              </a:ext>
            </a:extLst>
          </p:cNvPr>
          <p:cNvSpPr>
            <a:spLocks noGrp="1"/>
          </p:cNvSpPr>
          <p:nvPr>
            <p:ph type="title"/>
          </p:nvPr>
        </p:nvSpPr>
        <p:spPr/>
        <p:txBody>
          <a:bodyPr/>
          <a:lstStyle/>
          <a:p>
            <a:r>
              <a:rPr lang="en-GB" dirty="0"/>
              <a:t>Policy and legislation </a:t>
            </a:r>
          </a:p>
        </p:txBody>
      </p:sp>
      <p:sp>
        <p:nvSpPr>
          <p:cNvPr id="3" name="Content Placeholder 2">
            <a:extLst>
              <a:ext uri="{FF2B5EF4-FFF2-40B4-BE49-F238E27FC236}">
                <a16:creationId xmlns:a16="http://schemas.microsoft.com/office/drawing/2014/main" id="{7916A2D1-C767-5E89-FE19-0CDA4B468FB2}"/>
              </a:ext>
            </a:extLst>
          </p:cNvPr>
          <p:cNvSpPr>
            <a:spLocks noGrp="1"/>
          </p:cNvSpPr>
          <p:nvPr>
            <p:ph idx="1"/>
          </p:nvPr>
        </p:nvSpPr>
        <p:spPr/>
        <p:txBody>
          <a:bodyPr/>
          <a:lstStyle/>
          <a:p>
            <a:r>
              <a:rPr lang="en-GB" dirty="0"/>
              <a:t>Equality Act (2010)</a:t>
            </a:r>
          </a:p>
          <a:p>
            <a:r>
              <a:rPr lang="en-GB" dirty="0"/>
              <a:t>Human rights Act 1998 </a:t>
            </a:r>
          </a:p>
          <a:p>
            <a:r>
              <a:rPr lang="en-GB" dirty="0"/>
              <a:t>Principles of the care Act 2014 </a:t>
            </a:r>
          </a:p>
        </p:txBody>
      </p:sp>
    </p:spTree>
    <p:extLst>
      <p:ext uri="{BB962C8B-B14F-4D97-AF65-F5344CB8AC3E}">
        <p14:creationId xmlns:p14="http://schemas.microsoft.com/office/powerpoint/2010/main" val="3359701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421F8-FE6D-D3D6-EFA5-A5422B6BC628}"/>
              </a:ext>
            </a:extLst>
          </p:cNvPr>
          <p:cNvSpPr>
            <a:spLocks noGrp="1"/>
          </p:cNvSpPr>
          <p:nvPr>
            <p:ph type="title"/>
          </p:nvPr>
        </p:nvSpPr>
        <p:spPr/>
        <p:txBody>
          <a:bodyPr/>
          <a:lstStyle/>
          <a:p>
            <a:r>
              <a:rPr lang="en-GB" dirty="0"/>
              <a:t>Recommendation </a:t>
            </a:r>
          </a:p>
        </p:txBody>
      </p:sp>
      <p:sp>
        <p:nvSpPr>
          <p:cNvPr id="3" name="Content Placeholder 2">
            <a:extLst>
              <a:ext uri="{FF2B5EF4-FFF2-40B4-BE49-F238E27FC236}">
                <a16:creationId xmlns:a16="http://schemas.microsoft.com/office/drawing/2014/main" id="{B1851F86-514A-9058-4C1B-C4C63FA3E04E}"/>
              </a:ext>
            </a:extLst>
          </p:cNvPr>
          <p:cNvSpPr>
            <a:spLocks noGrp="1"/>
          </p:cNvSpPr>
          <p:nvPr>
            <p:ph idx="1"/>
          </p:nvPr>
        </p:nvSpPr>
        <p:spPr/>
        <p:txBody>
          <a:bodyPr/>
          <a:lstStyle/>
          <a:p>
            <a:r>
              <a:rPr lang="en-GB" dirty="0"/>
              <a:t>To give opportunity to everyone to express their views </a:t>
            </a:r>
          </a:p>
          <a:p>
            <a:r>
              <a:rPr lang="en-GB" dirty="0"/>
              <a:t>No discrimination should be made on the grounds of caste, colour, creed or gender. </a:t>
            </a:r>
          </a:p>
          <a:p>
            <a:r>
              <a:rPr lang="en-GB" dirty="0"/>
              <a:t>Establishment of human rights makes it possible for communities to exist in peace and harmony</a:t>
            </a:r>
          </a:p>
          <a:p>
            <a:r>
              <a:rPr lang="en-GB" dirty="0"/>
              <a:t>Making it as easy as possible for people to get involved</a:t>
            </a:r>
          </a:p>
          <a:p>
            <a:r>
              <a:rPr lang="en-GB" dirty="0"/>
              <a:t>Respecting the rights of local communities to get involved as much or as little as they are able or wish to (Nice , 2016 ) .</a:t>
            </a:r>
          </a:p>
        </p:txBody>
      </p:sp>
    </p:spTree>
    <p:extLst>
      <p:ext uri="{BB962C8B-B14F-4D97-AF65-F5344CB8AC3E}">
        <p14:creationId xmlns:p14="http://schemas.microsoft.com/office/powerpoint/2010/main" val="2991949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5E97-2365-F028-7727-49B6271FFB31}"/>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03553CB-2B07-4BA0-9E2F-D31E54E811B0}"/>
              </a:ext>
            </a:extLst>
          </p:cNvPr>
          <p:cNvSpPr>
            <a:spLocks noGrp="1"/>
          </p:cNvSpPr>
          <p:nvPr>
            <p:ph idx="1"/>
          </p:nvPr>
        </p:nvSpPr>
        <p:spPr/>
        <p:txBody>
          <a:bodyPr>
            <a:normAutofit fontScale="55000" lnSpcReduction="20000"/>
          </a:bodyPr>
          <a:lstStyle/>
          <a:p>
            <a:r>
              <a:rPr lang="en-GB" dirty="0"/>
              <a:t>Jessica S (2019) </a:t>
            </a:r>
            <a:r>
              <a:rPr lang="en-GB" i="1" dirty="0"/>
              <a:t>what is a community development plan </a:t>
            </a:r>
            <a:r>
              <a:rPr lang="en-GB" dirty="0"/>
              <a:t>(online ) available from : </a:t>
            </a:r>
            <a:r>
              <a:rPr lang="en-GB" dirty="0">
                <a:hlinkClick r:id="rId2"/>
              </a:rPr>
              <a:t>https://aifs.gov.au/resources/practice-guides/what-community-development</a:t>
            </a:r>
            <a:r>
              <a:rPr lang="en-GB" dirty="0"/>
              <a:t> </a:t>
            </a:r>
          </a:p>
          <a:p>
            <a:r>
              <a:rPr lang="en-GB" dirty="0" err="1"/>
              <a:t>Crimerate</a:t>
            </a:r>
            <a:r>
              <a:rPr lang="en-GB" dirty="0"/>
              <a:t> (2021) </a:t>
            </a:r>
            <a:r>
              <a:rPr lang="en-GB" i="1" dirty="0"/>
              <a:t>crime and safety  in Lewisham </a:t>
            </a:r>
            <a:r>
              <a:rPr lang="en-GB" dirty="0"/>
              <a:t>(online ) available from : </a:t>
            </a:r>
            <a:r>
              <a:rPr lang="en-GB" dirty="0">
                <a:hlinkClick r:id="rId3"/>
              </a:rPr>
              <a:t>https://crimerate.co.uk/london/lewisham#:~:text=The%20overall%20crime%20rate%20in,85%20crimes%20per%201%2C000%20people</a:t>
            </a:r>
            <a:r>
              <a:rPr lang="en-GB" dirty="0"/>
              <a:t>.</a:t>
            </a:r>
          </a:p>
          <a:p>
            <a:r>
              <a:rPr lang="en-GB" dirty="0"/>
              <a:t>The Britannica (2020) </a:t>
            </a:r>
            <a:r>
              <a:rPr lang="en-GB" i="1" dirty="0"/>
              <a:t>Lewisham</a:t>
            </a:r>
            <a:r>
              <a:rPr lang="en-GB" dirty="0"/>
              <a:t> (online )  available from : </a:t>
            </a:r>
            <a:r>
              <a:rPr lang="en-GB" dirty="0">
                <a:hlinkClick r:id="rId4"/>
              </a:rPr>
              <a:t>https://www.britannica.com/place/Lewisham</a:t>
            </a:r>
            <a:r>
              <a:rPr lang="en-GB" dirty="0"/>
              <a:t> </a:t>
            </a:r>
          </a:p>
          <a:p>
            <a:r>
              <a:rPr lang="en-GB" dirty="0"/>
              <a:t>London Councils (2021) </a:t>
            </a:r>
            <a:r>
              <a:rPr lang="en-GB" i="1" dirty="0"/>
              <a:t>Lewisham violence and vulnerability </a:t>
            </a:r>
            <a:r>
              <a:rPr lang="en-GB" dirty="0"/>
              <a:t>(online ) available at : </a:t>
            </a:r>
            <a:r>
              <a:rPr lang="en-GB" dirty="0">
                <a:hlinkClick r:id="rId5"/>
              </a:rPr>
              <a:t>https://www.londoncouncils.gov.uk/our-key-themes/crime-and-public-protection/borough-crime-case-studies/lewisham-violence-and</a:t>
            </a:r>
            <a:endParaRPr lang="en-GB" dirty="0"/>
          </a:p>
          <a:p>
            <a:r>
              <a:rPr lang="en-GB" dirty="0"/>
              <a:t>Lewisham (2021) </a:t>
            </a:r>
            <a:r>
              <a:rPr lang="en-GB" i="1" dirty="0"/>
              <a:t>population report for Lewisham </a:t>
            </a:r>
            <a:r>
              <a:rPr lang="en-GB" dirty="0"/>
              <a:t>(online ) available from : </a:t>
            </a:r>
            <a:r>
              <a:rPr lang="en-GB" dirty="0">
                <a:hlinkClick r:id="rId6"/>
              </a:rPr>
              <a:t>https://www.observatory.lewisham.gov.uk/population/#/view-report/63aeddf1d7fc44b8b4dffcd868e84eac/___iaFirstFeature/G3</a:t>
            </a:r>
            <a:r>
              <a:rPr lang="en-GB" dirty="0"/>
              <a:t>   </a:t>
            </a:r>
          </a:p>
          <a:p>
            <a:r>
              <a:rPr lang="en-GB" dirty="0"/>
              <a:t>Varbes (2021) https://www.varbes.com/demographics/lewisham-demographics(online ) available at : </a:t>
            </a:r>
            <a:r>
              <a:rPr lang="en-GB" dirty="0">
                <a:hlinkClick r:id="rId7"/>
              </a:rPr>
              <a:t>https://www.varbes.com/demographics/lewisham-demographics</a:t>
            </a:r>
            <a:r>
              <a:rPr lang="en-GB" dirty="0"/>
              <a:t> </a:t>
            </a:r>
          </a:p>
          <a:p>
            <a:r>
              <a:rPr lang="en-GB" dirty="0"/>
              <a:t>Open learn ( 2020) stakeholders (online ) available from : </a:t>
            </a:r>
            <a:r>
              <a:rPr lang="en-GB" dirty="0">
                <a:hlinkClick r:id="rId8"/>
              </a:rPr>
              <a:t>https://www.open.edu/openlearn/mod/oucontent/view.php?id=65965&amp;section=3.2</a:t>
            </a:r>
            <a:endParaRPr lang="en-GB" dirty="0"/>
          </a:p>
          <a:p>
            <a:r>
              <a:rPr lang="en-GB" dirty="0"/>
              <a:t>Gov.uk (2022) legislation (online ) available from : </a:t>
            </a:r>
            <a:r>
              <a:rPr lang="en-GB" dirty="0">
                <a:hlinkClick r:id="rId9"/>
              </a:rPr>
              <a:t>https://www.legislation.gov.uk/</a:t>
            </a:r>
            <a:r>
              <a:rPr lang="en-GB" dirty="0"/>
              <a:t> </a:t>
            </a:r>
          </a:p>
          <a:p>
            <a:r>
              <a:rPr lang="en-GB" dirty="0"/>
              <a:t>Nice (2016) </a:t>
            </a:r>
            <a:r>
              <a:rPr lang="en-GB" i="1" dirty="0"/>
              <a:t>Community engagement: improving health and wellbeing and reducing health inequalities </a:t>
            </a:r>
            <a:r>
              <a:rPr lang="en-GB" dirty="0"/>
              <a:t>(online ) available at : </a:t>
            </a:r>
            <a:r>
              <a:rPr lang="en-GB" dirty="0">
                <a:hlinkClick r:id="rId10"/>
              </a:rPr>
              <a:t>https://www.nice.org.uk/guidance/ng44/chapter/recommendations</a:t>
            </a:r>
            <a:endParaRPr lang="en-GB" dirty="0"/>
          </a:p>
          <a:p>
            <a:endParaRPr lang="en-GB" i="1" dirty="0"/>
          </a:p>
          <a:p>
            <a:endParaRPr lang="en-GB" dirty="0"/>
          </a:p>
        </p:txBody>
      </p:sp>
    </p:spTree>
    <p:extLst>
      <p:ext uri="{BB962C8B-B14F-4D97-AF65-F5344CB8AC3E}">
        <p14:creationId xmlns:p14="http://schemas.microsoft.com/office/powerpoint/2010/main" val="1352691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769</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Abadi</vt:lpstr>
      <vt:lpstr>Arial</vt:lpstr>
      <vt:lpstr>Calibri</vt:lpstr>
      <vt:lpstr>Calibri Light</vt:lpstr>
      <vt:lpstr>Office Theme</vt:lpstr>
      <vt:lpstr>Community care and development  Lewisham </vt:lpstr>
      <vt:lpstr>Introduction </vt:lpstr>
      <vt:lpstr>Demographic of Lewisham </vt:lpstr>
      <vt:lpstr>Facts of borough </vt:lpstr>
      <vt:lpstr>Stakeholders </vt:lpstr>
      <vt:lpstr>Bronfenbrenner’s Ecological theory . </vt:lpstr>
      <vt:lpstr>Barriers and obstacles   </vt:lpstr>
      <vt:lpstr>Social Media </vt:lpstr>
      <vt:lpstr>Policy and legislation </vt:lpstr>
      <vt:lpstr>Recommendation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and development  Lewisham </dc:title>
  <dc:creator>paloma araujo</dc:creator>
  <cp:lastModifiedBy>paloma araujo</cp:lastModifiedBy>
  <cp:revision>1</cp:revision>
  <dcterms:created xsi:type="dcterms:W3CDTF">2022-12-07T16:36:47Z</dcterms:created>
  <dcterms:modified xsi:type="dcterms:W3CDTF">2022-12-13T11:11:30Z</dcterms:modified>
</cp:coreProperties>
</file>