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9" r:id="rId3"/>
    <p:sldId id="268" r:id="rId4"/>
    <p:sldId id="258" r:id="rId5"/>
    <p:sldId id="272" r:id="rId6"/>
    <p:sldId id="271" r:id="rId7"/>
    <p:sldId id="265" r:id="rId8"/>
    <p:sldId id="264" r:id="rId9"/>
    <p:sldId id="273" r:id="rId10"/>
    <p:sldId id="270"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15D6E1-9B93-9F11-EE38-EC3426E302F3}" v="2" dt="2024-04-15T10:49:31.641"/>
    <p1510:client id="{7DAF7934-AC1B-FB23-01FC-9922D91FABCE}" v="4" dt="2024-04-15T11:06:39.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47DF89-C439-4900-9BEB-2890908991EC}" type="datetimeFigureOut">
              <a:t>4/15/2024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69F86C-0ADE-42B3-94EC-89E0225E6A25}" type="slidenum">
              <a:t>‹#›</a:t>
            </a:fld>
            <a:endParaRPr lang="en-US"/>
          </a:p>
        </p:txBody>
      </p:sp>
    </p:spTree>
    <p:extLst>
      <p:ext uri="{BB962C8B-B14F-4D97-AF65-F5344CB8AC3E}">
        <p14:creationId xmlns:p14="http://schemas.microsoft.com/office/powerpoint/2010/main" val="1136727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ahttps/www.legislation.gov.uk/anaw/2014/4/content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2</a:t>
            </a:fld>
            <a:endParaRPr lang="en-US"/>
          </a:p>
        </p:txBody>
      </p:sp>
    </p:spTree>
    <p:extLst>
      <p:ext uri="{BB962C8B-B14F-4D97-AF65-F5344CB8AC3E}">
        <p14:creationId xmlns:p14="http://schemas.microsoft.com/office/powerpoint/2010/main" val="3927080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Organisation used in this presentation is National Youth Advocacy Service (Nyas). Nyas </a:t>
            </a:r>
            <a:r>
              <a:rPr lang="en-US" dirty="0"/>
              <a:t>is a leading rights-based charity. Supporting children, Young People and vulnerable adults with care experience.</a:t>
            </a:r>
          </a:p>
          <a:p>
            <a:endParaRPr lang="en-US" dirty="0"/>
          </a:p>
          <a:p>
            <a:r>
              <a:rPr lang="en-US" dirty="0"/>
              <a:t>Continuously campaigning for the rights of care users and leavers and empowering  to use their voice, so they will be heard when important decisions are being made which</a:t>
            </a:r>
            <a:endParaRPr lang="en-US" dirty="0">
              <a:ea typeface="Calibri" panose="020F0502020204030204"/>
              <a:cs typeface="Calibri" panose="020F0502020204030204"/>
            </a:endParaRPr>
          </a:p>
          <a:p>
            <a:endParaRPr lang="en-US" dirty="0"/>
          </a:p>
          <a:p>
            <a:r>
              <a:rPr lang="en-US" dirty="0"/>
              <a:t>affect's their futures. Ensuring that children's rights are being upheld.</a:t>
            </a:r>
            <a:endParaRPr lang="en-US" dirty="0">
              <a:ea typeface="Calibri"/>
              <a:cs typeface="Calibri"/>
            </a:endParaRPr>
          </a:p>
          <a:p>
            <a:endParaRPr lang="en-US">
              <a:ea typeface="Calibri"/>
              <a:cs typeface="Calibri"/>
            </a:endParaRPr>
          </a:p>
          <a:p>
            <a:r>
              <a:rPr lang="en-US" dirty="0"/>
              <a:t>Upon reflecting on the placement with Nyas and previous volunteering experience within a care role, I found they all focus, rightly so all the safeguarding and well-being of </a:t>
            </a:r>
          </a:p>
          <a:p>
            <a:endParaRPr lang="en-US" dirty="0"/>
          </a:p>
          <a:p>
            <a:r>
              <a:rPr lang="en-US" dirty="0"/>
              <a:t>others which will be mentioned in the first slide. </a:t>
            </a:r>
            <a:endParaRPr lang="en-US" dirty="0">
              <a:ea typeface="Calibri"/>
              <a:cs typeface="Calibri"/>
            </a:endParaRPr>
          </a:p>
          <a:p>
            <a:endParaRPr lang="en-US">
              <a:ea typeface="Calibri"/>
              <a:cs typeface="Calibri"/>
            </a:endParaRPr>
          </a:p>
          <a:p>
            <a:r>
              <a:rPr lang="en-US" dirty="0"/>
              <a:t>This presentation will reflect on the long term of how,  the charity works to better help,</a:t>
            </a:r>
            <a:r>
              <a:rPr lang="en-US" b="1" dirty="0"/>
              <a:t> ALL</a:t>
            </a:r>
            <a:r>
              <a:rPr lang="en-US" dirty="0"/>
              <a:t> CYP and vulnerable adults within the care system,  throughout the United Kingdom, </a:t>
            </a:r>
            <a:endParaRPr lang="en-US" dirty="0">
              <a:ea typeface="Calibri"/>
              <a:cs typeface="Calibri"/>
            </a:endParaRPr>
          </a:p>
          <a:p>
            <a:endParaRPr lang="en-US" dirty="0"/>
          </a:p>
          <a:p>
            <a:r>
              <a:rPr lang="en-US" dirty="0"/>
              <a:t>through it's lobbying and campaigning. Reflecting on the experiences of its service users and colleagues to better the lives of others.</a:t>
            </a:r>
            <a:endParaRPr lang="en-US" dirty="0">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3</a:t>
            </a:fld>
            <a:endParaRPr lang="en-US"/>
          </a:p>
        </p:txBody>
      </p:sp>
    </p:spTree>
    <p:extLst>
      <p:ext uri="{BB962C8B-B14F-4D97-AF65-F5344CB8AC3E}">
        <p14:creationId xmlns:p14="http://schemas.microsoft.com/office/powerpoint/2010/main" val="192681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NYAS are one of the leading advocacy services in Wales. </a:t>
            </a:r>
          </a:p>
          <a:p>
            <a:endParaRPr lang="en-US" dirty="0"/>
          </a:p>
          <a:p>
            <a:r>
              <a:rPr lang="en-US" dirty="0"/>
              <a:t>Every day, NYAS supports, safeguards and empowers children, young people and adults across England and Wales.</a:t>
            </a:r>
            <a:endParaRPr lang="en-US" dirty="0">
              <a:ea typeface="Calibri"/>
              <a:cs typeface="Calibri"/>
            </a:endParaRPr>
          </a:p>
          <a:p>
            <a:endParaRPr lang="en-US"/>
          </a:p>
          <a:p>
            <a:r>
              <a:rPr lang="en-US" dirty="0"/>
              <a:t>In 2020/ 2021 alone,  10,000 CYP were supported by NYAS advocacy services.</a:t>
            </a:r>
            <a:endParaRPr lang="en-US" dirty="0">
              <a:cs typeface="Calibri"/>
            </a:endParaRPr>
          </a:p>
          <a:p>
            <a:endParaRPr lang="en-US"/>
          </a:p>
          <a:p>
            <a:r>
              <a:rPr lang="en-US" dirty="0"/>
              <a:t>59 local authorities were provided with Advocacy services and among those,  182 Safeguarding concerns were acted upon.</a:t>
            </a:r>
            <a:endParaRPr lang="en-US" dirty="0">
              <a:ea typeface="Calibri"/>
              <a:cs typeface="Calibri"/>
            </a:endParaRPr>
          </a:p>
          <a:p>
            <a:endParaRPr lang="en-US">
              <a:ea typeface="Calibri"/>
              <a:cs typeface="Calibri"/>
            </a:endParaRPr>
          </a:p>
          <a:p>
            <a:r>
              <a:rPr lang="en-US" dirty="0">
                <a:ea typeface="Calibri"/>
                <a:cs typeface="Calibri"/>
              </a:rPr>
              <a:t>Nyas is guided by the  Service Providers and Responsible Individuals (Wales) Regulations 2019 which you can read from the reference list.</a:t>
            </a:r>
          </a:p>
          <a:p>
            <a:endParaRPr lang="en-US">
              <a:ea typeface="Calibri"/>
              <a:cs typeface="Calibri"/>
            </a:endParaRPr>
          </a:p>
          <a:p>
            <a:r>
              <a:rPr lang="en-US" dirty="0">
                <a:ea typeface="Calibri"/>
                <a:cs typeface="Calibri"/>
              </a:rPr>
              <a:t>In Wales, </a:t>
            </a:r>
            <a:r>
              <a:rPr lang="en-US" dirty="0"/>
              <a:t>Social services need to provide CYP over the age of five that are either under child protection or new to care, an </a:t>
            </a:r>
            <a:r>
              <a:rPr lang="en-US" b="1" u="sng" dirty="0"/>
              <a:t>independent professional advocate</a:t>
            </a:r>
            <a:r>
              <a:rPr lang="en-US" dirty="0"/>
              <a:t>. This is their  </a:t>
            </a:r>
          </a:p>
          <a:p>
            <a:endParaRPr lang="en-US" dirty="0"/>
          </a:p>
          <a:p>
            <a:r>
              <a:rPr lang="en-US" b="1" u="sng" dirty="0"/>
              <a:t>statutory right</a:t>
            </a:r>
            <a:r>
              <a:rPr lang="en-US" dirty="0"/>
              <a:t> and is known as an </a:t>
            </a:r>
            <a:r>
              <a:rPr lang="en-US" b="1" u="sng" dirty="0"/>
              <a:t>active offer</a:t>
            </a:r>
            <a:r>
              <a:rPr lang="en-US" dirty="0"/>
              <a:t>, which gives the CYP the right to know about advocacy access. </a:t>
            </a:r>
            <a:endParaRPr lang="en-US" dirty="0">
              <a:ea typeface="Calibri"/>
              <a:cs typeface="Calibri"/>
            </a:endParaRPr>
          </a:p>
          <a:p>
            <a:endParaRPr lang="en-US"/>
          </a:p>
          <a:p>
            <a:r>
              <a:rPr lang="en-US" dirty="0">
                <a:ea typeface="Calibri"/>
                <a:cs typeface="Calibri"/>
              </a:rPr>
              <a:t>NYAS </a:t>
            </a:r>
            <a:r>
              <a:rPr lang="en-US" dirty="0"/>
              <a:t>are one of the leading advocacy services in Wales. Giving support to CYP so their voices are being heard and empowering them throughout their journey. </a:t>
            </a:r>
            <a:endParaRPr lang="en-US" dirty="0">
              <a:ea typeface="Calibri"/>
              <a:cs typeface="Calibri"/>
            </a:endParaRPr>
          </a:p>
          <a:p>
            <a:endParaRPr lang="en-US" dirty="0">
              <a:ea typeface="Calibri"/>
              <a:cs typeface="Calibri"/>
            </a:endParaRPr>
          </a:p>
          <a:p>
            <a:r>
              <a:rPr lang="en-US" dirty="0">
                <a:ea typeface="Calibri"/>
                <a:cs typeface="Calibri"/>
              </a:rPr>
              <a:t>We can ask So What, but by providing this service, Nyas are able to reflect on the service user experiences and use this experience to better help everyone in the past, present </a:t>
            </a:r>
          </a:p>
          <a:p>
            <a:endParaRPr lang="en-US" dirty="0">
              <a:ea typeface="Calibri"/>
              <a:cs typeface="Calibri"/>
            </a:endParaRPr>
          </a:p>
          <a:p>
            <a:r>
              <a:rPr lang="en-US" dirty="0">
                <a:ea typeface="Calibri"/>
                <a:cs typeface="Calibri"/>
              </a:rPr>
              <a:t>and future by helping to better the laws that are there to protect our care experience. Reflecting now to protect our future.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4</a:t>
            </a:fld>
            <a:endParaRPr lang="en-US"/>
          </a:p>
        </p:txBody>
      </p:sp>
    </p:spTree>
    <p:extLst>
      <p:ext uri="{BB962C8B-B14F-4D97-AF65-F5344CB8AC3E}">
        <p14:creationId xmlns:p14="http://schemas.microsoft.com/office/powerpoint/2010/main" val="3169653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Children's Care Act 1989 placed a statutory duty on all local authorities to consider complaints by CYP that were being looked after. In 1991 the government ratified the </a:t>
            </a:r>
          </a:p>
          <a:p>
            <a:endParaRPr lang="en-US" dirty="0"/>
          </a:p>
          <a:p>
            <a:r>
              <a:rPr lang="en-US" dirty="0"/>
              <a:t>United Nations Convention of the rights of the child (UNCRC), which gave the child a voice. Article 12, give the child the right to think, say and have their opinions taken into </a:t>
            </a:r>
            <a:endParaRPr lang="en-US">
              <a:ea typeface="Calibri"/>
              <a:cs typeface="Calibri"/>
            </a:endParaRPr>
          </a:p>
          <a:p>
            <a:endParaRPr lang="en-US" dirty="0"/>
          </a:p>
          <a:p>
            <a:r>
              <a:rPr lang="en-US" dirty="0"/>
              <a:t>account. In 2004, the Welsh Assembly Government adopted the UNCRC  for the base of all policies regarding CYP. Finally in  2011 the Welsh Government passed the Rights of </a:t>
            </a:r>
          </a:p>
          <a:p>
            <a:endParaRPr lang="en-US" dirty="0"/>
          </a:p>
          <a:p>
            <a:r>
              <a:rPr lang="en-US" dirty="0"/>
              <a:t>Children and Young Persons (Wales) Measure 2011.</a:t>
            </a:r>
            <a:endParaRPr lang="en-US" dirty="0">
              <a:ea typeface="Calibri"/>
              <a:cs typeface="Calibri"/>
            </a:endParaRPr>
          </a:p>
          <a:p>
            <a:endParaRPr lang="en-US">
              <a:ea typeface="Calibri" panose="020F0502020204030204"/>
              <a:cs typeface="Calibri" panose="020F0502020204030204"/>
            </a:endParaRPr>
          </a:p>
          <a:p>
            <a:r>
              <a:rPr lang="en-US" dirty="0"/>
              <a:t>The Children's Commissioner for Wales (an Independent Children's Rights Institution), published a review of all independent advocacy services for children (2012), Called Missing Voices. </a:t>
            </a:r>
            <a:endParaRPr lang="en-US" dirty="0">
              <a:ea typeface="Calibri" panose="020F0502020204030204"/>
              <a:cs typeface="Calibri" panose="020F0502020204030204"/>
            </a:endParaRPr>
          </a:p>
          <a:p>
            <a:endParaRPr lang="en-US"/>
          </a:p>
          <a:p>
            <a:r>
              <a:rPr lang="en-US" dirty="0"/>
              <a:t>Missing Voices: Right to Be Heard (2014), was published in 2014 after a review found CYP were still being let down due to insufficient funding and communication amongst other reasons.</a:t>
            </a:r>
            <a:r>
              <a:rPr lang="en-US" dirty="0">
                <a:ea typeface="Calibri"/>
                <a:cs typeface="Calibri"/>
              </a:rPr>
              <a:t>   </a:t>
            </a:r>
          </a:p>
          <a:p>
            <a:endParaRPr lang="en-US" dirty="0"/>
          </a:p>
          <a:p>
            <a:r>
              <a:rPr lang="en-US" dirty="0">
                <a:ea typeface="Calibri"/>
                <a:cs typeface="Calibri"/>
              </a:rPr>
              <a:t>These Acts and reports came about because of reflection of the rights of the CYP. </a:t>
            </a:r>
            <a:endParaRPr lang="en-US" dirty="0"/>
          </a:p>
          <a:p>
            <a:endParaRPr lang="en-US" dirty="0"/>
          </a:p>
          <a:p>
            <a:r>
              <a:rPr lang="en-US" dirty="0"/>
              <a:t>NYAS focuses on campaigning on behalf of the rights of care experience CYP and vulnerable adults. It's through these campaigns that improve services for all children's charities </a:t>
            </a:r>
          </a:p>
          <a:p>
            <a:endParaRPr lang="en-US" dirty="0"/>
          </a:p>
          <a:p>
            <a:r>
              <a:rPr lang="en-US" dirty="0"/>
              <a:t>and its care service users. These campaigns  start with the help of the service users and care leavers themselves. In the reference list you will find a number of reports of </a:t>
            </a:r>
          </a:p>
          <a:p>
            <a:endParaRPr lang="en-US" dirty="0"/>
          </a:p>
          <a:p>
            <a:r>
              <a:rPr lang="en-US" dirty="0"/>
              <a:t>outstanding campaigns that Nyas are involved with throughout Wales and England. </a:t>
            </a:r>
            <a:endParaRPr lang="en-US" dirty="0">
              <a:ea typeface="Calibri"/>
              <a:cs typeface="Calibri"/>
            </a:endParaRPr>
          </a:p>
          <a:p>
            <a:endParaRPr lang="en-US" dirty="0">
              <a:ea typeface="Calibri"/>
              <a:cs typeface="Calibri"/>
            </a:endParaRPr>
          </a:p>
          <a:p>
            <a:r>
              <a:rPr lang="en-US" dirty="0">
                <a:ea typeface="Calibri"/>
                <a:cs typeface="Calibri"/>
              </a:rPr>
              <a:t>Nyas frequently contribute to Parliamentary inquiries and consultations from reflecting within the charity with the duty to support</a:t>
            </a:r>
            <a:r>
              <a:rPr lang="en-US" b="1" u="sng" dirty="0">
                <a:ea typeface="Calibri"/>
                <a:cs typeface="Calibri"/>
              </a:rPr>
              <a:t> care experience CYP</a:t>
            </a:r>
            <a:r>
              <a:rPr lang="en-US" dirty="0">
                <a:ea typeface="Calibri"/>
                <a:cs typeface="Calibri"/>
              </a:rPr>
              <a:t>. </a:t>
            </a:r>
          </a:p>
          <a:p>
            <a:endParaRPr lang="en-US" dirty="0">
              <a:ea typeface="Calibri"/>
              <a:cs typeface="Calibri"/>
            </a:endParaRPr>
          </a:p>
          <a:p>
            <a:r>
              <a:rPr lang="en-US" dirty="0">
                <a:ea typeface="Calibri"/>
                <a:cs typeface="Calibri"/>
              </a:rPr>
              <a:t>By supporting </a:t>
            </a:r>
            <a:r>
              <a:rPr lang="en-US" u="sng" dirty="0">
                <a:ea typeface="Calibri"/>
                <a:cs typeface="Calibri"/>
              </a:rPr>
              <a:t>10,000 </a:t>
            </a:r>
            <a:r>
              <a:rPr lang="en-US" dirty="0">
                <a:ea typeface="Calibri"/>
                <a:cs typeface="Calibri"/>
              </a:rPr>
              <a:t>CYP a year with their lived experiences, Gathering permission of this experience from its service users, along with Nyas research, it is shared to those that </a:t>
            </a:r>
          </a:p>
          <a:p>
            <a:endParaRPr lang="en-US" dirty="0">
              <a:ea typeface="Calibri"/>
              <a:cs typeface="Calibri"/>
            </a:endParaRPr>
          </a:p>
          <a:p>
            <a:r>
              <a:rPr lang="en-US" dirty="0">
                <a:ea typeface="Calibri"/>
                <a:cs typeface="Calibri"/>
              </a:rPr>
              <a:t>seek to better our laws for the benefit of our CYP. As not doing so would be an injustice to the CYP that need help from the care system. This would bring about the question if </a:t>
            </a:r>
          </a:p>
          <a:p>
            <a:endParaRPr lang="en-US" dirty="0">
              <a:ea typeface="Calibri"/>
              <a:cs typeface="Calibri"/>
            </a:endParaRPr>
          </a:p>
          <a:p>
            <a:r>
              <a:rPr lang="en-US" dirty="0">
                <a:ea typeface="Calibri"/>
                <a:cs typeface="Calibri"/>
              </a:rPr>
              <a:t>The charities did not reflect, then why do we have charities. Over the years, life has improved and that is because someone has reflected for the good of mankind. </a:t>
            </a:r>
          </a:p>
          <a:p>
            <a:endParaRPr lang="en-US" dirty="0">
              <a:cs typeface="Calibri"/>
            </a:endParaRPr>
          </a:p>
          <a:p>
            <a:endParaRPr lang="en-US" dirty="0">
              <a:ea typeface="Calibri" panose="020F0502020204030204"/>
              <a:cs typeface="Calibri"/>
            </a:endParaRP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5</a:t>
            </a:fld>
            <a:endParaRPr lang="en-US"/>
          </a:p>
        </p:txBody>
      </p:sp>
    </p:spTree>
    <p:extLst>
      <p:ext uri="{BB962C8B-B14F-4D97-AF65-F5344CB8AC3E}">
        <p14:creationId xmlns:p14="http://schemas.microsoft.com/office/powerpoint/2010/main" val="2887587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Nyas Cymru are campaigning for the rights of care experienced young women who become mothers in Wales.</a:t>
            </a:r>
          </a:p>
          <a:p>
            <a:endParaRPr lang="en-US" dirty="0">
              <a:ea typeface="Calibri"/>
              <a:cs typeface="Calibri"/>
            </a:endParaRPr>
          </a:p>
          <a:p>
            <a:r>
              <a:rPr lang="en-US" dirty="0">
                <a:ea typeface="Calibri"/>
                <a:cs typeface="Calibri"/>
              </a:rPr>
              <a:t>Lobbying all local authorities and Welsh Government to remove the stigma and barriers facing young women who have come from the care system. How can it be right that a </a:t>
            </a:r>
          </a:p>
          <a:p>
            <a:endParaRPr lang="en-US" dirty="0">
              <a:ea typeface="Calibri"/>
              <a:cs typeface="Calibri"/>
            </a:endParaRPr>
          </a:p>
          <a:p>
            <a:r>
              <a:rPr lang="en-US" dirty="0">
                <a:ea typeface="Calibri"/>
                <a:cs typeface="Calibri"/>
              </a:rPr>
              <a:t>young mum face the risk of having their unborn child removed from them because of their history of being in the care system? </a:t>
            </a:r>
          </a:p>
          <a:p>
            <a:endParaRPr lang="en-US">
              <a:ea typeface="Calibri"/>
              <a:cs typeface="Calibri"/>
            </a:endParaRPr>
          </a:p>
          <a:p>
            <a:r>
              <a:rPr lang="en-US" dirty="0"/>
              <a:t>Nyas research found, 27% of mothers and 19% of fathers with children placed for adoption, were care leavers themselves. This is why NYAS Cymru created the Unity service </a:t>
            </a:r>
            <a:endParaRPr lang="en-US">
              <a:ea typeface="Calibri"/>
              <a:cs typeface="Calibri"/>
            </a:endParaRPr>
          </a:p>
          <a:p>
            <a:endParaRPr lang="en-US" dirty="0"/>
          </a:p>
          <a:p>
            <a:r>
              <a:rPr lang="en-US" dirty="0"/>
              <a:t>project in 2018. This reflects just one impact, the care system can have on the care experienced.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6</a:t>
            </a:fld>
            <a:endParaRPr lang="en-US"/>
          </a:p>
        </p:txBody>
      </p:sp>
    </p:spTree>
    <p:extLst>
      <p:ext uri="{BB962C8B-B14F-4D97-AF65-F5344CB8AC3E}">
        <p14:creationId xmlns:p14="http://schemas.microsoft.com/office/powerpoint/2010/main" val="4175147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pPr>
              <a:lnSpc>
                <a:spcPct val="90000"/>
              </a:lnSpc>
              <a:spcBef>
                <a:spcPts val="1000"/>
              </a:spcBef>
            </a:pPr>
            <a:r>
              <a:rPr lang="en-US" dirty="0"/>
              <a:t>When you go home tonight, reflect on a child or young person in care and what they might be doing.</a:t>
            </a:r>
            <a:endParaRPr lang="en-US" dirty="0">
              <a:cs typeface="Calibri"/>
            </a:endParaRPr>
          </a:p>
          <a:p>
            <a:pPr>
              <a:lnSpc>
                <a:spcPct val="90000"/>
              </a:lnSpc>
              <a:spcBef>
                <a:spcPts val="1000"/>
              </a:spcBef>
            </a:pPr>
            <a:endParaRPr lang="en-US" dirty="0">
              <a:cs typeface="Calibri"/>
            </a:endParaRPr>
          </a:p>
          <a:p>
            <a:r>
              <a:rPr lang="en-US" i="1" dirty="0"/>
              <a:t>Children can enter the care system from birth and stay under the care of a local authority until the age of 18.</a:t>
            </a:r>
            <a:endParaRPr lang="en-US" dirty="0"/>
          </a:p>
          <a:p>
            <a:endParaRPr lang="en-US" dirty="0"/>
          </a:p>
          <a:p>
            <a:r>
              <a:rPr lang="en-US" i="1" dirty="0"/>
              <a:t>Care can last until the young person reaches 21, with support lasting until the young person reaches 25.</a:t>
            </a:r>
            <a:endParaRPr lang="en-US" dirty="0"/>
          </a:p>
          <a:p>
            <a:pPr>
              <a:lnSpc>
                <a:spcPct val="90000"/>
              </a:lnSpc>
              <a:spcBef>
                <a:spcPts val="1000"/>
              </a:spcBef>
            </a:pPr>
            <a:endParaRPr lang="en-US" dirty="0">
              <a:cs typeface="Calibri" panose="020F0502020204030204"/>
            </a:endParaRPr>
          </a:p>
          <a:p>
            <a:pPr>
              <a:lnSpc>
                <a:spcPct val="90000"/>
              </a:lnSpc>
              <a:spcBef>
                <a:spcPts val="1000"/>
              </a:spcBef>
            </a:pPr>
            <a:r>
              <a:rPr lang="en-US" dirty="0"/>
              <a:t>We have our path but in care young people don't have a voice and they do what they are told to do. </a:t>
            </a:r>
            <a:endParaRPr lang="en-US" dirty="0">
              <a:cs typeface="Calibri"/>
            </a:endParaRPr>
          </a:p>
          <a:p>
            <a:pPr>
              <a:lnSpc>
                <a:spcPct val="90000"/>
              </a:lnSpc>
              <a:spcBef>
                <a:spcPts val="1000"/>
              </a:spcBef>
            </a:pPr>
            <a:endParaRPr lang="en-US"/>
          </a:p>
          <a:p>
            <a:pPr>
              <a:lnSpc>
                <a:spcPct val="90000"/>
              </a:lnSpc>
              <a:spcBef>
                <a:spcPts val="1000"/>
              </a:spcBef>
            </a:pPr>
            <a:r>
              <a:rPr lang="en-US" dirty="0"/>
              <a:t>What is their path?</a:t>
            </a:r>
            <a:endParaRPr lang="en-US" dirty="0">
              <a:cs typeface="Calibri"/>
            </a:endParaRPr>
          </a:p>
          <a:p>
            <a:pPr>
              <a:lnSpc>
                <a:spcPct val="90000"/>
              </a:lnSpc>
              <a:spcBef>
                <a:spcPts val="1000"/>
              </a:spcBef>
            </a:pPr>
            <a:endParaRPr lang="en-US" dirty="0">
              <a:ea typeface="Calibri" panose="020F0502020204030204"/>
              <a:cs typeface="Calibri" panose="020F0502020204030204"/>
            </a:endParaRPr>
          </a:p>
          <a:p>
            <a:pPr>
              <a:lnSpc>
                <a:spcPct val="90000"/>
              </a:lnSpc>
              <a:spcBef>
                <a:spcPts val="1000"/>
              </a:spcBef>
            </a:pPr>
            <a:r>
              <a:rPr lang="en-US" dirty="0">
                <a:ea typeface="Calibri" panose="020F0502020204030204"/>
                <a:cs typeface="Calibri" panose="020F0502020204030204"/>
              </a:rPr>
              <a:t>Reflection and action by Nyas has improved lives but the percentages in the Unity project shows there is room for improvement. Reflection is a cycle (Gibbs 1989) that is ongoing and through research that the charity continues to do, the governments can themselves reflect and work for the better.</a:t>
            </a:r>
          </a:p>
          <a:p>
            <a:pPr>
              <a:lnSpc>
                <a:spcPct val="90000"/>
              </a:lnSpc>
              <a:spcBef>
                <a:spcPts val="1000"/>
              </a:spcBef>
            </a:pPr>
            <a:endParaRPr lang="en-US"/>
          </a:p>
          <a:p>
            <a:pPr>
              <a:lnSpc>
                <a:spcPct val="90000"/>
              </a:lnSpc>
              <a:spcBef>
                <a:spcPts val="1000"/>
              </a:spcBef>
            </a:pPr>
            <a:r>
              <a:rPr lang="en-US" b="1" dirty="0">
                <a:ea typeface="Calibri"/>
                <a:cs typeface="Calibri"/>
              </a:rPr>
              <a:t>Visit NYAS website if you are interested in helping to build Our Childrens future's. </a:t>
            </a:r>
          </a:p>
          <a:p>
            <a:endParaRPr lang="en-US" b="1" i="1" dirty="0">
              <a:ea typeface="Calibri"/>
              <a:cs typeface="Calibri"/>
            </a:endParaRPr>
          </a:p>
        </p:txBody>
      </p:sp>
      <p:sp>
        <p:nvSpPr>
          <p:cNvPr id="4" name="Slide Number Placeholder 3"/>
          <p:cNvSpPr>
            <a:spLocks noGrp="1"/>
          </p:cNvSpPr>
          <p:nvPr>
            <p:ph type="sldNum" sz="quarter" idx="5"/>
          </p:nvPr>
        </p:nvSpPr>
        <p:spPr/>
        <p:txBody>
          <a:bodyPr/>
          <a:lstStyle/>
          <a:p>
            <a:fld id="{2469F86C-0ADE-42B3-94EC-89E0225E6A25}" type="slidenum">
              <a:rPr lang="en-US"/>
              <a:t>7</a:t>
            </a:fld>
            <a:endParaRPr lang="en-US"/>
          </a:p>
        </p:txBody>
      </p:sp>
    </p:spTree>
    <p:extLst>
      <p:ext uri="{BB962C8B-B14F-4D97-AF65-F5344CB8AC3E}">
        <p14:creationId xmlns:p14="http://schemas.microsoft.com/office/powerpoint/2010/main" val="278161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https://www.legislation.gov.uk/anaw/2014/4/contents</a:t>
            </a:r>
            <a:r>
              <a:rPr lang="en-US" dirty="0"/>
              <a:t> </a:t>
            </a:r>
          </a:p>
        </p:txBody>
      </p:sp>
      <p:sp>
        <p:nvSpPr>
          <p:cNvPr id="4" name="Slide Number Placeholder 3"/>
          <p:cNvSpPr>
            <a:spLocks noGrp="1"/>
          </p:cNvSpPr>
          <p:nvPr>
            <p:ph type="sldNum" sz="quarter" idx="5"/>
          </p:nvPr>
        </p:nvSpPr>
        <p:spPr/>
        <p:txBody>
          <a:bodyPr/>
          <a:lstStyle/>
          <a:p>
            <a:fld id="{2469F86C-0ADE-42B3-94EC-89E0225E6A25}" type="slidenum">
              <a:rPr lang="en-US"/>
              <a:t>11</a:t>
            </a:fld>
            <a:endParaRPr lang="en-US"/>
          </a:p>
        </p:txBody>
      </p:sp>
    </p:spTree>
    <p:extLst>
      <p:ext uri="{BB962C8B-B14F-4D97-AF65-F5344CB8AC3E}">
        <p14:creationId xmlns:p14="http://schemas.microsoft.com/office/powerpoint/2010/main" val="3883356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en.wikipedia.org/wiki/Parliament_of_Englan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lab.howie.tw/2019/01/crossroad.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legislation.gov.uk/ukpga/2014/23/section/1/enacted" TargetMode="External"/><Relationship Id="rId2" Type="http://schemas.openxmlformats.org/officeDocument/2006/relationships/hyperlink" Target="https://www.legislation.gov.uk/wsi/2019/165/contents" TargetMode="External"/><Relationship Id="rId1" Type="http://schemas.openxmlformats.org/officeDocument/2006/relationships/slideLayout" Target="../slideLayouts/slideLayout2.xml"/><Relationship Id="rId6" Type="http://schemas.openxmlformats.org/officeDocument/2006/relationships/hyperlink" Target="https://consult.education.gov.uk/children-in-need/f-revisions-to-the-national-standards-and-statutor/supporting_documents/Revised%20Statutory%20Guidance%20on%20Effective%20Advocacy%20for%20Local%20Authorities.pdf" TargetMode="External"/><Relationship Id="rId5" Type="http://schemas.openxmlformats.org/officeDocument/2006/relationships/hyperlink" Target="https://www.childcomwales.org.uk/wp-content/uploads/2016/04/MV_FINAL_E.pdf" TargetMode="External"/><Relationship Id="rId4" Type="http://schemas.openxmlformats.org/officeDocument/2006/relationships/hyperlink" Target="https://www.childcomwales.org.uk/wp-content/uploads/2016/04/Missing-Voices_print.pdf"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yas.net/news-and-campaigns/campaigns/" TargetMode="External"/><Relationship Id="rId2" Type="http://schemas.openxmlformats.org/officeDocument/2006/relationships/hyperlink" Target="https://www.nyas.net/" TargetMode="External"/><Relationship Id="rId1" Type="http://schemas.openxmlformats.org/officeDocument/2006/relationships/slideLayout" Target="../slideLayouts/slideLayout6.xml"/><Relationship Id="rId6" Type="http://schemas.openxmlformats.org/officeDocument/2006/relationships/hyperlink" Target="https://www.nyas.net/get-support/support-for-young-people/protecting-you/" TargetMode="External"/><Relationship Id="rId5" Type="http://schemas.openxmlformats.org/officeDocument/2006/relationships/hyperlink" Target="https://nyas.s3.eu-west-1.amazonaws.com/NewsCampaigns/Campaigns/NYAS-My-Things-Matter%20(1).pdf" TargetMode="External"/><Relationship Id="rId4" Type="http://schemas.openxmlformats.org/officeDocument/2006/relationships/hyperlink" Target="https://www.nyas.net/get-support/support-for-young-people/helplin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nyas.s3.eu-west-1.amazonaws.com/NewsCampaigns/Campaigns/NYAS-looked-after-mind-report%20(1).pdf" TargetMode="External"/><Relationship Id="rId2" Type="http://schemas.openxmlformats.org/officeDocument/2006/relationships/hyperlink" Target="https://nyas.s3.eu-west-1.amazonaws.com/media/RecoveredWebsiteAssets2024/Trust%20Us%20to%20Care%20-%20NYAS%20Cymru%20-%20October%202023%20(3)-compressed.pdf" TargetMode="External"/><Relationship Id="rId1" Type="http://schemas.openxmlformats.org/officeDocument/2006/relationships/slideLayout" Target="../slideLayouts/slideLayout6.xml"/><Relationship Id="rId5" Type="http://schemas.openxmlformats.org/officeDocument/2006/relationships/hyperlink" Target="https://www.nyas.net/who-we-are/nyas-research/across-the-border/" TargetMode="External"/><Relationship Id="rId4" Type="http://schemas.openxmlformats.org/officeDocument/2006/relationships/hyperlink" Target="https://www.nyas.net/who-we-are/nyas-research/parliamentary-inquiries-and-consultation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ahttps/www.legislation.gov.uk/anaw/2014/4/contents"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8C4C25-FEE7-9821-C5D5-11914F93ADAC}"/>
              </a:ext>
            </a:extLst>
          </p:cNvPr>
          <p:cNvPicPr>
            <a:picLocks noChangeAspect="1"/>
          </p:cNvPicPr>
          <p:nvPr/>
        </p:nvPicPr>
        <p:blipFill rotWithShape="1">
          <a:blip r:embed="rId2"/>
          <a:srcRect l="9091" t="10076" r="2" b="2"/>
          <a:stretch/>
        </p:blipFill>
        <p:spPr>
          <a:xfrm>
            <a:off x="20" y="132531"/>
            <a:ext cx="7840232" cy="6239556"/>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030029" y="5030160"/>
            <a:ext cx="4023360" cy="1208141"/>
          </a:xfrm>
        </p:spPr>
        <p:txBody>
          <a:bodyPr vert="horz" lIns="91440" tIns="45720" rIns="91440" bIns="45720" rtlCol="0" anchor="t">
            <a:noAutofit/>
          </a:bodyPr>
          <a:lstStyle/>
          <a:p>
            <a:pPr algn="l"/>
            <a:r>
              <a:rPr lang="en-US" dirty="0">
                <a:solidFill>
                  <a:srgbClr val="002060"/>
                </a:solidFill>
                <a:cs typeface="Calibri"/>
              </a:rPr>
              <a:t>Module: ECSO5002.</a:t>
            </a:r>
          </a:p>
          <a:p>
            <a:pPr algn="l"/>
            <a:r>
              <a:rPr lang="en-US" dirty="0">
                <a:solidFill>
                  <a:srgbClr val="002060"/>
                </a:solidFill>
                <a:cs typeface="Calibri"/>
              </a:rPr>
              <a:t>Student Number: 2221104.</a:t>
            </a:r>
          </a:p>
          <a:p>
            <a:pPr algn="l"/>
            <a:r>
              <a:rPr lang="en-US" dirty="0">
                <a:solidFill>
                  <a:srgbClr val="002060"/>
                </a:solidFill>
                <a:cs typeface="Calibri"/>
              </a:rPr>
              <a:t>Name: Maxine Jones.</a:t>
            </a: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Arc 4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EA61F3B-2AF2-75EB-B8D4-CCCAAB871919}"/>
              </a:ext>
            </a:extLst>
          </p:cNvPr>
          <p:cNvSpPr txBox="1"/>
          <p:nvPr/>
        </p:nvSpPr>
        <p:spPr>
          <a:xfrm>
            <a:off x="5705911" y="3424708"/>
            <a:ext cx="5536397" cy="12848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dirty="0"/>
              <a:t>Q: Choose an organisation and identify the role that reflective practice plays in improving services.</a:t>
            </a:r>
            <a:endParaRPr lang="en-US" sz="2400">
              <a:ea typeface="Calibri"/>
              <a:cs typeface="Calibri"/>
            </a:endParaRPr>
          </a:p>
        </p:txBody>
      </p:sp>
    </p:spTree>
    <p:extLst>
      <p:ext uri="{BB962C8B-B14F-4D97-AF65-F5344CB8AC3E}">
        <p14:creationId xmlns:p14="http://schemas.microsoft.com/office/powerpoint/2010/main" val="3888513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0F4DE93-7795-8D9E-ED2D-378C8B45A351}"/>
              </a:ext>
            </a:extLst>
          </p:cNvPr>
          <p:cNvPicPr>
            <a:picLocks noChangeAspect="1"/>
          </p:cNvPicPr>
          <p:nvPr/>
        </p:nvPicPr>
        <p:blipFill>
          <a:blip r:embed="rId3"/>
          <a:stretch>
            <a:fillRect/>
          </a:stretch>
        </p:blipFill>
        <p:spPr>
          <a:xfrm>
            <a:off x="1478342" y="914400"/>
            <a:ext cx="9159116" cy="4968819"/>
          </a:xfrm>
          <a:prstGeom prst="rect">
            <a:avLst/>
          </a:prstGeom>
        </p:spPr>
      </p:pic>
    </p:spTree>
    <p:extLst>
      <p:ext uri="{BB962C8B-B14F-4D97-AF65-F5344CB8AC3E}">
        <p14:creationId xmlns:p14="http://schemas.microsoft.com/office/powerpoint/2010/main" val="385317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6CFB9DA7-67DF-5027-0BD0-47EE541DED7F}"/>
              </a:ext>
            </a:extLst>
          </p:cNvPr>
          <p:cNvPicPr>
            <a:picLocks noChangeAspect="1"/>
          </p:cNvPicPr>
          <p:nvPr/>
        </p:nvPicPr>
        <p:blipFill rotWithShape="1">
          <a:blip r:embed="rId3"/>
          <a:srcRect r="2358"/>
          <a:stretch/>
        </p:blipFill>
        <p:spPr>
          <a:xfrm>
            <a:off x="0" y="11"/>
            <a:ext cx="4039311" cy="6857989"/>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270B9-17C4-861C-98C4-67338240FAC0}"/>
              </a:ext>
            </a:extLst>
          </p:cNvPr>
          <p:cNvSpPr>
            <a:spLocks noGrp="1"/>
          </p:cNvSpPr>
          <p:nvPr>
            <p:ph type="title"/>
          </p:nvPr>
        </p:nvSpPr>
        <p:spPr>
          <a:xfrm>
            <a:off x="4145405" y="173113"/>
            <a:ext cx="8146233" cy="1095578"/>
          </a:xfrm>
        </p:spPr>
        <p:txBody>
          <a:bodyPr>
            <a:normAutofit/>
          </a:bodyPr>
          <a:lstStyle/>
          <a:p>
            <a:r>
              <a:rPr lang="en-US" sz="3200" b="1">
                <a:solidFill>
                  <a:schemeClr val="accent2">
                    <a:lumMod val="75000"/>
                  </a:schemeClr>
                </a:solidFill>
                <a:cs typeface="Calibri Light"/>
              </a:rPr>
              <a:t>National Youth Advocacy Service (NYAS) 'Cymru'</a:t>
            </a:r>
            <a:endParaRPr lang="en-US" sz="3200" b="1">
              <a:solidFill>
                <a:schemeClr val="accent2">
                  <a:lumMod val="75000"/>
                </a:schemeClr>
              </a:solidFill>
              <a:ea typeface="Calibri Light"/>
              <a:cs typeface="Calibri Light"/>
            </a:endParaRPr>
          </a:p>
        </p:txBody>
      </p:sp>
      <p:sp>
        <p:nvSpPr>
          <p:cNvPr id="3" name="Content Placeholder 2">
            <a:extLst>
              <a:ext uri="{FF2B5EF4-FFF2-40B4-BE49-F238E27FC236}">
                <a16:creationId xmlns:a16="http://schemas.microsoft.com/office/drawing/2014/main" id="{0FD60CAF-3BF4-C1BB-CD12-8BF72EE0DE80}"/>
              </a:ext>
            </a:extLst>
          </p:cNvPr>
          <p:cNvSpPr>
            <a:spLocks noGrp="1"/>
          </p:cNvSpPr>
          <p:nvPr>
            <p:ph idx="1"/>
          </p:nvPr>
        </p:nvSpPr>
        <p:spPr>
          <a:xfrm>
            <a:off x="4348515" y="1038760"/>
            <a:ext cx="7445404" cy="3943068"/>
          </a:xfrm>
        </p:spPr>
        <p:txBody>
          <a:bodyPr vert="horz" lIns="91440" tIns="45720" rIns="91440" bIns="45720" rtlCol="0" anchor="t">
            <a:normAutofit/>
          </a:bodyPr>
          <a:lstStyle/>
          <a:p>
            <a:endParaRPr lang="en-US" sz="2000"/>
          </a:p>
          <a:p>
            <a:endParaRPr lang="en-US" sz="2000">
              <a:cs typeface="Calibri"/>
            </a:endParaRPr>
          </a:p>
          <a:p>
            <a:r>
              <a:rPr lang="en-US" sz="2400" dirty="0">
                <a:ea typeface="+mn-lt"/>
                <a:cs typeface="+mn-lt"/>
              </a:rPr>
              <a:t>Safeguarding </a:t>
            </a:r>
            <a:r>
              <a:rPr lang="en-US" sz="1500" dirty="0">
                <a:ea typeface="+mn-lt"/>
                <a:cs typeface="+mn-lt"/>
              </a:rPr>
              <a:t>  </a:t>
            </a:r>
            <a:r>
              <a:rPr lang="en-US" sz="1800" dirty="0">
                <a:ea typeface="+mn-lt"/>
                <a:cs typeface="+mn-lt"/>
              </a:rPr>
              <a:t>  </a:t>
            </a:r>
            <a:r>
              <a:rPr lang="en-US" sz="1600" dirty="0">
                <a:ea typeface="+mn-lt"/>
                <a:cs typeface="+mn-lt"/>
              </a:rPr>
              <a:t>NYAS, 2024 </a:t>
            </a:r>
          </a:p>
          <a:p>
            <a:pPr marL="0" indent="0">
              <a:buNone/>
            </a:pPr>
            <a:r>
              <a:rPr lang="en-US" sz="1600" dirty="0">
                <a:ea typeface="+mn-lt"/>
                <a:cs typeface="+mn-lt"/>
              </a:rPr>
              <a:t>                                              Nyas protecting you 2024</a:t>
            </a:r>
            <a:endParaRPr lang="en-US" sz="1600" dirty="0">
              <a:ea typeface="Calibri"/>
              <a:cs typeface="Calibri"/>
            </a:endParaRPr>
          </a:p>
          <a:p>
            <a:pPr marL="0" indent="0">
              <a:buNone/>
            </a:pPr>
            <a:r>
              <a:rPr lang="en-US" sz="1600" dirty="0">
                <a:ea typeface="+mn-lt"/>
                <a:cs typeface="+mn-lt"/>
              </a:rPr>
              <a:t>                                              NYAS </a:t>
            </a:r>
            <a:r>
              <a:rPr lang="en-US" sz="1600" i="1" dirty="0">
                <a:ea typeface="+mn-lt"/>
                <a:cs typeface="+mn-lt"/>
              </a:rPr>
              <a:t>Helpline, </a:t>
            </a:r>
            <a:r>
              <a:rPr lang="en-US" sz="1600" dirty="0">
                <a:ea typeface="+mn-lt"/>
                <a:cs typeface="+mn-lt"/>
              </a:rPr>
              <a:t>2024</a:t>
            </a:r>
          </a:p>
          <a:p>
            <a:pPr marL="0" indent="0">
              <a:buNone/>
            </a:pPr>
            <a:r>
              <a:rPr lang="en-US" sz="1600" dirty="0">
                <a:ea typeface="+mn-lt"/>
                <a:cs typeface="+mn-lt"/>
              </a:rPr>
              <a:t>                                              The Regulated Advocacy Services (Wales) 2019</a:t>
            </a:r>
          </a:p>
          <a:p>
            <a:pPr marL="0" indent="0">
              <a:buNone/>
            </a:pPr>
            <a:r>
              <a:rPr lang="en-US" sz="1800" dirty="0">
                <a:ea typeface="+mn-lt"/>
                <a:cs typeface="+mn-lt"/>
              </a:rPr>
              <a:t>                                         </a:t>
            </a:r>
            <a:r>
              <a:rPr lang="en-US" sz="1600" dirty="0">
                <a:ea typeface="+mn-lt"/>
                <a:cs typeface="+mn-lt"/>
              </a:rPr>
              <a:t>Social Services and Well-being (Wales) Act 2014</a:t>
            </a:r>
          </a:p>
          <a:p>
            <a:r>
              <a:rPr lang="en-US" sz="2400" dirty="0">
                <a:ea typeface="+mn-lt"/>
                <a:cs typeface="+mn-lt"/>
              </a:rPr>
              <a:t>Statutory right. </a:t>
            </a:r>
            <a:r>
              <a:rPr lang="en-US" sz="1800" dirty="0">
                <a:ea typeface="+mn-lt"/>
                <a:cs typeface="+mn-lt"/>
              </a:rPr>
              <a:t> </a:t>
            </a:r>
            <a:r>
              <a:rPr lang="en-US" sz="1600" dirty="0">
                <a:ea typeface="+mn-lt"/>
                <a:cs typeface="+mn-lt"/>
              </a:rPr>
              <a:t>Care Act (2014) </a:t>
            </a:r>
            <a:endParaRPr lang="en-US" sz="1600">
              <a:ea typeface="Calibri"/>
              <a:cs typeface="Calibri"/>
            </a:endParaRPr>
          </a:p>
          <a:p>
            <a:pPr marL="0" indent="0">
              <a:buNone/>
            </a:pPr>
            <a:endParaRPr lang="en-US" sz="1600" dirty="0">
              <a:solidFill>
                <a:srgbClr val="000000"/>
              </a:solidFill>
              <a:ea typeface="+mn-lt"/>
              <a:cs typeface="+mn-lt"/>
            </a:endParaRPr>
          </a:p>
          <a:p>
            <a:endParaRPr lang="en-US" sz="2400">
              <a:solidFill>
                <a:srgbClr val="000000"/>
              </a:solidFill>
              <a:ea typeface="+mn-lt"/>
              <a:cs typeface="+mn-lt"/>
            </a:endParaRPr>
          </a:p>
          <a:p>
            <a:endParaRPr lang="en-US" sz="2400">
              <a:solidFill>
                <a:srgbClr val="000000"/>
              </a:solidFill>
              <a:ea typeface="+mn-lt"/>
              <a:cs typeface="+mn-lt"/>
            </a:endParaRPr>
          </a:p>
          <a:p>
            <a:pPr marL="0" indent="0">
              <a:buNone/>
            </a:pPr>
            <a:endParaRPr lang="en-US" sz="2000">
              <a:ea typeface="Calibri" panose="020F0502020204030204"/>
              <a:cs typeface="Calibri"/>
            </a:endParaRPr>
          </a:p>
        </p:txBody>
      </p:sp>
      <p:sp>
        <p:nvSpPr>
          <p:cNvPr id="6" name="TextBox 5">
            <a:extLst>
              <a:ext uri="{FF2B5EF4-FFF2-40B4-BE49-F238E27FC236}">
                <a16:creationId xmlns:a16="http://schemas.microsoft.com/office/drawing/2014/main" id="{C5547C9B-33CD-EE1A-C7CC-FD4BC530F3D7}"/>
              </a:ext>
            </a:extLst>
          </p:cNvPr>
          <p:cNvSpPr txBox="1"/>
          <p:nvPr/>
        </p:nvSpPr>
        <p:spPr>
          <a:xfrm>
            <a:off x="4346979" y="6029748"/>
            <a:ext cx="704746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rPr>
              <a:t>(</a:t>
            </a:r>
            <a:r>
              <a:rPr lang="en-US" sz="1500" dirty="0">
                <a:latin typeface="Calibri"/>
              </a:rPr>
              <a:t>Care Act (2014); </a:t>
            </a:r>
            <a:r>
              <a:rPr lang="en-US" sz="1600" baseline="0" dirty="0">
                <a:latin typeface="Calibri"/>
              </a:rPr>
              <a:t>NYAS</a:t>
            </a:r>
            <a:r>
              <a:rPr lang="en-US" sz="1600" dirty="0">
                <a:latin typeface="Calibri"/>
              </a:rPr>
              <a:t>,</a:t>
            </a:r>
            <a:r>
              <a:rPr lang="en-US" sz="1600" baseline="0" dirty="0">
                <a:latin typeface="Calibri"/>
              </a:rPr>
              <a:t> 2024</a:t>
            </a:r>
            <a:r>
              <a:rPr lang="en-US" sz="1600" dirty="0">
                <a:latin typeface="Calibri"/>
                <a:ea typeface="Calibri"/>
                <a:cs typeface="Calibri"/>
              </a:rPr>
              <a:t>​; NYAS </a:t>
            </a:r>
            <a:r>
              <a:rPr lang="en-US" sz="1600" i="1" dirty="0">
                <a:latin typeface="Calibri"/>
                <a:ea typeface="Calibri"/>
                <a:cs typeface="Calibri"/>
              </a:rPr>
              <a:t>Helpline, </a:t>
            </a:r>
            <a:r>
              <a:rPr lang="en-US" sz="1600" dirty="0">
                <a:latin typeface="Calibri"/>
                <a:ea typeface="Calibri"/>
                <a:cs typeface="Calibri"/>
              </a:rPr>
              <a:t>2024; NYAS </a:t>
            </a:r>
            <a:r>
              <a:rPr lang="en-US" sz="1600" i="1" dirty="0">
                <a:latin typeface="Calibri"/>
                <a:ea typeface="Calibri"/>
                <a:cs typeface="Calibri"/>
              </a:rPr>
              <a:t>Protecting you</a:t>
            </a:r>
            <a:r>
              <a:rPr lang="en-US" sz="1600" dirty="0">
                <a:latin typeface="Calibri"/>
                <a:ea typeface="Calibri"/>
                <a:cs typeface="Calibri"/>
              </a:rPr>
              <a:t>, 2024; The Regulated Advocacy Services (Wales) 2019 N.165 (W.41); Social Services and Well-being (Wales) Act 2014).</a:t>
            </a:r>
          </a:p>
          <a:p>
            <a:endParaRPr lang="en-US" sz="1600">
              <a:ea typeface="Calibri"/>
              <a:cs typeface="Calibri"/>
            </a:endParaRPr>
          </a:p>
        </p:txBody>
      </p:sp>
    </p:spTree>
    <p:extLst>
      <p:ext uri="{BB962C8B-B14F-4D97-AF65-F5344CB8AC3E}">
        <p14:creationId xmlns:p14="http://schemas.microsoft.com/office/powerpoint/2010/main" val="1312908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22971E-E925-1E05-8DF4-83BC3B4850A1}"/>
              </a:ext>
            </a:extLst>
          </p:cNvPr>
          <p:cNvSpPr txBox="1"/>
          <p:nvPr/>
        </p:nvSpPr>
        <p:spPr>
          <a:xfrm>
            <a:off x="6492559" y="661735"/>
            <a:ext cx="45653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ea typeface="Calibri"/>
                <a:cs typeface="Calibri"/>
              </a:rPr>
              <a:t>British Government.</a:t>
            </a:r>
            <a:endParaRPr lang="en-US" sz="3200">
              <a:ea typeface="Calibri"/>
              <a:cs typeface="Calibri"/>
            </a:endParaRPr>
          </a:p>
        </p:txBody>
      </p:sp>
      <p:pic>
        <p:nvPicPr>
          <p:cNvPr id="3" name="Picture 2" descr="A gold and red coat of arms&#10;&#10;Description automatically generated">
            <a:extLst>
              <a:ext uri="{FF2B5EF4-FFF2-40B4-BE49-F238E27FC236}">
                <a16:creationId xmlns:a16="http://schemas.microsoft.com/office/drawing/2014/main" id="{0B281D96-B846-E550-B406-07BEE178EF7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3292" y="740464"/>
            <a:ext cx="3886200" cy="4835940"/>
          </a:xfrm>
          <a:prstGeom prst="rect">
            <a:avLst/>
          </a:prstGeom>
        </p:spPr>
      </p:pic>
      <p:sp>
        <p:nvSpPr>
          <p:cNvPr id="7" name="TextBox 6">
            <a:extLst>
              <a:ext uri="{FF2B5EF4-FFF2-40B4-BE49-F238E27FC236}">
                <a16:creationId xmlns:a16="http://schemas.microsoft.com/office/drawing/2014/main" id="{7898EBE5-FC66-9C83-3138-713E6BE44680}"/>
              </a:ext>
            </a:extLst>
          </p:cNvPr>
          <p:cNvSpPr txBox="1"/>
          <p:nvPr/>
        </p:nvSpPr>
        <p:spPr>
          <a:xfrm>
            <a:off x="5655408" y="2185547"/>
            <a:ext cx="6213387"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ea typeface="Calibri"/>
                <a:cs typeface="Calibri" panose="020F0502020204030204"/>
              </a:rPr>
              <a:t>Childrens Act's  </a:t>
            </a:r>
            <a:r>
              <a:rPr lang="en-US" sz="1600" dirty="0">
                <a:ea typeface="+mn-lt"/>
                <a:cs typeface="+mn-lt"/>
              </a:rPr>
              <a:t>Children's Care Act 1989</a:t>
            </a:r>
            <a:endParaRPr lang="en-US" sz="1600" dirty="0">
              <a:ea typeface="Calibri"/>
              <a:cs typeface="Calibri" panose="020F0502020204030204"/>
            </a:endParaRPr>
          </a:p>
          <a:p>
            <a:r>
              <a:rPr lang="en-US" sz="1600" dirty="0">
                <a:ea typeface="Calibri"/>
                <a:cs typeface="Calibri" panose="020F0502020204030204"/>
              </a:rPr>
              <a:t>                                                 UNCRC (1989)</a:t>
            </a:r>
          </a:p>
          <a:p>
            <a:r>
              <a:rPr lang="en-US" sz="1600" dirty="0">
                <a:ea typeface="Calibri"/>
                <a:cs typeface="Calibri" panose="020F0502020204030204"/>
              </a:rPr>
              <a:t>                                                 Missing Voices (2012)</a:t>
            </a:r>
          </a:p>
          <a:p>
            <a:r>
              <a:rPr lang="en-US" sz="1600" dirty="0">
                <a:ea typeface="Calibri"/>
                <a:cs typeface="Calibri" panose="020F0502020204030204"/>
              </a:rPr>
              <a:t>                                                 Missing Voices: Right to be heard (2014)</a:t>
            </a:r>
          </a:p>
          <a:p>
            <a:endParaRPr lang="en-US" sz="1600" dirty="0">
              <a:cs typeface="Calibri" panose="020F0502020204030204"/>
            </a:endParaRPr>
          </a:p>
          <a:p>
            <a:pPr marL="285750" indent="-285750">
              <a:buFont typeface="Arial"/>
              <a:buChar char="•"/>
            </a:pPr>
            <a:r>
              <a:rPr lang="en-US" sz="2400" dirty="0">
                <a:cs typeface="Calibri" panose="020F0502020204030204"/>
              </a:rPr>
              <a:t>Campaigning</a:t>
            </a:r>
            <a:r>
              <a:rPr lang="en-US" dirty="0">
                <a:cs typeface="Calibri" panose="020F0502020204030204"/>
              </a:rPr>
              <a:t> </a:t>
            </a:r>
            <a:r>
              <a:rPr lang="en-US" sz="1600" dirty="0">
                <a:cs typeface="Calibri" panose="020F0502020204030204"/>
              </a:rPr>
              <a:t>(Nyas, 2024, np) </a:t>
            </a:r>
            <a:endParaRPr lang="en-US" sz="1600">
              <a:ea typeface="Calibri"/>
              <a:cs typeface="Calibri" panose="020F0502020204030204"/>
            </a:endParaRPr>
          </a:p>
          <a:p>
            <a:endParaRPr lang="en-US" dirty="0">
              <a:ea typeface="Calibri"/>
              <a:cs typeface="Calibri" panose="020F0502020204030204"/>
            </a:endParaRPr>
          </a:p>
          <a:p>
            <a:pPr marL="285750" indent="-285750">
              <a:buFont typeface="Arial"/>
              <a:buChar char="•"/>
            </a:pPr>
            <a:r>
              <a:rPr lang="en-US" sz="2400" dirty="0">
                <a:ea typeface="Calibri"/>
                <a:cs typeface="Calibri" panose="020F0502020204030204"/>
              </a:rPr>
              <a:t>Lobbying Parliament</a:t>
            </a:r>
            <a:r>
              <a:rPr lang="en-US" sz="1600" dirty="0">
                <a:ea typeface="Calibri"/>
                <a:cs typeface="Calibri" panose="020F0502020204030204"/>
              </a:rPr>
              <a:t> (Nyas, 2024, np)</a:t>
            </a:r>
          </a:p>
          <a:p>
            <a:pPr marL="285750" indent="-285750">
              <a:buFont typeface="Arial"/>
              <a:buChar char="•"/>
            </a:pPr>
            <a:endParaRPr lang="en-US" dirty="0">
              <a:ea typeface="Calibri"/>
              <a:cs typeface="Calibri" panose="020F0502020204030204"/>
            </a:endParaRPr>
          </a:p>
        </p:txBody>
      </p:sp>
      <p:sp>
        <p:nvSpPr>
          <p:cNvPr id="4" name="TextBox 3">
            <a:extLst>
              <a:ext uri="{FF2B5EF4-FFF2-40B4-BE49-F238E27FC236}">
                <a16:creationId xmlns:a16="http://schemas.microsoft.com/office/drawing/2014/main" id="{40D4DEA5-AFCD-4298-1F0C-71624BC7127E}"/>
              </a:ext>
            </a:extLst>
          </p:cNvPr>
          <p:cNvSpPr txBox="1"/>
          <p:nvPr/>
        </p:nvSpPr>
        <p:spPr>
          <a:xfrm>
            <a:off x="-3012" y="6084234"/>
            <a:ext cx="121770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a:t>
            </a:r>
            <a:r>
              <a:rPr lang="en-US" dirty="0">
                <a:ea typeface="+mn-lt"/>
                <a:cs typeface="+mn-lt"/>
              </a:rPr>
              <a:t>Children's Care Act 1989;</a:t>
            </a:r>
            <a:r>
              <a:rPr lang="en-US" dirty="0">
                <a:ea typeface="Calibri"/>
                <a:cs typeface="Calibri"/>
              </a:rPr>
              <a:t> Nyas </a:t>
            </a:r>
            <a:r>
              <a:rPr lang="en-US" i="1" dirty="0">
                <a:ea typeface="Calibri"/>
                <a:cs typeface="Calibri"/>
              </a:rPr>
              <a:t>Campaigns for Change</a:t>
            </a:r>
            <a:r>
              <a:rPr lang="en-US" dirty="0">
                <a:ea typeface="Calibri"/>
                <a:cs typeface="Calibri"/>
              </a:rPr>
              <a:t>2024; Nyas </a:t>
            </a:r>
            <a:r>
              <a:rPr lang="en-US" i="1" dirty="0">
                <a:ea typeface="Calibri"/>
                <a:cs typeface="Calibri"/>
              </a:rPr>
              <a:t>Parliamentary Inquiries and Consultations 2024; </a:t>
            </a:r>
            <a:r>
              <a:rPr lang="en-US" dirty="0">
                <a:ea typeface="Calibri"/>
                <a:cs typeface="Calibri"/>
              </a:rPr>
              <a:t>United Nations Convention of the rights of the child 1989; Missing Voices 2012; Missing Voices: Right to Be Heard 2014)</a:t>
            </a:r>
          </a:p>
        </p:txBody>
      </p:sp>
    </p:spTree>
    <p:extLst>
      <p:ext uri="{BB962C8B-B14F-4D97-AF65-F5344CB8AC3E}">
        <p14:creationId xmlns:p14="http://schemas.microsoft.com/office/powerpoint/2010/main" val="3526064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9D94-DA37-7AB5-F7D8-D75821C50C2E}"/>
              </a:ext>
            </a:extLst>
          </p:cNvPr>
          <p:cNvSpPr>
            <a:spLocks noGrp="1"/>
          </p:cNvSpPr>
          <p:nvPr>
            <p:ph type="title"/>
          </p:nvPr>
        </p:nvSpPr>
        <p:spPr>
          <a:xfrm>
            <a:off x="1003852" y="376168"/>
            <a:ext cx="6484731" cy="1336606"/>
          </a:xfrm>
        </p:spPr>
        <p:txBody>
          <a:bodyPr>
            <a:normAutofit/>
          </a:bodyPr>
          <a:lstStyle/>
          <a:p>
            <a:r>
              <a:rPr lang="en-US" sz="3200" b="1" dirty="0">
                <a:ea typeface="Calibri Light"/>
                <a:cs typeface="Calibri Light"/>
              </a:rPr>
              <a:t>The Future of Our Children.</a:t>
            </a:r>
          </a:p>
        </p:txBody>
      </p:sp>
      <p:pic>
        <p:nvPicPr>
          <p:cNvPr id="5" name="Content Placeholder 4" descr="A logo with colorful dots&#10;&#10;Description automatically generated">
            <a:extLst>
              <a:ext uri="{FF2B5EF4-FFF2-40B4-BE49-F238E27FC236}">
                <a16:creationId xmlns:a16="http://schemas.microsoft.com/office/drawing/2014/main" id="{377F072C-B6ED-B811-E8E6-F5931E4EBDBD}"/>
              </a:ext>
            </a:extLst>
          </p:cNvPr>
          <p:cNvPicPr>
            <a:picLocks noGrp="1" noChangeAspect="1"/>
          </p:cNvPicPr>
          <p:nvPr>
            <p:ph idx="1"/>
          </p:nvPr>
        </p:nvPicPr>
        <p:blipFill>
          <a:blip r:embed="rId3"/>
          <a:stretch>
            <a:fillRect/>
          </a:stretch>
        </p:blipFill>
        <p:spPr>
          <a:xfrm>
            <a:off x="1009007" y="2223079"/>
            <a:ext cx="9978337" cy="3278402"/>
          </a:xfrm>
        </p:spPr>
      </p:pic>
      <p:sp>
        <p:nvSpPr>
          <p:cNvPr id="6" name="TextBox 5">
            <a:extLst>
              <a:ext uri="{FF2B5EF4-FFF2-40B4-BE49-F238E27FC236}">
                <a16:creationId xmlns:a16="http://schemas.microsoft.com/office/drawing/2014/main" id="{42B45D39-4DDC-C807-6A32-B4A2309A7C48}"/>
              </a:ext>
            </a:extLst>
          </p:cNvPr>
          <p:cNvSpPr txBox="1"/>
          <p:nvPr/>
        </p:nvSpPr>
        <p:spPr>
          <a:xfrm>
            <a:off x="837794" y="6179047"/>
            <a:ext cx="4936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NYAS </a:t>
            </a:r>
            <a:r>
              <a:rPr lang="en-US" i="1" dirty="0">
                <a:ea typeface="Calibri"/>
                <a:cs typeface="Calibri"/>
              </a:rPr>
              <a:t>Trust Us To Care Report (2023). </a:t>
            </a:r>
            <a:r>
              <a:rPr lang="en-US" dirty="0">
                <a:ea typeface="Calibri"/>
                <a:cs typeface="Calibri"/>
              </a:rPr>
              <a:t> </a:t>
            </a:r>
            <a:endParaRPr lang="en-US" dirty="0"/>
          </a:p>
        </p:txBody>
      </p:sp>
    </p:spTree>
    <p:extLst>
      <p:ext uri="{BB962C8B-B14F-4D97-AF65-F5344CB8AC3E}">
        <p14:creationId xmlns:p14="http://schemas.microsoft.com/office/powerpoint/2010/main" val="1878542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3BF52-8CE1-781E-0BEC-A5016AE530A9}"/>
              </a:ext>
            </a:extLst>
          </p:cNvPr>
          <p:cNvSpPr>
            <a:spLocks noGrp="1"/>
          </p:cNvSpPr>
          <p:nvPr>
            <p:ph type="title"/>
          </p:nvPr>
        </p:nvSpPr>
        <p:spPr>
          <a:xfrm>
            <a:off x="804672" y="-229651"/>
            <a:ext cx="5686587" cy="1311664"/>
          </a:xfrm>
        </p:spPr>
        <p:txBody>
          <a:bodyPr anchor="b">
            <a:normAutofit/>
          </a:bodyPr>
          <a:lstStyle/>
          <a:p>
            <a:r>
              <a:rPr lang="en-US" sz="3600" b="1" dirty="0">
                <a:cs typeface="Calibri Light"/>
              </a:rPr>
              <a:t>Which</a:t>
            </a:r>
            <a:r>
              <a:rPr lang="en-US" sz="4000" b="1" dirty="0">
                <a:cs typeface="Calibri Light"/>
              </a:rPr>
              <a:t> Road Do You Take:</a:t>
            </a:r>
          </a:p>
        </p:txBody>
      </p:sp>
      <p:sp>
        <p:nvSpPr>
          <p:cNvPr id="23" name="Content Placeholder 7">
            <a:extLst>
              <a:ext uri="{FF2B5EF4-FFF2-40B4-BE49-F238E27FC236}">
                <a16:creationId xmlns:a16="http://schemas.microsoft.com/office/drawing/2014/main" id="{6295D504-6DAC-7446-8EB1-546FB339EF7C}"/>
              </a:ext>
            </a:extLst>
          </p:cNvPr>
          <p:cNvSpPr>
            <a:spLocks noGrp="1"/>
          </p:cNvSpPr>
          <p:nvPr>
            <p:ph idx="1"/>
          </p:nvPr>
        </p:nvSpPr>
        <p:spPr>
          <a:xfrm>
            <a:off x="809930" y="1876680"/>
            <a:ext cx="4706803" cy="3104135"/>
          </a:xfrm>
        </p:spPr>
        <p:txBody>
          <a:bodyPr vert="horz" lIns="91440" tIns="45720" rIns="91440" bIns="45720" rtlCol="0" anchor="ctr">
            <a:noAutofit/>
          </a:bodyPr>
          <a:lstStyle/>
          <a:p>
            <a:pPr marL="0" indent="0">
              <a:buNone/>
            </a:pPr>
            <a:r>
              <a:rPr lang="en-US" sz="1800" dirty="0">
                <a:solidFill>
                  <a:srgbClr val="000000"/>
                </a:solidFill>
                <a:cs typeface="Calibri"/>
              </a:rPr>
              <a:t>When you go home today, think about what</a:t>
            </a:r>
            <a:endParaRPr lang="en-US" sz="1800">
              <a:ea typeface="Calibri"/>
              <a:cs typeface="Calibri"/>
            </a:endParaRPr>
          </a:p>
          <a:p>
            <a:pPr marL="0" indent="0">
              <a:buNone/>
            </a:pPr>
            <a:r>
              <a:rPr lang="en-US" sz="1800" dirty="0">
                <a:solidFill>
                  <a:srgbClr val="000000"/>
                </a:solidFill>
                <a:cs typeface="Calibri"/>
              </a:rPr>
              <a:t>a child or young person in care might be doing.</a:t>
            </a:r>
            <a:endParaRPr lang="en-US" sz="1800">
              <a:solidFill>
                <a:srgbClr val="000000"/>
              </a:solidFill>
              <a:ea typeface="Calibri"/>
              <a:cs typeface="Calibri"/>
            </a:endParaRPr>
          </a:p>
          <a:p>
            <a:pPr marL="0" indent="0">
              <a:buNone/>
            </a:pPr>
            <a:r>
              <a:rPr lang="en-US" sz="1800" dirty="0">
                <a:cs typeface="Calibri" panose="020F0502020204030204"/>
              </a:rPr>
              <a:t>We have our path but in care, young people </a:t>
            </a:r>
            <a:endParaRPr lang="en-US" sz="1800" dirty="0">
              <a:ea typeface="Calibri"/>
              <a:cs typeface="Calibri" panose="020F0502020204030204"/>
            </a:endParaRPr>
          </a:p>
          <a:p>
            <a:pPr marL="0" indent="0">
              <a:buNone/>
            </a:pPr>
            <a:r>
              <a:rPr lang="en-US" sz="1800" dirty="0">
                <a:cs typeface="Calibri" panose="020F0502020204030204"/>
              </a:rPr>
              <a:t>don't have a voice and they do what they are</a:t>
            </a:r>
            <a:endParaRPr lang="en-US" sz="1800" dirty="0">
              <a:ea typeface="Calibri"/>
              <a:cs typeface="Calibri" panose="020F0502020204030204"/>
            </a:endParaRPr>
          </a:p>
          <a:p>
            <a:pPr marL="0" indent="0">
              <a:buNone/>
            </a:pPr>
            <a:r>
              <a:rPr lang="en-US" sz="1800" dirty="0">
                <a:cs typeface="Calibri" panose="020F0502020204030204"/>
              </a:rPr>
              <a:t>told to do. What is their path?</a:t>
            </a:r>
            <a:endParaRPr lang="en-US" sz="1800" dirty="0">
              <a:ea typeface="Calibri"/>
              <a:cs typeface="Calibri" panose="020F0502020204030204"/>
            </a:endParaRPr>
          </a:p>
          <a:p>
            <a:pPr marL="0" indent="0">
              <a:buNone/>
            </a:pPr>
            <a:endParaRPr lang="en-US" sz="1800" dirty="0">
              <a:ea typeface="Calibri"/>
              <a:cs typeface="Calibri" panose="020F0502020204030204"/>
            </a:endParaRPr>
          </a:p>
          <a:p>
            <a:pPr marL="0" indent="0">
              <a:buNone/>
            </a:pPr>
            <a:r>
              <a:rPr lang="en-US" sz="1800" b="1" dirty="0">
                <a:solidFill>
                  <a:schemeClr val="accent2"/>
                </a:solidFill>
                <a:cs typeface="Calibri" panose="020F0502020204030204"/>
              </a:rPr>
              <a:t>NYAS</a:t>
            </a:r>
            <a:r>
              <a:rPr lang="en-US" sz="1800" dirty="0">
                <a:solidFill>
                  <a:schemeClr val="accent2"/>
                </a:solidFill>
                <a:cs typeface="Calibri" panose="020F0502020204030204"/>
              </a:rPr>
              <a:t> </a:t>
            </a:r>
            <a:r>
              <a:rPr lang="en-US" sz="1800" dirty="0">
                <a:cs typeface="Calibri" panose="020F0502020204030204"/>
              </a:rPr>
              <a:t>can give them their voice back.</a:t>
            </a:r>
            <a:endParaRPr lang="en-US" sz="1800" dirty="0">
              <a:ea typeface="Calibri"/>
              <a:cs typeface="Calibri" panose="020F0502020204030204"/>
            </a:endParaRPr>
          </a:p>
        </p:txBody>
      </p:sp>
      <p:pic>
        <p:nvPicPr>
          <p:cNvPr id="4" name="Content Placeholder 3" descr="A road with a cross between it&#10;&#10;Description automatically generated">
            <a:extLst>
              <a:ext uri="{FF2B5EF4-FFF2-40B4-BE49-F238E27FC236}">
                <a16:creationId xmlns:a16="http://schemas.microsoft.com/office/drawing/2014/main" id="{C78084BE-AE77-B687-AC67-5D3B2ED5C55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748" r="24771" b="-1"/>
          <a:stretch/>
        </p:blipFill>
        <p:spPr>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pSp>
        <p:nvGrpSpPr>
          <p:cNvPr id="24" name="Group 23">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14" name="Freeform: Shape 13">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7" name="Freeform: Shape 16">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4D720694-2CC2-CFB3-3334-E06E83738A1B}"/>
              </a:ext>
            </a:extLst>
          </p:cNvPr>
          <p:cNvSpPr txBox="1"/>
          <p:nvPr/>
        </p:nvSpPr>
        <p:spPr>
          <a:xfrm>
            <a:off x="805054" y="6014457"/>
            <a:ext cx="444389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Calibri"/>
                <a:cs typeface="Calibri"/>
              </a:rPr>
              <a:t>NYAS (2023),</a:t>
            </a:r>
            <a:endParaRPr lang="en-US" sz="1600">
              <a:ea typeface="Calibri"/>
              <a:cs typeface="Calibri"/>
            </a:endParaRPr>
          </a:p>
        </p:txBody>
      </p:sp>
    </p:spTree>
    <p:extLst>
      <p:ext uri="{BB962C8B-B14F-4D97-AF65-F5344CB8AC3E}">
        <p14:creationId xmlns:p14="http://schemas.microsoft.com/office/powerpoint/2010/main" val="3522750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2DC2-8DEC-745D-B93F-6163A882E4B8}"/>
              </a:ext>
            </a:extLst>
          </p:cNvPr>
          <p:cNvSpPr>
            <a:spLocks noGrp="1"/>
          </p:cNvSpPr>
          <p:nvPr>
            <p:ph type="title"/>
          </p:nvPr>
        </p:nvSpPr>
        <p:spPr/>
        <p:txBody>
          <a:bodyPr>
            <a:normAutofit/>
          </a:bodyPr>
          <a:lstStyle/>
          <a:p>
            <a:r>
              <a:rPr lang="en-US" sz="3600" b="1" dirty="0">
                <a:cs typeface="Calibri Light"/>
              </a:rPr>
              <a:t>References:</a:t>
            </a:r>
            <a:endParaRPr lang="en-US" sz="3600" dirty="0"/>
          </a:p>
        </p:txBody>
      </p:sp>
      <p:sp>
        <p:nvSpPr>
          <p:cNvPr id="3" name="Content Placeholder 2">
            <a:extLst>
              <a:ext uri="{FF2B5EF4-FFF2-40B4-BE49-F238E27FC236}">
                <a16:creationId xmlns:a16="http://schemas.microsoft.com/office/drawing/2014/main" id="{AFB13EEC-73A0-FA32-5837-845D7DD6186B}"/>
              </a:ext>
            </a:extLst>
          </p:cNvPr>
          <p:cNvSpPr>
            <a:spLocks noGrp="1"/>
          </p:cNvSpPr>
          <p:nvPr>
            <p:ph idx="1"/>
          </p:nvPr>
        </p:nvSpPr>
        <p:spPr>
          <a:xfrm>
            <a:off x="838201" y="1417464"/>
            <a:ext cx="9588843" cy="5043942"/>
          </a:xfrm>
        </p:spPr>
        <p:txBody>
          <a:bodyPr vert="horz" lIns="91440" tIns="45720" rIns="91440" bIns="45720" rtlCol="0" anchor="t">
            <a:noAutofit/>
          </a:bodyPr>
          <a:lstStyle/>
          <a:p>
            <a:r>
              <a:rPr lang="en-US" sz="1600" dirty="0">
                <a:ea typeface="Calibri"/>
                <a:cs typeface="Calibri"/>
              </a:rPr>
              <a:t>The Regulated Advocacy services: </a:t>
            </a:r>
            <a:r>
              <a:rPr lang="en-US" sz="1600" i="1" dirty="0">
                <a:ea typeface="Calibri"/>
                <a:cs typeface="Calibri"/>
              </a:rPr>
              <a:t>Service Providers and Responsible Individuals (Wales) Regulations 2019, </a:t>
            </a:r>
            <a:r>
              <a:rPr lang="en-US" sz="1600" dirty="0">
                <a:ea typeface="Calibri"/>
                <a:cs typeface="Calibri"/>
              </a:rPr>
              <a:t>N.165 (W.41). Available at: </a:t>
            </a:r>
            <a:r>
              <a:rPr lang="en-US" sz="1600" dirty="0">
                <a:ea typeface="Calibri"/>
                <a:cs typeface="Calibri"/>
                <a:hlinkClick r:id="rId2"/>
              </a:rPr>
              <a:t>https://www.legislation.gov.uk/wsi/2019/165/contents</a:t>
            </a:r>
            <a:r>
              <a:rPr lang="en-US" sz="1600" dirty="0">
                <a:ea typeface="+mn-lt"/>
                <a:cs typeface="+mn-lt"/>
              </a:rPr>
              <a:t> (Accessed: 08 April 2024).</a:t>
            </a:r>
            <a:endParaRPr lang="en-US" sz="1600" dirty="0">
              <a:ea typeface="Calibri" panose="020F0502020204030204"/>
              <a:cs typeface="Calibri"/>
            </a:endParaRPr>
          </a:p>
          <a:p>
            <a:endParaRPr lang="en-US" sz="1600" dirty="0">
              <a:ea typeface="Calibri" panose="020F0502020204030204"/>
              <a:cs typeface="Calibri"/>
            </a:endParaRPr>
          </a:p>
          <a:p>
            <a:r>
              <a:rPr lang="en-US" sz="1600" dirty="0">
                <a:ea typeface="Calibri" panose="020F0502020204030204"/>
                <a:cs typeface="Calibri"/>
              </a:rPr>
              <a:t>Care Act (2014). Available at: </a:t>
            </a:r>
            <a:r>
              <a:rPr lang="en-US" sz="1600" dirty="0">
                <a:ea typeface="+mn-lt"/>
                <a:cs typeface="+mn-lt"/>
                <a:hlinkClick r:id="rId3"/>
              </a:rPr>
              <a:t>https://www.legislation.gov.uk/ukpga/2014/23/section/1/enacted</a:t>
            </a:r>
            <a:r>
              <a:rPr lang="en-US" sz="1600" dirty="0">
                <a:ea typeface="+mn-lt"/>
                <a:cs typeface="+mn-lt"/>
              </a:rPr>
              <a:t> (Accessed: 08 April 2024).</a:t>
            </a:r>
            <a:endParaRPr lang="en-US" sz="1600" dirty="0">
              <a:ea typeface="Calibri"/>
              <a:cs typeface="Calibri"/>
            </a:endParaRPr>
          </a:p>
          <a:p>
            <a:endParaRPr lang="en-US" sz="1600" dirty="0">
              <a:ea typeface="+mn-lt"/>
              <a:cs typeface="+mn-lt"/>
            </a:endParaRPr>
          </a:p>
          <a:p>
            <a:pPr>
              <a:lnSpc>
                <a:spcPct val="100000"/>
              </a:lnSpc>
              <a:spcBef>
                <a:spcPts val="0"/>
              </a:spcBef>
            </a:pPr>
            <a:r>
              <a:rPr lang="en-US" sz="1600" dirty="0">
                <a:ea typeface="+mn-lt"/>
                <a:cs typeface="+mn-lt"/>
              </a:rPr>
              <a:t>Childrens Commissioner for Wales (2012</a:t>
            </a:r>
            <a:r>
              <a:rPr lang="en-US" sz="1600" i="1" dirty="0">
                <a:ea typeface="+mn-lt"/>
                <a:cs typeface="+mn-lt"/>
              </a:rPr>
              <a:t>) Missing Voices.</a:t>
            </a:r>
            <a:r>
              <a:rPr lang="en-US" sz="1600" dirty="0">
                <a:ea typeface="+mn-lt"/>
                <a:cs typeface="+mn-lt"/>
              </a:rPr>
              <a:t> Available at: </a:t>
            </a:r>
            <a:r>
              <a:rPr lang="en-US" sz="1600" dirty="0">
                <a:ea typeface="+mn-lt"/>
                <a:cs typeface="+mn-lt"/>
                <a:hlinkClick r:id="rId4"/>
              </a:rPr>
              <a:t>https://www.childcomwales.org.uk/wp-content/uploads/2016/04/Missing-Voices_print.pdf</a:t>
            </a:r>
            <a:r>
              <a:rPr lang="en-US" sz="1600" dirty="0">
                <a:ea typeface="+mn-lt"/>
                <a:cs typeface="+mn-lt"/>
              </a:rPr>
              <a:t> (Accessed: 10 April 2024)</a:t>
            </a:r>
          </a:p>
          <a:p>
            <a:pPr>
              <a:lnSpc>
                <a:spcPct val="100000"/>
              </a:lnSpc>
              <a:spcBef>
                <a:spcPts val="0"/>
              </a:spcBef>
            </a:pPr>
            <a:endParaRPr lang="en-US" sz="1600" dirty="0">
              <a:ea typeface="+mn-lt"/>
              <a:cs typeface="+mn-lt"/>
            </a:endParaRPr>
          </a:p>
          <a:p>
            <a:pPr>
              <a:lnSpc>
                <a:spcPct val="100000"/>
              </a:lnSpc>
              <a:spcBef>
                <a:spcPts val="0"/>
              </a:spcBef>
            </a:pPr>
            <a:r>
              <a:rPr lang="en-US" sz="1600" dirty="0">
                <a:ea typeface="+mn-lt"/>
                <a:cs typeface="+mn-lt"/>
              </a:rPr>
              <a:t>Childrens Commissioner for Wales (2012</a:t>
            </a:r>
            <a:r>
              <a:rPr lang="en-US" sz="1600" i="1" dirty="0">
                <a:ea typeface="+mn-lt"/>
                <a:cs typeface="+mn-lt"/>
              </a:rPr>
              <a:t>) Missing Voices: Right to Be Heard.</a:t>
            </a:r>
            <a:r>
              <a:rPr lang="en-US" sz="1600" dirty="0">
                <a:ea typeface="+mn-lt"/>
                <a:cs typeface="+mn-lt"/>
              </a:rPr>
              <a:t> Available at: </a:t>
            </a:r>
            <a:r>
              <a:rPr lang="en-US" sz="1600" dirty="0">
                <a:ea typeface="+mn-lt"/>
                <a:cs typeface="+mn-lt"/>
                <a:hlinkClick r:id="rId5"/>
              </a:rPr>
              <a:t>https://www.childcomwales.org.uk/wp-content/uploads/2016/04/MV_FINAL_E.pdf</a:t>
            </a:r>
            <a:r>
              <a:rPr lang="en-US" sz="1600" dirty="0">
                <a:ea typeface="+mn-lt"/>
                <a:cs typeface="+mn-lt"/>
              </a:rPr>
              <a:t> (Accessed: 08 April 2024)</a:t>
            </a:r>
          </a:p>
          <a:p>
            <a:pPr marL="0" indent="0">
              <a:buNone/>
            </a:pPr>
            <a:endParaRPr lang="en-US" sz="1600" dirty="0">
              <a:ea typeface="+mn-lt"/>
              <a:cs typeface="+mn-lt"/>
            </a:endParaRPr>
          </a:p>
          <a:p>
            <a:r>
              <a:rPr lang="en-US" sz="1600" dirty="0">
                <a:ea typeface="+mn-lt"/>
                <a:cs typeface="+mn-lt"/>
              </a:rPr>
              <a:t>Department for Education (2023) </a:t>
            </a:r>
            <a:r>
              <a:rPr lang="en-US" sz="1600" i="1" dirty="0">
                <a:ea typeface="+mn-lt"/>
                <a:cs typeface="+mn-lt"/>
              </a:rPr>
              <a:t>Effective Advocacy for Looked-After Children, Children in Need and Care Leavers</a:t>
            </a:r>
            <a:r>
              <a:rPr lang="en-US" sz="1600" dirty="0">
                <a:ea typeface="+mn-lt"/>
                <a:cs typeface="+mn-lt"/>
              </a:rPr>
              <a:t>. Available at:</a:t>
            </a:r>
          </a:p>
          <a:p>
            <a:pPr marL="0" indent="0">
              <a:buNone/>
            </a:pPr>
            <a:r>
              <a:rPr lang="en-US" sz="1600" dirty="0">
                <a:ea typeface="+mn-lt"/>
                <a:cs typeface="+mn-lt"/>
              </a:rPr>
              <a:t>  </a:t>
            </a:r>
            <a:r>
              <a:rPr lang="en-US" sz="1600" dirty="0">
                <a:ea typeface="+mn-lt"/>
                <a:cs typeface="+mn-lt"/>
                <a:hlinkClick r:id="rId6"/>
              </a:rPr>
              <a:t>statutor/supporting_documents/Revised%20Statutory%20Guidance%20on%20Effective%20Advocacy%20for%20Local%20Authorities.pdf</a:t>
            </a:r>
            <a:r>
              <a:rPr lang="en-US" sz="1600" dirty="0">
                <a:ea typeface="+mn-lt"/>
                <a:cs typeface="+mn-lt"/>
              </a:rPr>
              <a:t> (Accessed: 10 April 2024).</a:t>
            </a:r>
            <a:endParaRPr lang="en-US" sz="1600" dirty="0">
              <a:ea typeface="Calibri"/>
              <a:cs typeface="Calibri"/>
            </a:endParaRPr>
          </a:p>
          <a:p>
            <a:endParaRPr lang="en-US" sz="1400" dirty="0">
              <a:ea typeface="Calibri"/>
              <a:cs typeface="Calibri"/>
            </a:endParaRPr>
          </a:p>
          <a:p>
            <a:endParaRPr lang="en-US" sz="1400" dirty="0">
              <a:ea typeface="+mn-lt"/>
              <a:cs typeface="+mn-lt"/>
            </a:endParaRPr>
          </a:p>
          <a:p>
            <a:pPr marL="0" indent="0">
              <a:buNone/>
            </a:pPr>
            <a:endParaRPr lang="en-US" sz="1600">
              <a:ea typeface="Calibri"/>
              <a:cs typeface="Calibri"/>
            </a:endParaRPr>
          </a:p>
          <a:p>
            <a:endParaRPr lang="en-US">
              <a:ea typeface="Calibri" panose="020F0502020204030204"/>
              <a:cs typeface="Calibri"/>
            </a:endParaRPr>
          </a:p>
        </p:txBody>
      </p:sp>
    </p:spTree>
    <p:extLst>
      <p:ext uri="{BB962C8B-B14F-4D97-AF65-F5344CB8AC3E}">
        <p14:creationId xmlns:p14="http://schemas.microsoft.com/office/powerpoint/2010/main" val="1762946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C402-A8A5-5822-BC77-6F27FA9B102C}"/>
              </a:ext>
            </a:extLst>
          </p:cNvPr>
          <p:cNvSpPr>
            <a:spLocks noGrp="1"/>
          </p:cNvSpPr>
          <p:nvPr>
            <p:ph type="title"/>
          </p:nvPr>
        </p:nvSpPr>
        <p:spPr/>
        <p:txBody>
          <a:bodyPr/>
          <a:lstStyle/>
          <a:p>
            <a:r>
              <a:rPr lang="en-US" sz="3600" b="1" dirty="0">
                <a:ea typeface="Calibri Light"/>
                <a:cs typeface="Calibri Light"/>
              </a:rPr>
              <a:t>References</a:t>
            </a:r>
            <a:r>
              <a:rPr lang="en-US" dirty="0">
                <a:ea typeface="Calibri Light"/>
                <a:cs typeface="Calibri Light"/>
              </a:rPr>
              <a:t>:</a:t>
            </a:r>
            <a:endParaRPr lang="en-US" dirty="0"/>
          </a:p>
        </p:txBody>
      </p:sp>
      <p:sp>
        <p:nvSpPr>
          <p:cNvPr id="3" name="TextBox 2">
            <a:extLst>
              <a:ext uri="{FF2B5EF4-FFF2-40B4-BE49-F238E27FC236}">
                <a16:creationId xmlns:a16="http://schemas.microsoft.com/office/drawing/2014/main" id="{E74AA207-2A6F-1A82-BB14-C4A080B3CCFA}"/>
              </a:ext>
            </a:extLst>
          </p:cNvPr>
          <p:cNvSpPr txBox="1"/>
          <p:nvPr/>
        </p:nvSpPr>
        <p:spPr>
          <a:xfrm>
            <a:off x="837064" y="1809052"/>
            <a:ext cx="9877286" cy="4991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endParaRPr lang="en-US" sz="1400" dirty="0">
              <a:latin typeface="Calibri"/>
              <a:ea typeface="Arial"/>
              <a:cs typeface="Arial"/>
            </a:endParaRPr>
          </a:p>
          <a:p>
            <a:pPr marL="285750" indent="-285750">
              <a:lnSpc>
                <a:spcPct val="90000"/>
              </a:lnSpc>
              <a:spcBef>
                <a:spcPts val="1000"/>
              </a:spcBef>
              <a:buFont typeface="Arial"/>
              <a:buChar char="•"/>
            </a:pPr>
            <a:r>
              <a:rPr lang="en-US" sz="1400" dirty="0">
                <a:latin typeface="Calibri"/>
                <a:ea typeface="Calibri"/>
                <a:cs typeface="Calibri"/>
              </a:rPr>
              <a:t>NYAS (2023). Available at:  </a:t>
            </a:r>
            <a:r>
              <a:rPr lang="en-US" sz="1400" dirty="0">
                <a:solidFill>
                  <a:srgbClr val="2F5597"/>
                </a:solidFill>
                <a:latin typeface="Calibri"/>
                <a:ea typeface="Calibri"/>
                <a:cs typeface="Calibri"/>
                <a:hlinkClick r:id="rId2">
                  <a:extLst>
                    <a:ext uri="{A12FA001-AC4F-418D-AE19-62706E023703}">
                      <ahyp:hlinkClr xmlns:ahyp="http://schemas.microsoft.com/office/drawing/2018/hyperlinkcolor" val="tx"/>
                    </a:ext>
                  </a:extLst>
                </a:hlinkClick>
              </a:rPr>
              <a:t>https://www.nyas.net/</a:t>
            </a:r>
            <a:r>
              <a:rPr lang="en-US" sz="1400" dirty="0">
                <a:latin typeface="Calibri"/>
                <a:ea typeface="Calibri"/>
                <a:cs typeface="Calibri"/>
              </a:rPr>
              <a:t> (Accessed 31 December 2023).</a:t>
            </a:r>
          </a:p>
          <a:p>
            <a:pPr marL="285750" indent="-285750">
              <a:lnSpc>
                <a:spcPct val="90000"/>
              </a:lnSpc>
              <a:spcBef>
                <a:spcPts val="1000"/>
              </a:spcBef>
              <a:buFont typeface="Arial"/>
              <a:buChar char="•"/>
            </a:pPr>
            <a:endParaRPr lang="en-US" sz="1400" dirty="0">
              <a:latin typeface="Calibri"/>
              <a:ea typeface="Calibri"/>
              <a:cs typeface="Calibri"/>
            </a:endParaRPr>
          </a:p>
          <a:p>
            <a:pPr marL="285750" indent="-285750">
              <a:lnSpc>
                <a:spcPct val="90000"/>
              </a:lnSpc>
              <a:spcBef>
                <a:spcPts val="1000"/>
              </a:spcBef>
              <a:buFont typeface="Arial"/>
              <a:buChar char="•"/>
            </a:pPr>
            <a:r>
              <a:rPr lang="en-US" sz="1400" dirty="0">
                <a:latin typeface="Calibri"/>
                <a:ea typeface="Calibri"/>
                <a:cs typeface="Calibri"/>
              </a:rPr>
              <a:t>Nyas (2024) </a:t>
            </a:r>
            <a:r>
              <a:rPr lang="en-US" sz="1400" i="1" dirty="0">
                <a:latin typeface="Calibri"/>
                <a:ea typeface="Calibri"/>
                <a:cs typeface="Calibri"/>
              </a:rPr>
              <a:t>Campaigns for Change.</a:t>
            </a:r>
            <a:r>
              <a:rPr lang="en-US" sz="1400" dirty="0">
                <a:latin typeface="Calibri"/>
                <a:ea typeface="Calibri"/>
                <a:cs typeface="Calibri"/>
              </a:rPr>
              <a:t> Available at: </a:t>
            </a:r>
            <a:r>
              <a:rPr lang="en-US" sz="1400" dirty="0">
                <a:latin typeface="Calibri"/>
                <a:ea typeface="Calibri"/>
                <a:cs typeface="Calibri"/>
                <a:hlinkClick r:id="rId3"/>
              </a:rPr>
              <a:t>https://www.nyas.net/news-and-campaigns/campaigns/</a:t>
            </a:r>
            <a:r>
              <a:rPr lang="en-US" sz="1400" dirty="0">
                <a:latin typeface="Calibri"/>
                <a:ea typeface="Calibri"/>
                <a:cs typeface="Calibri"/>
              </a:rPr>
              <a:t> (Accessed: 09 April 2024).</a:t>
            </a:r>
          </a:p>
          <a:p>
            <a:pPr marL="285750" indent="-285750">
              <a:lnSpc>
                <a:spcPct val="90000"/>
              </a:lnSpc>
              <a:spcBef>
                <a:spcPts val="1000"/>
              </a:spcBef>
              <a:buFont typeface="Arial"/>
              <a:buChar char="•"/>
            </a:pPr>
            <a:endParaRPr lang="en-US" sz="1400" dirty="0">
              <a:latin typeface="Calibri"/>
              <a:ea typeface="Calibri"/>
              <a:cs typeface="Calibri"/>
            </a:endParaRPr>
          </a:p>
          <a:p>
            <a:pPr marL="285750" indent="-285750">
              <a:lnSpc>
                <a:spcPct val="90000"/>
              </a:lnSpc>
              <a:spcBef>
                <a:spcPts val="1000"/>
              </a:spcBef>
              <a:buFont typeface="Arial"/>
              <a:buChar char="•"/>
            </a:pPr>
            <a:r>
              <a:rPr lang="en-US" sz="1400" dirty="0">
                <a:latin typeface="Calibri"/>
                <a:ea typeface="Calibri"/>
                <a:cs typeface="Calibri"/>
              </a:rPr>
              <a:t>NYAS (2024) </a:t>
            </a:r>
            <a:r>
              <a:rPr lang="en-US" sz="1400" i="1" dirty="0">
                <a:latin typeface="Calibri"/>
                <a:ea typeface="Calibri"/>
                <a:cs typeface="Calibri"/>
              </a:rPr>
              <a:t>Helpline.</a:t>
            </a:r>
            <a:r>
              <a:rPr lang="en-US" sz="1400" dirty="0">
                <a:latin typeface="Calibri"/>
                <a:ea typeface="Calibri"/>
                <a:cs typeface="Calibri"/>
              </a:rPr>
              <a:t> Available at: </a:t>
            </a:r>
            <a:r>
              <a:rPr lang="en-US" sz="1400" dirty="0">
                <a:latin typeface="Calibri"/>
                <a:ea typeface="Calibri"/>
                <a:cs typeface="Calibri"/>
                <a:hlinkClick r:id="rId4"/>
              </a:rPr>
              <a:t>https://www.nyas.net/get-support/support-for-young-people/helpline/</a:t>
            </a:r>
            <a:r>
              <a:rPr lang="en-US" sz="1400" dirty="0">
                <a:latin typeface="Calibri"/>
                <a:ea typeface="Calibri"/>
                <a:cs typeface="Calibri"/>
              </a:rPr>
              <a:t>  (Accessed: 08 April 2024).</a:t>
            </a:r>
          </a:p>
          <a:p>
            <a:pPr marL="285750" indent="-285750">
              <a:lnSpc>
                <a:spcPct val="90000"/>
              </a:lnSpc>
              <a:spcBef>
                <a:spcPts val="1000"/>
              </a:spcBef>
              <a:buFont typeface="Arial"/>
              <a:buChar char="•"/>
            </a:pPr>
            <a:endParaRPr lang="en-US" sz="1400" dirty="0">
              <a:latin typeface="Calibri"/>
              <a:ea typeface="Calibri"/>
              <a:cs typeface="Calibri"/>
            </a:endParaRPr>
          </a:p>
          <a:p>
            <a:pPr marL="228600" indent="-228600">
              <a:buFont typeface=""/>
              <a:buChar char="•"/>
            </a:pPr>
            <a:endParaRPr lang="en-US" sz="1400" dirty="0">
              <a:latin typeface="Calibri"/>
              <a:ea typeface="Arial"/>
              <a:cs typeface="Arial"/>
            </a:endParaRPr>
          </a:p>
          <a:p>
            <a:pPr marL="228600" indent="-228600">
              <a:buFont typeface=""/>
              <a:buChar char="•"/>
            </a:pPr>
            <a:r>
              <a:rPr lang="en-US" sz="1400" baseline="0" dirty="0">
                <a:latin typeface="Calibri"/>
                <a:ea typeface="Arial"/>
                <a:cs typeface="Arial"/>
              </a:rPr>
              <a:t>NYAS (2024)</a:t>
            </a:r>
            <a:r>
              <a:rPr lang="en-US" sz="1400" i="1" baseline="0" dirty="0">
                <a:latin typeface="Calibri"/>
                <a:ea typeface="Arial"/>
                <a:cs typeface="Arial"/>
              </a:rPr>
              <a:t> Listen If You Care </a:t>
            </a:r>
            <a:r>
              <a:rPr lang="en-US" sz="1400" i="1" dirty="0">
                <a:latin typeface="Calibri"/>
                <a:ea typeface="Arial"/>
                <a:cs typeface="Arial"/>
              </a:rPr>
              <a:t>Report. </a:t>
            </a:r>
            <a:r>
              <a:rPr lang="en-US" sz="1400" dirty="0">
                <a:latin typeface="Calibri"/>
                <a:ea typeface="Arial"/>
                <a:cs typeface="Arial"/>
              </a:rPr>
              <a:t>Available</a:t>
            </a:r>
            <a:r>
              <a:rPr lang="en-US" sz="1400" baseline="0" dirty="0">
                <a:latin typeface="Calibri"/>
                <a:ea typeface="Arial"/>
                <a:cs typeface="Arial"/>
              </a:rPr>
              <a:t> at: </a:t>
            </a:r>
            <a:r>
              <a:rPr lang="en-US" sz="1400" u="sng" strike="noStrike" baseline="0" dirty="0">
                <a:solidFill>
                  <a:srgbClr val="0563C1"/>
                </a:solidFill>
                <a:latin typeface="Calibri"/>
                <a:ea typeface="Arial"/>
                <a:cs typeface="Arial"/>
                <a:hlinkClick r:id="rId5"/>
              </a:rPr>
              <a:t>https://nyas.s3.eu-west-1.amazonaws.com/NewsCampaigns/Campaigns/NYAS-My-Things-Matter%20(1).pdf</a:t>
            </a:r>
            <a:r>
              <a:rPr lang="en-US" sz="1400" baseline="0" dirty="0">
                <a:latin typeface="Calibri"/>
                <a:ea typeface="Arial"/>
                <a:cs typeface="Arial"/>
              </a:rPr>
              <a:t> (Accessed: 08 April 2024)</a:t>
            </a:r>
            <a:r>
              <a:rPr lang="en-US" sz="1400" dirty="0">
                <a:latin typeface="Calibri"/>
                <a:ea typeface="Arial"/>
                <a:cs typeface="Arial"/>
              </a:rPr>
              <a:t>​</a:t>
            </a:r>
            <a:endParaRPr lang="en-US">
              <a:ea typeface="Calibri"/>
              <a:cs typeface="Calibri"/>
            </a:endParaRPr>
          </a:p>
          <a:p>
            <a:pPr marL="228600" indent="-228600">
              <a:buFont typeface=""/>
              <a:buChar char="•"/>
            </a:pPr>
            <a:endParaRPr lang="en-US" sz="1400" dirty="0">
              <a:latin typeface="Calibri"/>
              <a:ea typeface="Arial"/>
              <a:cs typeface="Arial"/>
            </a:endParaRPr>
          </a:p>
          <a:p>
            <a:pPr marL="285750" indent="-285750">
              <a:lnSpc>
                <a:spcPct val="90000"/>
              </a:lnSpc>
              <a:spcBef>
                <a:spcPts val="1000"/>
              </a:spcBef>
              <a:buFont typeface="Arial,Sans-Serif"/>
              <a:buChar char="•"/>
            </a:pPr>
            <a:r>
              <a:rPr lang="en-US" sz="1400" dirty="0">
                <a:latin typeface="Calibri"/>
                <a:ea typeface="Calibri"/>
                <a:cs typeface="Calibri"/>
              </a:rPr>
              <a:t>NYAS (2024) </a:t>
            </a:r>
            <a:r>
              <a:rPr lang="en-US" sz="1400" i="1" dirty="0">
                <a:latin typeface="Calibri"/>
                <a:ea typeface="Calibri"/>
                <a:cs typeface="Calibri"/>
              </a:rPr>
              <a:t>Protecting you.</a:t>
            </a:r>
            <a:r>
              <a:rPr lang="en-US" sz="1400" dirty="0">
                <a:latin typeface="Calibri"/>
                <a:ea typeface="Calibri"/>
                <a:cs typeface="Calibri"/>
              </a:rPr>
              <a:t> Available at: </a:t>
            </a:r>
            <a:r>
              <a:rPr lang="en-US" sz="1400" dirty="0">
                <a:latin typeface="Calibri"/>
                <a:ea typeface="Calibri"/>
                <a:cs typeface="Calibri"/>
                <a:hlinkClick r:id="rId6"/>
              </a:rPr>
              <a:t>https://www.nyas.net/get-support/support-for-young-people/protecting-you/</a:t>
            </a:r>
            <a:r>
              <a:rPr lang="en-US" sz="1400" dirty="0">
                <a:latin typeface="Calibri"/>
                <a:ea typeface="Calibri"/>
                <a:cs typeface="Calibri"/>
              </a:rPr>
              <a:t> (Accessed: 08 April 2024).</a:t>
            </a:r>
          </a:p>
          <a:p>
            <a:pPr marL="228600" indent="-228600">
              <a:buFont typeface=""/>
              <a:buChar char="•"/>
            </a:pPr>
            <a:endParaRPr lang="en-US" sz="1400" dirty="0">
              <a:latin typeface="Calibri"/>
              <a:ea typeface="Arial"/>
              <a:cs typeface="Arial"/>
            </a:endParaRPr>
          </a:p>
          <a:p>
            <a:r>
              <a:rPr lang="en-US" sz="1800" dirty="0">
                <a:latin typeface="Calibri"/>
                <a:ea typeface="Arial"/>
                <a:cs typeface="Arial"/>
              </a:rPr>
              <a:t>​</a:t>
            </a:r>
            <a:endParaRPr lang="en-US" sz="1400" dirty="0">
              <a:latin typeface="Calibri"/>
              <a:ea typeface="Calibri"/>
              <a:cs typeface="Arial"/>
            </a:endParaRPr>
          </a:p>
          <a:p>
            <a:endParaRPr lang="en-US" dirty="0">
              <a:latin typeface="Calibri"/>
              <a:ea typeface="Arial"/>
              <a:cs typeface="Arial"/>
            </a:endParaRPr>
          </a:p>
          <a:p>
            <a:endParaRPr lang="en-US" sz="1400" dirty="0">
              <a:ea typeface="+mn-lt"/>
              <a:cs typeface="+mn-lt"/>
            </a:endParaRPr>
          </a:p>
        </p:txBody>
      </p:sp>
    </p:spTree>
    <p:extLst>
      <p:ext uri="{BB962C8B-B14F-4D97-AF65-F5344CB8AC3E}">
        <p14:creationId xmlns:p14="http://schemas.microsoft.com/office/powerpoint/2010/main" val="5888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201-D2CB-3D3E-2B1F-1A518F3F24F5}"/>
              </a:ext>
            </a:extLst>
          </p:cNvPr>
          <p:cNvSpPr>
            <a:spLocks noGrp="1"/>
          </p:cNvSpPr>
          <p:nvPr>
            <p:ph type="title"/>
          </p:nvPr>
        </p:nvSpPr>
        <p:spPr>
          <a:xfrm>
            <a:off x="879390" y="416611"/>
            <a:ext cx="12019005" cy="759212"/>
          </a:xfrm>
        </p:spPr>
        <p:txBody>
          <a:bodyPr/>
          <a:lstStyle/>
          <a:p>
            <a:r>
              <a:rPr lang="en-US" sz="3600" b="1" dirty="0">
                <a:ea typeface="Calibri Light"/>
                <a:cs typeface="Calibri Light"/>
              </a:rPr>
              <a:t>References:</a:t>
            </a:r>
          </a:p>
        </p:txBody>
      </p:sp>
      <p:sp>
        <p:nvSpPr>
          <p:cNvPr id="3" name="TextBox 2">
            <a:extLst>
              <a:ext uri="{FF2B5EF4-FFF2-40B4-BE49-F238E27FC236}">
                <a16:creationId xmlns:a16="http://schemas.microsoft.com/office/drawing/2014/main" id="{19AB8C77-F86E-3BA4-654A-025C6EF3B0FD}"/>
              </a:ext>
            </a:extLst>
          </p:cNvPr>
          <p:cNvSpPr txBox="1"/>
          <p:nvPr/>
        </p:nvSpPr>
        <p:spPr>
          <a:xfrm>
            <a:off x="194789" y="1547471"/>
            <a:ext cx="1180687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ea typeface="Calibri"/>
              <a:cs typeface="Calibri"/>
            </a:endParaRPr>
          </a:p>
          <a:p>
            <a:pPr marL="285750" indent="-285750">
              <a:buFont typeface="Arial"/>
              <a:buChar char="•"/>
            </a:pPr>
            <a:r>
              <a:rPr lang="en-US" sz="1600" dirty="0"/>
              <a:t>NYAS (2023) </a:t>
            </a:r>
            <a:r>
              <a:rPr lang="en-US" sz="1600" i="1" dirty="0"/>
              <a:t>Trust Us To Care Report.</a:t>
            </a:r>
            <a:r>
              <a:rPr lang="en-US" sz="1600" dirty="0"/>
              <a:t> Available at: </a:t>
            </a:r>
            <a:r>
              <a:rPr lang="en-US" sz="1600" dirty="0">
                <a:hlinkClick r:id="rId2"/>
              </a:rPr>
              <a:t>https://nyas.s3.eu-west-1.amazonaws.com/media/RecoveredWebsiteAssets2024/Trust%20Us%20to%20Care%20-%20NYAS%20Cymru%20-%20October%202023%20(3)-compressed.pdf</a:t>
            </a:r>
            <a:r>
              <a:rPr lang="en-US" sz="1600" dirty="0"/>
              <a:t> (Accessed: 08 April 2024)</a:t>
            </a:r>
            <a:endParaRPr lang="en-US" sz="1600">
              <a:ea typeface="Calibri" panose="020F0502020204030204"/>
              <a:cs typeface="Calibri" panose="020F0502020204030204"/>
            </a:endParaRPr>
          </a:p>
          <a:p>
            <a:pPr marL="285750" indent="-285750">
              <a:buFont typeface="Arial"/>
              <a:buChar char="•"/>
            </a:pPr>
            <a:endParaRPr lang="en-US" sz="1600" dirty="0">
              <a:ea typeface="Calibri" panose="020F0502020204030204"/>
              <a:cs typeface="Calibri" panose="020F0502020204030204"/>
            </a:endParaRPr>
          </a:p>
          <a:p>
            <a:pPr marL="285750" indent="-285750">
              <a:buFont typeface="Arial"/>
              <a:buChar char="•"/>
            </a:pPr>
            <a:r>
              <a:rPr lang="en-US" sz="1600" dirty="0">
                <a:ea typeface="+mn-lt"/>
                <a:cs typeface="+mn-lt"/>
              </a:rPr>
              <a:t>NYAS (2024)</a:t>
            </a:r>
            <a:r>
              <a:rPr lang="en-US" sz="1600" i="1" dirty="0">
                <a:ea typeface="+mn-lt"/>
                <a:cs typeface="+mn-lt"/>
              </a:rPr>
              <a:t> Looked After Minds.</a:t>
            </a:r>
            <a:r>
              <a:rPr lang="en-US" sz="1600" dirty="0">
                <a:ea typeface="+mn-lt"/>
                <a:cs typeface="+mn-lt"/>
              </a:rPr>
              <a:t> Available at: </a:t>
            </a:r>
            <a:r>
              <a:rPr lang="en-US" sz="1600" dirty="0">
                <a:ea typeface="+mn-lt"/>
                <a:cs typeface="+mn-lt"/>
                <a:hlinkClick r:id="rId3"/>
              </a:rPr>
              <a:t>https://nyas.s3.eu-west-1.amazonaws.com/NewsCampaigns/Campaigns/NYAS-looked-after-mind-report%20(1).pdf</a:t>
            </a:r>
            <a:r>
              <a:rPr lang="en-US" sz="1600" dirty="0">
                <a:ea typeface="+mn-lt"/>
                <a:cs typeface="+mn-lt"/>
              </a:rPr>
              <a:t> (Accessed: 08 April 2024).</a:t>
            </a:r>
            <a:endParaRPr lang="en-US" sz="1600" dirty="0">
              <a:ea typeface="Calibri" panose="020F0502020204030204"/>
              <a:cs typeface="Calibri" panose="020F0502020204030204"/>
            </a:endParaRPr>
          </a:p>
          <a:p>
            <a:pPr marL="285750" indent="-285750">
              <a:buFont typeface="Arial"/>
              <a:buChar char="•"/>
            </a:pPr>
            <a:endParaRPr lang="en-US" sz="1600" dirty="0">
              <a:ea typeface="Calibri" panose="020F0502020204030204"/>
              <a:cs typeface="Calibri" panose="020F0502020204030204"/>
            </a:endParaRPr>
          </a:p>
          <a:p>
            <a:pPr marL="285750" indent="-285750">
              <a:buFont typeface="Arial"/>
              <a:buChar char="•"/>
            </a:pPr>
            <a:endParaRPr lang="en-US" sz="1600" dirty="0">
              <a:ea typeface="Calibri" panose="020F0502020204030204"/>
              <a:cs typeface="Calibri" panose="020F0502020204030204"/>
            </a:endParaRPr>
          </a:p>
          <a:p>
            <a:pPr marL="285750" indent="-285750">
              <a:buFont typeface="Arial"/>
              <a:buChar char="•"/>
            </a:pPr>
            <a:r>
              <a:rPr lang="en-US" sz="1600" dirty="0">
                <a:ea typeface="+mn-lt"/>
                <a:cs typeface="+mn-lt"/>
              </a:rPr>
              <a:t>NYAS (2024)</a:t>
            </a:r>
            <a:r>
              <a:rPr lang="en-US" sz="1600" i="1" dirty="0">
                <a:ea typeface="+mn-lt"/>
                <a:cs typeface="+mn-lt"/>
              </a:rPr>
              <a:t> Parliamentary Inquiries and Consultations.</a:t>
            </a:r>
            <a:r>
              <a:rPr lang="en-US" sz="1600" dirty="0">
                <a:ea typeface="+mn-lt"/>
                <a:cs typeface="+mn-lt"/>
              </a:rPr>
              <a:t> Available at: </a:t>
            </a:r>
            <a:r>
              <a:rPr lang="en-US" sz="1600" dirty="0">
                <a:ea typeface="+mn-lt"/>
                <a:cs typeface="+mn-lt"/>
                <a:hlinkClick r:id="rId4"/>
              </a:rPr>
              <a:t>https://www.nyas.net/who-we-are/nyas-research/parliamentary-inquiries-and-consultations/</a:t>
            </a:r>
            <a:r>
              <a:rPr lang="en-US" sz="1600" dirty="0">
                <a:ea typeface="+mn-lt"/>
                <a:cs typeface="+mn-lt"/>
              </a:rPr>
              <a:t> (Accessed: 09 April 2024).</a:t>
            </a:r>
          </a:p>
          <a:p>
            <a:pPr marL="285750" indent="-285750">
              <a:buFont typeface="Arial"/>
              <a:buChar char="•"/>
            </a:pPr>
            <a:endParaRPr lang="en-US" sz="1600" dirty="0">
              <a:ea typeface="Calibri" panose="020F0502020204030204"/>
              <a:cs typeface="Calibri" panose="020F0502020204030204"/>
            </a:endParaRPr>
          </a:p>
          <a:p>
            <a:pPr marL="285750" indent="-285750">
              <a:buFont typeface="Arial"/>
              <a:buChar char="•"/>
            </a:pPr>
            <a:r>
              <a:rPr lang="en-US" sz="1600" dirty="0">
                <a:ea typeface="Calibri" panose="020F0502020204030204"/>
                <a:cs typeface="Calibri" panose="020F0502020204030204"/>
              </a:rPr>
              <a:t>Nyas (2020) </a:t>
            </a:r>
            <a:r>
              <a:rPr lang="en-US" sz="1600" i="1" dirty="0">
                <a:ea typeface="Calibri" panose="020F0502020204030204"/>
                <a:cs typeface="Calibri" panose="020F0502020204030204"/>
              </a:rPr>
              <a:t>Across the Border Reports.</a:t>
            </a:r>
            <a:r>
              <a:rPr lang="en-US" sz="1600" dirty="0">
                <a:ea typeface="Calibri" panose="020F0502020204030204"/>
                <a:cs typeface="Calibri" panose="020F0502020204030204"/>
              </a:rPr>
              <a:t> Available at:</a:t>
            </a:r>
            <a:r>
              <a:rPr lang="en-US" sz="1600" dirty="0">
                <a:ea typeface="+mn-lt"/>
                <a:cs typeface="+mn-lt"/>
              </a:rPr>
              <a:t> </a:t>
            </a:r>
            <a:r>
              <a:rPr lang="en-US" sz="1600" dirty="0">
                <a:ea typeface="+mn-lt"/>
                <a:cs typeface="+mn-lt"/>
                <a:hlinkClick r:id="rId5"/>
              </a:rPr>
              <a:t>https://www.nyas.net/who-we-are/nyas-research/across-the-border/</a:t>
            </a:r>
            <a:r>
              <a:rPr lang="en-US" sz="1600" dirty="0">
                <a:ea typeface="+mn-lt"/>
                <a:cs typeface="+mn-lt"/>
              </a:rPr>
              <a:t> (Accessed: 09 April 2024).</a:t>
            </a:r>
          </a:p>
          <a:p>
            <a:pPr marL="285750" indent="-285750">
              <a:buFont typeface="Arial"/>
              <a:buChar char="•"/>
            </a:pPr>
            <a:endParaRPr lang="en-US" sz="1600" dirty="0">
              <a:ea typeface="Calibri" panose="020F0502020204030204"/>
              <a:cs typeface="Calibri" panose="020F0502020204030204"/>
            </a:endParaRPr>
          </a:p>
        </p:txBody>
      </p:sp>
    </p:spTree>
    <p:extLst>
      <p:ext uri="{BB962C8B-B14F-4D97-AF65-F5344CB8AC3E}">
        <p14:creationId xmlns:p14="http://schemas.microsoft.com/office/powerpoint/2010/main" val="1362094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17F80-77AD-8A32-62A1-D4E3CB8D6EF1}"/>
              </a:ext>
            </a:extLst>
          </p:cNvPr>
          <p:cNvSpPr>
            <a:spLocks noGrp="1"/>
          </p:cNvSpPr>
          <p:nvPr>
            <p:ph type="title"/>
          </p:nvPr>
        </p:nvSpPr>
        <p:spPr>
          <a:xfrm>
            <a:off x="838200" y="365125"/>
            <a:ext cx="4121427" cy="1325563"/>
          </a:xfrm>
        </p:spPr>
        <p:txBody>
          <a:bodyPr>
            <a:normAutofit/>
          </a:bodyPr>
          <a:lstStyle/>
          <a:p>
            <a:r>
              <a:rPr lang="en-US" sz="3600" b="1" dirty="0">
                <a:ea typeface="Calibri Light"/>
                <a:cs typeface="Calibri Light"/>
              </a:rPr>
              <a:t>References:</a:t>
            </a:r>
          </a:p>
        </p:txBody>
      </p:sp>
      <p:sp>
        <p:nvSpPr>
          <p:cNvPr id="3" name="TextBox 2">
            <a:extLst>
              <a:ext uri="{FF2B5EF4-FFF2-40B4-BE49-F238E27FC236}">
                <a16:creationId xmlns:a16="http://schemas.microsoft.com/office/drawing/2014/main" id="{08188347-A7C6-0BED-8D00-02BB5718760B}"/>
              </a:ext>
            </a:extLst>
          </p:cNvPr>
          <p:cNvSpPr txBox="1"/>
          <p:nvPr/>
        </p:nvSpPr>
        <p:spPr>
          <a:xfrm>
            <a:off x="835204" y="1955802"/>
            <a:ext cx="1005398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Calibri"/>
                <a:ea typeface="Arial"/>
                <a:cs typeface="Arial"/>
              </a:rPr>
              <a:t>Social Services and Well-being (Wales) Act 2014.  Available at : </a:t>
            </a:r>
            <a:endParaRPr lang="en-US" dirty="0"/>
          </a:p>
          <a:p>
            <a:r>
              <a:rPr lang="en-US" sz="1600" dirty="0">
                <a:latin typeface="Calibri"/>
                <a:ea typeface="Calibri"/>
                <a:cs typeface="Calibri"/>
                <a:hlinkClick r:id="rId3"/>
              </a:rPr>
              <a:t>      https://www.legislation.gov.uk/anaw/2014/4/contents</a:t>
            </a:r>
            <a:r>
              <a:rPr lang="en-US" sz="1600" dirty="0">
                <a:latin typeface="Calibri"/>
                <a:ea typeface="Calibri"/>
                <a:cs typeface="Calibri"/>
              </a:rPr>
              <a:t> </a:t>
            </a:r>
            <a:r>
              <a:rPr lang="en-US" sz="1600" dirty="0">
                <a:ea typeface="+mn-lt"/>
                <a:cs typeface="+mn-lt"/>
              </a:rPr>
              <a:t>(Accessed: 10 April 2024).</a:t>
            </a:r>
            <a:endParaRPr lang="en-US" dirty="0">
              <a:ea typeface="Calibri"/>
              <a:cs typeface="Calibri"/>
            </a:endParaRPr>
          </a:p>
          <a:p>
            <a:endParaRPr lang="en-US" sz="1600" dirty="0">
              <a:latin typeface="Calibri"/>
              <a:ea typeface="Arial"/>
              <a:cs typeface="Arial"/>
            </a:endParaRPr>
          </a:p>
          <a:p>
            <a:pPr marL="285750" indent="-285750" algn="l">
              <a:buFont typeface="Arial"/>
              <a:buChar char="•"/>
            </a:pPr>
            <a:r>
              <a:rPr lang="en-US" sz="1600" baseline="0" dirty="0">
                <a:latin typeface="Calibri"/>
                <a:ea typeface="Arial"/>
                <a:cs typeface="Arial"/>
              </a:rPr>
              <a:t>United Nations Convention of the rights of the child (UNCRC) Available at: </a:t>
            </a:r>
            <a:r>
              <a:rPr lang="en-US" sz="1600" u="sng" strike="noStrike" baseline="0" dirty="0">
                <a:solidFill>
                  <a:srgbClr val="0563C1"/>
                </a:solidFill>
                <a:latin typeface="Calibri"/>
                <a:ea typeface="Arial"/>
                <a:cs typeface="Arial"/>
                <a:hlinkClick r:id="rId4"/>
              </a:rPr>
              <a:t>https://www.unicef.org.uk/what-we-do/un-convention-child-rights/</a:t>
            </a:r>
            <a:r>
              <a:rPr lang="en-US" sz="1600" baseline="0" dirty="0">
                <a:latin typeface="Calibri"/>
                <a:ea typeface="Arial"/>
                <a:cs typeface="Arial"/>
              </a:rPr>
              <a:t> (Accessed: 09 April 2024).</a:t>
            </a:r>
            <a:r>
              <a:rPr lang="en-US" sz="1600" dirty="0">
                <a:latin typeface="Calibri"/>
                <a:ea typeface="Arial"/>
                <a:cs typeface="Arial"/>
              </a:rPr>
              <a:t>​</a:t>
            </a:r>
            <a:endParaRPr lang="en-US">
              <a:ea typeface="Calibri"/>
              <a:cs typeface="Calibri"/>
            </a:endParaRPr>
          </a:p>
        </p:txBody>
      </p:sp>
    </p:spTree>
    <p:extLst>
      <p:ext uri="{BB962C8B-B14F-4D97-AF65-F5344CB8AC3E}">
        <p14:creationId xmlns:p14="http://schemas.microsoft.com/office/powerpoint/2010/main" val="12887667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2024</Words>
  <Application>Microsoft Office PowerPoint</Application>
  <PresentationFormat>Widescreen</PresentationFormat>
  <Paragraphs>174</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Arial,Sans-Serif</vt:lpstr>
      <vt:lpstr>Calibri</vt:lpstr>
      <vt:lpstr>Calibri Light</vt:lpstr>
      <vt:lpstr>office theme</vt:lpstr>
      <vt:lpstr>PowerPoint Presentation</vt:lpstr>
      <vt:lpstr>PowerPoint Presentation</vt:lpstr>
      <vt:lpstr>PowerPoint Presentation</vt:lpstr>
      <vt:lpstr>National Youth Advocacy Service (NYAS) 'Cymru'</vt:lpstr>
      <vt:lpstr>PowerPoint Presentation</vt:lpstr>
      <vt:lpstr>The Future of Our Children.</vt:lpstr>
      <vt:lpstr>Which Road Do You Take:</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Maxine JONES</cp:lastModifiedBy>
  <cp:revision>1252</cp:revision>
  <dcterms:created xsi:type="dcterms:W3CDTF">2023-12-31T13:08:19Z</dcterms:created>
  <dcterms:modified xsi:type="dcterms:W3CDTF">2024-04-15T11:11:23Z</dcterms:modified>
</cp:coreProperties>
</file>