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20 seconds. Before presenting: replace every bracketed field. The personal reflections are suggested examples, not verified facts about you. Keep only statements you can support with real experiences. Check the advert again on the day of presentation.</a:t>
            </a:r>
          </a:p>
          <a:p>
            <a:endParaRPr/>
          </a:p>
          <a:p>
            <a:r>
              <a:t>Today I will explore art therapy as a possible future career in UK health and social care. I will use an advertised role to identify the skills I need, then evaluate my strengths, development needs and next steps.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30 seconds. Personal motivation is an example: adapt it to your own reason.</a:t>
            </a:r>
          </a:p>
          <a:p>
            <a:endParaRPr/>
          </a:p>
          <a:p>
            <a:r>
              <a:t>I am interested in a career that brings creativity together with supporting people. Art therapy can help people express feelings that they find difficult to put into words. The creative process appeals to me, but I would also need to develop the listening skills and professional judgement that make this a therapeutic role. My motivation would be to support meaningful expression rather than judge someone's artistic ability. I would like to explore this through experience before committing to specialist training.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35 seconds. Source check: NHS Jobs search results list this vacancy as open with a closing date of 30 November 2026. Direct opening of the NHS Jobs page was blocked. Details were cross-checked against a reproduction of the employer advert. Do not describe Second Step as an NHS trust. Recheck the linked original before submission.</a:t>
            </a:r>
          </a:p>
          <a:p>
            <a:endParaRPr/>
          </a:p>
          <a:p>
            <a:r>
              <a:t>The example I found is an Art Psychotherapist vacancy at Second Step in Bridgwater. Second Step is a mental health charity. The role appears on NHS Jobs, although the employer is outside the NHS. It is a fixed-term, part-time job-share post. The advertised annual salary figure is forty-eight thousand, four hundred and twenty-three pounds. I would check the actual part-time pay before applying.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30 seconds.</a:t>
            </a:r>
          </a:p>
          <a:p>
            <a:endParaRPr/>
          </a:p>
          <a:p>
            <a:r>
              <a:t>The person specification shows that enthusiasm for art alone would not make me ready for this post. I need evidence of relevant experience and an understanding of how adversity affects people. Evaluation matters because a service needs to understand whether its work is useful. Separately, the professional route into art therapy requires an approved master's qualification and registration. I would first check whether my existing qualifications meet course entry requirements.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40 seconds. Replace these examples with real evidence.</a:t>
            </a:r>
          </a:p>
          <a:p>
            <a:endParaRPr/>
          </a:p>
          <a:p>
            <a:r>
              <a:t>My suggested strengths are creativity, patience and an interest in listening to people. I would support these claims with examples from work, study or a creative activity. For example, adapting instructions when someone is unsure could show patience. Asking what a person prefers, rather than deciding for them, could show respectful communication. These strengths could help me build relationships, but I should not assume that informal support is the same as clinical therapy. I would seek feedback to find out whether other people recognise these strengths in me.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40 seconds. Confirm your qualifications and experience before using these statements.</a:t>
            </a:r>
          </a:p>
          <a:p>
            <a:endParaRPr/>
          </a:p>
          <a:p>
            <a:r>
              <a:t>My biggest possible gap is specialist qualification and clinical experience. I need to check my current position honestly rather than claim readiness for a qualified role. Another development area may be confidence with group discussion or sensitive conversations. I could use my patience to practise active listening in supervised settings, then ask for feedback. Keeping a reflective diary would help me identify what worked and what I should change. For distressing situations, I would learn when to seek help and follow the organisation's procedures rather than work beyond my competence.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45 seconds. These are possible opportunities and risks, not claims about your current circumstances.</a:t>
            </a:r>
          </a:p>
          <a:p>
            <a:endParaRPr/>
          </a:p>
          <a:p>
            <a:r>
              <a:t>A community arts or mental health volunteering role could let me use my creativity while learning how to work respectfully with people. I would only take on tasks that the organisation authorises and supports. There may also be an apprenticeship route, although availability and eligibility need checking. Possible threats include the cost and time of training, emotionally demanding work, and temporary contracts. I could reduce these risks by comparing study options, preparing a budget and building a wider range of relevant experience. In future practice, supervision and boundaries would help me manage the emotional demands.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45 seconds. Adjust the dates and targets to fit your circumstances.</a:t>
            </a:r>
          </a:p>
          <a:p>
            <a:endParaRPr/>
          </a:p>
          <a:p>
            <a:r>
              <a:t>Within one month, I would compare two approved training programmes and record their requirements, costs and study patterns. Within three months, I would apply for a suitable support or volunteering opportunity. I would use my interest in creativity to contribute within the agreed role and keep a short reflection after each session. By six months, I would review my progress with a tutor or mentor and identify any remaining academic or experience gaps. Success would mean having evidence, feedback and a realistic plan, rather than simply feeling more confident. If opportunities are unavailable, I would broaden my search and review the timetable.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15 seconds, then one minute for questions.</a:t>
            </a:r>
          </a:p>
          <a:p>
            <a:endParaRPr/>
          </a:p>
          <a:p>
            <a:r>
              <a:t>Art therapy could suit my interest in creativity and helping people. My next priority is to test that fit through appropriate experience and check my training route. This advert gives me a useful future target, while my development plan shows how I could work towards it. Thank you.</a:t>
            </a:r>
          </a:p>
          <a:p>
            <a:endParaRPr/>
          </a:p>
          <a:p>
            <a:r>
              <a:t>Possible question: What is your biggest gap? Answer honestly using your actual qualifications and experience.</a:t>
            </a:r>
          </a:p>
          <a:p>
            <a:r>
              <a:t>Possible question: How will you know you are progressing? Point to course checks, feedback and documented experience.</a:t>
            </a:r>
          </a:p>
          <a:p>
            <a:r>
              <a:t>Possible question: Is this an NHS employer? No. Second Step is a charity advertising on NHS Jobs.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Reference slide, not included in the five-minute speaking time. Harvard formatting varies by institution. Use your course guide if it differs. HCPC is the abbreviation for Health and Care Professions Council.</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99EBC7C1-A81B-4F06-BC99-F5FADB702B74}"/>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Subtitle">
            <a:extLst>
              <a:ext uri="{FF2B5EF4-FFF2-40B4-BE49-F238E27FC236}">
                <a16:creationId xmlns:a16="http://schemas.microsoft.com/office/drawing/2014/main" id="{15966ED1-6939-4788-816A-E943BE2C176F}"/>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39F459B4-28F8-460E-A0CA-4F9E950AA7B2}"/>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3200418C-58FF-43A5-A32B-31BD0017993C}"/>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Body">
            <a:extLst>
              <a:ext uri="{FF2B5EF4-FFF2-40B4-BE49-F238E27FC236}">
                <a16:creationId xmlns:a16="http://schemas.microsoft.com/office/drawing/2014/main" id="{358661AC-501D-4DFD-98A7-04E78A67558F}"/>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E4CFA4F0-7CA3-41A4-B5E4-8EC512C1D5F5}"/>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EBD12300-C2EC-4782-9341-93CF03DEEA04}"/>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
        <p:nvSpPr>
          <p:cNvPr id="3" name="Right column">
            <a:extLst>
              <a:ext uri="{FF2B5EF4-FFF2-40B4-BE49-F238E27FC236}">
                <a16:creationId xmlns:a16="http://schemas.microsoft.com/office/drawing/2014/main" id="{777ACF57-70CC-466C-A8B8-E6094282BFD3}"/>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B67EE39A-9315-4BCB-96F8-14486E8BFBC8}"/>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9E6C2EBF-2145-4A68-A1A5-F46A76BA7318}"/>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hyperlink" Target="https://beta.jobs.nhs.uk/candidate/jobadvert/B0448-26-0093"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hcpc-uk.org/standards/standards-of-proficiency/arts-therapists/"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hyperlink" Target="https://beta.jobs.nhs.uk/candidate/jobadvert/B0448-26-0093" TargetMode="External"/><Relationship Id="rId4" Type="http://schemas.openxmlformats.org/officeDocument/2006/relationships/hyperlink" Target="https://nationalcareers.service.gov.uk/job-profiles/art-therapi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D96006-8C12-4443-A391-EF45BF5DE464}"/>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3A858704-2F7C-4E1B-BBDC-ABFD6998E3A6}"/>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Art therapy: my future career</a:t>
            </a:r>
          </a:p>
        </p:txBody>
      </p:sp>
      <p:sp>
        <p:nvSpPr>
          <p:cNvPr id="3" name="Rectangle 2">
            <a:extLst>
              <a:ext uri="{FF2B5EF4-FFF2-40B4-BE49-F238E27FC236}">
                <a16:creationId xmlns:a16="http://schemas.microsoft.com/office/drawing/2014/main" id="{63CE5E75-A85C-4EC2-9266-07285DF518F6}"/>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1CFF9953-2A9C-4F8A-934E-15CA4A8F27DB}"/>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Self-awareness presentation • 5 minutes + 1 minute for questions</a:t>
            </a:r>
          </a:p>
        </p:txBody>
      </p:sp>
      <p:sp>
        <p:nvSpPr>
          <p:cNvPr id="5" name="Rectangle 4">
            <a:extLst>
              <a:ext uri="{FF2B5EF4-FFF2-40B4-BE49-F238E27FC236}">
                <a16:creationId xmlns:a16="http://schemas.microsoft.com/office/drawing/2014/main" id="{AE10C194-FE44-4915-B159-539863CE40A2}"/>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01</a:t>
            </a:r>
          </a:p>
        </p:txBody>
      </p:sp>
      <p:sp>
        <p:nvSpPr>
          <p:cNvPr id="6" name="Rectangle 5">
            <a:extLst>
              <a:ext uri="{FF2B5EF4-FFF2-40B4-BE49-F238E27FC236}">
                <a16:creationId xmlns:a16="http://schemas.microsoft.com/office/drawing/2014/main" id="{91748791-0B8F-4394-87EB-3E43D69078C3}"/>
              </a:ext>
            </a:extLst>
          </p:cNvPr>
          <p:cNvSpPr>
            <a:spLocks noGrp="1"/>
          </p:cNvSpPr>
          <p:nvPr/>
        </p:nvSpPr>
        <p:spPr>
          <a:xfrm>
            <a:off x="609600" y="1733550"/>
            <a:ext cx="10477500" cy="476250"/>
          </a:xfrm>
          <a:prstGeom prst="rect">
            <a:avLst/>
          </a:prstGeom>
          <a:noFill/>
          <a:ln w="0">
            <a:noFill/>
          </a:ln>
        </p:spPr>
        <p:txBody>
          <a:bodyPr lIns="0" tIns="0" rIns="0" bIns="0"/>
          <a:lstStyle>
            <a:defPPr>
              <a:defRPr sz="2250" b="1">
                <a:solidFill>
                  <a:srgbClr val="176C70"/>
                </a:solidFill>
                <a:latin typeface="Aptos"/>
                <a:ea typeface="Aptos"/>
                <a:cs typeface="Aptos"/>
              </a:defRPr>
            </a:defPPr>
          </a:lstStyle>
          <a:p>
            <a:pPr>
              <a:defRPr sz="2250" b="1">
                <a:solidFill>
                  <a:srgbClr val="176C70"/>
                </a:solidFill>
                <a:latin typeface="Aptos"/>
                <a:ea typeface="Aptos"/>
                <a:cs typeface="Aptos"/>
              </a:defRPr>
            </a:pPr>
            <a:r>
              <a:rPr sz="2250" b="1">
                <a:solidFill>
                  <a:srgbClr val="176C70"/>
                </a:solidFill>
                <a:latin typeface="Aptos"/>
                <a:ea typeface="Aptos"/>
                <a:cs typeface="Aptos"/>
              </a:rPr>
              <a:t>Task 1: Self-Awareness Presentation</a:t>
            </a:r>
          </a:p>
        </p:txBody>
      </p:sp>
      <p:sp>
        <p:nvSpPr>
          <p:cNvPr id="7" name="Rectangle 6">
            <a:extLst>
              <a:ext uri="{FF2B5EF4-FFF2-40B4-BE49-F238E27FC236}">
                <a16:creationId xmlns:a16="http://schemas.microsoft.com/office/drawing/2014/main" id="{D668B64D-F6E1-49F5-94F0-E8E48F037E72}"/>
              </a:ext>
            </a:extLst>
          </p:cNvPr>
          <p:cNvSpPr>
            <a:spLocks noGrp="1"/>
          </p:cNvSpPr>
          <p:nvPr/>
        </p:nvSpPr>
        <p:spPr>
          <a:xfrm>
            <a:off x="609600" y="2667000"/>
            <a:ext cx="10477500" cy="2190750"/>
          </a:xfrm>
          <a:prstGeom prst="rect">
            <a:avLst/>
          </a:prstGeom>
          <a:noFill/>
          <a:ln w="0">
            <a:noFill/>
          </a:ln>
        </p:spPr>
        <p:txBody>
          <a:bodyPr lIns="0" tIns="0" rIns="0" bIns="0"/>
          <a:lstStyle>
            <a:defPPr>
              <a:defRPr sz="2025" b="0">
                <a:solidFill>
                  <a:srgbClr val="233C46"/>
                </a:solidFill>
                <a:latin typeface="Aptos"/>
                <a:ea typeface="Aptos"/>
                <a:cs typeface="Aptos"/>
              </a:defRPr>
            </a:defPPr>
          </a:lstStyle>
          <a:p>
            <a:pPr>
              <a:defRPr sz="2025" b="0">
                <a:solidFill>
                  <a:srgbClr val="233C46"/>
                </a:solidFill>
                <a:latin typeface="Aptos"/>
                <a:ea typeface="Aptos"/>
                <a:cs typeface="Aptos"/>
              </a:defRPr>
            </a:pPr>
            <a:r>
              <a:rPr sz="2025" b="0" dirty="0">
                <a:solidFill>
                  <a:srgbClr val="233C46"/>
                </a:solidFill>
                <a:latin typeface="Aptos"/>
                <a:ea typeface="Aptos"/>
                <a:cs typeface="Aptos"/>
              </a:rPr>
              <a:t>Name: </a:t>
            </a:r>
            <a:r>
              <a:rPr lang="en-US" sz="2025" dirty="0">
                <a:solidFill>
                  <a:srgbClr val="233C46"/>
                </a:solidFill>
                <a:latin typeface="Aptos"/>
                <a:ea typeface="Aptos"/>
                <a:cs typeface="Aptos"/>
              </a:rPr>
              <a:t>Kulsum Remtulla</a:t>
            </a:r>
            <a:endParaRPr sz="2025" b="0" dirty="0">
              <a:solidFill>
                <a:srgbClr val="233C46"/>
              </a:solidFill>
              <a:latin typeface="Aptos"/>
              <a:ea typeface="Aptos"/>
              <a:cs typeface="Aptos"/>
            </a:endParaRPr>
          </a:p>
          <a:p>
            <a:pPr>
              <a:defRPr sz="2025" b="0">
                <a:solidFill>
                  <a:srgbClr val="233C46"/>
                </a:solidFill>
                <a:latin typeface="Aptos"/>
                <a:ea typeface="Aptos"/>
                <a:cs typeface="Aptos"/>
              </a:defRPr>
            </a:pPr>
            <a:r>
              <a:rPr sz="2025" b="0" dirty="0">
                <a:solidFill>
                  <a:srgbClr val="233C46"/>
                </a:solidFill>
                <a:latin typeface="Aptos"/>
                <a:ea typeface="Aptos"/>
                <a:cs typeface="Aptos"/>
              </a:rPr>
              <a:t>Student number: </a:t>
            </a:r>
            <a:r>
              <a:rPr lang="en-US" sz="2025" dirty="0">
                <a:solidFill>
                  <a:srgbClr val="233C46"/>
                </a:solidFill>
                <a:latin typeface="Aptos"/>
                <a:ea typeface="Aptos"/>
                <a:cs typeface="Aptos"/>
              </a:rPr>
              <a:t>2522570</a:t>
            </a:r>
            <a:endParaRPr sz="2025" b="0" dirty="0">
              <a:solidFill>
                <a:srgbClr val="233C46"/>
              </a:solidFill>
              <a:latin typeface="Aptos"/>
              <a:ea typeface="Aptos"/>
              <a:cs typeface="Aptos"/>
            </a:endParaRPr>
          </a:p>
          <a:p>
            <a:pPr>
              <a:defRPr sz="2025" b="0">
                <a:solidFill>
                  <a:srgbClr val="233C46"/>
                </a:solidFill>
                <a:latin typeface="Aptos"/>
                <a:ea typeface="Aptos"/>
                <a:cs typeface="Aptos"/>
              </a:defRPr>
            </a:pPr>
            <a:r>
              <a:rPr sz="2025" b="0" dirty="0">
                <a:solidFill>
                  <a:srgbClr val="233C46"/>
                </a:solidFill>
                <a:latin typeface="Aptos"/>
                <a:ea typeface="Aptos"/>
                <a:cs typeface="Aptos"/>
              </a:rPr>
              <a:t>Module code and title: </a:t>
            </a:r>
            <a:r>
              <a:rPr lang="en-US" sz="2025" dirty="0">
                <a:solidFill>
                  <a:srgbClr val="233C46"/>
                </a:solidFill>
                <a:latin typeface="Aptos"/>
                <a:ea typeface="Aptos"/>
                <a:cs typeface="Aptos"/>
              </a:rPr>
              <a:t>Professional Development within Health and Social Care LCHS4009</a:t>
            </a:r>
            <a:endParaRPr sz="2025" b="0" dirty="0">
              <a:solidFill>
                <a:srgbClr val="233C46"/>
              </a:solidFill>
              <a:latin typeface="Aptos"/>
              <a:ea typeface="Aptos"/>
              <a:cs typeface="Aptos"/>
            </a:endParaRPr>
          </a:p>
          <a:p>
            <a:pPr>
              <a:defRPr sz="2025" b="0">
                <a:solidFill>
                  <a:srgbClr val="233C46"/>
                </a:solidFill>
                <a:latin typeface="Aptos"/>
                <a:ea typeface="Aptos"/>
                <a:cs typeface="Aptos"/>
              </a:defRPr>
            </a:pPr>
            <a:r>
              <a:rPr sz="2025" b="0" dirty="0">
                <a:solidFill>
                  <a:srgbClr val="233C46"/>
                </a:solidFill>
                <a:latin typeface="Aptos"/>
                <a:ea typeface="Aptos"/>
                <a:cs typeface="Aptos"/>
              </a:rPr>
              <a:t>Lecturer: </a:t>
            </a:r>
            <a:r>
              <a:rPr lang="en-US" sz="2025" dirty="0">
                <a:solidFill>
                  <a:srgbClr val="233C46"/>
                </a:solidFill>
                <a:latin typeface="Aptos"/>
                <a:ea typeface="Aptos"/>
                <a:cs typeface="Aptos"/>
              </a:rPr>
              <a:t>Rizwan Nadim</a:t>
            </a:r>
            <a:endParaRPr sz="2025" b="0" dirty="0">
              <a:solidFill>
                <a:srgbClr val="233C46"/>
              </a:solidFill>
              <a:latin typeface="Aptos"/>
              <a:ea typeface="Aptos"/>
              <a:cs typeface="Aptos"/>
            </a:endParaRPr>
          </a:p>
        </p:txBody>
      </p:sp>
      <p:sp>
        <p:nvSpPr>
          <p:cNvPr id="8" name="Rectangle 7">
            <a:extLst>
              <a:ext uri="{FF2B5EF4-FFF2-40B4-BE49-F238E27FC236}">
                <a16:creationId xmlns:a16="http://schemas.microsoft.com/office/drawing/2014/main" id="{F474E91A-9447-4C87-A4A1-8547C3E7BB42}"/>
              </a:ext>
            </a:extLst>
          </p:cNvPr>
          <p:cNvSpPr>
            <a:spLocks noGrp="1"/>
          </p:cNvSpPr>
          <p:nvPr/>
        </p:nvSpPr>
        <p:spPr>
          <a:xfrm>
            <a:off x="609600" y="5219700"/>
            <a:ext cx="10477500" cy="714375"/>
          </a:xfrm>
          <a:prstGeom prst="rect">
            <a:avLst/>
          </a:prstGeom>
          <a:noFill/>
          <a:ln w="0">
            <a:noFill/>
          </a:ln>
        </p:spPr>
        <p:txBody>
          <a:bodyPr lIns="0" tIns="0" rIns="0" bIns="0"/>
          <a:lstStyle>
            <a:defPPr>
              <a:defRPr sz="1725" b="0">
                <a:solidFill>
                  <a:srgbClr val="566971"/>
                </a:solidFill>
                <a:latin typeface="Aptos"/>
                <a:ea typeface="Aptos"/>
                <a:cs typeface="Aptos"/>
              </a:defRPr>
            </a:defPPr>
          </a:lstStyle>
          <a:p>
            <a:pPr>
              <a:defRPr sz="1725" b="0">
                <a:solidFill>
                  <a:srgbClr val="566971"/>
                </a:solidFill>
                <a:latin typeface="Aptos"/>
                <a:ea typeface="Aptos"/>
                <a:cs typeface="Aptos"/>
              </a:defRPr>
            </a:pPr>
            <a:r>
              <a:rPr sz="1725" b="0" dirty="0">
                <a:solidFill>
                  <a:srgbClr val="566971"/>
                </a:solidFill>
                <a:latin typeface="Aptos"/>
                <a:ea typeface="Aptos"/>
                <a:cs typeface="Aptos"/>
              </a:rPr>
              <a:t>Assignment title: Self-Awareness Presentatio</a:t>
            </a:r>
            <a:r>
              <a:rPr lang="en-US" sz="1725" b="0" dirty="0">
                <a:solidFill>
                  <a:srgbClr val="566971"/>
                </a:solidFill>
                <a:latin typeface="Aptos"/>
                <a:ea typeface="Aptos"/>
                <a:cs typeface="Aptos"/>
              </a:rPr>
              <a:t>n</a:t>
            </a:r>
            <a:endParaRPr sz="1725" b="0" dirty="0">
              <a:solidFill>
                <a:srgbClr val="566971"/>
              </a:solidFill>
              <a:latin typeface="Aptos"/>
              <a:ea typeface="Aptos"/>
              <a:cs typeface="Aptos"/>
            </a:endParaRPr>
          </a:p>
        </p:txBody>
      </p:sp>
    </p:spTree>
    <p:extLst>
      <p:ext uri="{BB962C8B-B14F-4D97-AF65-F5344CB8AC3E}">
        <p14:creationId xmlns:p14="http://schemas.microsoft.com/office/powerpoint/2010/main" val="79601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A00FC15-4638-4C93-A617-346C0CEC51AD}"/>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DCE86E7A-999A-4482-86ED-DFC487362A71}"/>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Why I would like to become an art therapist</a:t>
            </a:r>
          </a:p>
        </p:txBody>
      </p:sp>
      <p:sp>
        <p:nvSpPr>
          <p:cNvPr id="3" name="Rectangle 2">
            <a:extLst>
              <a:ext uri="{FF2B5EF4-FFF2-40B4-BE49-F238E27FC236}">
                <a16:creationId xmlns:a16="http://schemas.microsoft.com/office/drawing/2014/main" id="{4595DFBA-4C25-4B9F-971B-E0CAEAB6C2A8}"/>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C1947855-EF89-4F71-8D9D-EBF0620C8283}"/>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(National Careers Service, n.d.)</a:t>
            </a:r>
          </a:p>
        </p:txBody>
      </p:sp>
      <p:sp>
        <p:nvSpPr>
          <p:cNvPr id="5" name="Rectangle 4">
            <a:extLst>
              <a:ext uri="{FF2B5EF4-FFF2-40B4-BE49-F238E27FC236}">
                <a16:creationId xmlns:a16="http://schemas.microsoft.com/office/drawing/2014/main" id="{AC979987-4547-44EF-B5D2-31BD4BAE881A}"/>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02</a:t>
            </a:r>
          </a:p>
        </p:txBody>
      </p:sp>
      <p:sp>
        <p:nvSpPr>
          <p:cNvPr id="6" name="Rectangle 5">
            <a:extLst>
              <a:ext uri="{FF2B5EF4-FFF2-40B4-BE49-F238E27FC236}">
                <a16:creationId xmlns:a16="http://schemas.microsoft.com/office/drawing/2014/main" id="{F65CDCA4-56E3-4F45-A2B3-E403803F8CB3}"/>
              </a:ext>
            </a:extLst>
          </p:cNvPr>
          <p:cNvSpPr>
            <a:spLocks noGrp="1"/>
          </p:cNvSpPr>
          <p:nvPr/>
        </p:nvSpPr>
        <p:spPr>
          <a:xfrm>
            <a:off x="609600" y="17621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The role</a:t>
            </a:r>
          </a:p>
        </p:txBody>
      </p:sp>
      <p:sp>
        <p:nvSpPr>
          <p:cNvPr id="7" name="Rectangle 6">
            <a:extLst>
              <a:ext uri="{FF2B5EF4-FFF2-40B4-BE49-F238E27FC236}">
                <a16:creationId xmlns:a16="http://schemas.microsoft.com/office/drawing/2014/main" id="{C50F0917-AA1A-48F8-8B56-77F96A469547}"/>
              </a:ext>
            </a:extLst>
          </p:cNvPr>
          <p:cNvSpPr>
            <a:spLocks noGrp="1"/>
          </p:cNvSpPr>
          <p:nvPr/>
        </p:nvSpPr>
        <p:spPr>
          <a:xfrm>
            <a:off x="3714750" y="17621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Uses creative activities to help people express difficult feelings.</a:t>
            </a:r>
          </a:p>
        </p:txBody>
      </p:sp>
      <p:sp>
        <p:nvSpPr>
          <p:cNvPr id="8" name="Rectangle 7">
            <a:extLst>
              <a:ext uri="{FF2B5EF4-FFF2-40B4-BE49-F238E27FC236}">
                <a16:creationId xmlns:a16="http://schemas.microsoft.com/office/drawing/2014/main" id="{395F04A7-8C8B-47E3-894C-5E5FFA432A3F}"/>
              </a:ext>
            </a:extLst>
          </p:cNvPr>
          <p:cNvSpPr>
            <a:spLocks noGrp="1"/>
          </p:cNvSpPr>
          <p:nvPr/>
        </p:nvSpPr>
        <p:spPr>
          <a:xfrm>
            <a:off x="609600" y="2952750"/>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My motivation</a:t>
            </a:r>
          </a:p>
        </p:txBody>
      </p:sp>
      <p:sp>
        <p:nvSpPr>
          <p:cNvPr id="9" name="Rectangle 8">
            <a:extLst>
              <a:ext uri="{FF2B5EF4-FFF2-40B4-BE49-F238E27FC236}">
                <a16:creationId xmlns:a16="http://schemas.microsoft.com/office/drawing/2014/main" id="{2C9BFEC4-742F-4E28-962E-DD9B2918DF92}"/>
              </a:ext>
            </a:extLst>
          </p:cNvPr>
          <p:cNvSpPr>
            <a:spLocks noGrp="1"/>
          </p:cNvSpPr>
          <p:nvPr/>
        </p:nvSpPr>
        <p:spPr>
          <a:xfrm>
            <a:off x="3714750" y="2952750"/>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I want to combine an interest in creativity with supporting people.</a:t>
            </a:r>
          </a:p>
        </p:txBody>
      </p:sp>
      <p:sp>
        <p:nvSpPr>
          <p:cNvPr id="10" name="Rectangle 9">
            <a:extLst>
              <a:ext uri="{FF2B5EF4-FFF2-40B4-BE49-F238E27FC236}">
                <a16:creationId xmlns:a16="http://schemas.microsoft.com/office/drawing/2014/main" id="{84FD6D4F-3992-41DF-8256-60E908A0985F}"/>
              </a:ext>
            </a:extLst>
          </p:cNvPr>
          <p:cNvSpPr>
            <a:spLocks noGrp="1"/>
          </p:cNvSpPr>
          <p:nvPr/>
        </p:nvSpPr>
        <p:spPr>
          <a:xfrm>
            <a:off x="609600" y="414337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My career goal</a:t>
            </a:r>
          </a:p>
        </p:txBody>
      </p:sp>
      <p:sp>
        <p:nvSpPr>
          <p:cNvPr id="11" name="Rectangle 10">
            <a:extLst>
              <a:ext uri="{FF2B5EF4-FFF2-40B4-BE49-F238E27FC236}">
                <a16:creationId xmlns:a16="http://schemas.microsoft.com/office/drawing/2014/main" id="{17AD7334-568C-4438-B18E-F4A615508F31}"/>
              </a:ext>
            </a:extLst>
          </p:cNvPr>
          <p:cNvSpPr>
            <a:spLocks noGrp="1"/>
          </p:cNvSpPr>
          <p:nvPr/>
        </p:nvSpPr>
        <p:spPr>
          <a:xfrm>
            <a:off x="3714750" y="414337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Develop therapeutic skills and qualify for safe, professional practice.</a:t>
            </a:r>
          </a:p>
        </p:txBody>
      </p:sp>
    </p:spTree>
    <p:extLst>
      <p:ext uri="{BB962C8B-B14F-4D97-AF65-F5344CB8AC3E}">
        <p14:creationId xmlns:p14="http://schemas.microsoft.com/office/powerpoint/2010/main" val="1748780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AB38A07-4A2F-49D5-B6D5-905FFFA1274D}"/>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75BDD241-32B4-4567-B681-12A7C490FDB2}"/>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A current advert on NHS Jobs</a:t>
            </a:r>
          </a:p>
        </p:txBody>
      </p:sp>
      <p:sp>
        <p:nvSpPr>
          <p:cNvPr id="3" name="Rectangle 2">
            <a:extLst>
              <a:ext uri="{FF2B5EF4-FFF2-40B4-BE49-F238E27FC236}">
                <a16:creationId xmlns:a16="http://schemas.microsoft.com/office/drawing/2014/main" id="{5FD2A71A-E6E1-4CC5-9ACC-1E9ABCBD4523}"/>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65B79B66-B5AF-4247-BECC-FDC873097A49}"/>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(Second Step, 2026) • Listed closing date checked in search results: 9 October 2026</a:t>
            </a:r>
          </a:p>
        </p:txBody>
      </p:sp>
      <p:sp>
        <p:nvSpPr>
          <p:cNvPr id="5" name="Rectangle 4">
            <a:extLst>
              <a:ext uri="{FF2B5EF4-FFF2-40B4-BE49-F238E27FC236}">
                <a16:creationId xmlns:a16="http://schemas.microsoft.com/office/drawing/2014/main" id="{47AC8AE6-A612-475A-A38C-F390D1381E81}"/>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03</a:t>
            </a:r>
          </a:p>
        </p:txBody>
      </p:sp>
      <p:sp>
        <p:nvSpPr>
          <p:cNvPr id="6" name="Rectangle 5">
            <a:extLst>
              <a:ext uri="{FF2B5EF4-FFF2-40B4-BE49-F238E27FC236}">
                <a16:creationId xmlns:a16="http://schemas.microsoft.com/office/drawing/2014/main" id="{44487DA0-E4F0-48EA-BC99-FBB9DBCBEFA2}"/>
              </a:ext>
            </a:extLst>
          </p:cNvPr>
          <p:cNvSpPr>
            <a:spLocks noGrp="1"/>
          </p:cNvSpPr>
          <p:nvPr/>
        </p:nvSpPr>
        <p:spPr>
          <a:xfrm>
            <a:off x="609600" y="1743075"/>
            <a:ext cx="10668000" cy="571500"/>
          </a:xfrm>
          <a:prstGeom prst="rect">
            <a:avLst/>
          </a:prstGeom>
          <a:noFill/>
          <a:ln w="0">
            <a:noFill/>
          </a:ln>
        </p:spPr>
        <p:txBody>
          <a:bodyPr lIns="0" tIns="0" rIns="0" bIns="0"/>
          <a:lstStyle>
            <a:defPPr>
              <a:defRPr sz="2700" b="1">
                <a:solidFill>
                  <a:srgbClr val="176C70"/>
                </a:solidFill>
                <a:latin typeface="Aptos"/>
                <a:ea typeface="Aptos"/>
                <a:cs typeface="Aptos"/>
              </a:defRPr>
            </a:defPPr>
          </a:lstStyle>
          <a:p>
            <a:pPr>
              <a:defRPr sz="2700" b="1">
                <a:solidFill>
                  <a:srgbClr val="176C70"/>
                </a:solidFill>
                <a:latin typeface="Aptos"/>
                <a:ea typeface="Aptos"/>
                <a:cs typeface="Aptos"/>
              </a:defRPr>
            </a:pPr>
            <a:r>
              <a:rPr sz="2700" b="1">
                <a:solidFill>
                  <a:srgbClr val="176C70"/>
                </a:solidFill>
                <a:latin typeface="Aptos"/>
                <a:ea typeface="Aptos"/>
                <a:cs typeface="Aptos"/>
              </a:rPr>
              <a:t>Art Psychotherapist</a:t>
            </a:r>
          </a:p>
        </p:txBody>
      </p:sp>
      <p:sp>
        <p:nvSpPr>
          <p:cNvPr id="7" name="Rectangle 6">
            <a:extLst>
              <a:ext uri="{FF2B5EF4-FFF2-40B4-BE49-F238E27FC236}">
                <a16:creationId xmlns:a16="http://schemas.microsoft.com/office/drawing/2014/main" id="{5F6C3229-E5B3-43F7-9A2B-22AFD4C88874}"/>
              </a:ext>
            </a:extLst>
          </p:cNvPr>
          <p:cNvSpPr>
            <a:spLocks noGrp="1"/>
          </p:cNvSpPr>
          <p:nvPr/>
        </p:nvSpPr>
        <p:spPr>
          <a:xfrm>
            <a:off x="609600" y="2571750"/>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Employer and location</a:t>
            </a:r>
          </a:p>
        </p:txBody>
      </p:sp>
      <p:sp>
        <p:nvSpPr>
          <p:cNvPr id="8" name="Rectangle 7">
            <a:extLst>
              <a:ext uri="{FF2B5EF4-FFF2-40B4-BE49-F238E27FC236}">
                <a16:creationId xmlns:a16="http://schemas.microsoft.com/office/drawing/2014/main" id="{640CD15D-5B87-47C5-97C9-D6E0A8887D43}"/>
              </a:ext>
            </a:extLst>
          </p:cNvPr>
          <p:cNvSpPr>
            <a:spLocks noGrp="1"/>
          </p:cNvSpPr>
          <p:nvPr/>
        </p:nvSpPr>
        <p:spPr>
          <a:xfrm>
            <a:off x="3714750" y="2571750"/>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Second Step, Bridgwater, Somerset, TA6 4RL</a:t>
            </a:r>
          </a:p>
        </p:txBody>
      </p:sp>
      <p:sp>
        <p:nvSpPr>
          <p:cNvPr id="9" name="Rectangle 8">
            <a:extLst>
              <a:ext uri="{FF2B5EF4-FFF2-40B4-BE49-F238E27FC236}">
                <a16:creationId xmlns:a16="http://schemas.microsoft.com/office/drawing/2014/main" id="{B7A797EC-DC5E-444D-9942-F8DF2CA05E05}"/>
              </a:ext>
            </a:extLst>
          </p:cNvPr>
          <p:cNvSpPr>
            <a:spLocks noGrp="1"/>
          </p:cNvSpPr>
          <p:nvPr/>
        </p:nvSpPr>
        <p:spPr>
          <a:xfrm>
            <a:off x="609600" y="3524250"/>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Contract and pay</a:t>
            </a:r>
          </a:p>
        </p:txBody>
      </p:sp>
      <p:sp>
        <p:nvSpPr>
          <p:cNvPr id="10" name="Rectangle 9">
            <a:extLst>
              <a:ext uri="{FF2B5EF4-FFF2-40B4-BE49-F238E27FC236}">
                <a16:creationId xmlns:a16="http://schemas.microsoft.com/office/drawing/2014/main" id="{6B696A40-B8F8-408F-97B2-E38D3B2AFED0}"/>
              </a:ext>
            </a:extLst>
          </p:cNvPr>
          <p:cNvSpPr>
            <a:spLocks noGrp="1"/>
          </p:cNvSpPr>
          <p:nvPr/>
        </p:nvSpPr>
        <p:spPr>
          <a:xfrm>
            <a:off x="3714750" y="3524250"/>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Fixed-term, part-time job-share</a:t>
            </a:r>
          </a:p>
          <a:p>
            <a:pPr>
              <a:defRPr sz="1950" b="0">
                <a:solidFill>
                  <a:srgbClr val="233C46"/>
                </a:solidFill>
                <a:latin typeface="Aptos"/>
                <a:ea typeface="Aptos"/>
                <a:cs typeface="Aptos"/>
              </a:defRPr>
            </a:pPr>
            <a:r>
              <a:rPr sz="1950" b="0">
                <a:solidFill>
                  <a:srgbClr val="233C46"/>
                </a:solidFill>
                <a:latin typeface="Aptos"/>
                <a:ea typeface="Aptos"/>
                <a:cs typeface="Aptos"/>
              </a:rPr>
              <a:t>Advertised salary: £48,423 a year</a:t>
            </a:r>
          </a:p>
        </p:txBody>
      </p:sp>
      <p:sp>
        <p:nvSpPr>
          <p:cNvPr id="11" name="Rectangle 10">
            <a:extLst>
              <a:ext uri="{FF2B5EF4-FFF2-40B4-BE49-F238E27FC236}">
                <a16:creationId xmlns:a16="http://schemas.microsoft.com/office/drawing/2014/main" id="{C57F6398-2529-4517-AB65-4D951004E530}"/>
              </a:ext>
            </a:extLst>
          </p:cNvPr>
          <p:cNvSpPr>
            <a:spLocks noGrp="1"/>
          </p:cNvSpPr>
          <p:nvPr/>
        </p:nvSpPr>
        <p:spPr>
          <a:xfrm>
            <a:off x="609600" y="4667250"/>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Closing date</a:t>
            </a:r>
          </a:p>
        </p:txBody>
      </p:sp>
      <p:sp>
        <p:nvSpPr>
          <p:cNvPr id="12" name="Rectangle 11">
            <a:extLst>
              <a:ext uri="{FF2B5EF4-FFF2-40B4-BE49-F238E27FC236}">
                <a16:creationId xmlns:a16="http://schemas.microsoft.com/office/drawing/2014/main" id="{B2134590-F1C0-448F-B3F6-74EF16B37940}"/>
              </a:ext>
            </a:extLst>
          </p:cNvPr>
          <p:cNvSpPr>
            <a:spLocks noGrp="1"/>
          </p:cNvSpPr>
          <p:nvPr/>
        </p:nvSpPr>
        <p:spPr>
          <a:xfrm>
            <a:off x="3714750" y="4667250"/>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30 November 2026</a:t>
            </a:r>
          </a:p>
        </p:txBody>
      </p:sp>
      <p:sp>
        <p:nvSpPr>
          <p:cNvPr id="13" name="Rectangle 12">
            <a:extLst>
              <a:ext uri="{FF2B5EF4-FFF2-40B4-BE49-F238E27FC236}">
                <a16:creationId xmlns:a16="http://schemas.microsoft.com/office/drawing/2014/main" id="{CF566B65-A9E0-4CE8-A7AB-3EE65B624B92}"/>
              </a:ext>
            </a:extLst>
          </p:cNvPr>
          <p:cNvSpPr>
            <a:spLocks noGrp="1"/>
          </p:cNvSpPr>
          <p:nvPr/>
        </p:nvSpPr>
        <p:spPr>
          <a:xfrm>
            <a:off x="609600" y="5553075"/>
            <a:ext cx="10668000" cy="428625"/>
          </a:xfrm>
          <a:prstGeom prst="rect">
            <a:avLst/>
          </a:prstGeom>
          <a:noFill/>
          <a:ln w="0">
            <a:noFill/>
          </a:ln>
        </p:spPr>
        <p:txBody>
          <a:bodyPr lIns="0" tIns="0" rIns="0" bIns="0"/>
          <a:lstStyle>
            <a:defPPr>
              <a:defRPr sz="1575" b="0">
                <a:solidFill>
                  <a:srgbClr val="176C70"/>
                </a:solidFill>
                <a:latin typeface="Aptos"/>
                <a:ea typeface="Aptos"/>
                <a:cs typeface="Aptos"/>
              </a:defRPr>
            </a:defPPr>
          </a:lstStyle>
          <a:p>
            <a:pPr>
              <a:defRPr sz="1575" b="0">
                <a:solidFill>
                  <a:srgbClr val="176C70"/>
                </a:solidFill>
                <a:latin typeface="Aptos"/>
                <a:ea typeface="Aptos"/>
                <a:cs typeface="Aptos"/>
              </a:defRPr>
            </a:pPr>
            <a:r>
              <a:rPr>
                <a:hlinkClick r:id="rId3"/>
              </a:rPr>
              <a:t>View the original NHS Jobs advert: B0448-26-0093</a:t>
            </a:r>
          </a:p>
        </p:txBody>
      </p:sp>
    </p:spTree>
    <p:extLst>
      <p:ext uri="{BB962C8B-B14F-4D97-AF65-F5344CB8AC3E}">
        <p14:creationId xmlns:p14="http://schemas.microsoft.com/office/powerpoint/2010/main" val="263968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8448820-EA9E-4353-A891-7220A46D7446}"/>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AA3C2557-CA6F-425A-B223-A1EEA4B2F5A5}"/>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What the job requires</a:t>
            </a:r>
          </a:p>
        </p:txBody>
      </p:sp>
      <p:sp>
        <p:nvSpPr>
          <p:cNvPr id="3" name="Rectangle 2">
            <a:extLst>
              <a:ext uri="{FF2B5EF4-FFF2-40B4-BE49-F238E27FC236}">
                <a16:creationId xmlns:a16="http://schemas.microsoft.com/office/drawing/2014/main" id="{9FA49C1E-FA07-4C47-BC2B-4C159A2ADC9D}"/>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1F1AE8AD-8427-4804-B986-7388DC59812C}"/>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Advert: (Second Step, 2026). Professional route: (National Careers Service, n.d.)</a:t>
            </a:r>
          </a:p>
        </p:txBody>
      </p:sp>
      <p:sp>
        <p:nvSpPr>
          <p:cNvPr id="5" name="Rectangle 4">
            <a:extLst>
              <a:ext uri="{FF2B5EF4-FFF2-40B4-BE49-F238E27FC236}">
                <a16:creationId xmlns:a16="http://schemas.microsoft.com/office/drawing/2014/main" id="{B6F6177B-4DFC-41C3-A7E5-E8061C49AD89}"/>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04</a:t>
            </a:r>
          </a:p>
        </p:txBody>
      </p:sp>
      <p:sp>
        <p:nvSpPr>
          <p:cNvPr id="6" name="Rectangle 5">
            <a:extLst>
              <a:ext uri="{FF2B5EF4-FFF2-40B4-BE49-F238E27FC236}">
                <a16:creationId xmlns:a16="http://schemas.microsoft.com/office/drawing/2014/main" id="{E052366A-C842-4AE0-BB4B-C9F9703A29A2}"/>
              </a:ext>
            </a:extLst>
          </p:cNvPr>
          <p:cNvSpPr>
            <a:spLocks noGrp="1"/>
          </p:cNvSpPr>
          <p:nvPr/>
        </p:nvSpPr>
        <p:spPr>
          <a:xfrm>
            <a:off x="609600" y="17621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Essential experience</a:t>
            </a:r>
          </a:p>
        </p:txBody>
      </p:sp>
      <p:sp>
        <p:nvSpPr>
          <p:cNvPr id="7" name="Rectangle 6">
            <a:extLst>
              <a:ext uri="{FF2B5EF4-FFF2-40B4-BE49-F238E27FC236}">
                <a16:creationId xmlns:a16="http://schemas.microsoft.com/office/drawing/2014/main" id="{C0DA9393-9943-48C0-A330-911E26CB79F3}"/>
              </a:ext>
            </a:extLst>
          </p:cNvPr>
          <p:cNvSpPr>
            <a:spLocks noGrp="1"/>
          </p:cNvSpPr>
          <p:nvPr/>
        </p:nvSpPr>
        <p:spPr>
          <a:xfrm>
            <a:off x="3714750" y="17621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Adults facing multiple disadvantage</a:t>
            </a:r>
          </a:p>
          <a:p>
            <a:pPr>
              <a:defRPr sz="1950" b="0">
                <a:solidFill>
                  <a:srgbClr val="233C46"/>
                </a:solidFill>
                <a:latin typeface="Aptos"/>
                <a:ea typeface="Aptos"/>
                <a:cs typeface="Aptos"/>
              </a:defRPr>
            </a:pPr>
            <a:r>
              <a:rPr sz="1950" b="0">
                <a:solidFill>
                  <a:srgbClr val="233C46"/>
                </a:solidFill>
                <a:latin typeface="Aptos"/>
                <a:ea typeface="Aptos"/>
                <a:cs typeface="Aptos"/>
              </a:rPr>
              <a:t>Trauma and attachment frameworks</a:t>
            </a:r>
          </a:p>
          <a:p>
            <a:pPr>
              <a:defRPr sz="1950" b="0">
                <a:solidFill>
                  <a:srgbClr val="233C46"/>
                </a:solidFill>
                <a:latin typeface="Aptos"/>
                <a:ea typeface="Aptos"/>
                <a:cs typeface="Aptos"/>
              </a:defRPr>
            </a:pPr>
            <a:r>
              <a:rPr sz="1950" b="0">
                <a:solidFill>
                  <a:srgbClr val="233C46"/>
                </a:solidFill>
                <a:latin typeface="Aptos"/>
                <a:ea typeface="Aptos"/>
                <a:cs typeface="Aptos"/>
              </a:rPr>
              <a:t>Evaluation and audit</a:t>
            </a:r>
          </a:p>
        </p:txBody>
      </p:sp>
      <p:sp>
        <p:nvSpPr>
          <p:cNvPr id="8" name="Rectangle 7">
            <a:extLst>
              <a:ext uri="{FF2B5EF4-FFF2-40B4-BE49-F238E27FC236}">
                <a16:creationId xmlns:a16="http://schemas.microsoft.com/office/drawing/2014/main" id="{1536E1DE-3EA2-429C-BCAB-99D31CDFBE3C}"/>
              </a:ext>
            </a:extLst>
          </p:cNvPr>
          <p:cNvSpPr>
            <a:spLocks noGrp="1"/>
          </p:cNvSpPr>
          <p:nvPr/>
        </p:nvSpPr>
        <p:spPr>
          <a:xfrm>
            <a:off x="609600" y="3333750"/>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Work in this post</a:t>
            </a:r>
          </a:p>
        </p:txBody>
      </p:sp>
      <p:sp>
        <p:nvSpPr>
          <p:cNvPr id="9" name="Rectangle 8">
            <a:extLst>
              <a:ext uri="{FF2B5EF4-FFF2-40B4-BE49-F238E27FC236}">
                <a16:creationId xmlns:a16="http://schemas.microsoft.com/office/drawing/2014/main" id="{50323D59-4BFF-48A8-99BB-9A4972BB443A}"/>
              </a:ext>
            </a:extLst>
          </p:cNvPr>
          <p:cNvSpPr>
            <a:spLocks noGrp="1"/>
          </p:cNvSpPr>
          <p:nvPr/>
        </p:nvSpPr>
        <p:spPr>
          <a:xfrm>
            <a:off x="3714750" y="3333750"/>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Creative engagement, with potential individual therapy</a:t>
            </a:r>
          </a:p>
        </p:txBody>
      </p:sp>
      <p:sp>
        <p:nvSpPr>
          <p:cNvPr id="10" name="Rectangle 9">
            <a:extLst>
              <a:ext uri="{FF2B5EF4-FFF2-40B4-BE49-F238E27FC236}">
                <a16:creationId xmlns:a16="http://schemas.microsoft.com/office/drawing/2014/main" id="{29CA215D-2C55-447F-80C0-23FF35788A99}"/>
              </a:ext>
            </a:extLst>
          </p:cNvPr>
          <p:cNvSpPr>
            <a:spLocks noGrp="1"/>
          </p:cNvSpPr>
          <p:nvPr/>
        </p:nvSpPr>
        <p:spPr>
          <a:xfrm>
            <a:off x="609600" y="452437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Professional route</a:t>
            </a:r>
          </a:p>
        </p:txBody>
      </p:sp>
      <p:sp>
        <p:nvSpPr>
          <p:cNvPr id="11" name="Rectangle 10">
            <a:extLst>
              <a:ext uri="{FF2B5EF4-FFF2-40B4-BE49-F238E27FC236}">
                <a16:creationId xmlns:a16="http://schemas.microsoft.com/office/drawing/2014/main" id="{B524C351-652C-43D6-AE7A-3413B1F93849}"/>
              </a:ext>
            </a:extLst>
          </p:cNvPr>
          <p:cNvSpPr>
            <a:spLocks noGrp="1"/>
          </p:cNvSpPr>
          <p:nvPr/>
        </p:nvSpPr>
        <p:spPr>
          <a:xfrm>
            <a:off x="3714750" y="452437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HCPC-approved postgraduate master’s qualification and HCPC registration</a:t>
            </a:r>
          </a:p>
        </p:txBody>
      </p:sp>
    </p:spTree>
    <p:extLst>
      <p:ext uri="{BB962C8B-B14F-4D97-AF65-F5344CB8AC3E}">
        <p14:creationId xmlns:p14="http://schemas.microsoft.com/office/powerpoint/2010/main" val="1658644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2555001-3865-4836-A91E-46DB4F33ABAF}"/>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A628D104-228B-4E97-9EC7-A6F7353E64D2}"/>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My strengths and how they could fit</a:t>
            </a:r>
          </a:p>
        </p:txBody>
      </p:sp>
      <p:sp>
        <p:nvSpPr>
          <p:cNvPr id="3" name="Rectangle 2">
            <a:extLst>
              <a:ext uri="{FF2B5EF4-FFF2-40B4-BE49-F238E27FC236}">
                <a16:creationId xmlns:a16="http://schemas.microsoft.com/office/drawing/2014/main" id="{78460093-995B-4F21-91A0-316BFE1D38A9}"/>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52322DB1-B687-423D-B38A-FC2B1BC6D4DC}"/>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Suggested personal reflections. Role expectations: (HCPC, 2023)</a:t>
            </a:r>
          </a:p>
        </p:txBody>
      </p:sp>
      <p:sp>
        <p:nvSpPr>
          <p:cNvPr id="5" name="Rectangle 4">
            <a:extLst>
              <a:ext uri="{FF2B5EF4-FFF2-40B4-BE49-F238E27FC236}">
                <a16:creationId xmlns:a16="http://schemas.microsoft.com/office/drawing/2014/main" id="{05AB9F2A-CAA6-495A-B29C-EB1D191102C1}"/>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05</a:t>
            </a:r>
          </a:p>
        </p:txBody>
      </p:sp>
      <p:sp>
        <p:nvSpPr>
          <p:cNvPr id="6" name="Rectangle 5">
            <a:extLst>
              <a:ext uri="{FF2B5EF4-FFF2-40B4-BE49-F238E27FC236}">
                <a16:creationId xmlns:a16="http://schemas.microsoft.com/office/drawing/2014/main" id="{2D14EC38-033B-4CAC-8491-E84A6F7BEA02}"/>
              </a:ext>
            </a:extLst>
          </p:cNvPr>
          <p:cNvSpPr>
            <a:spLocks noGrp="1"/>
          </p:cNvSpPr>
          <p:nvPr/>
        </p:nvSpPr>
        <p:spPr>
          <a:xfrm>
            <a:off x="609600" y="17621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Creativity</a:t>
            </a:r>
          </a:p>
        </p:txBody>
      </p:sp>
      <p:sp>
        <p:nvSpPr>
          <p:cNvPr id="7" name="Rectangle 6">
            <a:extLst>
              <a:ext uri="{FF2B5EF4-FFF2-40B4-BE49-F238E27FC236}">
                <a16:creationId xmlns:a16="http://schemas.microsoft.com/office/drawing/2014/main" id="{F3579504-7C96-485D-9592-DD5288F9CA41}"/>
              </a:ext>
            </a:extLst>
          </p:cNvPr>
          <p:cNvSpPr>
            <a:spLocks noGrp="1"/>
          </p:cNvSpPr>
          <p:nvPr/>
        </p:nvSpPr>
        <p:spPr>
          <a:xfrm>
            <a:off x="3714750" y="17621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dirty="0">
                <a:solidFill>
                  <a:srgbClr val="233C46"/>
                </a:solidFill>
                <a:latin typeface="Aptos"/>
                <a:ea typeface="Aptos"/>
                <a:cs typeface="Aptos"/>
              </a:rPr>
              <a:t>I can explore different materials and adapt an activity.</a:t>
            </a:r>
          </a:p>
          <a:p>
            <a:pPr>
              <a:defRPr sz="1950" b="0">
                <a:solidFill>
                  <a:srgbClr val="233C46"/>
                </a:solidFill>
                <a:latin typeface="Aptos"/>
                <a:ea typeface="Aptos"/>
                <a:cs typeface="Aptos"/>
              </a:defRPr>
            </a:pPr>
            <a:endParaRPr sz="1950" b="0" dirty="0">
              <a:solidFill>
                <a:srgbClr val="233C46"/>
              </a:solidFill>
              <a:latin typeface="Aptos"/>
              <a:ea typeface="Aptos"/>
              <a:cs typeface="Aptos"/>
            </a:endParaRPr>
          </a:p>
        </p:txBody>
      </p:sp>
      <p:sp>
        <p:nvSpPr>
          <p:cNvPr id="8" name="Rectangle 7">
            <a:extLst>
              <a:ext uri="{FF2B5EF4-FFF2-40B4-BE49-F238E27FC236}">
                <a16:creationId xmlns:a16="http://schemas.microsoft.com/office/drawing/2014/main" id="{3CD45C5E-BDC1-4F30-9A41-432A0D05FE37}"/>
              </a:ext>
            </a:extLst>
          </p:cNvPr>
          <p:cNvSpPr>
            <a:spLocks noGrp="1"/>
          </p:cNvSpPr>
          <p:nvPr/>
        </p:nvSpPr>
        <p:spPr>
          <a:xfrm>
            <a:off x="609600" y="3143250"/>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Patience and listening</a:t>
            </a:r>
          </a:p>
        </p:txBody>
      </p:sp>
      <p:sp>
        <p:nvSpPr>
          <p:cNvPr id="9" name="Rectangle 8">
            <a:extLst>
              <a:ext uri="{FF2B5EF4-FFF2-40B4-BE49-F238E27FC236}">
                <a16:creationId xmlns:a16="http://schemas.microsoft.com/office/drawing/2014/main" id="{D47FCB03-6D2A-4766-B083-AB2742FD9C78}"/>
              </a:ext>
            </a:extLst>
          </p:cNvPr>
          <p:cNvSpPr>
            <a:spLocks noGrp="1"/>
          </p:cNvSpPr>
          <p:nvPr/>
        </p:nvSpPr>
        <p:spPr>
          <a:xfrm>
            <a:off x="3714750" y="3143250"/>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dirty="0">
                <a:solidFill>
                  <a:srgbClr val="233C46"/>
                </a:solidFill>
                <a:latin typeface="Aptos"/>
                <a:ea typeface="Aptos"/>
                <a:cs typeface="Aptos"/>
              </a:rPr>
              <a:t>I allow someone time and check I have understood.</a:t>
            </a:r>
          </a:p>
          <a:p>
            <a:pPr>
              <a:defRPr sz="1950" b="0">
                <a:solidFill>
                  <a:srgbClr val="233C46"/>
                </a:solidFill>
                <a:latin typeface="Aptos"/>
                <a:ea typeface="Aptos"/>
                <a:cs typeface="Aptos"/>
              </a:defRPr>
            </a:pPr>
            <a:endParaRPr sz="1950" b="0" dirty="0">
              <a:solidFill>
                <a:srgbClr val="233C46"/>
              </a:solidFill>
              <a:latin typeface="Aptos"/>
              <a:ea typeface="Aptos"/>
              <a:cs typeface="Aptos"/>
            </a:endParaRPr>
          </a:p>
        </p:txBody>
      </p:sp>
      <p:sp>
        <p:nvSpPr>
          <p:cNvPr id="10" name="Rectangle 9">
            <a:extLst>
              <a:ext uri="{FF2B5EF4-FFF2-40B4-BE49-F238E27FC236}">
                <a16:creationId xmlns:a16="http://schemas.microsoft.com/office/drawing/2014/main" id="{F48D0E4B-F117-4714-A991-F9489BE8B006}"/>
              </a:ext>
            </a:extLst>
          </p:cNvPr>
          <p:cNvSpPr>
            <a:spLocks noGrp="1"/>
          </p:cNvSpPr>
          <p:nvPr/>
        </p:nvSpPr>
        <p:spPr>
          <a:xfrm>
            <a:off x="609600" y="452437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Respect for individuals</a:t>
            </a:r>
          </a:p>
        </p:txBody>
      </p:sp>
      <p:sp>
        <p:nvSpPr>
          <p:cNvPr id="11" name="Rectangle 10">
            <a:extLst>
              <a:ext uri="{FF2B5EF4-FFF2-40B4-BE49-F238E27FC236}">
                <a16:creationId xmlns:a16="http://schemas.microsoft.com/office/drawing/2014/main" id="{8B365818-799E-470E-8DB6-23EAD113D46B}"/>
              </a:ext>
            </a:extLst>
          </p:cNvPr>
          <p:cNvSpPr>
            <a:spLocks noGrp="1"/>
          </p:cNvSpPr>
          <p:nvPr/>
        </p:nvSpPr>
        <p:spPr>
          <a:xfrm>
            <a:off x="3714750" y="452437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dirty="0">
                <a:solidFill>
                  <a:srgbClr val="233C46"/>
                </a:solidFill>
                <a:latin typeface="Aptos"/>
                <a:ea typeface="Aptos"/>
                <a:cs typeface="Aptos"/>
              </a:rPr>
              <a:t>I consider preferences rather than make assumptions.</a:t>
            </a:r>
          </a:p>
          <a:p>
            <a:pPr>
              <a:defRPr sz="1950" b="0">
                <a:solidFill>
                  <a:srgbClr val="233C46"/>
                </a:solidFill>
                <a:latin typeface="Aptos"/>
                <a:ea typeface="Aptos"/>
                <a:cs typeface="Aptos"/>
              </a:defRPr>
            </a:pPr>
            <a:endParaRPr sz="1950" b="0" dirty="0">
              <a:solidFill>
                <a:srgbClr val="233C46"/>
              </a:solidFill>
              <a:latin typeface="Aptos"/>
              <a:ea typeface="Aptos"/>
              <a:cs typeface="Aptos"/>
            </a:endParaRPr>
          </a:p>
        </p:txBody>
      </p:sp>
    </p:spTree>
    <p:extLst>
      <p:ext uri="{BB962C8B-B14F-4D97-AF65-F5344CB8AC3E}">
        <p14:creationId xmlns:p14="http://schemas.microsoft.com/office/powerpoint/2010/main" val="1777237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E2E296-8817-4A55-B39E-2B040F690B5A}"/>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EDB1508D-C8D9-40CD-AF34-CAE2EBDD0935}"/>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My weaknesses and how I would address them</a:t>
            </a:r>
          </a:p>
        </p:txBody>
      </p:sp>
      <p:sp>
        <p:nvSpPr>
          <p:cNvPr id="3" name="Rectangle 2">
            <a:extLst>
              <a:ext uri="{FF2B5EF4-FFF2-40B4-BE49-F238E27FC236}">
                <a16:creationId xmlns:a16="http://schemas.microsoft.com/office/drawing/2014/main" id="{7A6B708F-5990-417A-923E-D736E6E79C2C}"/>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B49B4EB9-988B-4E23-BDD5-0BCB0D867AC0}"/>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Suggested gaps to confirm. Professional expectations: (HCPC, 2023)</a:t>
            </a:r>
          </a:p>
        </p:txBody>
      </p:sp>
      <p:sp>
        <p:nvSpPr>
          <p:cNvPr id="5" name="Rectangle 4">
            <a:extLst>
              <a:ext uri="{FF2B5EF4-FFF2-40B4-BE49-F238E27FC236}">
                <a16:creationId xmlns:a16="http://schemas.microsoft.com/office/drawing/2014/main" id="{D57E5DB9-8ED4-456D-813F-110D28327595}"/>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06</a:t>
            </a:r>
          </a:p>
        </p:txBody>
      </p:sp>
      <p:sp>
        <p:nvSpPr>
          <p:cNvPr id="6" name="Rectangle 5">
            <a:extLst>
              <a:ext uri="{FF2B5EF4-FFF2-40B4-BE49-F238E27FC236}">
                <a16:creationId xmlns:a16="http://schemas.microsoft.com/office/drawing/2014/main" id="{F5C983E6-9556-401F-A399-C30D3DE2AF04}"/>
              </a:ext>
            </a:extLst>
          </p:cNvPr>
          <p:cNvSpPr>
            <a:spLocks noGrp="1"/>
          </p:cNvSpPr>
          <p:nvPr/>
        </p:nvSpPr>
        <p:spPr>
          <a:xfrm>
            <a:off x="609600" y="17621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Qualification gap</a:t>
            </a:r>
          </a:p>
        </p:txBody>
      </p:sp>
      <p:sp>
        <p:nvSpPr>
          <p:cNvPr id="7" name="Rectangle 6">
            <a:extLst>
              <a:ext uri="{FF2B5EF4-FFF2-40B4-BE49-F238E27FC236}">
                <a16:creationId xmlns:a16="http://schemas.microsoft.com/office/drawing/2014/main" id="{660FE330-86D5-4341-B961-9B8812885786}"/>
              </a:ext>
            </a:extLst>
          </p:cNvPr>
          <p:cNvSpPr>
            <a:spLocks noGrp="1"/>
          </p:cNvSpPr>
          <p:nvPr/>
        </p:nvSpPr>
        <p:spPr>
          <a:xfrm>
            <a:off x="3714750" y="17621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Check my current qualifications against approved course entry requirements.</a:t>
            </a:r>
          </a:p>
        </p:txBody>
      </p:sp>
      <p:sp>
        <p:nvSpPr>
          <p:cNvPr id="8" name="Rectangle 7">
            <a:extLst>
              <a:ext uri="{FF2B5EF4-FFF2-40B4-BE49-F238E27FC236}">
                <a16:creationId xmlns:a16="http://schemas.microsoft.com/office/drawing/2014/main" id="{78926110-7AC2-4B7D-89F3-B64BBBB0C9EF}"/>
              </a:ext>
            </a:extLst>
          </p:cNvPr>
          <p:cNvSpPr>
            <a:spLocks noGrp="1"/>
          </p:cNvSpPr>
          <p:nvPr/>
        </p:nvSpPr>
        <p:spPr>
          <a:xfrm>
            <a:off x="609600" y="300037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Limited clinical experience</a:t>
            </a:r>
          </a:p>
        </p:txBody>
      </p:sp>
      <p:sp>
        <p:nvSpPr>
          <p:cNvPr id="9" name="Rectangle 8">
            <a:extLst>
              <a:ext uri="{FF2B5EF4-FFF2-40B4-BE49-F238E27FC236}">
                <a16:creationId xmlns:a16="http://schemas.microsoft.com/office/drawing/2014/main" id="{8EC4DE27-84AE-4BC2-A6EE-5B9DBF68B262}"/>
              </a:ext>
            </a:extLst>
          </p:cNvPr>
          <p:cNvSpPr>
            <a:spLocks noGrp="1"/>
          </p:cNvSpPr>
          <p:nvPr/>
        </p:nvSpPr>
        <p:spPr>
          <a:xfrm>
            <a:off x="3714750" y="300037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Seek a suitable supervised support or volunteering role.</a:t>
            </a:r>
          </a:p>
        </p:txBody>
      </p:sp>
      <p:sp>
        <p:nvSpPr>
          <p:cNvPr id="10" name="Rectangle 9">
            <a:extLst>
              <a:ext uri="{FF2B5EF4-FFF2-40B4-BE49-F238E27FC236}">
                <a16:creationId xmlns:a16="http://schemas.microsoft.com/office/drawing/2014/main" id="{363D2801-426C-40E7-ABEB-5703AF13DF7C}"/>
              </a:ext>
            </a:extLst>
          </p:cNvPr>
          <p:cNvSpPr>
            <a:spLocks noGrp="1"/>
          </p:cNvSpPr>
          <p:nvPr/>
        </p:nvSpPr>
        <p:spPr>
          <a:xfrm>
            <a:off x="609600" y="42386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Confidence and boundaries</a:t>
            </a:r>
          </a:p>
        </p:txBody>
      </p:sp>
      <p:sp>
        <p:nvSpPr>
          <p:cNvPr id="11" name="Rectangle 10">
            <a:extLst>
              <a:ext uri="{FF2B5EF4-FFF2-40B4-BE49-F238E27FC236}">
                <a16:creationId xmlns:a16="http://schemas.microsoft.com/office/drawing/2014/main" id="{A6640F10-979C-4FD8-B61C-B6F0636DECAB}"/>
              </a:ext>
            </a:extLst>
          </p:cNvPr>
          <p:cNvSpPr>
            <a:spLocks noGrp="1"/>
          </p:cNvSpPr>
          <p:nvPr/>
        </p:nvSpPr>
        <p:spPr>
          <a:xfrm>
            <a:off x="3714750" y="42386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Practise communication, request feedback and learn when to seek advice.</a:t>
            </a:r>
          </a:p>
        </p:txBody>
      </p:sp>
      <p:sp>
        <p:nvSpPr>
          <p:cNvPr id="12" name="Rectangle 11">
            <a:extLst>
              <a:ext uri="{FF2B5EF4-FFF2-40B4-BE49-F238E27FC236}">
                <a16:creationId xmlns:a16="http://schemas.microsoft.com/office/drawing/2014/main" id="{F205B06E-548C-4150-95AA-DE63233E7177}"/>
              </a:ext>
            </a:extLst>
          </p:cNvPr>
          <p:cNvSpPr>
            <a:spLocks noGrp="1"/>
          </p:cNvSpPr>
          <p:nvPr/>
        </p:nvSpPr>
        <p:spPr>
          <a:xfrm>
            <a:off x="609600" y="5467350"/>
            <a:ext cx="10668000" cy="495300"/>
          </a:xfrm>
          <a:prstGeom prst="rect">
            <a:avLst/>
          </a:prstGeom>
          <a:noFill/>
          <a:ln w="0">
            <a:noFill/>
          </a:ln>
        </p:spPr>
        <p:txBody>
          <a:bodyPr lIns="0" tIns="0" rIns="0" bIns="0"/>
          <a:lstStyle>
            <a:defPPr>
              <a:defRPr sz="1725" b="1">
                <a:solidFill>
                  <a:srgbClr val="176C70"/>
                </a:solidFill>
                <a:latin typeface="Aptos"/>
                <a:ea typeface="Aptos"/>
                <a:cs typeface="Aptos"/>
              </a:defRPr>
            </a:defPPr>
          </a:lstStyle>
          <a:p>
            <a:pPr>
              <a:defRPr sz="1725" b="1">
                <a:solidFill>
                  <a:srgbClr val="176C70"/>
                </a:solidFill>
                <a:latin typeface="Aptos"/>
                <a:ea typeface="Aptos"/>
                <a:cs typeface="Aptos"/>
              </a:defRPr>
            </a:pPr>
            <a:r>
              <a:rPr sz="1725" b="1">
                <a:solidFill>
                  <a:srgbClr val="176C70"/>
                </a:solidFill>
                <a:latin typeface="Aptos"/>
                <a:ea typeface="Aptos"/>
                <a:cs typeface="Aptos"/>
              </a:rPr>
              <a:t>My creativity can support learning. Clinical competence needs formal training.</a:t>
            </a:r>
          </a:p>
        </p:txBody>
      </p:sp>
    </p:spTree>
    <p:extLst>
      <p:ext uri="{BB962C8B-B14F-4D97-AF65-F5344CB8AC3E}">
        <p14:creationId xmlns:p14="http://schemas.microsoft.com/office/powerpoint/2010/main" val="2035314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F2BC265-9AEE-4346-B1D4-35A2E2001480}"/>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725DFEAC-A281-4ECC-9688-8B8FB6671D44}"/>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Opportunities and threats to my career plan</a:t>
            </a:r>
          </a:p>
        </p:txBody>
      </p:sp>
      <p:sp>
        <p:nvSpPr>
          <p:cNvPr id="3" name="Rectangle 2">
            <a:extLst>
              <a:ext uri="{FF2B5EF4-FFF2-40B4-BE49-F238E27FC236}">
                <a16:creationId xmlns:a16="http://schemas.microsoft.com/office/drawing/2014/main" id="{A82020A9-BCD8-412F-9D55-669CB451A709}"/>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77D35BEF-49A2-476B-ACDD-26E7DF870B63}"/>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(National Careers Service, n.d.; HCPC, 2023; Second Step, 2026)</a:t>
            </a:r>
          </a:p>
        </p:txBody>
      </p:sp>
      <p:sp>
        <p:nvSpPr>
          <p:cNvPr id="5" name="Rectangle 4">
            <a:extLst>
              <a:ext uri="{FF2B5EF4-FFF2-40B4-BE49-F238E27FC236}">
                <a16:creationId xmlns:a16="http://schemas.microsoft.com/office/drawing/2014/main" id="{F17D093E-9276-4B1E-856E-CF7582D20861}"/>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07</a:t>
            </a:r>
          </a:p>
        </p:txBody>
      </p:sp>
      <p:sp>
        <p:nvSpPr>
          <p:cNvPr id="6" name="Rectangle 5">
            <a:extLst>
              <a:ext uri="{FF2B5EF4-FFF2-40B4-BE49-F238E27FC236}">
                <a16:creationId xmlns:a16="http://schemas.microsoft.com/office/drawing/2014/main" id="{0242C549-B08A-4705-8E77-DDC27FCACFBA}"/>
              </a:ext>
            </a:extLst>
          </p:cNvPr>
          <p:cNvSpPr>
            <a:spLocks noGrp="1"/>
          </p:cNvSpPr>
          <p:nvPr/>
        </p:nvSpPr>
        <p:spPr>
          <a:xfrm>
            <a:off x="6000750" y="1762125"/>
            <a:ext cx="19050" cy="3905250"/>
          </a:xfrm>
          <a:prstGeom prst="rect">
            <a:avLst/>
          </a:prstGeom>
          <a:solidFill>
            <a:srgbClr val="CEDAD7"/>
          </a:solidFill>
          <a:ln w="0">
            <a:noFill/>
          </a:ln>
        </p:spPr>
        <p:txBody>
          <a:bodyPr/>
          <a:lstStyle/>
          <a:p>
            <a:endParaRPr lang="en-GB"/>
          </a:p>
        </p:txBody>
      </p:sp>
      <p:sp>
        <p:nvSpPr>
          <p:cNvPr id="7" name="Rectangle 6">
            <a:extLst>
              <a:ext uri="{FF2B5EF4-FFF2-40B4-BE49-F238E27FC236}">
                <a16:creationId xmlns:a16="http://schemas.microsoft.com/office/drawing/2014/main" id="{D761ADCF-B389-4E83-A97B-9B3C794F6CBF}"/>
              </a:ext>
            </a:extLst>
          </p:cNvPr>
          <p:cNvSpPr>
            <a:spLocks noGrp="1"/>
          </p:cNvSpPr>
          <p:nvPr/>
        </p:nvSpPr>
        <p:spPr>
          <a:xfrm>
            <a:off x="609600" y="1762125"/>
            <a:ext cx="5048250" cy="457200"/>
          </a:xfrm>
          <a:prstGeom prst="rect">
            <a:avLst/>
          </a:prstGeom>
          <a:noFill/>
          <a:ln w="0">
            <a:noFill/>
          </a:ln>
        </p:spPr>
        <p:txBody>
          <a:bodyPr lIns="0" tIns="0" rIns="0" bIns="0"/>
          <a:lstStyle>
            <a:defPPr>
              <a:defRPr sz="2250" b="1">
                <a:solidFill>
                  <a:srgbClr val="176C70"/>
                </a:solidFill>
                <a:latin typeface="Aptos"/>
                <a:ea typeface="Aptos"/>
                <a:cs typeface="Aptos"/>
              </a:defRPr>
            </a:defPPr>
          </a:lstStyle>
          <a:p>
            <a:pPr>
              <a:defRPr sz="2250" b="1">
                <a:solidFill>
                  <a:srgbClr val="176C70"/>
                </a:solidFill>
                <a:latin typeface="Aptos"/>
                <a:ea typeface="Aptos"/>
                <a:cs typeface="Aptos"/>
              </a:defRPr>
            </a:pPr>
            <a:r>
              <a:rPr sz="2250" b="1">
                <a:solidFill>
                  <a:srgbClr val="176C70"/>
                </a:solidFill>
                <a:latin typeface="Aptos"/>
                <a:ea typeface="Aptos"/>
                <a:cs typeface="Aptos"/>
              </a:rPr>
              <a:t>Opportunities</a:t>
            </a:r>
          </a:p>
        </p:txBody>
      </p:sp>
      <p:sp>
        <p:nvSpPr>
          <p:cNvPr id="8" name="Rectangle 7">
            <a:extLst>
              <a:ext uri="{FF2B5EF4-FFF2-40B4-BE49-F238E27FC236}">
                <a16:creationId xmlns:a16="http://schemas.microsoft.com/office/drawing/2014/main" id="{199CD6B1-670E-4416-8964-E2C698F82AC3}"/>
              </a:ext>
            </a:extLst>
          </p:cNvPr>
          <p:cNvSpPr>
            <a:spLocks noGrp="1"/>
          </p:cNvSpPr>
          <p:nvPr/>
        </p:nvSpPr>
        <p:spPr>
          <a:xfrm>
            <a:off x="609600" y="2428875"/>
            <a:ext cx="4857750" cy="3000375"/>
          </a:xfrm>
          <a:prstGeom prst="rect">
            <a:avLst/>
          </a:prstGeom>
          <a:noFill/>
          <a:ln w="0">
            <a:noFill/>
          </a:ln>
        </p:spPr>
        <p:txBody>
          <a:bodyPr lIns="0" tIns="0" rIns="0" bIns="0"/>
          <a:lstStyle>
            <a:defPPr>
              <a:defRPr sz="2025" b="0">
                <a:solidFill>
                  <a:srgbClr val="233C46"/>
                </a:solidFill>
                <a:latin typeface="Aptos"/>
                <a:ea typeface="Aptos"/>
                <a:cs typeface="Aptos"/>
              </a:defRPr>
            </a:defPPr>
          </a:lstStyle>
          <a:p>
            <a:pPr>
              <a:defRPr sz="2025" b="0">
                <a:solidFill>
                  <a:srgbClr val="233C46"/>
                </a:solidFill>
                <a:latin typeface="Aptos"/>
                <a:ea typeface="Aptos"/>
                <a:cs typeface="Aptos"/>
              </a:defRPr>
            </a:pPr>
            <a:r>
              <a:rPr sz="2025" b="0">
                <a:solidFill>
                  <a:srgbClr val="233C46"/>
                </a:solidFill>
                <a:latin typeface="Aptos"/>
                <a:ea typeface="Aptos"/>
                <a:cs typeface="Aptos"/>
              </a:rPr>
              <a:t>Community arts or mental health volunteering</a:t>
            </a:r>
          </a:p>
          <a:p>
            <a:endParaRPr sz="2025" b="0">
              <a:solidFill>
                <a:srgbClr val="233C46"/>
              </a:solidFill>
              <a:latin typeface="Aptos"/>
              <a:ea typeface="Aptos"/>
              <a:cs typeface="Aptos"/>
            </a:endParaRPr>
          </a:p>
          <a:p>
            <a:pPr>
              <a:defRPr sz="2025" b="0">
                <a:solidFill>
                  <a:srgbClr val="233C46"/>
                </a:solidFill>
                <a:latin typeface="Aptos"/>
                <a:ea typeface="Aptos"/>
                <a:cs typeface="Aptos"/>
              </a:defRPr>
            </a:pPr>
            <a:r>
              <a:rPr sz="2025" b="0">
                <a:solidFill>
                  <a:srgbClr val="233C46"/>
                </a:solidFill>
                <a:latin typeface="Aptos"/>
                <a:ea typeface="Aptos"/>
                <a:cs typeface="Aptos"/>
              </a:rPr>
              <a:t>Approved postgraduate training</a:t>
            </a:r>
          </a:p>
          <a:p>
            <a:endParaRPr sz="2025" b="0">
              <a:solidFill>
                <a:srgbClr val="233C46"/>
              </a:solidFill>
              <a:latin typeface="Aptos"/>
              <a:ea typeface="Aptos"/>
              <a:cs typeface="Aptos"/>
            </a:endParaRPr>
          </a:p>
          <a:p>
            <a:pPr>
              <a:defRPr sz="2025" b="0">
                <a:solidFill>
                  <a:srgbClr val="233C46"/>
                </a:solidFill>
                <a:latin typeface="Aptos"/>
                <a:ea typeface="Aptos"/>
                <a:cs typeface="Aptos"/>
              </a:defRPr>
            </a:pPr>
            <a:r>
              <a:rPr sz="2025" b="0">
                <a:solidFill>
                  <a:srgbClr val="233C46"/>
                </a:solidFill>
                <a:latin typeface="Aptos"/>
                <a:ea typeface="Aptos"/>
                <a:cs typeface="Aptos"/>
              </a:rPr>
              <a:t>Explore an arts therapist apprenticeship</a:t>
            </a:r>
          </a:p>
        </p:txBody>
      </p:sp>
      <p:sp>
        <p:nvSpPr>
          <p:cNvPr id="9" name="Rectangle 8">
            <a:extLst>
              <a:ext uri="{FF2B5EF4-FFF2-40B4-BE49-F238E27FC236}">
                <a16:creationId xmlns:a16="http://schemas.microsoft.com/office/drawing/2014/main" id="{EFACF138-194D-43E9-8548-472A20A6DB68}"/>
              </a:ext>
            </a:extLst>
          </p:cNvPr>
          <p:cNvSpPr>
            <a:spLocks noGrp="1"/>
          </p:cNvSpPr>
          <p:nvPr/>
        </p:nvSpPr>
        <p:spPr>
          <a:xfrm>
            <a:off x="6477000" y="1762125"/>
            <a:ext cx="5048250" cy="457200"/>
          </a:xfrm>
          <a:prstGeom prst="rect">
            <a:avLst/>
          </a:prstGeom>
          <a:noFill/>
          <a:ln w="0">
            <a:noFill/>
          </a:ln>
        </p:spPr>
        <p:txBody>
          <a:bodyPr lIns="0" tIns="0" rIns="0" bIns="0"/>
          <a:lstStyle>
            <a:defPPr>
              <a:defRPr sz="2250" b="1">
                <a:solidFill>
                  <a:srgbClr val="B48452"/>
                </a:solidFill>
                <a:latin typeface="Aptos"/>
                <a:ea typeface="Aptos"/>
                <a:cs typeface="Aptos"/>
              </a:defRPr>
            </a:defPPr>
          </a:lstStyle>
          <a:p>
            <a:pPr>
              <a:defRPr sz="2250" b="1">
                <a:solidFill>
                  <a:srgbClr val="B48452"/>
                </a:solidFill>
                <a:latin typeface="Aptos"/>
                <a:ea typeface="Aptos"/>
                <a:cs typeface="Aptos"/>
              </a:defRPr>
            </a:pPr>
            <a:r>
              <a:rPr sz="2250" b="1">
                <a:solidFill>
                  <a:srgbClr val="B48452"/>
                </a:solidFill>
                <a:latin typeface="Aptos"/>
                <a:ea typeface="Aptos"/>
                <a:cs typeface="Aptos"/>
              </a:rPr>
              <a:t>Threats</a:t>
            </a:r>
          </a:p>
        </p:txBody>
      </p:sp>
      <p:sp>
        <p:nvSpPr>
          <p:cNvPr id="10" name="Rectangle 9">
            <a:extLst>
              <a:ext uri="{FF2B5EF4-FFF2-40B4-BE49-F238E27FC236}">
                <a16:creationId xmlns:a16="http://schemas.microsoft.com/office/drawing/2014/main" id="{46C820D0-6A48-463A-BE03-D3EB29C6D24D}"/>
              </a:ext>
            </a:extLst>
          </p:cNvPr>
          <p:cNvSpPr>
            <a:spLocks noGrp="1"/>
          </p:cNvSpPr>
          <p:nvPr/>
        </p:nvSpPr>
        <p:spPr>
          <a:xfrm>
            <a:off x="6477000" y="2428875"/>
            <a:ext cx="4762500" cy="3000375"/>
          </a:xfrm>
          <a:prstGeom prst="rect">
            <a:avLst/>
          </a:prstGeom>
          <a:noFill/>
          <a:ln w="0">
            <a:noFill/>
          </a:ln>
        </p:spPr>
        <p:txBody>
          <a:bodyPr lIns="0" tIns="0" rIns="0" bIns="0"/>
          <a:lstStyle>
            <a:defPPr>
              <a:defRPr sz="2025" b="0">
                <a:solidFill>
                  <a:srgbClr val="233C46"/>
                </a:solidFill>
                <a:latin typeface="Aptos"/>
                <a:ea typeface="Aptos"/>
                <a:cs typeface="Aptos"/>
              </a:defRPr>
            </a:defPPr>
          </a:lstStyle>
          <a:p>
            <a:pPr>
              <a:defRPr sz="2025" b="0">
                <a:solidFill>
                  <a:srgbClr val="233C46"/>
                </a:solidFill>
                <a:latin typeface="Aptos"/>
                <a:ea typeface="Aptos"/>
                <a:cs typeface="Aptos"/>
              </a:defRPr>
            </a:pPr>
            <a:r>
              <a:rPr sz="2025" b="0">
                <a:solidFill>
                  <a:srgbClr val="233C46"/>
                </a:solidFill>
                <a:latin typeface="Aptos"/>
                <a:ea typeface="Aptos"/>
                <a:cs typeface="Aptos"/>
              </a:rPr>
              <a:t>Training costs and study commitments</a:t>
            </a:r>
          </a:p>
          <a:p>
            <a:endParaRPr sz="2025" b="0">
              <a:solidFill>
                <a:srgbClr val="233C46"/>
              </a:solidFill>
              <a:latin typeface="Aptos"/>
              <a:ea typeface="Aptos"/>
              <a:cs typeface="Aptos"/>
            </a:endParaRPr>
          </a:p>
          <a:p>
            <a:pPr>
              <a:defRPr sz="2025" b="0">
                <a:solidFill>
                  <a:srgbClr val="233C46"/>
                </a:solidFill>
                <a:latin typeface="Aptos"/>
                <a:ea typeface="Aptos"/>
                <a:cs typeface="Aptos"/>
              </a:defRPr>
            </a:pPr>
            <a:r>
              <a:rPr sz="2025" b="0">
                <a:solidFill>
                  <a:srgbClr val="233C46"/>
                </a:solidFill>
                <a:latin typeface="Aptos"/>
                <a:ea typeface="Aptos"/>
                <a:cs typeface="Aptos"/>
              </a:rPr>
              <a:t>Emotional demands of the work</a:t>
            </a:r>
          </a:p>
          <a:p>
            <a:endParaRPr sz="2025" b="0">
              <a:solidFill>
                <a:srgbClr val="233C46"/>
              </a:solidFill>
              <a:latin typeface="Aptos"/>
              <a:ea typeface="Aptos"/>
              <a:cs typeface="Aptos"/>
            </a:endParaRPr>
          </a:p>
          <a:p>
            <a:pPr>
              <a:defRPr sz="2025" b="0">
                <a:solidFill>
                  <a:srgbClr val="233C46"/>
                </a:solidFill>
                <a:latin typeface="Aptos"/>
                <a:ea typeface="Aptos"/>
                <a:cs typeface="Aptos"/>
              </a:defRPr>
            </a:pPr>
            <a:r>
              <a:rPr sz="2025" b="0">
                <a:solidFill>
                  <a:srgbClr val="233C46"/>
                </a:solidFill>
                <a:latin typeface="Aptos"/>
                <a:ea typeface="Aptos"/>
                <a:cs typeface="Aptos"/>
              </a:rPr>
              <a:t>This advertised contract is temporary</a:t>
            </a:r>
          </a:p>
        </p:txBody>
      </p:sp>
    </p:spTree>
    <p:extLst>
      <p:ext uri="{BB962C8B-B14F-4D97-AF65-F5344CB8AC3E}">
        <p14:creationId xmlns:p14="http://schemas.microsoft.com/office/powerpoint/2010/main" val="202765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A741DD-D374-4D0D-B064-8BCB7115A35B}"/>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9D831E89-BC72-4DD3-A79A-332750E9A8F3}"/>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My practical development plan</a:t>
            </a:r>
          </a:p>
        </p:txBody>
      </p:sp>
      <p:sp>
        <p:nvSpPr>
          <p:cNvPr id="3" name="Rectangle 2">
            <a:extLst>
              <a:ext uri="{FF2B5EF4-FFF2-40B4-BE49-F238E27FC236}">
                <a16:creationId xmlns:a16="http://schemas.microsoft.com/office/drawing/2014/main" id="{0E874BF5-520B-46BC-A017-2287D55E6840}"/>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4A35895F-B96B-4C58-AAF8-F567C4FFAB77}"/>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Proposed personal actions, informed by (National Careers Service, n.d.; HCPC, 2023)</a:t>
            </a:r>
          </a:p>
        </p:txBody>
      </p:sp>
      <p:sp>
        <p:nvSpPr>
          <p:cNvPr id="5" name="Rectangle 4">
            <a:extLst>
              <a:ext uri="{FF2B5EF4-FFF2-40B4-BE49-F238E27FC236}">
                <a16:creationId xmlns:a16="http://schemas.microsoft.com/office/drawing/2014/main" id="{8A7A3B48-CD07-46CC-8868-E8BDE6EAF5B1}"/>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08</a:t>
            </a:r>
          </a:p>
        </p:txBody>
      </p:sp>
      <p:sp>
        <p:nvSpPr>
          <p:cNvPr id="6" name="Rectangle 5">
            <a:extLst>
              <a:ext uri="{FF2B5EF4-FFF2-40B4-BE49-F238E27FC236}">
                <a16:creationId xmlns:a16="http://schemas.microsoft.com/office/drawing/2014/main" id="{96B639CB-CF6E-4ED9-95DD-3FC50454ACA5}"/>
              </a:ext>
            </a:extLst>
          </p:cNvPr>
          <p:cNvSpPr>
            <a:spLocks noGrp="1"/>
          </p:cNvSpPr>
          <p:nvPr/>
        </p:nvSpPr>
        <p:spPr>
          <a:xfrm>
            <a:off x="609600" y="17621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Within 1 month</a:t>
            </a:r>
          </a:p>
        </p:txBody>
      </p:sp>
      <p:sp>
        <p:nvSpPr>
          <p:cNvPr id="7" name="Rectangle 6">
            <a:extLst>
              <a:ext uri="{FF2B5EF4-FFF2-40B4-BE49-F238E27FC236}">
                <a16:creationId xmlns:a16="http://schemas.microsoft.com/office/drawing/2014/main" id="{DFD3B50F-0507-48CD-9594-EEFB000A00D6}"/>
              </a:ext>
            </a:extLst>
          </p:cNvPr>
          <p:cNvSpPr>
            <a:spLocks noGrp="1"/>
          </p:cNvSpPr>
          <p:nvPr/>
        </p:nvSpPr>
        <p:spPr>
          <a:xfrm>
            <a:off x="3714750" y="17621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Compare two HCPC-approved courses.</a:t>
            </a:r>
          </a:p>
          <a:p>
            <a:pPr>
              <a:defRPr sz="1950" b="0">
                <a:solidFill>
                  <a:srgbClr val="233C46"/>
                </a:solidFill>
                <a:latin typeface="Aptos"/>
                <a:ea typeface="Aptos"/>
                <a:cs typeface="Aptos"/>
              </a:defRPr>
            </a:pPr>
            <a:r>
              <a:rPr sz="1950" b="0">
                <a:solidFill>
                  <a:srgbClr val="233C46"/>
                </a:solidFill>
                <a:latin typeface="Aptos"/>
                <a:ea typeface="Aptos"/>
                <a:cs typeface="Aptos"/>
              </a:rPr>
              <a:t>Record entry requirements, costs and study patterns.</a:t>
            </a:r>
          </a:p>
        </p:txBody>
      </p:sp>
      <p:sp>
        <p:nvSpPr>
          <p:cNvPr id="8" name="Rectangle 7">
            <a:extLst>
              <a:ext uri="{FF2B5EF4-FFF2-40B4-BE49-F238E27FC236}">
                <a16:creationId xmlns:a16="http://schemas.microsoft.com/office/drawing/2014/main" id="{973441B9-D414-4425-BEB2-5D5EFC3E78BE}"/>
              </a:ext>
            </a:extLst>
          </p:cNvPr>
          <p:cNvSpPr>
            <a:spLocks noGrp="1"/>
          </p:cNvSpPr>
          <p:nvPr/>
        </p:nvSpPr>
        <p:spPr>
          <a:xfrm>
            <a:off x="609600" y="30956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Within 3 months</a:t>
            </a:r>
          </a:p>
        </p:txBody>
      </p:sp>
      <p:sp>
        <p:nvSpPr>
          <p:cNvPr id="9" name="Rectangle 8">
            <a:extLst>
              <a:ext uri="{FF2B5EF4-FFF2-40B4-BE49-F238E27FC236}">
                <a16:creationId xmlns:a16="http://schemas.microsoft.com/office/drawing/2014/main" id="{9195FACA-7AAE-4EC6-B797-0D3D2DB832E7}"/>
              </a:ext>
            </a:extLst>
          </p:cNvPr>
          <p:cNvSpPr>
            <a:spLocks noGrp="1"/>
          </p:cNvSpPr>
          <p:nvPr/>
        </p:nvSpPr>
        <p:spPr>
          <a:xfrm>
            <a:off x="3714750" y="30956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Apply for an appropriate supervised experience role.</a:t>
            </a:r>
          </a:p>
          <a:p>
            <a:pPr>
              <a:defRPr sz="1950" b="0">
                <a:solidFill>
                  <a:srgbClr val="233C46"/>
                </a:solidFill>
                <a:latin typeface="Aptos"/>
                <a:ea typeface="Aptos"/>
                <a:cs typeface="Aptos"/>
              </a:defRPr>
            </a:pPr>
            <a:r>
              <a:rPr sz="1950" b="0">
                <a:solidFill>
                  <a:srgbClr val="233C46"/>
                </a:solidFill>
                <a:latin typeface="Aptos"/>
                <a:ea typeface="Aptos"/>
                <a:cs typeface="Aptos"/>
              </a:rPr>
              <a:t>Keep reflections and request feedback.</a:t>
            </a:r>
          </a:p>
        </p:txBody>
      </p:sp>
      <p:sp>
        <p:nvSpPr>
          <p:cNvPr id="10" name="Rectangle 9">
            <a:extLst>
              <a:ext uri="{FF2B5EF4-FFF2-40B4-BE49-F238E27FC236}">
                <a16:creationId xmlns:a16="http://schemas.microsoft.com/office/drawing/2014/main" id="{1F7C7213-517C-4AF0-8D00-500D57A30590}"/>
              </a:ext>
            </a:extLst>
          </p:cNvPr>
          <p:cNvSpPr>
            <a:spLocks noGrp="1"/>
          </p:cNvSpPr>
          <p:nvPr/>
        </p:nvSpPr>
        <p:spPr>
          <a:xfrm>
            <a:off x="609600" y="4429125"/>
            <a:ext cx="2857500" cy="714375"/>
          </a:xfrm>
          <a:prstGeom prst="rect">
            <a:avLst/>
          </a:prstGeom>
          <a:noFill/>
          <a:ln w="0">
            <a:noFill/>
          </a:ln>
        </p:spPr>
        <p:txBody>
          <a:bodyPr lIns="0" tIns="0" rIns="0" bIns="0"/>
          <a:lstStyle>
            <a:defPPr>
              <a:defRPr sz="1950" b="1">
                <a:solidFill>
                  <a:srgbClr val="176C70"/>
                </a:solidFill>
                <a:latin typeface="Aptos"/>
                <a:ea typeface="Aptos"/>
                <a:cs typeface="Aptos"/>
              </a:defRPr>
            </a:defPPr>
          </a:lstStyle>
          <a:p>
            <a:pPr>
              <a:defRPr sz="1950" b="1">
                <a:solidFill>
                  <a:srgbClr val="176C70"/>
                </a:solidFill>
                <a:latin typeface="Aptos"/>
                <a:ea typeface="Aptos"/>
                <a:cs typeface="Aptos"/>
              </a:defRPr>
            </a:pPr>
            <a:r>
              <a:rPr sz="1950" b="1">
                <a:solidFill>
                  <a:srgbClr val="176C70"/>
                </a:solidFill>
                <a:latin typeface="Aptos"/>
                <a:ea typeface="Aptos"/>
                <a:cs typeface="Aptos"/>
              </a:rPr>
              <a:t>By 6 months</a:t>
            </a:r>
          </a:p>
        </p:txBody>
      </p:sp>
      <p:sp>
        <p:nvSpPr>
          <p:cNvPr id="11" name="Rectangle 10">
            <a:extLst>
              <a:ext uri="{FF2B5EF4-FFF2-40B4-BE49-F238E27FC236}">
                <a16:creationId xmlns:a16="http://schemas.microsoft.com/office/drawing/2014/main" id="{DB20A194-375F-4DEB-BFFD-4DD017A56C3F}"/>
              </a:ext>
            </a:extLst>
          </p:cNvPr>
          <p:cNvSpPr>
            <a:spLocks noGrp="1"/>
          </p:cNvSpPr>
          <p:nvPr/>
        </p:nvSpPr>
        <p:spPr>
          <a:xfrm>
            <a:off x="3714750" y="4429125"/>
            <a:ext cx="7677150" cy="876300"/>
          </a:xfrm>
          <a:prstGeom prst="rect">
            <a:avLst/>
          </a:prstGeom>
          <a:noFill/>
          <a:ln w="0">
            <a:noFill/>
          </a:ln>
        </p:spPr>
        <p:txBody>
          <a:bodyPr lIns="0" tIns="0" rIns="0" bIns="0"/>
          <a:lstStyle>
            <a:defPPr>
              <a:defRPr sz="1950" b="0">
                <a:solidFill>
                  <a:srgbClr val="233C46"/>
                </a:solidFill>
                <a:latin typeface="Aptos"/>
                <a:ea typeface="Aptos"/>
                <a:cs typeface="Aptos"/>
              </a:defRPr>
            </a:defPPr>
          </a:lstStyle>
          <a:p>
            <a:pPr>
              <a:defRPr sz="1950" b="0">
                <a:solidFill>
                  <a:srgbClr val="233C46"/>
                </a:solidFill>
                <a:latin typeface="Aptos"/>
                <a:ea typeface="Aptos"/>
                <a:cs typeface="Aptos"/>
              </a:defRPr>
            </a:pPr>
            <a:r>
              <a:rPr sz="1950" b="0">
                <a:solidFill>
                  <a:srgbClr val="233C46"/>
                </a:solidFill>
                <a:latin typeface="Aptos"/>
                <a:ea typeface="Aptos"/>
                <a:cs typeface="Aptos"/>
              </a:rPr>
              <a:t>Review evidence with a tutor or mentor.</a:t>
            </a:r>
          </a:p>
          <a:p>
            <a:pPr>
              <a:defRPr sz="1950" b="0">
                <a:solidFill>
                  <a:srgbClr val="233C46"/>
                </a:solidFill>
                <a:latin typeface="Aptos"/>
                <a:ea typeface="Aptos"/>
                <a:cs typeface="Aptos"/>
              </a:defRPr>
            </a:pPr>
            <a:r>
              <a:rPr sz="1950" b="0">
                <a:solidFill>
                  <a:srgbClr val="233C46"/>
                </a:solidFill>
                <a:latin typeface="Aptos"/>
                <a:ea typeface="Aptos"/>
                <a:cs typeface="Aptos"/>
              </a:rPr>
              <a:t>Agree the next qualification or experience step.</a:t>
            </a:r>
          </a:p>
        </p:txBody>
      </p:sp>
    </p:spTree>
    <p:extLst>
      <p:ext uri="{BB962C8B-B14F-4D97-AF65-F5344CB8AC3E}">
        <p14:creationId xmlns:p14="http://schemas.microsoft.com/office/powerpoint/2010/main" val="2028657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3C16B8-64DD-4704-A73B-FF9D12A4F20A}"/>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317961AF-8BD5-4290-AABF-E431A05AA0A2}"/>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My overall assessment</a:t>
            </a:r>
          </a:p>
        </p:txBody>
      </p:sp>
      <p:sp>
        <p:nvSpPr>
          <p:cNvPr id="3" name="Rectangle 2">
            <a:extLst>
              <a:ext uri="{FF2B5EF4-FFF2-40B4-BE49-F238E27FC236}">
                <a16:creationId xmlns:a16="http://schemas.microsoft.com/office/drawing/2014/main" id="{39E2E971-2FA5-4759-93C8-8655F7895017}"/>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5" name="Rectangle 4">
            <a:extLst>
              <a:ext uri="{FF2B5EF4-FFF2-40B4-BE49-F238E27FC236}">
                <a16:creationId xmlns:a16="http://schemas.microsoft.com/office/drawing/2014/main" id="{08ECCDEB-6BC8-4EFE-9F1E-D8ACEFF0A223}"/>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09</a:t>
            </a:r>
          </a:p>
        </p:txBody>
      </p:sp>
      <p:sp>
        <p:nvSpPr>
          <p:cNvPr id="6" name="Rectangle 5">
            <a:extLst>
              <a:ext uri="{FF2B5EF4-FFF2-40B4-BE49-F238E27FC236}">
                <a16:creationId xmlns:a16="http://schemas.microsoft.com/office/drawing/2014/main" id="{C3BA4A8F-EEE7-4D64-A736-CF74074E643C}"/>
              </a:ext>
            </a:extLst>
          </p:cNvPr>
          <p:cNvSpPr>
            <a:spLocks noGrp="1"/>
          </p:cNvSpPr>
          <p:nvPr/>
        </p:nvSpPr>
        <p:spPr>
          <a:xfrm>
            <a:off x="609600" y="1952625"/>
            <a:ext cx="10668000" cy="904875"/>
          </a:xfrm>
          <a:prstGeom prst="rect">
            <a:avLst/>
          </a:prstGeom>
          <a:noFill/>
          <a:ln w="0">
            <a:noFill/>
          </a:ln>
        </p:spPr>
        <p:txBody>
          <a:bodyPr lIns="0" tIns="0" rIns="0" bIns="0"/>
          <a:lstStyle>
            <a:defPPr>
              <a:defRPr sz="2850" b="1">
                <a:solidFill>
                  <a:srgbClr val="176C70"/>
                </a:solidFill>
                <a:latin typeface="Aptos"/>
                <a:ea typeface="Aptos"/>
                <a:cs typeface="Aptos"/>
              </a:defRPr>
            </a:defPPr>
          </a:lstStyle>
          <a:p>
            <a:pPr>
              <a:defRPr sz="2850" b="1">
                <a:solidFill>
                  <a:srgbClr val="176C70"/>
                </a:solidFill>
                <a:latin typeface="Aptos"/>
                <a:ea typeface="Aptos"/>
                <a:cs typeface="Aptos"/>
              </a:defRPr>
            </a:pPr>
            <a:r>
              <a:rPr sz="2850" b="1">
                <a:solidFill>
                  <a:srgbClr val="176C70"/>
                </a:solidFill>
                <a:latin typeface="Aptos"/>
                <a:ea typeface="Aptos"/>
                <a:cs typeface="Aptos"/>
              </a:rPr>
              <a:t>A possible fit, with clear development needs</a:t>
            </a:r>
          </a:p>
        </p:txBody>
      </p:sp>
      <p:sp>
        <p:nvSpPr>
          <p:cNvPr id="7" name="Rectangle 6">
            <a:extLst>
              <a:ext uri="{FF2B5EF4-FFF2-40B4-BE49-F238E27FC236}">
                <a16:creationId xmlns:a16="http://schemas.microsoft.com/office/drawing/2014/main" id="{63DE248C-E35B-4F02-828C-BEE2C333688D}"/>
              </a:ext>
            </a:extLst>
          </p:cNvPr>
          <p:cNvSpPr>
            <a:spLocks noGrp="1"/>
          </p:cNvSpPr>
          <p:nvPr/>
        </p:nvSpPr>
        <p:spPr>
          <a:xfrm>
            <a:off x="609600" y="3333750"/>
            <a:ext cx="10668000" cy="1666875"/>
          </a:xfrm>
          <a:prstGeom prst="rect">
            <a:avLst/>
          </a:prstGeom>
          <a:noFill/>
          <a:ln w="0">
            <a:noFill/>
          </a:ln>
        </p:spPr>
        <p:txBody>
          <a:bodyPr lIns="0" tIns="0" rIns="0" bIns="0"/>
          <a:lstStyle>
            <a:defPPr>
              <a:defRPr sz="2250" b="0">
                <a:solidFill>
                  <a:srgbClr val="233C46"/>
                </a:solidFill>
                <a:latin typeface="Aptos"/>
                <a:ea typeface="Aptos"/>
                <a:cs typeface="Aptos"/>
              </a:defRPr>
            </a:defPPr>
          </a:lstStyle>
          <a:p>
            <a:pPr>
              <a:defRPr sz="2250" b="0">
                <a:solidFill>
                  <a:srgbClr val="233C46"/>
                </a:solidFill>
                <a:latin typeface="Aptos"/>
                <a:ea typeface="Aptos"/>
                <a:cs typeface="Aptos"/>
              </a:defRPr>
            </a:pPr>
            <a:r>
              <a:rPr sz="2250" b="0">
                <a:solidFill>
                  <a:srgbClr val="233C46"/>
                </a:solidFill>
                <a:latin typeface="Aptos"/>
                <a:ea typeface="Aptos"/>
                <a:cs typeface="Aptos"/>
              </a:rPr>
              <a:t>My immediate priority is to check eligibility and build relevant experience.</a:t>
            </a:r>
          </a:p>
          <a:p>
            <a:endParaRPr sz="2250" b="0">
              <a:solidFill>
                <a:srgbClr val="233C46"/>
              </a:solidFill>
              <a:latin typeface="Aptos"/>
              <a:ea typeface="Aptos"/>
              <a:cs typeface="Aptos"/>
            </a:endParaRPr>
          </a:p>
          <a:p>
            <a:pPr>
              <a:defRPr sz="2250" b="0">
                <a:solidFill>
                  <a:srgbClr val="233C46"/>
                </a:solidFill>
                <a:latin typeface="Aptos"/>
                <a:ea typeface="Aptos"/>
                <a:cs typeface="Aptos"/>
              </a:defRPr>
            </a:pPr>
            <a:r>
              <a:rPr sz="2250" b="0">
                <a:solidFill>
                  <a:srgbClr val="233C46"/>
                </a:solidFill>
                <a:latin typeface="Aptos"/>
                <a:ea typeface="Aptos"/>
                <a:cs typeface="Aptos"/>
              </a:rPr>
              <a:t>My longer-term aim is to qualify, register and practise within my competence.</a:t>
            </a:r>
          </a:p>
        </p:txBody>
      </p:sp>
      <p:sp>
        <p:nvSpPr>
          <p:cNvPr id="8" name="Rectangle 7">
            <a:extLst>
              <a:ext uri="{FF2B5EF4-FFF2-40B4-BE49-F238E27FC236}">
                <a16:creationId xmlns:a16="http://schemas.microsoft.com/office/drawing/2014/main" id="{75A56C38-5AA1-4A49-807B-6DBD0E06289D}"/>
              </a:ext>
            </a:extLst>
          </p:cNvPr>
          <p:cNvSpPr>
            <a:spLocks noGrp="1"/>
          </p:cNvSpPr>
          <p:nvPr/>
        </p:nvSpPr>
        <p:spPr>
          <a:xfrm>
            <a:off x="609600" y="5476875"/>
            <a:ext cx="10668000" cy="476250"/>
          </a:xfrm>
          <a:prstGeom prst="rect">
            <a:avLst/>
          </a:prstGeom>
          <a:noFill/>
          <a:ln w="0">
            <a:noFill/>
          </a:ln>
        </p:spPr>
        <p:txBody>
          <a:bodyPr lIns="0" tIns="0" rIns="0" bIns="0"/>
          <a:lstStyle>
            <a:defPPr>
              <a:defRPr sz="2100" b="1">
                <a:solidFill>
                  <a:srgbClr val="B48452"/>
                </a:solidFill>
                <a:latin typeface="Aptos"/>
                <a:ea typeface="Aptos"/>
                <a:cs typeface="Aptos"/>
              </a:defRPr>
            </a:defPPr>
          </a:lstStyle>
          <a:p>
            <a:pPr>
              <a:defRPr sz="2100" b="1">
                <a:solidFill>
                  <a:srgbClr val="B48452"/>
                </a:solidFill>
                <a:latin typeface="Aptos"/>
                <a:ea typeface="Aptos"/>
                <a:cs typeface="Aptos"/>
              </a:defRPr>
            </a:pPr>
            <a:endParaRPr sz="2100" b="1" dirty="0">
              <a:solidFill>
                <a:srgbClr val="B48452"/>
              </a:solidFill>
              <a:latin typeface="Aptos"/>
              <a:ea typeface="Aptos"/>
              <a:cs typeface="Aptos"/>
            </a:endParaRPr>
          </a:p>
        </p:txBody>
      </p:sp>
    </p:spTree>
    <p:extLst>
      <p:ext uri="{BB962C8B-B14F-4D97-AF65-F5344CB8AC3E}">
        <p14:creationId xmlns:p14="http://schemas.microsoft.com/office/powerpoint/2010/main" val="446811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8F4"/>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AC88993-07CC-4AB1-8B2F-42B985CC4511}"/>
              </a:ext>
            </a:extLst>
          </p:cNvPr>
          <p:cNvSpPr>
            <a:spLocks noGrp="1"/>
          </p:cNvSpPr>
          <p:nvPr/>
        </p:nvSpPr>
        <p:spPr>
          <a:xfrm>
            <a:off x="0" y="0"/>
            <a:ext cx="171450" cy="6858000"/>
          </a:xfrm>
          <a:prstGeom prst="rect">
            <a:avLst/>
          </a:prstGeom>
          <a:solidFill>
            <a:srgbClr val="176C70"/>
          </a:solidFill>
          <a:ln w="0">
            <a:noFill/>
          </a:ln>
        </p:spPr>
        <p:txBody>
          <a:bodyPr/>
          <a:lstStyle/>
          <a:p>
            <a:endParaRPr lang="en-GB"/>
          </a:p>
        </p:txBody>
      </p:sp>
      <p:sp>
        <p:nvSpPr>
          <p:cNvPr id="2" name="Rectangle 1">
            <a:extLst>
              <a:ext uri="{FF2B5EF4-FFF2-40B4-BE49-F238E27FC236}">
                <a16:creationId xmlns:a16="http://schemas.microsoft.com/office/drawing/2014/main" id="{61525EB1-E08D-4CBC-9D86-5E48B1184C38}"/>
              </a:ext>
            </a:extLst>
          </p:cNvPr>
          <p:cNvSpPr>
            <a:spLocks noGrp="1"/>
          </p:cNvSpPr>
          <p:nvPr/>
        </p:nvSpPr>
        <p:spPr>
          <a:xfrm>
            <a:off x="609600" y="438150"/>
            <a:ext cx="10972800" cy="895350"/>
          </a:xfrm>
          <a:prstGeom prst="rect">
            <a:avLst/>
          </a:prstGeom>
          <a:noFill/>
          <a:ln w="0">
            <a:noFill/>
          </a:ln>
        </p:spPr>
        <p:txBody>
          <a:bodyPr lIns="0" tIns="0" rIns="0" bIns="0"/>
          <a:lstStyle>
            <a:defPPr>
              <a:defRPr sz="3000" b="1">
                <a:solidFill>
                  <a:srgbClr val="233C46"/>
                </a:solidFill>
                <a:latin typeface="Aptos"/>
                <a:ea typeface="Aptos"/>
                <a:cs typeface="Aptos"/>
              </a:defRPr>
            </a:defPPr>
          </a:lstStyle>
          <a:p>
            <a:pPr>
              <a:defRPr sz="3000" b="1">
                <a:solidFill>
                  <a:srgbClr val="233C46"/>
                </a:solidFill>
                <a:latin typeface="Aptos"/>
                <a:ea typeface="Aptos"/>
                <a:cs typeface="Aptos"/>
              </a:defRPr>
            </a:pPr>
            <a:r>
              <a:rPr sz="3000" b="1">
                <a:solidFill>
                  <a:srgbClr val="233C46"/>
                </a:solidFill>
                <a:latin typeface="Aptos"/>
                <a:ea typeface="Aptos"/>
                <a:cs typeface="Aptos"/>
              </a:rPr>
              <a:t>References</a:t>
            </a:r>
          </a:p>
        </p:txBody>
      </p:sp>
      <p:sp>
        <p:nvSpPr>
          <p:cNvPr id="3" name="Rectangle 2">
            <a:extLst>
              <a:ext uri="{FF2B5EF4-FFF2-40B4-BE49-F238E27FC236}">
                <a16:creationId xmlns:a16="http://schemas.microsoft.com/office/drawing/2014/main" id="{8EB91F83-DAFD-4608-8844-0EE8773F41B4}"/>
              </a:ext>
            </a:extLst>
          </p:cNvPr>
          <p:cNvSpPr>
            <a:spLocks noGrp="1"/>
          </p:cNvSpPr>
          <p:nvPr/>
        </p:nvSpPr>
        <p:spPr>
          <a:xfrm>
            <a:off x="609600" y="1371600"/>
            <a:ext cx="10972800" cy="19050"/>
          </a:xfrm>
          <a:prstGeom prst="rect">
            <a:avLst/>
          </a:prstGeom>
          <a:solidFill>
            <a:srgbClr val="CEDAD7"/>
          </a:solidFill>
          <a:ln w="0">
            <a:noFill/>
          </a:ln>
        </p:spPr>
        <p:txBody>
          <a:bodyPr/>
          <a:lstStyle/>
          <a:p>
            <a:endParaRPr lang="en-GB"/>
          </a:p>
        </p:txBody>
      </p:sp>
      <p:sp>
        <p:nvSpPr>
          <p:cNvPr id="4" name="Rectangle 3">
            <a:extLst>
              <a:ext uri="{FF2B5EF4-FFF2-40B4-BE49-F238E27FC236}">
                <a16:creationId xmlns:a16="http://schemas.microsoft.com/office/drawing/2014/main" id="{E76BE533-369F-4585-A520-159CA17D1861}"/>
              </a:ext>
            </a:extLst>
          </p:cNvPr>
          <p:cNvSpPr>
            <a:spLocks noGrp="1"/>
          </p:cNvSpPr>
          <p:nvPr/>
        </p:nvSpPr>
        <p:spPr>
          <a:xfrm>
            <a:off x="609600" y="6172200"/>
            <a:ext cx="10287000" cy="438150"/>
          </a:xfrm>
          <a:prstGeom prst="rect">
            <a:avLst/>
          </a:prstGeom>
          <a:noFill/>
          <a:ln w="0">
            <a:noFill/>
          </a:ln>
        </p:spPr>
        <p:txBody>
          <a:bodyPr lIns="0" tIns="0" rIns="0" bIns="0"/>
          <a:lstStyle>
            <a:defPPr>
              <a:defRPr sz="1275" b="0">
                <a:solidFill>
                  <a:srgbClr val="566971"/>
                </a:solidFill>
                <a:latin typeface="Aptos"/>
                <a:ea typeface="Aptos"/>
                <a:cs typeface="Aptos"/>
              </a:defRPr>
            </a:defPPr>
          </a:lstStyle>
          <a:p>
            <a:pPr>
              <a:defRPr sz="1275" b="0">
                <a:solidFill>
                  <a:srgbClr val="566971"/>
                </a:solidFill>
                <a:latin typeface="Aptos"/>
                <a:ea typeface="Aptos"/>
                <a:cs typeface="Aptos"/>
              </a:defRPr>
            </a:pPr>
            <a:r>
              <a:rPr sz="1275" b="0">
                <a:solidFill>
                  <a:srgbClr val="566971"/>
                </a:solidFill>
                <a:latin typeface="Aptos"/>
                <a:ea typeface="Aptos"/>
                <a:cs typeface="Aptos"/>
              </a:rPr>
              <a:t>Harvard style • All web sources accessed 9 October 2026</a:t>
            </a:r>
          </a:p>
        </p:txBody>
      </p:sp>
      <p:sp>
        <p:nvSpPr>
          <p:cNvPr id="5" name="Rectangle 4">
            <a:extLst>
              <a:ext uri="{FF2B5EF4-FFF2-40B4-BE49-F238E27FC236}">
                <a16:creationId xmlns:a16="http://schemas.microsoft.com/office/drawing/2014/main" id="{21F68162-9DF6-40BB-A399-B76F8FE8B5FE}"/>
              </a:ext>
            </a:extLst>
          </p:cNvPr>
          <p:cNvSpPr>
            <a:spLocks noGrp="1"/>
          </p:cNvSpPr>
          <p:nvPr/>
        </p:nvSpPr>
        <p:spPr>
          <a:xfrm>
            <a:off x="11049000" y="6191250"/>
            <a:ext cx="523875" cy="285750"/>
          </a:xfrm>
          <a:prstGeom prst="rect">
            <a:avLst/>
          </a:prstGeom>
          <a:noFill/>
          <a:ln w="0">
            <a:noFill/>
          </a:ln>
        </p:spPr>
        <p:txBody>
          <a:bodyPr lIns="0" tIns="0" rIns="0" bIns="0"/>
          <a:lstStyle>
            <a:defPPr>
              <a:defRPr sz="1350" b="0">
                <a:solidFill>
                  <a:srgbClr val="566971"/>
                </a:solidFill>
                <a:latin typeface="Aptos"/>
                <a:ea typeface="Aptos"/>
                <a:cs typeface="Aptos"/>
              </a:defRPr>
            </a:defPPr>
          </a:lstStyle>
          <a:p>
            <a:pPr>
              <a:defRPr sz="1350" b="0">
                <a:solidFill>
                  <a:srgbClr val="566971"/>
                </a:solidFill>
                <a:latin typeface="Aptos"/>
                <a:ea typeface="Aptos"/>
                <a:cs typeface="Aptos"/>
              </a:defRPr>
            </a:pPr>
            <a:r>
              <a:rPr sz="1350" b="0">
                <a:solidFill>
                  <a:srgbClr val="566971"/>
                </a:solidFill>
                <a:latin typeface="Aptos"/>
                <a:ea typeface="Aptos"/>
                <a:cs typeface="Aptos"/>
              </a:rPr>
              <a:t>10</a:t>
            </a:r>
          </a:p>
        </p:txBody>
      </p:sp>
      <p:sp>
        <p:nvSpPr>
          <p:cNvPr id="6" name="Rectangle 5">
            <a:extLst>
              <a:ext uri="{FF2B5EF4-FFF2-40B4-BE49-F238E27FC236}">
                <a16:creationId xmlns:a16="http://schemas.microsoft.com/office/drawing/2014/main" id="{35C10E98-ECC5-4DAF-8BA6-08179220B96B}"/>
              </a:ext>
            </a:extLst>
          </p:cNvPr>
          <p:cNvSpPr>
            <a:spLocks noGrp="1"/>
          </p:cNvSpPr>
          <p:nvPr/>
        </p:nvSpPr>
        <p:spPr>
          <a:xfrm>
            <a:off x="609600" y="1752600"/>
            <a:ext cx="10839450" cy="619125"/>
          </a:xfrm>
          <a:prstGeom prst="rect">
            <a:avLst/>
          </a:prstGeom>
          <a:noFill/>
          <a:ln w="0">
            <a:noFill/>
          </a:ln>
        </p:spPr>
        <p:txBody>
          <a:bodyPr lIns="0" tIns="0" rIns="0" bIns="0"/>
          <a:lstStyle>
            <a:defPPr>
              <a:defRPr sz="1725" b="0">
                <a:solidFill>
                  <a:srgbClr val="233C46"/>
                </a:solidFill>
                <a:latin typeface="Aptos"/>
                <a:ea typeface="Aptos"/>
                <a:cs typeface="Aptos"/>
              </a:defRPr>
            </a:defPPr>
          </a:lstStyle>
          <a:p>
            <a:pPr>
              <a:defRPr sz="1725" b="0">
                <a:solidFill>
                  <a:srgbClr val="233C46"/>
                </a:solidFill>
                <a:latin typeface="Aptos"/>
                <a:ea typeface="Aptos"/>
                <a:cs typeface="Aptos"/>
              </a:defRPr>
            </a:pPr>
            <a:r>
              <a:rPr sz="1725" b="0">
                <a:solidFill>
                  <a:srgbClr val="233C46"/>
                </a:solidFill>
                <a:latin typeface="Aptos"/>
                <a:ea typeface="Aptos"/>
                <a:cs typeface="Aptos"/>
              </a:rPr>
              <a:t>Health and Care Professions Council (HCPC) (2023) Standards of proficiency: Arts therapists. Available at:</a:t>
            </a:r>
          </a:p>
        </p:txBody>
      </p:sp>
      <p:sp>
        <p:nvSpPr>
          <p:cNvPr id="7" name="Rectangle 6">
            <a:extLst>
              <a:ext uri="{FF2B5EF4-FFF2-40B4-BE49-F238E27FC236}">
                <a16:creationId xmlns:a16="http://schemas.microsoft.com/office/drawing/2014/main" id="{50B6342E-E1C9-4311-86E4-7A4BBE913C61}"/>
              </a:ext>
            </a:extLst>
          </p:cNvPr>
          <p:cNvSpPr>
            <a:spLocks noGrp="1"/>
          </p:cNvSpPr>
          <p:nvPr/>
        </p:nvSpPr>
        <p:spPr>
          <a:xfrm>
            <a:off x="609600" y="2343150"/>
            <a:ext cx="10839450" cy="723900"/>
          </a:xfrm>
          <a:prstGeom prst="rect">
            <a:avLst/>
          </a:prstGeom>
          <a:noFill/>
          <a:ln w="0">
            <a:noFill/>
          </a:ln>
        </p:spPr>
        <p:txBody>
          <a:bodyPr lIns="0" tIns="0" rIns="0" bIns="0"/>
          <a:lstStyle>
            <a:defPPr>
              <a:defRPr sz="1425" b="0">
                <a:solidFill>
                  <a:srgbClr val="176C70"/>
                </a:solidFill>
                <a:latin typeface="Aptos"/>
                <a:ea typeface="Aptos"/>
                <a:cs typeface="Aptos"/>
              </a:defRPr>
            </a:defPPr>
          </a:lstStyle>
          <a:p>
            <a:pPr>
              <a:defRPr sz="1425" b="0">
                <a:solidFill>
                  <a:srgbClr val="176C70"/>
                </a:solidFill>
                <a:latin typeface="Aptos"/>
                <a:ea typeface="Aptos"/>
                <a:cs typeface="Aptos"/>
              </a:defRPr>
            </a:pPr>
            <a:r>
              <a:rPr>
                <a:hlinkClick r:id="rId3"/>
              </a:rPr>
              <a:t>https://www.hcpc-uk.org/standards/standards-of-proficiency/arts-therapists/</a:t>
            </a:r>
          </a:p>
          <a:p>
            <a:pPr>
              <a:defRPr sz="1425" b="0">
                <a:solidFill>
                  <a:srgbClr val="176C70"/>
                </a:solidFill>
                <a:latin typeface="Aptos"/>
                <a:ea typeface="Aptos"/>
                <a:cs typeface="Aptos"/>
              </a:defRPr>
            </a:pPr>
            <a:r>
              <a:t>(Accessed: 9 October 2026).</a:t>
            </a:r>
          </a:p>
        </p:txBody>
      </p:sp>
      <p:sp>
        <p:nvSpPr>
          <p:cNvPr id="8" name="Rectangle 7">
            <a:extLst>
              <a:ext uri="{FF2B5EF4-FFF2-40B4-BE49-F238E27FC236}">
                <a16:creationId xmlns:a16="http://schemas.microsoft.com/office/drawing/2014/main" id="{C5257B36-7C9B-436E-8F8A-DED53CDDD110}"/>
              </a:ext>
            </a:extLst>
          </p:cNvPr>
          <p:cNvSpPr>
            <a:spLocks noGrp="1"/>
          </p:cNvSpPr>
          <p:nvPr/>
        </p:nvSpPr>
        <p:spPr>
          <a:xfrm>
            <a:off x="609600" y="3105150"/>
            <a:ext cx="10839450" cy="619125"/>
          </a:xfrm>
          <a:prstGeom prst="rect">
            <a:avLst/>
          </a:prstGeom>
          <a:noFill/>
          <a:ln w="0">
            <a:noFill/>
          </a:ln>
        </p:spPr>
        <p:txBody>
          <a:bodyPr lIns="0" tIns="0" rIns="0" bIns="0"/>
          <a:lstStyle>
            <a:defPPr>
              <a:defRPr sz="1725" b="0">
                <a:solidFill>
                  <a:srgbClr val="233C46"/>
                </a:solidFill>
                <a:latin typeface="Aptos"/>
                <a:ea typeface="Aptos"/>
                <a:cs typeface="Aptos"/>
              </a:defRPr>
            </a:defPPr>
          </a:lstStyle>
          <a:p>
            <a:pPr>
              <a:defRPr sz="1725" b="0">
                <a:solidFill>
                  <a:srgbClr val="233C46"/>
                </a:solidFill>
                <a:latin typeface="Aptos"/>
                <a:ea typeface="Aptos"/>
                <a:cs typeface="Aptos"/>
              </a:defRPr>
            </a:pPr>
            <a:r>
              <a:rPr sz="1725" b="0">
                <a:solidFill>
                  <a:srgbClr val="233C46"/>
                </a:solidFill>
                <a:latin typeface="Aptos"/>
                <a:ea typeface="Aptos"/>
                <a:cs typeface="Aptos"/>
              </a:rPr>
              <a:t>National Careers Service (n.d.) Art therapist. Available at:</a:t>
            </a:r>
          </a:p>
        </p:txBody>
      </p:sp>
      <p:sp>
        <p:nvSpPr>
          <p:cNvPr id="9" name="Rectangle 8">
            <a:extLst>
              <a:ext uri="{FF2B5EF4-FFF2-40B4-BE49-F238E27FC236}">
                <a16:creationId xmlns:a16="http://schemas.microsoft.com/office/drawing/2014/main" id="{66D09C4C-D99C-4E1F-B650-21859EE9ACA4}"/>
              </a:ext>
            </a:extLst>
          </p:cNvPr>
          <p:cNvSpPr>
            <a:spLocks noGrp="1"/>
          </p:cNvSpPr>
          <p:nvPr/>
        </p:nvSpPr>
        <p:spPr>
          <a:xfrm>
            <a:off x="609600" y="3695700"/>
            <a:ext cx="10839450" cy="723900"/>
          </a:xfrm>
          <a:prstGeom prst="rect">
            <a:avLst/>
          </a:prstGeom>
          <a:noFill/>
          <a:ln w="0">
            <a:noFill/>
          </a:ln>
        </p:spPr>
        <p:txBody>
          <a:bodyPr lIns="0" tIns="0" rIns="0" bIns="0"/>
          <a:lstStyle>
            <a:defPPr>
              <a:defRPr sz="1425" b="0">
                <a:solidFill>
                  <a:srgbClr val="176C70"/>
                </a:solidFill>
                <a:latin typeface="Aptos"/>
                <a:ea typeface="Aptos"/>
                <a:cs typeface="Aptos"/>
              </a:defRPr>
            </a:defPPr>
          </a:lstStyle>
          <a:p>
            <a:pPr>
              <a:defRPr sz="1425" b="0">
                <a:solidFill>
                  <a:srgbClr val="176C70"/>
                </a:solidFill>
                <a:latin typeface="Aptos"/>
                <a:ea typeface="Aptos"/>
                <a:cs typeface="Aptos"/>
              </a:defRPr>
            </a:pPr>
            <a:r>
              <a:rPr>
                <a:hlinkClick r:id="rId4"/>
              </a:rPr>
              <a:t>https://nationalcareers.service.gov.uk/job-profiles/art-therapist</a:t>
            </a:r>
          </a:p>
          <a:p>
            <a:pPr>
              <a:defRPr sz="1425" b="0">
                <a:solidFill>
                  <a:srgbClr val="176C70"/>
                </a:solidFill>
                <a:latin typeface="Aptos"/>
                <a:ea typeface="Aptos"/>
                <a:cs typeface="Aptos"/>
              </a:defRPr>
            </a:pPr>
            <a:r>
              <a:t>(Accessed: 9 October 2026).</a:t>
            </a:r>
          </a:p>
        </p:txBody>
      </p:sp>
      <p:sp>
        <p:nvSpPr>
          <p:cNvPr id="10" name="Rectangle 9">
            <a:extLst>
              <a:ext uri="{FF2B5EF4-FFF2-40B4-BE49-F238E27FC236}">
                <a16:creationId xmlns:a16="http://schemas.microsoft.com/office/drawing/2014/main" id="{BC1F03EE-5D4B-480A-8E0E-103950F95A54}"/>
              </a:ext>
            </a:extLst>
          </p:cNvPr>
          <p:cNvSpPr>
            <a:spLocks noGrp="1"/>
          </p:cNvSpPr>
          <p:nvPr/>
        </p:nvSpPr>
        <p:spPr>
          <a:xfrm>
            <a:off x="609600" y="4457700"/>
            <a:ext cx="10839450" cy="619125"/>
          </a:xfrm>
          <a:prstGeom prst="rect">
            <a:avLst/>
          </a:prstGeom>
          <a:noFill/>
          <a:ln w="0">
            <a:noFill/>
          </a:ln>
        </p:spPr>
        <p:txBody>
          <a:bodyPr lIns="0" tIns="0" rIns="0" bIns="0"/>
          <a:lstStyle>
            <a:defPPr>
              <a:defRPr sz="1725" b="0">
                <a:solidFill>
                  <a:srgbClr val="233C46"/>
                </a:solidFill>
                <a:latin typeface="Aptos"/>
                <a:ea typeface="Aptos"/>
                <a:cs typeface="Aptos"/>
              </a:defRPr>
            </a:defPPr>
          </a:lstStyle>
          <a:p>
            <a:pPr>
              <a:defRPr sz="1725" b="0">
                <a:solidFill>
                  <a:srgbClr val="233C46"/>
                </a:solidFill>
                <a:latin typeface="Aptos"/>
                <a:ea typeface="Aptos"/>
                <a:cs typeface="Aptos"/>
              </a:defRPr>
            </a:pPr>
            <a:r>
              <a:rPr sz="1725" b="0">
                <a:solidFill>
                  <a:srgbClr val="233C46"/>
                </a:solidFill>
                <a:latin typeface="Aptos"/>
                <a:ea typeface="Aptos"/>
                <a:cs typeface="Aptos"/>
              </a:rPr>
              <a:t>Second Step (2026) Art Psychotherapist. NHS Jobs, advert B0448-26-0093. Available at:</a:t>
            </a:r>
          </a:p>
        </p:txBody>
      </p:sp>
      <p:sp>
        <p:nvSpPr>
          <p:cNvPr id="11" name="Rectangle 10">
            <a:extLst>
              <a:ext uri="{FF2B5EF4-FFF2-40B4-BE49-F238E27FC236}">
                <a16:creationId xmlns:a16="http://schemas.microsoft.com/office/drawing/2014/main" id="{B817A2D0-B16F-4590-9089-3E7AD49592A5}"/>
              </a:ext>
            </a:extLst>
          </p:cNvPr>
          <p:cNvSpPr>
            <a:spLocks noGrp="1"/>
          </p:cNvSpPr>
          <p:nvPr/>
        </p:nvSpPr>
        <p:spPr>
          <a:xfrm>
            <a:off x="609600" y="5048250"/>
            <a:ext cx="10839450" cy="723900"/>
          </a:xfrm>
          <a:prstGeom prst="rect">
            <a:avLst/>
          </a:prstGeom>
          <a:noFill/>
          <a:ln w="0">
            <a:noFill/>
          </a:ln>
        </p:spPr>
        <p:txBody>
          <a:bodyPr lIns="0" tIns="0" rIns="0" bIns="0"/>
          <a:lstStyle>
            <a:defPPr>
              <a:defRPr sz="1425" b="0">
                <a:solidFill>
                  <a:srgbClr val="176C70"/>
                </a:solidFill>
                <a:latin typeface="Aptos"/>
                <a:ea typeface="Aptos"/>
                <a:cs typeface="Aptos"/>
              </a:defRPr>
            </a:defPPr>
          </a:lstStyle>
          <a:p>
            <a:pPr>
              <a:defRPr sz="1425" b="0">
                <a:solidFill>
                  <a:srgbClr val="176C70"/>
                </a:solidFill>
                <a:latin typeface="Aptos"/>
                <a:ea typeface="Aptos"/>
                <a:cs typeface="Aptos"/>
              </a:defRPr>
            </a:pPr>
            <a:r>
              <a:rPr>
                <a:hlinkClick r:id="rId5"/>
              </a:rPr>
              <a:t>https://beta.jobs.nhs.uk/candidate/jobadvert/B0448-26-0093</a:t>
            </a:r>
          </a:p>
          <a:p>
            <a:pPr>
              <a:defRPr sz="1425" b="0">
                <a:solidFill>
                  <a:srgbClr val="176C70"/>
                </a:solidFill>
                <a:latin typeface="Aptos"/>
                <a:ea typeface="Aptos"/>
                <a:cs typeface="Aptos"/>
              </a:defRPr>
            </a:pPr>
            <a:r>
              <a:t>(Accessed: 9 October 2026).</a:t>
            </a:r>
          </a:p>
        </p:txBody>
      </p:sp>
    </p:spTree>
    <p:extLst>
      <p:ext uri="{BB962C8B-B14F-4D97-AF65-F5344CB8AC3E}">
        <p14:creationId xmlns:p14="http://schemas.microsoft.com/office/powerpoint/2010/main" val="1256906832"/>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1694</Words>
  <Application>Microsoft Office PowerPoint</Application>
  <DocSecurity>0</DocSecurity>
  <PresentationFormat>Widescreen</PresentationFormat>
  <Paragraphs>137</Paragraphs>
  <Slides>10</Slides>
  <Notes>10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vt:i4>
      </vt:variant>
    </vt:vector>
  </HeadingPairs>
  <TitlesOfParts>
    <vt:vector size="12" baseType="lpstr">
      <vt:lpstr>Aptos</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Kulsum Remtulla (2522570)</cp:lastModifiedBy>
  <cp:revision>1</cp:revision>
  <dcterms:created xsi:type="dcterms:W3CDTF">2026-10-09T08:05:09Z</dcterms:created>
  <dcterms:modified xsi:type="dcterms:W3CDTF">2026-10-09T09:02:12Z</dcterms:modified>
</cp:coreProperties>
</file>