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4" autoAdjust="0"/>
    <p:restoredTop sz="94679"/>
  </p:normalViewPr>
  <p:slideViewPr>
    <p:cSldViewPr snapToGrid="0">
      <p:cViewPr varScale="1">
        <p:scale>
          <a:sx n="97" d="100"/>
          <a:sy n="97" d="100"/>
        </p:scale>
        <p:origin x="744"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F9ED23-BE56-4C6A-9816-9B01676E501F}"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88D72F29-DAF4-4ADC-BD1B-7B42A42D00AF}">
      <dgm:prSet custT="1"/>
      <dgm:spPr/>
      <dgm:t>
        <a:bodyPr/>
        <a:lstStyle/>
        <a:p>
          <a:r>
            <a:rPr lang="en-GB" sz="1400"/>
            <a:t>Addressing growing demand for convenient, healthy eating options.</a:t>
          </a:r>
          <a:endParaRPr lang="en-US" sz="1400"/>
        </a:p>
      </dgm:t>
    </dgm:pt>
    <dgm:pt modelId="{88220829-2280-4765-830C-8AAC30284B9D}" type="parTrans" cxnId="{C816006C-9565-4ECF-86B0-69EF86884231}">
      <dgm:prSet/>
      <dgm:spPr/>
      <dgm:t>
        <a:bodyPr/>
        <a:lstStyle/>
        <a:p>
          <a:endParaRPr lang="en-US" sz="2400"/>
        </a:p>
      </dgm:t>
    </dgm:pt>
    <dgm:pt modelId="{6416CEC7-1C71-4C97-B4C0-8F5483850EC9}" type="sibTrans" cxnId="{C816006C-9565-4ECF-86B0-69EF86884231}">
      <dgm:prSet/>
      <dgm:spPr/>
      <dgm:t>
        <a:bodyPr/>
        <a:lstStyle/>
        <a:p>
          <a:endParaRPr lang="en-US" sz="2400"/>
        </a:p>
      </dgm:t>
    </dgm:pt>
    <dgm:pt modelId="{1CCB502B-DEC0-4469-85AB-F3009D55A9C7}">
      <dgm:prSet custT="1"/>
      <dgm:spPr/>
      <dgm:t>
        <a:bodyPr/>
        <a:lstStyle/>
        <a:p>
          <a:r>
            <a:rPr lang="en-GB" sz="1400"/>
            <a:t>Focus on quality, customisation, and customer satisfaction.</a:t>
          </a:r>
          <a:endParaRPr lang="en-US" sz="1400"/>
        </a:p>
      </dgm:t>
    </dgm:pt>
    <dgm:pt modelId="{951751F5-888C-4F4D-87ED-27EFA0DEF686}" type="parTrans" cxnId="{F0AC0ACD-0604-42DD-AD1A-6FA9911DAC44}">
      <dgm:prSet/>
      <dgm:spPr/>
      <dgm:t>
        <a:bodyPr/>
        <a:lstStyle/>
        <a:p>
          <a:endParaRPr lang="en-US" sz="2400"/>
        </a:p>
      </dgm:t>
    </dgm:pt>
    <dgm:pt modelId="{2DB8E29F-B0D7-44A1-941F-2E834271A3FB}" type="sibTrans" cxnId="{F0AC0ACD-0604-42DD-AD1A-6FA9911DAC44}">
      <dgm:prSet/>
      <dgm:spPr/>
      <dgm:t>
        <a:bodyPr/>
        <a:lstStyle/>
        <a:p>
          <a:endParaRPr lang="en-US" sz="2400"/>
        </a:p>
      </dgm:t>
    </dgm:pt>
    <dgm:pt modelId="{3E028EC0-A616-4767-8A40-EF050808AC09}">
      <dgm:prSet custT="1"/>
      <dgm:spPr/>
      <dgm:t>
        <a:bodyPr/>
        <a:lstStyle/>
        <a:p>
          <a:r>
            <a:rPr lang="en-GB" sz="1400"/>
            <a:t>Well-positioned for sustainable growth in the UK market.</a:t>
          </a:r>
          <a:endParaRPr lang="en-US" sz="1400"/>
        </a:p>
      </dgm:t>
    </dgm:pt>
    <dgm:pt modelId="{5DA154AD-D24D-43F7-ABF6-4FF47451E42D}" type="parTrans" cxnId="{82FF9C1C-F626-429F-9433-7979EDB74B8C}">
      <dgm:prSet/>
      <dgm:spPr/>
      <dgm:t>
        <a:bodyPr/>
        <a:lstStyle/>
        <a:p>
          <a:endParaRPr lang="en-US" sz="2400"/>
        </a:p>
      </dgm:t>
    </dgm:pt>
    <dgm:pt modelId="{F12E7225-9121-4D35-9BE1-1EBAE9BD2BC7}" type="sibTrans" cxnId="{82FF9C1C-F626-429F-9433-7979EDB74B8C}">
      <dgm:prSet/>
      <dgm:spPr/>
      <dgm:t>
        <a:bodyPr/>
        <a:lstStyle/>
        <a:p>
          <a:endParaRPr lang="en-US" sz="2400"/>
        </a:p>
      </dgm:t>
    </dgm:pt>
    <dgm:pt modelId="{7DFEA060-5846-462F-848E-CCB358D91659}" type="pres">
      <dgm:prSet presAssocID="{51F9ED23-BE56-4C6A-9816-9B01676E501F}" presName="hierChild1" presStyleCnt="0">
        <dgm:presLayoutVars>
          <dgm:chPref val="1"/>
          <dgm:dir/>
          <dgm:animOne val="branch"/>
          <dgm:animLvl val="lvl"/>
          <dgm:resizeHandles/>
        </dgm:presLayoutVars>
      </dgm:prSet>
      <dgm:spPr/>
    </dgm:pt>
    <dgm:pt modelId="{1307A85E-C9B2-4F90-BCF0-82D99244386E}" type="pres">
      <dgm:prSet presAssocID="{88D72F29-DAF4-4ADC-BD1B-7B42A42D00AF}" presName="hierRoot1" presStyleCnt="0"/>
      <dgm:spPr/>
    </dgm:pt>
    <dgm:pt modelId="{E2B3E7EA-7254-4069-8D21-DF2EBD6EB28B}" type="pres">
      <dgm:prSet presAssocID="{88D72F29-DAF4-4ADC-BD1B-7B42A42D00AF}" presName="composite" presStyleCnt="0"/>
      <dgm:spPr/>
    </dgm:pt>
    <dgm:pt modelId="{3D43A333-D6D6-449F-B3E0-04630288BFCD}" type="pres">
      <dgm:prSet presAssocID="{88D72F29-DAF4-4ADC-BD1B-7B42A42D00AF}" presName="background" presStyleLbl="node0" presStyleIdx="0" presStyleCnt="3"/>
      <dgm:spPr/>
    </dgm:pt>
    <dgm:pt modelId="{39014B32-18B3-4CE8-B785-64D97B0C26FE}" type="pres">
      <dgm:prSet presAssocID="{88D72F29-DAF4-4ADC-BD1B-7B42A42D00AF}" presName="text" presStyleLbl="fgAcc0" presStyleIdx="0" presStyleCnt="3">
        <dgm:presLayoutVars>
          <dgm:chPref val="3"/>
        </dgm:presLayoutVars>
      </dgm:prSet>
      <dgm:spPr/>
    </dgm:pt>
    <dgm:pt modelId="{0065BF5A-C2F2-4C1B-A429-327F1E23EDD1}" type="pres">
      <dgm:prSet presAssocID="{88D72F29-DAF4-4ADC-BD1B-7B42A42D00AF}" presName="hierChild2" presStyleCnt="0"/>
      <dgm:spPr/>
    </dgm:pt>
    <dgm:pt modelId="{06DEF34D-D5F1-4402-8E6B-0C9350A76557}" type="pres">
      <dgm:prSet presAssocID="{1CCB502B-DEC0-4469-85AB-F3009D55A9C7}" presName="hierRoot1" presStyleCnt="0"/>
      <dgm:spPr/>
    </dgm:pt>
    <dgm:pt modelId="{0913327D-692C-472D-B9F2-38B913F9BC53}" type="pres">
      <dgm:prSet presAssocID="{1CCB502B-DEC0-4469-85AB-F3009D55A9C7}" presName="composite" presStyleCnt="0"/>
      <dgm:spPr/>
    </dgm:pt>
    <dgm:pt modelId="{0CA58FCE-2665-4E7B-8E0B-C1DB4A1FBAF5}" type="pres">
      <dgm:prSet presAssocID="{1CCB502B-DEC0-4469-85AB-F3009D55A9C7}" presName="background" presStyleLbl="node0" presStyleIdx="1" presStyleCnt="3"/>
      <dgm:spPr/>
    </dgm:pt>
    <dgm:pt modelId="{3B7A9D19-1AF3-43C3-9C56-D193BAFAC0C7}" type="pres">
      <dgm:prSet presAssocID="{1CCB502B-DEC0-4469-85AB-F3009D55A9C7}" presName="text" presStyleLbl="fgAcc0" presStyleIdx="1" presStyleCnt="3">
        <dgm:presLayoutVars>
          <dgm:chPref val="3"/>
        </dgm:presLayoutVars>
      </dgm:prSet>
      <dgm:spPr/>
    </dgm:pt>
    <dgm:pt modelId="{BB277098-6241-477D-B975-5CC8D84EF807}" type="pres">
      <dgm:prSet presAssocID="{1CCB502B-DEC0-4469-85AB-F3009D55A9C7}" presName="hierChild2" presStyleCnt="0"/>
      <dgm:spPr/>
    </dgm:pt>
    <dgm:pt modelId="{9C8BF292-74A3-48D8-8365-53F4A0D0A2A5}" type="pres">
      <dgm:prSet presAssocID="{3E028EC0-A616-4767-8A40-EF050808AC09}" presName="hierRoot1" presStyleCnt="0"/>
      <dgm:spPr/>
    </dgm:pt>
    <dgm:pt modelId="{D78C8498-08F6-4D65-B19B-B5E21E5CEA55}" type="pres">
      <dgm:prSet presAssocID="{3E028EC0-A616-4767-8A40-EF050808AC09}" presName="composite" presStyleCnt="0"/>
      <dgm:spPr/>
    </dgm:pt>
    <dgm:pt modelId="{441E7569-6BAE-40FB-8286-0AFE15B406E0}" type="pres">
      <dgm:prSet presAssocID="{3E028EC0-A616-4767-8A40-EF050808AC09}" presName="background" presStyleLbl="node0" presStyleIdx="2" presStyleCnt="3"/>
      <dgm:spPr/>
    </dgm:pt>
    <dgm:pt modelId="{5E4848DE-E741-4C2E-AF45-3535375E7909}" type="pres">
      <dgm:prSet presAssocID="{3E028EC0-A616-4767-8A40-EF050808AC09}" presName="text" presStyleLbl="fgAcc0" presStyleIdx="2" presStyleCnt="3">
        <dgm:presLayoutVars>
          <dgm:chPref val="3"/>
        </dgm:presLayoutVars>
      </dgm:prSet>
      <dgm:spPr/>
    </dgm:pt>
    <dgm:pt modelId="{C0CF7BD8-E8F2-47F9-97E8-E85CF175F740}" type="pres">
      <dgm:prSet presAssocID="{3E028EC0-A616-4767-8A40-EF050808AC09}" presName="hierChild2" presStyleCnt="0"/>
      <dgm:spPr/>
    </dgm:pt>
  </dgm:ptLst>
  <dgm:cxnLst>
    <dgm:cxn modelId="{82FF9C1C-F626-429F-9433-7979EDB74B8C}" srcId="{51F9ED23-BE56-4C6A-9816-9B01676E501F}" destId="{3E028EC0-A616-4767-8A40-EF050808AC09}" srcOrd="2" destOrd="0" parTransId="{5DA154AD-D24D-43F7-ABF6-4FF47451E42D}" sibTransId="{F12E7225-9121-4D35-9BE1-1EBAE9BD2BC7}"/>
    <dgm:cxn modelId="{885D3B28-2276-4542-8D02-08483F11F804}" type="presOf" srcId="{88D72F29-DAF4-4ADC-BD1B-7B42A42D00AF}" destId="{39014B32-18B3-4CE8-B785-64D97B0C26FE}" srcOrd="0" destOrd="0" presId="urn:microsoft.com/office/officeart/2005/8/layout/hierarchy1"/>
    <dgm:cxn modelId="{11564048-C113-49BD-BEEE-F28D0D2D2237}" type="presOf" srcId="{51F9ED23-BE56-4C6A-9816-9B01676E501F}" destId="{7DFEA060-5846-462F-848E-CCB358D91659}" srcOrd="0" destOrd="0" presId="urn:microsoft.com/office/officeart/2005/8/layout/hierarchy1"/>
    <dgm:cxn modelId="{C816006C-9565-4ECF-86B0-69EF86884231}" srcId="{51F9ED23-BE56-4C6A-9816-9B01676E501F}" destId="{88D72F29-DAF4-4ADC-BD1B-7B42A42D00AF}" srcOrd="0" destOrd="0" parTransId="{88220829-2280-4765-830C-8AAC30284B9D}" sibTransId="{6416CEC7-1C71-4C97-B4C0-8F5483850EC9}"/>
    <dgm:cxn modelId="{2E1AC66C-84C6-4305-AAB6-1FAA8D3E44D3}" type="presOf" srcId="{1CCB502B-DEC0-4469-85AB-F3009D55A9C7}" destId="{3B7A9D19-1AF3-43C3-9C56-D193BAFAC0C7}" srcOrd="0" destOrd="0" presId="urn:microsoft.com/office/officeart/2005/8/layout/hierarchy1"/>
    <dgm:cxn modelId="{236A5B78-8442-4B2C-B436-322D3E689F34}" type="presOf" srcId="{3E028EC0-A616-4767-8A40-EF050808AC09}" destId="{5E4848DE-E741-4C2E-AF45-3535375E7909}" srcOrd="0" destOrd="0" presId="urn:microsoft.com/office/officeart/2005/8/layout/hierarchy1"/>
    <dgm:cxn modelId="{F0AC0ACD-0604-42DD-AD1A-6FA9911DAC44}" srcId="{51F9ED23-BE56-4C6A-9816-9B01676E501F}" destId="{1CCB502B-DEC0-4469-85AB-F3009D55A9C7}" srcOrd="1" destOrd="0" parTransId="{951751F5-888C-4F4D-87ED-27EFA0DEF686}" sibTransId="{2DB8E29F-B0D7-44A1-941F-2E834271A3FB}"/>
    <dgm:cxn modelId="{81B66A48-92E9-4F5A-B867-7E052E2FE59B}" type="presParOf" srcId="{7DFEA060-5846-462F-848E-CCB358D91659}" destId="{1307A85E-C9B2-4F90-BCF0-82D99244386E}" srcOrd="0" destOrd="0" presId="urn:microsoft.com/office/officeart/2005/8/layout/hierarchy1"/>
    <dgm:cxn modelId="{773F77F3-8C64-49A5-BD99-55D7196EE50E}" type="presParOf" srcId="{1307A85E-C9B2-4F90-BCF0-82D99244386E}" destId="{E2B3E7EA-7254-4069-8D21-DF2EBD6EB28B}" srcOrd="0" destOrd="0" presId="urn:microsoft.com/office/officeart/2005/8/layout/hierarchy1"/>
    <dgm:cxn modelId="{9C6B815B-434E-4F43-888A-CB52AE3C8995}" type="presParOf" srcId="{E2B3E7EA-7254-4069-8D21-DF2EBD6EB28B}" destId="{3D43A333-D6D6-449F-B3E0-04630288BFCD}" srcOrd="0" destOrd="0" presId="urn:microsoft.com/office/officeart/2005/8/layout/hierarchy1"/>
    <dgm:cxn modelId="{048BD2AC-65FF-41E1-A83B-DC16526A38ED}" type="presParOf" srcId="{E2B3E7EA-7254-4069-8D21-DF2EBD6EB28B}" destId="{39014B32-18B3-4CE8-B785-64D97B0C26FE}" srcOrd="1" destOrd="0" presId="urn:microsoft.com/office/officeart/2005/8/layout/hierarchy1"/>
    <dgm:cxn modelId="{988A44F4-9E18-4D7D-BCE5-6A7B3AA0027C}" type="presParOf" srcId="{1307A85E-C9B2-4F90-BCF0-82D99244386E}" destId="{0065BF5A-C2F2-4C1B-A429-327F1E23EDD1}" srcOrd="1" destOrd="0" presId="urn:microsoft.com/office/officeart/2005/8/layout/hierarchy1"/>
    <dgm:cxn modelId="{0F10CC8D-4234-4B45-B008-3952D2B15BF3}" type="presParOf" srcId="{7DFEA060-5846-462F-848E-CCB358D91659}" destId="{06DEF34D-D5F1-4402-8E6B-0C9350A76557}" srcOrd="1" destOrd="0" presId="urn:microsoft.com/office/officeart/2005/8/layout/hierarchy1"/>
    <dgm:cxn modelId="{9515D1E8-437D-4437-AAEE-EE7DF246E956}" type="presParOf" srcId="{06DEF34D-D5F1-4402-8E6B-0C9350A76557}" destId="{0913327D-692C-472D-B9F2-38B913F9BC53}" srcOrd="0" destOrd="0" presId="urn:microsoft.com/office/officeart/2005/8/layout/hierarchy1"/>
    <dgm:cxn modelId="{3F407036-5AFD-4CA0-A69E-7DE9B20CFFBF}" type="presParOf" srcId="{0913327D-692C-472D-B9F2-38B913F9BC53}" destId="{0CA58FCE-2665-4E7B-8E0B-C1DB4A1FBAF5}" srcOrd="0" destOrd="0" presId="urn:microsoft.com/office/officeart/2005/8/layout/hierarchy1"/>
    <dgm:cxn modelId="{85443EA1-DFC5-4698-B48D-60C6FEBA082C}" type="presParOf" srcId="{0913327D-692C-472D-B9F2-38B913F9BC53}" destId="{3B7A9D19-1AF3-43C3-9C56-D193BAFAC0C7}" srcOrd="1" destOrd="0" presId="urn:microsoft.com/office/officeart/2005/8/layout/hierarchy1"/>
    <dgm:cxn modelId="{975DB3BF-4C63-4435-BA45-E07CE8D3BEF4}" type="presParOf" srcId="{06DEF34D-D5F1-4402-8E6B-0C9350A76557}" destId="{BB277098-6241-477D-B975-5CC8D84EF807}" srcOrd="1" destOrd="0" presId="urn:microsoft.com/office/officeart/2005/8/layout/hierarchy1"/>
    <dgm:cxn modelId="{80CFAD31-F0C6-454B-9F49-26E9179E3624}" type="presParOf" srcId="{7DFEA060-5846-462F-848E-CCB358D91659}" destId="{9C8BF292-74A3-48D8-8365-53F4A0D0A2A5}" srcOrd="2" destOrd="0" presId="urn:microsoft.com/office/officeart/2005/8/layout/hierarchy1"/>
    <dgm:cxn modelId="{E57E5776-47BA-4798-942D-1B072548ECAB}" type="presParOf" srcId="{9C8BF292-74A3-48D8-8365-53F4A0D0A2A5}" destId="{D78C8498-08F6-4D65-B19B-B5E21E5CEA55}" srcOrd="0" destOrd="0" presId="urn:microsoft.com/office/officeart/2005/8/layout/hierarchy1"/>
    <dgm:cxn modelId="{74DC48AB-1A08-4E66-8C9B-8324D771ECC6}" type="presParOf" srcId="{D78C8498-08F6-4D65-B19B-B5E21E5CEA55}" destId="{441E7569-6BAE-40FB-8286-0AFE15B406E0}" srcOrd="0" destOrd="0" presId="urn:microsoft.com/office/officeart/2005/8/layout/hierarchy1"/>
    <dgm:cxn modelId="{74632F87-601D-4883-8DEF-05D980910C0B}" type="presParOf" srcId="{D78C8498-08F6-4D65-B19B-B5E21E5CEA55}" destId="{5E4848DE-E741-4C2E-AF45-3535375E7909}" srcOrd="1" destOrd="0" presId="urn:microsoft.com/office/officeart/2005/8/layout/hierarchy1"/>
    <dgm:cxn modelId="{A7358A8F-44FB-4B7C-ACDA-CD6F5C82383F}" type="presParOf" srcId="{9C8BF292-74A3-48D8-8365-53F4A0D0A2A5}" destId="{C0CF7BD8-E8F2-47F9-97E8-E85CF175F74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3A333-D6D6-449F-B3E0-04630288BFCD}">
      <dsp:nvSpPr>
        <dsp:cNvPr id="0" name=""/>
        <dsp:cNvSpPr/>
      </dsp:nvSpPr>
      <dsp:spPr>
        <a:xfrm>
          <a:off x="0" y="2472243"/>
          <a:ext cx="1674532" cy="106332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9014B32-18B3-4CE8-B785-64D97B0C26FE}">
      <dsp:nvSpPr>
        <dsp:cNvPr id="0" name=""/>
        <dsp:cNvSpPr/>
      </dsp:nvSpPr>
      <dsp:spPr>
        <a:xfrm>
          <a:off x="186059" y="2648999"/>
          <a:ext cx="1674532" cy="10633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Addressing growing demand for convenient, healthy eating options.</a:t>
          </a:r>
          <a:endParaRPr lang="en-US" sz="1400" kern="1200"/>
        </a:p>
      </dsp:txBody>
      <dsp:txXfrm>
        <a:off x="217203" y="2680143"/>
        <a:ext cx="1612244" cy="1001040"/>
      </dsp:txXfrm>
    </dsp:sp>
    <dsp:sp modelId="{0CA58FCE-2665-4E7B-8E0B-C1DB4A1FBAF5}">
      <dsp:nvSpPr>
        <dsp:cNvPr id="0" name=""/>
        <dsp:cNvSpPr/>
      </dsp:nvSpPr>
      <dsp:spPr>
        <a:xfrm>
          <a:off x="2046650" y="2472243"/>
          <a:ext cx="1674532" cy="106332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B7A9D19-1AF3-43C3-9C56-D193BAFAC0C7}">
      <dsp:nvSpPr>
        <dsp:cNvPr id="0" name=""/>
        <dsp:cNvSpPr/>
      </dsp:nvSpPr>
      <dsp:spPr>
        <a:xfrm>
          <a:off x="2232709" y="2648999"/>
          <a:ext cx="1674532" cy="10633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Focus on quality, customisation, and customer satisfaction.</a:t>
          </a:r>
          <a:endParaRPr lang="en-US" sz="1400" kern="1200"/>
        </a:p>
      </dsp:txBody>
      <dsp:txXfrm>
        <a:off x="2263853" y="2680143"/>
        <a:ext cx="1612244" cy="1001040"/>
      </dsp:txXfrm>
    </dsp:sp>
    <dsp:sp modelId="{441E7569-6BAE-40FB-8286-0AFE15B406E0}">
      <dsp:nvSpPr>
        <dsp:cNvPr id="0" name=""/>
        <dsp:cNvSpPr/>
      </dsp:nvSpPr>
      <dsp:spPr>
        <a:xfrm>
          <a:off x="4093301" y="2472243"/>
          <a:ext cx="1674532" cy="106332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E4848DE-E741-4C2E-AF45-3535375E7909}">
      <dsp:nvSpPr>
        <dsp:cNvPr id="0" name=""/>
        <dsp:cNvSpPr/>
      </dsp:nvSpPr>
      <dsp:spPr>
        <a:xfrm>
          <a:off x="4279360" y="2648999"/>
          <a:ext cx="1674532" cy="10633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Well-positioned for sustainable growth in the UK market.</a:t>
          </a:r>
          <a:endParaRPr lang="en-US" sz="1400" kern="1200"/>
        </a:p>
      </dsp:txBody>
      <dsp:txXfrm>
        <a:off x="4310504" y="2680143"/>
        <a:ext cx="1612244" cy="1001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087053-33F3-4BFA-BECB-09B5A949621E}" type="datetimeFigureOut">
              <a:rPr lang="en-GB" smtClean="0"/>
              <a:t>14/07/2024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B847B7-2B9D-4008-BFEE-E131D8B5EE8F}" type="slidenum">
              <a:rPr lang="en-GB" smtClean="0"/>
              <a:t>‹#›</a:t>
            </a:fld>
            <a:endParaRPr lang="en-GB"/>
          </a:p>
        </p:txBody>
      </p:sp>
    </p:spTree>
    <p:extLst>
      <p:ext uri="{BB962C8B-B14F-4D97-AF65-F5344CB8AC3E}">
        <p14:creationId xmlns:p14="http://schemas.microsoft.com/office/powerpoint/2010/main" val="1180663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Currently, quick and readily available foods cause challenges to the daily dietary intake due to the busy nature of society. This is a challenge the meal delivery service solves and provides convenience for adopting a healthy lifestyle in terms of eating. The strategy includes offering pre-cut ingredients and various styles of meal kits that are delivered right to customers’ doors. Besides, this service also helps reduce the time required for people to prepare healthy home-cooked meals.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2</a:t>
            </a:fld>
            <a:endParaRPr lang="en-GB"/>
          </a:p>
        </p:txBody>
      </p:sp>
    </p:spTree>
    <p:extLst>
      <p:ext uri="{BB962C8B-B14F-4D97-AF65-F5344CB8AC3E}">
        <p14:creationId xmlns:p14="http://schemas.microsoft.com/office/powerpoint/2010/main" val="3801610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The main product is a subscription-based service that delivers fresh meals according to the client's individual preferences (</a:t>
            </a:r>
            <a:r>
              <a:rPr lang="en-GB" sz="1800" dirty="0" err="1">
                <a:effectLst/>
                <a:latin typeface="Arial" panose="020B0604020202020204" pitchFamily="34" charset="0"/>
                <a:ea typeface="Aptos" panose="020B0004020202020204" pitchFamily="34" charset="0"/>
                <a:cs typeface="Arial" panose="020B0604020202020204" pitchFamily="34" charset="0"/>
              </a:rPr>
              <a:t>Nivornusit</a:t>
            </a:r>
            <a:r>
              <a:rPr lang="en-GB" sz="1800" dirty="0">
                <a:effectLst/>
                <a:latin typeface="Arial" panose="020B0604020202020204" pitchFamily="34" charset="0"/>
                <a:ea typeface="Aptos" panose="020B0004020202020204" pitchFamily="34" charset="0"/>
                <a:cs typeface="Arial" panose="020B0604020202020204" pitchFamily="34" charset="0"/>
              </a:rPr>
              <a:t>, </a:t>
            </a:r>
            <a:r>
              <a:rPr lang="en-GB" sz="1800" dirty="0" err="1">
                <a:effectLst/>
                <a:latin typeface="Arial" panose="020B0604020202020204" pitchFamily="34" charset="0"/>
                <a:ea typeface="Aptos" panose="020B0004020202020204" pitchFamily="34" charset="0"/>
                <a:cs typeface="Arial" panose="020B0604020202020204" pitchFamily="34" charset="0"/>
              </a:rPr>
              <a:t>Kraiwanit</a:t>
            </a:r>
            <a:r>
              <a:rPr lang="en-GB" sz="1800" dirty="0">
                <a:effectLst/>
                <a:latin typeface="Arial" panose="020B0604020202020204" pitchFamily="34" charset="0"/>
                <a:ea typeface="Aptos" panose="020B0004020202020204" pitchFamily="34" charset="0"/>
                <a:cs typeface="Arial" panose="020B0604020202020204" pitchFamily="34" charset="0"/>
              </a:rPr>
              <a:t> and </a:t>
            </a:r>
            <a:r>
              <a:rPr lang="en-GB" sz="1800" dirty="0" err="1">
                <a:effectLst/>
                <a:latin typeface="Arial" panose="020B0604020202020204" pitchFamily="34" charset="0"/>
                <a:ea typeface="Aptos" panose="020B0004020202020204" pitchFamily="34" charset="0"/>
                <a:cs typeface="Arial" panose="020B0604020202020204" pitchFamily="34" charset="0"/>
              </a:rPr>
              <a:t>Limna</a:t>
            </a:r>
            <a:r>
              <a:rPr lang="en-GB" sz="1800" dirty="0">
                <a:effectLst/>
                <a:latin typeface="Arial" panose="020B0604020202020204" pitchFamily="34" charset="0"/>
                <a:ea typeface="Aptos" panose="020B0004020202020204" pitchFamily="34" charset="0"/>
                <a:cs typeface="Arial" panose="020B0604020202020204" pitchFamily="34" charset="0"/>
              </a:rPr>
              <a:t>, 2024). The opportunity to always filter through different weekly recipes depending on the customer's preferences and any restrictions that they may have makes it very suitable. Premade meals are provided with all the necessary portions and quantities of products, along with added recipes. In addition to the key product, there is a selection of other healthy snacks and beverages classified as accessories.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3</a:t>
            </a:fld>
            <a:endParaRPr lang="en-GB"/>
          </a:p>
        </p:txBody>
      </p:sp>
    </p:spTree>
    <p:extLst>
      <p:ext uri="{BB962C8B-B14F-4D97-AF65-F5344CB8AC3E}">
        <p14:creationId xmlns:p14="http://schemas.microsoft.com/office/powerpoint/2010/main" val="1581591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The chosen business structure for the establishment of the company is a Limited Liability Company (LLC) in the United Kingdom. In general, this legal format has several key features that can be beneficial for startups (GOV.UK, 2024). Mainly, it offers limited liability, which protects the owners’ assets in case the business runs into some losses (Hess, 2024). It can also be noted that in an LLC structure, ownership can be very easily changed as the firm expands. Furthermore, it outlines legal requirements that improve stakeholders’ confidence in the firm and compliance with UK laws.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4</a:t>
            </a:fld>
            <a:endParaRPr lang="en-GB"/>
          </a:p>
        </p:txBody>
      </p:sp>
    </p:spTree>
    <p:extLst>
      <p:ext uri="{BB962C8B-B14F-4D97-AF65-F5344CB8AC3E}">
        <p14:creationId xmlns:p14="http://schemas.microsoft.com/office/powerpoint/2010/main" val="657922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The described organisational management in the company will ensure the necessary organisational processes for efficient work and the further development of the company. The owner/founder oversees the business, the appointment of the management department, and relationships with investors (</a:t>
            </a:r>
            <a:r>
              <a:rPr lang="en-GB" sz="1800" dirty="0" err="1">
                <a:effectLst/>
                <a:latin typeface="Arial" panose="020B0604020202020204" pitchFamily="34" charset="0"/>
                <a:ea typeface="Aptos" panose="020B0004020202020204" pitchFamily="34" charset="0"/>
                <a:cs typeface="Arial" panose="020B0604020202020204" pitchFamily="34" charset="0"/>
              </a:rPr>
              <a:t>Hensellek</a:t>
            </a:r>
            <a:r>
              <a:rPr lang="en-GB" sz="1800" dirty="0">
                <a:effectLst/>
                <a:latin typeface="Arial" panose="020B0604020202020204" pitchFamily="34" charset="0"/>
                <a:ea typeface="Aptos" panose="020B0004020202020204" pitchFamily="34" charset="0"/>
                <a:cs typeface="Arial" panose="020B0604020202020204" pitchFamily="34" charset="0"/>
              </a:rPr>
              <a:t>, Kleine-</a:t>
            </a:r>
            <a:r>
              <a:rPr lang="en-GB" sz="1800" dirty="0" err="1">
                <a:effectLst/>
                <a:latin typeface="Arial" panose="020B0604020202020204" pitchFamily="34" charset="0"/>
                <a:ea typeface="Aptos" panose="020B0004020202020204" pitchFamily="34" charset="0"/>
                <a:cs typeface="Arial" panose="020B0604020202020204" pitchFamily="34" charset="0"/>
              </a:rPr>
              <a:t>Stegemann</a:t>
            </a:r>
            <a:r>
              <a:rPr lang="en-GB" sz="1800" dirty="0">
                <a:effectLst/>
                <a:latin typeface="Arial" panose="020B0604020202020204" pitchFamily="34" charset="0"/>
                <a:ea typeface="Aptos" panose="020B0004020202020204" pitchFamily="34" charset="0"/>
                <a:cs typeface="Arial" panose="020B0604020202020204" pitchFamily="34" charset="0"/>
              </a:rPr>
              <a:t> and </a:t>
            </a:r>
            <a:r>
              <a:rPr lang="en-GB" sz="1800" dirty="0" err="1">
                <a:effectLst/>
                <a:latin typeface="Arial" panose="020B0604020202020204" pitchFamily="34" charset="0"/>
                <a:ea typeface="Aptos" panose="020B0004020202020204" pitchFamily="34" charset="0"/>
                <a:cs typeface="Arial" panose="020B0604020202020204" pitchFamily="34" charset="0"/>
              </a:rPr>
              <a:t>Kollmann</a:t>
            </a:r>
            <a:r>
              <a:rPr lang="en-GB" sz="1800" dirty="0">
                <a:effectLst/>
                <a:latin typeface="Arial" panose="020B0604020202020204" pitchFamily="34" charset="0"/>
                <a:ea typeface="Aptos" panose="020B0004020202020204" pitchFamily="34" charset="0"/>
                <a:cs typeface="Arial" panose="020B0604020202020204" pitchFamily="34" charset="0"/>
              </a:rPr>
              <a:t>, 2023). The key employees are a professional collective of chefs and other kitchen workers who originate and prepare tested foods.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5</a:t>
            </a:fld>
            <a:endParaRPr lang="en-GB"/>
          </a:p>
        </p:txBody>
      </p:sp>
    </p:spTree>
    <p:extLst>
      <p:ext uri="{BB962C8B-B14F-4D97-AF65-F5344CB8AC3E}">
        <p14:creationId xmlns:p14="http://schemas.microsoft.com/office/powerpoint/2010/main" val="2269257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The business is in a rather unfavourable position, which is affected by one or another external factor. Thus, politically, there are food hygiene laws to observe, together with limitations to packaging and labelling, especially in the UK (Key Regulations, 2024). Economically, the company is in the right market, with the annual growth rate of the personalised meal service being 15%. (Technavio, 2024). This is indeed a great chance to expand, as many organisations are in this stage of adopting technology. Wisely, within the last few years, a focus on health and more varied preferences regarding food and drinks have been observed among British consumers. This shift is particularly suitable for the offering of fresh, wholesome meals that can also be tailored to the clients’ preferences.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6</a:t>
            </a:fld>
            <a:endParaRPr lang="en-GB"/>
          </a:p>
        </p:txBody>
      </p:sp>
    </p:spTree>
    <p:extLst>
      <p:ext uri="{BB962C8B-B14F-4D97-AF65-F5344CB8AC3E}">
        <p14:creationId xmlns:p14="http://schemas.microsoft.com/office/powerpoint/2010/main" val="3596282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Technologically, it is essential to integrate with e-commerce and be efficient in logistics. On the environmental aspect, concern is given to the sourcing of products that are eco-friendly, as well as the packaging of the products (Damini, 2023). Conceptually, there are legal requirements for food safety compliance and data protection regulation (ICO, 2022). They all go to define the operational strategies and market positioning of the business.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7</a:t>
            </a:fld>
            <a:endParaRPr lang="en-GB"/>
          </a:p>
        </p:txBody>
      </p:sp>
    </p:spTree>
    <p:extLst>
      <p:ext uri="{BB962C8B-B14F-4D97-AF65-F5344CB8AC3E}">
        <p14:creationId xmlns:p14="http://schemas.microsoft.com/office/powerpoint/2010/main" val="2425854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The product line is a selection of subscription meal kits that can be customised according to clients’ needs. The pricing methodology is very adaptive, with many subscription options available depending on the customer’s requirements. Basically, the delivery or distribution of products is done through an easy-to-use online order system.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8</a:t>
            </a:fld>
            <a:endParaRPr lang="en-GB"/>
          </a:p>
        </p:txBody>
      </p:sp>
    </p:spTree>
    <p:extLst>
      <p:ext uri="{BB962C8B-B14F-4D97-AF65-F5344CB8AC3E}">
        <p14:creationId xmlns:p14="http://schemas.microsoft.com/office/powerpoint/2010/main" val="2957541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The promotional mix aims at using web-based communications and collaborating with opinion leaders as the main ways of reaching consumers. Therefore, the focus is on the healthy implications and the delivery service aspect, which corresponds with the current main trends. The strategies of this magnetic marketing approach are to create brand awareness and customer acceptability.</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9</a:t>
            </a:fld>
            <a:endParaRPr lang="en-GB"/>
          </a:p>
        </p:txBody>
      </p:sp>
    </p:spTree>
    <p:extLst>
      <p:ext uri="{BB962C8B-B14F-4D97-AF65-F5344CB8AC3E}">
        <p14:creationId xmlns:p14="http://schemas.microsoft.com/office/powerpoint/2010/main" val="28427787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According to the financial plan, a £25,000 purchase of equipment is expected in the first year. This results in a projected breakeven point by the end of Month 5 and a year's cumulative cash flow. This forecast reflects a consistent increase in revenues, startup costs, and ongoing costs, demonstrating the feasibility of the business concept.</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10</a:t>
            </a:fld>
            <a:endParaRPr lang="en-GB"/>
          </a:p>
        </p:txBody>
      </p:sp>
    </p:spTree>
    <p:extLst>
      <p:ext uri="{BB962C8B-B14F-4D97-AF65-F5344CB8AC3E}">
        <p14:creationId xmlns:p14="http://schemas.microsoft.com/office/powerpoint/2010/main" val="451724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ptos" panose="020B0004020202020204" pitchFamily="34" charset="0"/>
                <a:cs typeface="Arial" panose="020B0604020202020204" pitchFamily="34" charset="0"/>
              </a:rPr>
              <a:t>The meal kit delivery service solves the emerging problem of how to get healthy meals without having to spend time preparing them. Due to its focus on quality, customisation and customers’ interests, the company is ready to conquer the British market for long-term and stable development. With regards to the flexibility of the business and its potential for the future, it can be noted that its concept is perfectly in line with the tendencies observed in the spheres of health improvement and active living.</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11</a:t>
            </a:fld>
            <a:endParaRPr lang="en-GB"/>
          </a:p>
        </p:txBody>
      </p:sp>
    </p:spTree>
    <p:extLst>
      <p:ext uri="{BB962C8B-B14F-4D97-AF65-F5344CB8AC3E}">
        <p14:creationId xmlns:p14="http://schemas.microsoft.com/office/powerpoint/2010/main" val="1398522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800"/>
              </a:spcBef>
              <a:spcAft>
                <a:spcPts val="400"/>
              </a:spcAft>
            </a:pPr>
            <a:r>
              <a:rPr lang="en-GB" sz="1800" b="1" dirty="0">
                <a:effectLst/>
                <a:latin typeface="Times New Roman" panose="02020603050405020304" pitchFamily="18" charset="0"/>
                <a:ea typeface="Times New Roman" panose="02020603050405020304" pitchFamily="18" charset="0"/>
              </a:rPr>
              <a:t>Reference List</a:t>
            </a: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Damini (2023) </a:t>
            </a:r>
            <a:r>
              <a:rPr lang="en-GB" sz="1800" i="1" dirty="0">
                <a:effectLst/>
                <a:latin typeface="Arial" panose="020B0604020202020204" pitchFamily="34" charset="0"/>
                <a:ea typeface="Aptos" panose="020B0004020202020204" pitchFamily="34" charset="0"/>
                <a:cs typeface="Arial" panose="020B0604020202020204" pitchFamily="34" charset="0"/>
              </a:rPr>
              <a:t>Sustainable practices in food manufacturing</a:t>
            </a:r>
            <a:r>
              <a:rPr lang="en-GB" sz="1800" dirty="0">
                <a:effectLst/>
                <a:latin typeface="Arial" panose="020B0604020202020204" pitchFamily="34" charset="0"/>
                <a:ea typeface="Aptos" panose="020B0004020202020204" pitchFamily="34" charset="0"/>
                <a:cs typeface="Arial" panose="020B0604020202020204" pitchFamily="34" charset="0"/>
              </a:rPr>
              <a:t>, </a:t>
            </a:r>
            <a:r>
              <a:rPr lang="en-GB" sz="1800" i="1" dirty="0" err="1">
                <a:effectLst/>
                <a:latin typeface="Arial" panose="020B0604020202020204" pitchFamily="34" charset="0"/>
                <a:ea typeface="Aptos" panose="020B0004020202020204" pitchFamily="34" charset="0"/>
                <a:cs typeface="Arial" panose="020B0604020202020204" pitchFamily="34" charset="0"/>
              </a:rPr>
              <a:t>Deskera</a:t>
            </a:r>
            <a:r>
              <a:rPr lang="en-GB" sz="1800" i="1" dirty="0">
                <a:effectLst/>
                <a:latin typeface="Arial" panose="020B0604020202020204" pitchFamily="34" charset="0"/>
                <a:ea typeface="Aptos" panose="020B0004020202020204" pitchFamily="34" charset="0"/>
                <a:cs typeface="Arial" panose="020B0604020202020204" pitchFamily="34" charset="0"/>
              </a:rPr>
              <a:t> Blog</a:t>
            </a:r>
            <a:r>
              <a:rPr lang="en-GB" sz="1800" dirty="0">
                <a:effectLst/>
                <a:latin typeface="Arial" panose="020B0604020202020204" pitchFamily="34" charset="0"/>
                <a:ea typeface="Aptos" panose="020B0004020202020204" pitchFamily="34" charset="0"/>
                <a:cs typeface="Arial" panose="020B0604020202020204" pitchFamily="34" charset="0"/>
              </a:rPr>
              <a:t>. Available at: https://www.deskera.com/blog/sustainable-practices-in-food-manufacturing/ (Accessed: 30 June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GOV.UK (2024) </a:t>
            </a:r>
            <a:r>
              <a:rPr lang="en-GB" sz="1800" i="1" dirty="0">
                <a:effectLst/>
                <a:latin typeface="Arial" panose="020B0604020202020204" pitchFamily="34" charset="0"/>
                <a:ea typeface="Aptos" panose="020B0004020202020204" pitchFamily="34" charset="0"/>
                <a:cs typeface="Arial" panose="020B0604020202020204" pitchFamily="34" charset="0"/>
              </a:rPr>
              <a:t>Set up and run a limited liability partnership (LLP)</a:t>
            </a:r>
            <a:r>
              <a:rPr lang="en-GB" sz="1800" dirty="0">
                <a:effectLst/>
                <a:latin typeface="Arial" panose="020B0604020202020204" pitchFamily="34" charset="0"/>
                <a:ea typeface="Aptos" panose="020B0004020202020204" pitchFamily="34" charset="0"/>
                <a:cs typeface="Arial" panose="020B0604020202020204" pitchFamily="34" charset="0"/>
              </a:rPr>
              <a:t>, </a:t>
            </a:r>
            <a:r>
              <a:rPr lang="en-GB" sz="1800" i="1" dirty="0">
                <a:effectLst/>
                <a:latin typeface="Arial" panose="020B0604020202020204" pitchFamily="34" charset="0"/>
                <a:ea typeface="Aptos" panose="020B0004020202020204" pitchFamily="34" charset="0"/>
                <a:cs typeface="Arial" panose="020B0604020202020204" pitchFamily="34" charset="0"/>
              </a:rPr>
              <a:t>Gov.uk</a:t>
            </a:r>
            <a:r>
              <a:rPr lang="en-GB" sz="1800" dirty="0">
                <a:effectLst/>
                <a:latin typeface="Arial" panose="020B0604020202020204" pitchFamily="34" charset="0"/>
                <a:ea typeface="Aptos" panose="020B0004020202020204" pitchFamily="34" charset="0"/>
                <a:cs typeface="Arial" panose="020B0604020202020204" pitchFamily="34" charset="0"/>
              </a:rPr>
              <a:t>. Available at: https://www.gov.uk/guidance/set-up-and-run-a-limited-liability-partnership-llp (Accessed: 30 June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Arial" panose="020B0604020202020204" pitchFamily="34" charset="0"/>
                <a:ea typeface="Aptos" panose="020B0004020202020204" pitchFamily="34" charset="0"/>
                <a:cs typeface="Arial" panose="020B0604020202020204" pitchFamily="34" charset="0"/>
              </a:rPr>
              <a:t>Hensellek</a:t>
            </a:r>
            <a:r>
              <a:rPr lang="en-GB" sz="1800" dirty="0">
                <a:effectLst/>
                <a:latin typeface="Arial" panose="020B0604020202020204" pitchFamily="34" charset="0"/>
                <a:ea typeface="Aptos" panose="020B0004020202020204" pitchFamily="34" charset="0"/>
                <a:cs typeface="Arial" panose="020B0604020202020204" pitchFamily="34" charset="0"/>
              </a:rPr>
              <a:t>, S., Kleine-</a:t>
            </a:r>
            <a:r>
              <a:rPr lang="en-GB" sz="1800" dirty="0" err="1">
                <a:effectLst/>
                <a:latin typeface="Arial" panose="020B0604020202020204" pitchFamily="34" charset="0"/>
                <a:ea typeface="Aptos" panose="020B0004020202020204" pitchFamily="34" charset="0"/>
                <a:cs typeface="Arial" panose="020B0604020202020204" pitchFamily="34" charset="0"/>
              </a:rPr>
              <a:t>Stegemann</a:t>
            </a:r>
            <a:r>
              <a:rPr lang="en-GB" sz="1800" dirty="0">
                <a:effectLst/>
                <a:latin typeface="Arial" panose="020B0604020202020204" pitchFamily="34" charset="0"/>
                <a:ea typeface="Aptos" panose="020B0004020202020204" pitchFamily="34" charset="0"/>
                <a:cs typeface="Arial" panose="020B0604020202020204" pitchFamily="34" charset="0"/>
              </a:rPr>
              <a:t>, L. and </a:t>
            </a:r>
            <a:r>
              <a:rPr lang="en-GB" sz="1800" dirty="0" err="1">
                <a:effectLst/>
                <a:latin typeface="Arial" panose="020B0604020202020204" pitchFamily="34" charset="0"/>
                <a:ea typeface="Aptos" panose="020B0004020202020204" pitchFamily="34" charset="0"/>
                <a:cs typeface="Arial" panose="020B0604020202020204" pitchFamily="34" charset="0"/>
              </a:rPr>
              <a:t>Kollmann</a:t>
            </a:r>
            <a:r>
              <a:rPr lang="en-GB" sz="1800" dirty="0">
                <a:effectLst/>
                <a:latin typeface="Arial" panose="020B0604020202020204" pitchFamily="34" charset="0"/>
                <a:ea typeface="Aptos" panose="020B0004020202020204" pitchFamily="34" charset="0"/>
                <a:cs typeface="Arial" panose="020B0604020202020204" pitchFamily="34" charset="0"/>
              </a:rPr>
              <a:t>, T. (2023) ‘Entrepreneurial leadership, strategic flexibility, and venture performance: Does founders’ span of control matter?’, </a:t>
            </a:r>
            <a:r>
              <a:rPr lang="en-GB" sz="1800" i="1" dirty="0">
                <a:effectLst/>
                <a:latin typeface="Arial" panose="020B0604020202020204" pitchFamily="34" charset="0"/>
                <a:ea typeface="Aptos" panose="020B0004020202020204" pitchFamily="34" charset="0"/>
                <a:cs typeface="Arial" panose="020B0604020202020204" pitchFamily="34" charset="0"/>
              </a:rPr>
              <a:t>Journal of business research</a:t>
            </a:r>
            <a:r>
              <a:rPr lang="en-GB" sz="1800" dirty="0">
                <a:effectLst/>
                <a:latin typeface="Arial" panose="020B0604020202020204" pitchFamily="34" charset="0"/>
                <a:ea typeface="Aptos" panose="020B0004020202020204" pitchFamily="34" charset="0"/>
                <a:cs typeface="Arial" panose="020B0604020202020204" pitchFamily="34" charset="0"/>
              </a:rPr>
              <a:t>, 157(113544), p. 113544. </a:t>
            </a:r>
            <a:r>
              <a:rPr lang="en-GB" sz="1800" dirty="0" err="1">
                <a:effectLst/>
                <a:latin typeface="Arial" panose="020B0604020202020204" pitchFamily="34" charset="0"/>
                <a:ea typeface="Aptos" panose="020B0004020202020204" pitchFamily="34" charset="0"/>
                <a:cs typeface="Arial" panose="020B0604020202020204" pitchFamily="34" charset="0"/>
              </a:rPr>
              <a:t>doi</a:t>
            </a:r>
            <a:r>
              <a:rPr lang="en-GB" sz="1800" dirty="0">
                <a:effectLst/>
                <a:latin typeface="Arial" panose="020B0604020202020204" pitchFamily="34" charset="0"/>
                <a:ea typeface="Aptos" panose="020B0004020202020204" pitchFamily="34" charset="0"/>
                <a:cs typeface="Arial" panose="020B0604020202020204" pitchFamily="34" charset="0"/>
              </a:rPr>
              <a:t>: 10.1016/j.jbusres.2022.113544.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Hess, L. F. (2024) ‘The benefits of the LLC as a business structure for entrepreneurs and small business owners’, </a:t>
            </a:r>
            <a:r>
              <a:rPr lang="en-GB" sz="1800" i="1" dirty="0">
                <a:effectLst/>
                <a:latin typeface="Arial" panose="020B0604020202020204" pitchFamily="34" charset="0"/>
                <a:ea typeface="Aptos" panose="020B0004020202020204" pitchFamily="34" charset="0"/>
                <a:cs typeface="Arial" panose="020B0604020202020204" pitchFamily="34" charset="0"/>
              </a:rPr>
              <a:t>Luis F. Hess PLLC | The Woodlands and Houston Immigration Attorneys</a:t>
            </a:r>
            <a:r>
              <a:rPr lang="en-GB" sz="1800" dirty="0">
                <a:effectLst/>
                <a:latin typeface="Arial" panose="020B0604020202020204" pitchFamily="34" charset="0"/>
                <a:ea typeface="Aptos" panose="020B0004020202020204" pitchFamily="34" charset="0"/>
                <a:cs typeface="Arial" panose="020B0604020202020204" pitchFamily="34" charset="0"/>
              </a:rPr>
              <a:t>. Luis F. Hess PLLC | The Woodlands and Houston Immigration Lawyers, 17 April. Available at: https://luishesslaw.com/2024/04/the-benefits-of-the-llc-as-a-business-structure-for-entrepreneurs-and-small-business-owners/ (Accessed: 30 June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ICO (2022) </a:t>
            </a:r>
            <a:r>
              <a:rPr lang="en-GB" sz="1800" i="1" dirty="0">
                <a:effectLst/>
                <a:latin typeface="Arial" panose="020B0604020202020204" pitchFamily="34" charset="0"/>
                <a:ea typeface="Aptos" panose="020B0004020202020204" pitchFamily="34" charset="0"/>
                <a:cs typeface="Arial" panose="020B0604020202020204" pitchFamily="34" charset="0"/>
              </a:rPr>
              <a:t>Guide to the General Data Protection Regulation (GDPR)</a:t>
            </a:r>
            <a:r>
              <a:rPr lang="en-GB" sz="1800" dirty="0">
                <a:effectLst/>
                <a:latin typeface="Arial" panose="020B0604020202020204" pitchFamily="34" charset="0"/>
                <a:ea typeface="Aptos" panose="020B0004020202020204" pitchFamily="34" charset="0"/>
                <a:cs typeface="Arial" panose="020B0604020202020204" pitchFamily="34" charset="0"/>
              </a:rPr>
              <a:t>, </a:t>
            </a:r>
            <a:r>
              <a:rPr lang="en-GB" sz="1800" i="1" dirty="0">
                <a:effectLst/>
                <a:latin typeface="Arial" panose="020B0604020202020204" pitchFamily="34" charset="0"/>
                <a:ea typeface="Aptos" panose="020B0004020202020204" pitchFamily="34" charset="0"/>
                <a:cs typeface="Arial" panose="020B0604020202020204" pitchFamily="34" charset="0"/>
              </a:rPr>
              <a:t>Org.uk</a:t>
            </a:r>
            <a:r>
              <a:rPr lang="en-GB" sz="1800" dirty="0">
                <a:effectLst/>
                <a:latin typeface="Arial" panose="020B0604020202020204" pitchFamily="34" charset="0"/>
                <a:ea typeface="Aptos" panose="020B0004020202020204" pitchFamily="34" charset="0"/>
                <a:cs typeface="Arial" panose="020B0604020202020204" pitchFamily="34" charset="0"/>
              </a:rPr>
              <a:t>. Available at: https://ico.org.uk/media/for-organisations/guide-to-data-protection/guide-to-the-general-data-protection-regulation-gdpr-1-1.pdf (Accessed: 30 June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i="1" dirty="0">
                <a:effectLst/>
                <a:latin typeface="Arial" panose="020B0604020202020204" pitchFamily="34" charset="0"/>
                <a:ea typeface="Aptos" panose="020B0004020202020204" pitchFamily="34" charset="0"/>
                <a:cs typeface="Arial" panose="020B0604020202020204" pitchFamily="34" charset="0"/>
              </a:rPr>
              <a:t>Key regulations</a:t>
            </a:r>
            <a:r>
              <a:rPr lang="en-GB" sz="1800" dirty="0">
                <a:effectLst/>
                <a:latin typeface="Arial" panose="020B0604020202020204" pitchFamily="34" charset="0"/>
                <a:ea typeface="Aptos" panose="020B0004020202020204" pitchFamily="34" charset="0"/>
                <a:cs typeface="Arial" panose="020B0604020202020204" pitchFamily="34" charset="0"/>
              </a:rPr>
              <a:t> (2024) </a:t>
            </a:r>
            <a:r>
              <a:rPr lang="en-GB" sz="1800" i="1" dirty="0">
                <a:effectLst/>
                <a:latin typeface="Arial" panose="020B0604020202020204" pitchFamily="34" charset="0"/>
                <a:ea typeface="Aptos" panose="020B0004020202020204" pitchFamily="34" charset="0"/>
                <a:cs typeface="Arial" panose="020B0604020202020204" pitchFamily="34" charset="0"/>
              </a:rPr>
              <a:t>Food Standards Agency</a:t>
            </a:r>
            <a:r>
              <a:rPr lang="en-GB" sz="1800" dirty="0">
                <a:effectLst/>
                <a:latin typeface="Arial" panose="020B0604020202020204" pitchFamily="34" charset="0"/>
                <a:ea typeface="Aptos" panose="020B0004020202020204" pitchFamily="34" charset="0"/>
                <a:cs typeface="Arial" panose="020B0604020202020204" pitchFamily="34" charset="0"/>
              </a:rPr>
              <a:t>. Available at: https://www.food.gov.uk/about-us/key-regulations (Accessed: 30 June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Arial" panose="020B0604020202020204" pitchFamily="34" charset="0"/>
                <a:ea typeface="Aptos" panose="020B0004020202020204" pitchFamily="34" charset="0"/>
                <a:cs typeface="Arial" panose="020B0604020202020204" pitchFamily="34" charset="0"/>
              </a:rPr>
              <a:t>Nivornusit</a:t>
            </a:r>
            <a:r>
              <a:rPr lang="en-GB" sz="1800" dirty="0">
                <a:effectLst/>
                <a:latin typeface="Arial" panose="020B0604020202020204" pitchFamily="34" charset="0"/>
                <a:ea typeface="Aptos" panose="020B0004020202020204" pitchFamily="34" charset="0"/>
                <a:cs typeface="Arial" panose="020B0604020202020204" pitchFamily="34" charset="0"/>
              </a:rPr>
              <a:t>, R., </a:t>
            </a:r>
            <a:r>
              <a:rPr lang="en-GB" sz="1800" dirty="0" err="1">
                <a:effectLst/>
                <a:latin typeface="Arial" panose="020B0604020202020204" pitchFamily="34" charset="0"/>
                <a:ea typeface="Aptos" panose="020B0004020202020204" pitchFamily="34" charset="0"/>
                <a:cs typeface="Arial" panose="020B0604020202020204" pitchFamily="34" charset="0"/>
              </a:rPr>
              <a:t>Kraiwanit</a:t>
            </a:r>
            <a:r>
              <a:rPr lang="en-GB" sz="1800" dirty="0">
                <a:effectLst/>
                <a:latin typeface="Arial" panose="020B0604020202020204" pitchFamily="34" charset="0"/>
                <a:ea typeface="Aptos" panose="020B0004020202020204" pitchFamily="34" charset="0"/>
                <a:cs typeface="Arial" panose="020B0604020202020204" pitchFamily="34" charset="0"/>
              </a:rPr>
              <a:t>, T. and </a:t>
            </a:r>
            <a:r>
              <a:rPr lang="en-GB" sz="1800" dirty="0" err="1">
                <a:effectLst/>
                <a:latin typeface="Arial" panose="020B0604020202020204" pitchFamily="34" charset="0"/>
                <a:ea typeface="Aptos" panose="020B0004020202020204" pitchFamily="34" charset="0"/>
                <a:cs typeface="Arial" panose="020B0604020202020204" pitchFamily="34" charset="0"/>
              </a:rPr>
              <a:t>Limna</a:t>
            </a:r>
            <a:r>
              <a:rPr lang="en-GB" sz="1800" dirty="0">
                <a:effectLst/>
                <a:latin typeface="Arial" panose="020B0604020202020204" pitchFamily="34" charset="0"/>
                <a:ea typeface="Aptos" panose="020B0004020202020204" pitchFamily="34" charset="0"/>
                <a:cs typeface="Arial" panose="020B0604020202020204" pitchFamily="34" charset="0"/>
              </a:rPr>
              <a:t>, P. (2024) ‘Food delivery competition in the digital economy: Price war strategy in a developing country’, </a:t>
            </a:r>
            <a:r>
              <a:rPr lang="en-GB" sz="1800" i="1" dirty="0">
                <a:effectLst/>
                <a:latin typeface="Arial" panose="020B0604020202020204" pitchFamily="34" charset="0"/>
                <a:ea typeface="Aptos" panose="020B0004020202020204" pitchFamily="34" charset="0"/>
                <a:cs typeface="Arial" panose="020B0604020202020204" pitchFamily="34" charset="0"/>
              </a:rPr>
              <a:t>Digital Business</a:t>
            </a:r>
            <a:r>
              <a:rPr lang="en-GB" sz="1800" dirty="0">
                <a:effectLst/>
                <a:latin typeface="Arial" panose="020B0604020202020204" pitchFamily="34" charset="0"/>
                <a:ea typeface="Aptos" panose="020B0004020202020204" pitchFamily="34" charset="0"/>
                <a:cs typeface="Arial" panose="020B0604020202020204" pitchFamily="34" charset="0"/>
              </a:rPr>
              <a:t>, 4(1), p. 100076. </a:t>
            </a:r>
            <a:r>
              <a:rPr lang="en-GB" sz="1800" dirty="0" err="1">
                <a:effectLst/>
                <a:latin typeface="Arial" panose="020B0604020202020204" pitchFamily="34" charset="0"/>
                <a:ea typeface="Aptos" panose="020B0004020202020204" pitchFamily="34" charset="0"/>
                <a:cs typeface="Arial" panose="020B0604020202020204" pitchFamily="34" charset="0"/>
              </a:rPr>
              <a:t>doi</a:t>
            </a:r>
            <a:r>
              <a:rPr lang="en-GB" sz="1800" dirty="0">
                <a:effectLst/>
                <a:latin typeface="Arial" panose="020B0604020202020204" pitchFamily="34" charset="0"/>
                <a:ea typeface="Aptos" panose="020B0004020202020204" pitchFamily="34" charset="0"/>
                <a:cs typeface="Arial" panose="020B0604020202020204" pitchFamily="34" charset="0"/>
              </a:rPr>
              <a:t>: 10.1016/j.digbus.2024.100076.</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Technavio (2024) </a:t>
            </a:r>
            <a:r>
              <a:rPr lang="en-GB" sz="1800" i="1" dirty="0">
                <a:effectLst/>
                <a:latin typeface="Arial" panose="020B0604020202020204" pitchFamily="34" charset="0"/>
                <a:ea typeface="Aptos" panose="020B0004020202020204" pitchFamily="34" charset="0"/>
                <a:cs typeface="Arial" panose="020B0604020202020204" pitchFamily="34" charset="0"/>
              </a:rPr>
              <a:t>Meal Kit Market analysis : US, China, </a:t>
            </a:r>
            <a:r>
              <a:rPr lang="en-GB" sz="1800" i="1" dirty="0" err="1">
                <a:effectLst/>
                <a:latin typeface="Arial" panose="020B0604020202020204" pitchFamily="34" charset="0"/>
                <a:ea typeface="Aptos" panose="020B0004020202020204" pitchFamily="34" charset="0"/>
                <a:cs typeface="Arial" panose="020B0604020202020204" pitchFamily="34" charset="0"/>
              </a:rPr>
              <a:t>japan</a:t>
            </a:r>
            <a:r>
              <a:rPr lang="en-GB" sz="1800" i="1" dirty="0">
                <a:effectLst/>
                <a:latin typeface="Arial" panose="020B0604020202020204" pitchFamily="34" charset="0"/>
                <a:ea typeface="Aptos" panose="020B0004020202020204" pitchFamily="34" charset="0"/>
                <a:cs typeface="Arial" panose="020B0604020202020204" pitchFamily="34" charset="0"/>
              </a:rPr>
              <a:t>, UK, Germany - </a:t>
            </a:r>
            <a:r>
              <a:rPr lang="en-GB" sz="1800" i="1" dirty="0" err="1">
                <a:effectLst/>
                <a:latin typeface="Arial" panose="020B0604020202020204" pitchFamily="34" charset="0"/>
                <a:ea typeface="Aptos" panose="020B0004020202020204" pitchFamily="34" charset="0"/>
                <a:cs typeface="Arial" panose="020B0604020202020204" pitchFamily="34" charset="0"/>
              </a:rPr>
              <a:t>sise</a:t>
            </a:r>
            <a:r>
              <a:rPr lang="en-GB" sz="1800" i="1" dirty="0">
                <a:effectLst/>
                <a:latin typeface="Arial" panose="020B0604020202020204" pitchFamily="34" charset="0"/>
                <a:ea typeface="Aptos" panose="020B0004020202020204" pitchFamily="34" charset="0"/>
                <a:cs typeface="Arial" panose="020B0604020202020204" pitchFamily="34" charset="0"/>
              </a:rPr>
              <a:t> and forecast 2024-2028</a:t>
            </a:r>
            <a:r>
              <a:rPr lang="en-GB" sz="1800" dirty="0">
                <a:effectLst/>
                <a:latin typeface="Arial" panose="020B0604020202020204" pitchFamily="34" charset="0"/>
                <a:ea typeface="Aptos" panose="020B0004020202020204" pitchFamily="34" charset="0"/>
                <a:cs typeface="Arial" panose="020B0604020202020204" pitchFamily="34" charset="0"/>
              </a:rPr>
              <a:t>, </a:t>
            </a:r>
            <a:r>
              <a:rPr lang="en-GB" sz="1800" i="1" dirty="0">
                <a:effectLst/>
                <a:latin typeface="Arial" panose="020B0604020202020204" pitchFamily="34" charset="0"/>
                <a:ea typeface="Aptos" panose="020B0004020202020204" pitchFamily="34" charset="0"/>
                <a:cs typeface="Arial" panose="020B0604020202020204" pitchFamily="34" charset="0"/>
              </a:rPr>
              <a:t>Technavio.com</a:t>
            </a:r>
            <a:r>
              <a:rPr lang="en-GB" sz="1800" dirty="0">
                <a:effectLst/>
                <a:latin typeface="Arial" panose="020B0604020202020204" pitchFamily="34" charset="0"/>
                <a:ea typeface="Aptos" panose="020B0004020202020204" pitchFamily="34" charset="0"/>
                <a:cs typeface="Arial" panose="020B0604020202020204" pitchFamily="34" charset="0"/>
              </a:rPr>
              <a:t>. Available at: https://www.technavio.com/report/meal-kit-delivery-services-market-industry-analysis (Accessed: 30 June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4B847B7-2B9D-4008-BFEE-E131D8B5EE8F}" type="slidenum">
              <a:rPr lang="en-GB" smtClean="0"/>
              <a:t>12</a:t>
            </a:fld>
            <a:endParaRPr lang="en-GB"/>
          </a:p>
        </p:txBody>
      </p:sp>
    </p:spTree>
    <p:extLst>
      <p:ext uri="{BB962C8B-B14F-4D97-AF65-F5344CB8AC3E}">
        <p14:creationId xmlns:p14="http://schemas.microsoft.com/office/powerpoint/2010/main" val="1872768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65FE4-5C2C-DE52-F40D-67066C357D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92BAC3-272F-8230-D986-ADC6984100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CDDA6A-711C-688D-57BF-19E569311657}"/>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5" name="Footer Placeholder 4">
            <a:extLst>
              <a:ext uri="{FF2B5EF4-FFF2-40B4-BE49-F238E27FC236}">
                <a16:creationId xmlns:a16="http://schemas.microsoft.com/office/drawing/2014/main" id="{CB45DA5F-8D95-CF37-B8DF-996C5F8B5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40848E-45BE-A8CE-72DD-3242E859A551}"/>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1601416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4DEB7-540E-B9A3-ABC8-DC6B70BF72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4C414E-AABC-18E3-BE89-B06B86FDBC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52EDF5-70A4-26FA-E551-F89D8830CC11}"/>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5" name="Footer Placeholder 4">
            <a:extLst>
              <a:ext uri="{FF2B5EF4-FFF2-40B4-BE49-F238E27FC236}">
                <a16:creationId xmlns:a16="http://schemas.microsoft.com/office/drawing/2014/main" id="{CA39A9CF-6530-CD61-066B-0BBE86F598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246AD-812B-31FF-D4B8-74278E6C9E7C}"/>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3606866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F6795-D6C8-F90A-CB9E-73734BF42C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BE6C1F-C3BD-E1E6-CE4F-75FF83FBC7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8C34EA-3D6C-0312-176A-72047D930A81}"/>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5" name="Footer Placeholder 4">
            <a:extLst>
              <a:ext uri="{FF2B5EF4-FFF2-40B4-BE49-F238E27FC236}">
                <a16:creationId xmlns:a16="http://schemas.microsoft.com/office/drawing/2014/main" id="{DFDF1790-C300-FF8D-264F-136A04C23C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7A18F2-6F9B-83BC-FD50-CC803F31E195}"/>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827637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041A6-6E54-3DC5-E55B-63B71A57E7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AF922C-809A-5243-A7D0-555D06BA11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6AEA81-1FFA-B109-38C5-256F4F4BA2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EB55DF-7D4D-FE57-083B-2BE8F2C782F5}"/>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6" name="Footer Placeholder 5">
            <a:extLst>
              <a:ext uri="{FF2B5EF4-FFF2-40B4-BE49-F238E27FC236}">
                <a16:creationId xmlns:a16="http://schemas.microsoft.com/office/drawing/2014/main" id="{414EB81B-8988-D8FA-CC7B-75B30AF047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B60623-E7FF-1288-6AE7-B6636AE7E4AB}"/>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862822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AA1A5-A937-EFDF-6AD3-CF212AA3C6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456AD9-E645-5B13-E900-FE8BA76DE0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BB62B8-7800-D387-454E-3BFA41643A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8C3191-B789-FD1D-470A-0B27DD9269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E0BB9A-8ED0-2A03-2CBA-ACE0E51795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481DA1-BF4C-BEFA-D254-97F1A9047755}"/>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8" name="Footer Placeholder 7">
            <a:extLst>
              <a:ext uri="{FF2B5EF4-FFF2-40B4-BE49-F238E27FC236}">
                <a16:creationId xmlns:a16="http://schemas.microsoft.com/office/drawing/2014/main" id="{1F8A822E-2F92-2E53-A3D5-C8CAB51462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6F821E-F085-7D87-5AC8-58D8EAB1C241}"/>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3354918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E92C8-441E-D463-C5B5-11FAA803BD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1E6843-62EC-C07F-4D38-62CC4BE2DA91}"/>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4" name="Footer Placeholder 3">
            <a:extLst>
              <a:ext uri="{FF2B5EF4-FFF2-40B4-BE49-F238E27FC236}">
                <a16:creationId xmlns:a16="http://schemas.microsoft.com/office/drawing/2014/main" id="{DDC3CDC7-7F0B-28C7-FC8C-A1C6050C08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16BB9E0-77B1-D4CE-1CC0-7B60AA9DAB5D}"/>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2461004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0D6611-8E02-789D-EB52-43D6022D5F2D}"/>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3" name="Footer Placeholder 2">
            <a:extLst>
              <a:ext uri="{FF2B5EF4-FFF2-40B4-BE49-F238E27FC236}">
                <a16:creationId xmlns:a16="http://schemas.microsoft.com/office/drawing/2014/main" id="{7C5EAD46-ABAF-D3B9-05A6-1D214E0CB6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26E1F7-3E82-E598-2423-40488DEF99BA}"/>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1468539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53E06-C97D-70EA-8907-32878368A0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456755-8F6B-B01A-29AB-B5E6ED7E74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5E39CF-8A1F-D00C-5A87-70AD9B7ECA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3B8BFB-1C70-0D7D-2B76-801B3E1247D4}"/>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6" name="Footer Placeholder 5">
            <a:extLst>
              <a:ext uri="{FF2B5EF4-FFF2-40B4-BE49-F238E27FC236}">
                <a16:creationId xmlns:a16="http://schemas.microsoft.com/office/drawing/2014/main" id="{3D6991EE-928D-3933-E75F-73F5B719C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5DEEE0-8013-6422-FE23-94B2065C6E9E}"/>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1501121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6E6B3-552A-6280-F48B-F1C81E16CB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522875-7E2C-BA47-8499-F5918DB14C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36572F-00EA-B9EE-9C49-7FA59E5406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32E012-66CB-9FDA-DA2B-9B0033002DBF}"/>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6" name="Footer Placeholder 5">
            <a:extLst>
              <a:ext uri="{FF2B5EF4-FFF2-40B4-BE49-F238E27FC236}">
                <a16:creationId xmlns:a16="http://schemas.microsoft.com/office/drawing/2014/main" id="{424C2B9B-AD0F-977D-DCB3-8480DA72F3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10E4A3-6AC6-CDF4-90F9-640D8DFB25DC}"/>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3955122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FB2A-2F61-4454-191C-202819987B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48922E-B152-FD65-36EB-82DDCF0B7C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665AB4-97A0-16FC-491F-4FC63545BC70}"/>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5" name="Footer Placeholder 4">
            <a:extLst>
              <a:ext uri="{FF2B5EF4-FFF2-40B4-BE49-F238E27FC236}">
                <a16:creationId xmlns:a16="http://schemas.microsoft.com/office/drawing/2014/main" id="{78A63359-F671-E918-8504-6D53E6AD7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FE986A-F709-3286-6BC3-FC1229B3D5B9}"/>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2527594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75D9AF-C4D5-8D2A-40D8-0338503C70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13C614-DAAA-A657-CE6B-C1C272D8CB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8862CF-3F03-2185-C599-A4C175D613B4}"/>
              </a:ext>
            </a:extLst>
          </p:cNvPr>
          <p:cNvSpPr>
            <a:spLocks noGrp="1"/>
          </p:cNvSpPr>
          <p:nvPr>
            <p:ph type="dt" sz="half" idx="10"/>
          </p:nvPr>
        </p:nvSpPr>
        <p:spPr/>
        <p:txBody>
          <a:bodyPr/>
          <a:lstStyle/>
          <a:p>
            <a:fld id="{EA5405FD-2017-4255-AD14-DBA79186E120}" type="datetimeFigureOut">
              <a:rPr lang="en-GB" smtClean="0"/>
              <a:t>14/07/2024</a:t>
            </a:fld>
            <a:endParaRPr lang="en-GB"/>
          </a:p>
        </p:txBody>
      </p:sp>
      <p:sp>
        <p:nvSpPr>
          <p:cNvPr id="5" name="Footer Placeholder 4">
            <a:extLst>
              <a:ext uri="{FF2B5EF4-FFF2-40B4-BE49-F238E27FC236}">
                <a16:creationId xmlns:a16="http://schemas.microsoft.com/office/drawing/2014/main" id="{DC0BE461-E59A-7BA4-DEAC-837643A9D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304342-C464-F8EB-F3CC-90E4C6517476}"/>
              </a:ext>
            </a:extLst>
          </p:cNvPr>
          <p:cNvSpPr>
            <a:spLocks noGrp="1"/>
          </p:cNvSpPr>
          <p:nvPr>
            <p:ph type="sldNum" sz="quarter" idx="12"/>
          </p:nvPr>
        </p:nvSpPr>
        <p:spPr/>
        <p:txBody>
          <a:bodyPr/>
          <a:lstStyle/>
          <a:p>
            <a:fld id="{15D259E0-55D5-4182-AA3F-D70DFA4D05B6}" type="slidenum">
              <a:rPr lang="en-GB" smtClean="0"/>
              <a:t>‹#›</a:t>
            </a:fld>
            <a:endParaRPr lang="en-GB"/>
          </a:p>
        </p:txBody>
      </p:sp>
    </p:spTree>
    <p:extLst>
      <p:ext uri="{BB962C8B-B14F-4D97-AF65-F5344CB8AC3E}">
        <p14:creationId xmlns:p14="http://schemas.microsoft.com/office/powerpoint/2010/main" val="115943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0C0820-1CA1-23A8-BE95-DFBA8FDC29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BF7A30-5C0F-8007-018B-4940272F39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B61EB3-7AB4-37A6-8810-5D66594C99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5405FD-2017-4255-AD14-DBA79186E120}" type="datetimeFigureOut">
              <a:rPr lang="en-GB" smtClean="0"/>
              <a:t>14/07/2024</a:t>
            </a:fld>
            <a:endParaRPr lang="en-GB"/>
          </a:p>
        </p:txBody>
      </p:sp>
      <p:sp>
        <p:nvSpPr>
          <p:cNvPr id="5" name="Footer Placeholder 4">
            <a:extLst>
              <a:ext uri="{FF2B5EF4-FFF2-40B4-BE49-F238E27FC236}">
                <a16:creationId xmlns:a16="http://schemas.microsoft.com/office/drawing/2014/main" id="{FC361F60-1298-B6EB-E7F6-D54F7AB5FB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BA0BC40-C6C7-4E8A-FB0A-74C2E5934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5D259E0-55D5-4182-AA3F-D70DFA4D05B6}" type="slidenum">
              <a:rPr lang="en-GB" smtClean="0"/>
              <a:t>‹#›</a:t>
            </a:fld>
            <a:endParaRPr lang="en-GB"/>
          </a:p>
        </p:txBody>
      </p:sp>
    </p:spTree>
    <p:extLst>
      <p:ext uri="{BB962C8B-B14F-4D97-AF65-F5344CB8AC3E}">
        <p14:creationId xmlns:p14="http://schemas.microsoft.com/office/powerpoint/2010/main" val="2785099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jpeg"/><Relationship Id="rId7" Type="http://schemas.openxmlformats.org/officeDocument/2006/relationships/diagramColors" Target="../diagrams/colors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rainbow colored smoke on a white background&#10;&#10;Description automatically generated">
            <a:extLst>
              <a:ext uri="{FF2B5EF4-FFF2-40B4-BE49-F238E27FC236}">
                <a16:creationId xmlns:a16="http://schemas.microsoft.com/office/drawing/2014/main" id="{D6087619-2E2D-28D1-47C6-5C27EBF3804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0"/>
            <a:ext cx="12191980" cy="6857990"/>
          </a:xfrm>
          <a:prstGeom prst="rect">
            <a:avLst/>
          </a:prstGeom>
        </p:spPr>
      </p:pic>
      <p:sp>
        <p:nvSpPr>
          <p:cNvPr id="29"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58592"/>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284C0A93-55AD-E535-1CF9-7353198A6A79}"/>
              </a:ext>
            </a:extLst>
          </p:cNvPr>
          <p:cNvSpPr>
            <a:spLocks noGrp="1"/>
          </p:cNvSpPr>
          <p:nvPr>
            <p:ph type="ctrTitle"/>
          </p:nvPr>
        </p:nvSpPr>
        <p:spPr>
          <a:xfrm>
            <a:off x="3158325" y="-993058"/>
            <a:ext cx="5541054" cy="2688545"/>
          </a:xfrm>
        </p:spPr>
        <p:txBody>
          <a:bodyPr>
            <a:normAutofit/>
          </a:bodyPr>
          <a:lstStyle/>
          <a:p>
            <a:r>
              <a:rPr lang="en-GB" sz="4400" b="1" kern="1400" spc="-50" dirty="0">
                <a:effectLst/>
                <a:latin typeface="Times New Roman" panose="02020603050405020304" pitchFamily="18" charset="0"/>
                <a:ea typeface="Times New Roman" panose="02020603050405020304" pitchFamily="18" charset="0"/>
                <a:cs typeface="Times New Roman" panose="02020603050405020304" pitchFamily="18" charset="0"/>
              </a:rPr>
              <a:t>Module: Entrepreneurship</a:t>
            </a:r>
            <a:endParaRPr lang="en-GB" sz="4400" dirty="0"/>
          </a:p>
        </p:txBody>
      </p:sp>
      <p:sp>
        <p:nvSpPr>
          <p:cNvPr id="3" name="Subtitle 2">
            <a:extLst>
              <a:ext uri="{FF2B5EF4-FFF2-40B4-BE49-F238E27FC236}">
                <a16:creationId xmlns:a16="http://schemas.microsoft.com/office/drawing/2014/main" id="{F0835F3A-A4A8-0726-96D7-59A2C22D36A1}"/>
              </a:ext>
            </a:extLst>
          </p:cNvPr>
          <p:cNvSpPr>
            <a:spLocks noGrp="1"/>
          </p:cNvSpPr>
          <p:nvPr>
            <p:ph type="subTitle" idx="1"/>
          </p:nvPr>
        </p:nvSpPr>
        <p:spPr>
          <a:xfrm>
            <a:off x="3401961" y="1860980"/>
            <a:ext cx="5722374" cy="3064981"/>
          </a:xfrm>
        </p:spPr>
        <p:txBody>
          <a:bodyPr>
            <a:normAutofit/>
          </a:bodyPr>
          <a:lstStyle/>
          <a:p>
            <a:pPr marL="0" marR="0">
              <a:spcBef>
                <a:spcPts val="0"/>
              </a:spcBef>
              <a:spcAft>
                <a:spcPts val="0"/>
              </a:spcAft>
            </a:pPr>
            <a:r>
              <a:rPr lang="en-GB" sz="2000" b="1" kern="1400" spc="-50" dirty="0">
                <a:effectLst/>
                <a:latin typeface="Times New Roman" panose="02020603050405020304" pitchFamily="18" charset="0"/>
                <a:ea typeface="Times New Roman" panose="02020603050405020304" pitchFamily="18" charset="0"/>
                <a:cs typeface="Times New Roman" panose="02020603050405020304" pitchFamily="18" charset="0"/>
              </a:rPr>
              <a:t>Module code: LCBB5001</a:t>
            </a:r>
            <a:r>
              <a:rPr lang="en-GB" sz="2000" dirty="0">
                <a:effectLst/>
                <a:latin typeface="Arial" panose="020B0604020202020204" pitchFamily="34" charset="0"/>
                <a:ea typeface="Aptos" panose="020B0004020202020204" pitchFamily="34" charset="0"/>
                <a:cs typeface="Arial" panose="020B0604020202020204" pitchFamily="34" charset="0"/>
              </a:rPr>
              <a:t> </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a:p>
            <a:pPr marL="0" marR="0">
              <a:spcBef>
                <a:spcPts val="0"/>
              </a:spcBef>
              <a:spcAft>
                <a:spcPts val="800"/>
              </a:spcAft>
            </a:pPr>
            <a:r>
              <a:rPr lang="en-GB" sz="2000" dirty="0">
                <a:effectLst/>
                <a:latin typeface="Arial" panose="020B0604020202020204" pitchFamily="34" charset="0"/>
                <a:ea typeface="Aptos" panose="020B0004020202020204" pitchFamily="34" charset="0"/>
                <a:cs typeface="Arial" panose="020B0604020202020204" pitchFamily="34" charset="0"/>
              </a:rPr>
              <a:t> </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a:p>
            <a:pPr marL="0" marR="0">
              <a:spcBef>
                <a:spcPts val="0"/>
              </a:spcBef>
              <a:spcAft>
                <a:spcPts val="800"/>
              </a:spcAft>
            </a:pPr>
            <a:r>
              <a:rPr lang="en-GB" sz="2000" i="1" dirty="0">
                <a:effectLst/>
                <a:latin typeface="Arial" panose="020B0604020202020204" pitchFamily="34" charset="0"/>
                <a:ea typeface="Aptos" panose="020B0004020202020204" pitchFamily="34" charset="0"/>
                <a:cs typeface="Arial" panose="020B0604020202020204" pitchFamily="34" charset="0"/>
              </a:rPr>
              <a:t>Assessment Component 2: Presentation </a:t>
            </a:r>
            <a:endParaRPr lang="en-GB" sz="2000" i="1" dirty="0">
              <a:latin typeface="Arial" panose="020B0604020202020204" pitchFamily="34" charset="0"/>
              <a:ea typeface="Aptos" panose="020B0004020202020204" pitchFamily="34" charset="0"/>
              <a:cs typeface="Arial" panose="020B0604020202020204" pitchFamily="34" charset="0"/>
            </a:endParaRPr>
          </a:p>
          <a:p>
            <a:pPr marL="0" marR="0">
              <a:spcBef>
                <a:spcPts val="0"/>
              </a:spcBef>
              <a:spcAft>
                <a:spcPts val="800"/>
              </a:spcAft>
            </a:pPr>
            <a:r>
              <a:rPr lang="en-GB" sz="2000" i="1" dirty="0">
                <a:latin typeface="Arial" panose="020B0604020202020204" pitchFamily="34" charset="0"/>
                <a:ea typeface="Aptos" panose="020B0004020202020204" pitchFamily="34" charset="0"/>
                <a:cs typeface="Arial" panose="020B0604020202020204" pitchFamily="34" charset="0"/>
              </a:rPr>
              <a:t>Student name ; Florina Madalina </a:t>
            </a:r>
            <a:r>
              <a:rPr lang="en-GB" sz="2000" i="1" dirty="0" err="1">
                <a:latin typeface="Arial" panose="020B0604020202020204" pitchFamily="34" charset="0"/>
                <a:ea typeface="Aptos" panose="020B0004020202020204" pitchFamily="34" charset="0"/>
                <a:cs typeface="Arial" panose="020B0604020202020204" pitchFamily="34" charset="0"/>
              </a:rPr>
              <a:t>Gugoi</a:t>
            </a:r>
            <a:endParaRPr lang="en-GB" sz="2000" i="1" dirty="0">
              <a:latin typeface="Arial" panose="020B0604020202020204" pitchFamily="34" charset="0"/>
              <a:ea typeface="Aptos" panose="020B0004020202020204" pitchFamily="34" charset="0"/>
              <a:cs typeface="Arial" panose="020B0604020202020204" pitchFamily="34" charset="0"/>
            </a:endParaRPr>
          </a:p>
          <a:p>
            <a:pPr marL="0" marR="0">
              <a:spcBef>
                <a:spcPts val="0"/>
              </a:spcBef>
              <a:spcAft>
                <a:spcPts val="800"/>
              </a:spcAft>
            </a:pPr>
            <a:r>
              <a:rPr lang="en-GB" sz="2000" i="1" dirty="0">
                <a:latin typeface="Arial" panose="020B0604020202020204" pitchFamily="34" charset="0"/>
                <a:ea typeface="Aptos" panose="020B0004020202020204" pitchFamily="34" charset="0"/>
                <a:cs typeface="Arial" panose="020B0604020202020204" pitchFamily="34" charset="0"/>
              </a:rPr>
              <a:t>Student ID 2111163</a:t>
            </a:r>
          </a:p>
          <a:p>
            <a:pPr marL="0" marR="0">
              <a:spcBef>
                <a:spcPts val="0"/>
              </a:spcBef>
              <a:spcAft>
                <a:spcPts val="800"/>
              </a:spcAft>
            </a:pPr>
            <a:r>
              <a:rPr lang="en-GB" sz="2000" i="1" dirty="0">
                <a:latin typeface="Arial" panose="020B0604020202020204" pitchFamily="34" charset="0"/>
                <a:ea typeface="Aptos" panose="020B0004020202020204" pitchFamily="34" charset="0"/>
                <a:cs typeface="Arial" panose="020B0604020202020204" pitchFamily="34" charset="0"/>
              </a:rPr>
              <a:t>Lecturer </a:t>
            </a:r>
            <a:r>
              <a:rPr lang="en-GB" sz="2000" i="1" dirty="0" err="1">
                <a:latin typeface="Arial" panose="020B0604020202020204" pitchFamily="34" charset="0"/>
                <a:ea typeface="Aptos" panose="020B0004020202020204" pitchFamily="34" charset="0"/>
                <a:cs typeface="Arial" panose="020B0604020202020204" pitchFamily="34" charset="0"/>
              </a:rPr>
              <a:t>name:Masud</a:t>
            </a:r>
            <a:r>
              <a:rPr lang="en-GB" sz="2000" i="1">
                <a:latin typeface="Arial" panose="020B0604020202020204" pitchFamily="34" charset="0"/>
                <a:ea typeface="Aptos" panose="020B0004020202020204" pitchFamily="34" charset="0"/>
                <a:cs typeface="Arial" panose="020B0604020202020204" pitchFamily="34" charset="0"/>
              </a:rPr>
              <a:t> Ibrahim</a:t>
            </a:r>
            <a:endParaRPr lang="en-GB" sz="2000" i="1" dirty="0">
              <a:latin typeface="Arial" panose="020B0604020202020204" pitchFamily="34" charset="0"/>
              <a:ea typeface="Aptos" panose="020B0004020202020204" pitchFamily="34" charset="0"/>
              <a:cs typeface="Arial" panose="020B0604020202020204" pitchFamily="34" charset="0"/>
            </a:endParaRPr>
          </a:p>
          <a:p>
            <a:pPr marL="0" marR="0">
              <a:spcBef>
                <a:spcPts val="0"/>
              </a:spcBef>
              <a:spcAft>
                <a:spcPts val="800"/>
              </a:spcAft>
            </a:pPr>
            <a:r>
              <a:rPr lang="en-GB" sz="2000" i="1" dirty="0">
                <a:latin typeface="Arial" panose="020B0604020202020204" pitchFamily="34" charset="0"/>
                <a:ea typeface="Aptos" panose="020B0004020202020204" pitchFamily="34" charset="0"/>
                <a:cs typeface="Arial" panose="020B0604020202020204" pitchFamily="34" charset="0"/>
              </a:rPr>
              <a:t> </a:t>
            </a:r>
          </a:p>
          <a:p>
            <a:pPr marL="0" marR="0">
              <a:spcBef>
                <a:spcPts val="0"/>
              </a:spcBef>
              <a:spcAft>
                <a:spcPts val="800"/>
              </a:spcAft>
            </a:pPr>
            <a:endParaRPr lang="en-GB" sz="2000" i="1" dirty="0">
              <a:effectLst/>
              <a:latin typeface="Arial" panose="020B0604020202020204" pitchFamily="34" charset="0"/>
              <a:ea typeface="Aptos" panose="020B0004020202020204" pitchFamily="34" charset="0"/>
              <a:cs typeface="Arial" panose="020B0604020202020204" pitchFamily="34" charset="0"/>
            </a:endParaRPr>
          </a:p>
          <a:p>
            <a:pPr marL="0" marR="0">
              <a:spcBef>
                <a:spcPts val="0"/>
              </a:spcBef>
              <a:spcAft>
                <a:spcPts val="800"/>
              </a:spcAft>
            </a:pP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660924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4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4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od on a table">
            <a:extLst>
              <a:ext uri="{FF2B5EF4-FFF2-40B4-BE49-F238E27FC236}">
                <a16:creationId xmlns:a16="http://schemas.microsoft.com/office/drawing/2014/main" id="{B390495C-76C1-C5AF-A0EB-AFF8B9B5B703}"/>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58ACC-7C8B-2416-04C5-363A2A28959D}"/>
              </a:ext>
            </a:extLst>
          </p:cNvPr>
          <p:cNvSpPr>
            <a:spLocks noGrp="1"/>
          </p:cNvSpPr>
          <p:nvPr>
            <p:ph type="title"/>
          </p:nvPr>
        </p:nvSpPr>
        <p:spPr>
          <a:xfrm>
            <a:off x="761801" y="328512"/>
            <a:ext cx="4778387" cy="1628970"/>
          </a:xfrm>
        </p:spPr>
        <p:txBody>
          <a:bodyPr anchor="ctr">
            <a:normAutofit/>
          </a:bodyPr>
          <a:lstStyle/>
          <a:p>
            <a:r>
              <a:rPr lang="en-GB" sz="4000" b="1">
                <a:effectLst/>
                <a:latin typeface="Times New Roman" panose="02020603050405020304" pitchFamily="18" charset="0"/>
                <a:ea typeface="Times New Roman" panose="02020603050405020304" pitchFamily="18" charset="0"/>
              </a:rPr>
              <a:t>Introduction</a:t>
            </a:r>
            <a:endParaRPr lang="en-GB" sz="4000"/>
          </a:p>
        </p:txBody>
      </p:sp>
      <p:sp>
        <p:nvSpPr>
          <p:cNvPr id="3" name="Content Placeholder 2">
            <a:extLst>
              <a:ext uri="{FF2B5EF4-FFF2-40B4-BE49-F238E27FC236}">
                <a16:creationId xmlns:a16="http://schemas.microsoft.com/office/drawing/2014/main" id="{5D582826-C5BC-63CE-8482-984EBD8C54F9}"/>
              </a:ext>
            </a:extLst>
          </p:cNvPr>
          <p:cNvSpPr>
            <a:spLocks noGrp="1"/>
          </p:cNvSpPr>
          <p:nvPr>
            <p:ph idx="1"/>
          </p:nvPr>
        </p:nvSpPr>
        <p:spPr>
          <a:xfrm>
            <a:off x="721634" y="2464305"/>
            <a:ext cx="4659756" cy="2720343"/>
          </a:xfrm>
        </p:spPr>
        <p:txBody>
          <a:bodyPr anchor="ctr">
            <a:normAutofit fontScale="92500"/>
          </a:bodyPr>
          <a:lstStyle/>
          <a:p>
            <a:pPr marL="342900" marR="0" lvl="0" indent="-342900">
              <a:lnSpc>
                <a:spcPct val="15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Busy lifestyles lead to poor nutrition habits.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Meal kit delivery services offer a convenient solution for healthy eating.</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nSpc>
                <a:spcPct val="150000"/>
              </a:lnSpc>
              <a:spcBef>
                <a:spcPts val="0"/>
              </a:spcBef>
              <a:spcAft>
                <a:spcPts val="80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The service aims to improve overall well-being through convenient, nutritious meals.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725808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E2E1E-756A-E687-2A17-95A90DBEA3AA}"/>
              </a:ext>
            </a:extLst>
          </p:cNvPr>
          <p:cNvSpPr>
            <a:spLocks noGrp="1"/>
          </p:cNvSpPr>
          <p:nvPr>
            <p:ph type="title"/>
          </p:nvPr>
        </p:nvSpPr>
        <p:spPr>
          <a:xfrm>
            <a:off x="1245072" y="1289765"/>
            <a:ext cx="3651101" cy="4270963"/>
          </a:xfrm>
        </p:spPr>
        <p:txBody>
          <a:bodyPr anchor="ctr">
            <a:normAutofit/>
          </a:bodyPr>
          <a:lstStyle/>
          <a:p>
            <a:pPr algn="ctr"/>
            <a:r>
              <a:rPr lang="en-GB" sz="5600" b="1">
                <a:solidFill>
                  <a:srgbClr val="FFFFFF"/>
                </a:solidFill>
                <a:effectLst/>
                <a:latin typeface="Times New Roman" panose="02020603050405020304" pitchFamily="18" charset="0"/>
                <a:ea typeface="Times New Roman" panose="02020603050405020304" pitchFamily="18" charset="0"/>
              </a:rPr>
              <a:t>Business Idea, Products and Services</a:t>
            </a:r>
            <a:endParaRPr lang="en-GB"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A990759-52DC-B6CA-1D98-7B3244A89A61}"/>
              </a:ext>
            </a:extLst>
          </p:cNvPr>
          <p:cNvSpPr>
            <a:spLocks noGrp="1"/>
          </p:cNvSpPr>
          <p:nvPr>
            <p:ph idx="1"/>
          </p:nvPr>
        </p:nvSpPr>
        <p:spPr>
          <a:xfrm>
            <a:off x="6443537" y="1615681"/>
            <a:ext cx="4771607" cy="3486672"/>
          </a:xfrm>
        </p:spPr>
        <p:txBody>
          <a:bodyPr anchor="ct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Customisable meal kit delivery with pre-planned, portioned ingredients.</a:t>
            </a:r>
            <a:endParaRPr lang="en-GB" sz="1800" dirty="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Catering to diverse dietary needs, including vegetarian, vegan, and gluten-free options.</a:t>
            </a:r>
            <a:endParaRPr lang="en-GB" sz="1800" dirty="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Complementary healthy snacks and beverages are offered as accessory items (</a:t>
            </a:r>
            <a:r>
              <a:rPr lang="en-GB" sz="1800" dirty="0" err="1">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Nivornusit</a:t>
            </a:r>
            <a:r>
              <a:rPr lang="en-GB" sz="18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 </a:t>
            </a:r>
            <a:r>
              <a:rPr lang="en-GB" sz="1800" dirty="0" err="1">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Kraiwanit</a:t>
            </a:r>
            <a:r>
              <a:rPr lang="en-GB" sz="18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 and </a:t>
            </a:r>
            <a:r>
              <a:rPr lang="en-GB" sz="1800" dirty="0" err="1">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Limna</a:t>
            </a:r>
            <a:r>
              <a:rPr lang="en-GB" sz="18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 2024).</a:t>
            </a:r>
            <a:endParaRPr lang="en-GB" sz="1800" dirty="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6767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avel on a stand&#10;&#10;Description automatically generated">
            <a:extLst>
              <a:ext uri="{FF2B5EF4-FFF2-40B4-BE49-F238E27FC236}">
                <a16:creationId xmlns:a16="http://schemas.microsoft.com/office/drawing/2014/main" id="{35E92F1E-2FFF-6BAE-C839-4E9AC2490E65}"/>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2A54D6-0B64-0606-D967-27C7B07617CB}"/>
              </a:ext>
            </a:extLst>
          </p:cNvPr>
          <p:cNvSpPr>
            <a:spLocks noGrp="1"/>
          </p:cNvSpPr>
          <p:nvPr>
            <p:ph type="title"/>
          </p:nvPr>
        </p:nvSpPr>
        <p:spPr>
          <a:xfrm>
            <a:off x="7531610" y="365125"/>
            <a:ext cx="3822189" cy="1899912"/>
          </a:xfrm>
        </p:spPr>
        <p:txBody>
          <a:bodyPr>
            <a:normAutofit/>
          </a:bodyPr>
          <a:lstStyle/>
          <a:p>
            <a:r>
              <a:rPr lang="en-GB" sz="4000" b="1">
                <a:effectLst/>
                <a:latin typeface="Times New Roman" panose="02020603050405020304" pitchFamily="18" charset="0"/>
                <a:ea typeface="Times New Roman" panose="02020603050405020304" pitchFamily="18" charset="0"/>
              </a:rPr>
              <a:t>Ownership and Legal Format</a:t>
            </a:r>
            <a:endParaRPr lang="en-GB" sz="4000"/>
          </a:p>
        </p:txBody>
      </p:sp>
      <p:sp>
        <p:nvSpPr>
          <p:cNvPr id="3" name="Content Placeholder 2">
            <a:extLst>
              <a:ext uri="{FF2B5EF4-FFF2-40B4-BE49-F238E27FC236}">
                <a16:creationId xmlns:a16="http://schemas.microsoft.com/office/drawing/2014/main" id="{5480A02F-C78F-A559-F4F1-1DCC09F929C1}"/>
              </a:ext>
            </a:extLst>
          </p:cNvPr>
          <p:cNvSpPr>
            <a:spLocks noGrp="1"/>
          </p:cNvSpPr>
          <p:nvPr>
            <p:ph idx="1"/>
          </p:nvPr>
        </p:nvSpPr>
        <p:spPr>
          <a:xfrm>
            <a:off x="8080250" y="2461633"/>
            <a:ext cx="3822189" cy="3742762"/>
          </a:xfrm>
        </p:spPr>
        <p:txBody>
          <a:bodyPr>
            <a:normAutofit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Structured as a Limited Liability Company (LLC) in the UK (GOV.UK,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LLCs provide limited liability protection for owners (Hess,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A flexible ownership structure allows for easy adjustments as the company grows.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784486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E0A28-1AA6-47D4-AF13-3BF172797F80}"/>
              </a:ext>
            </a:extLst>
          </p:cNvPr>
          <p:cNvSpPr>
            <a:spLocks noGrp="1"/>
          </p:cNvSpPr>
          <p:nvPr>
            <p:ph type="title"/>
          </p:nvPr>
        </p:nvSpPr>
        <p:spPr>
          <a:xfrm>
            <a:off x="761803" y="350196"/>
            <a:ext cx="4646904" cy="1624520"/>
          </a:xfrm>
        </p:spPr>
        <p:txBody>
          <a:bodyPr anchor="ctr">
            <a:normAutofit/>
          </a:bodyPr>
          <a:lstStyle/>
          <a:p>
            <a:r>
              <a:rPr lang="en-GB" sz="4000" b="1">
                <a:effectLst/>
                <a:latin typeface="Times New Roman" panose="02020603050405020304" pitchFamily="18" charset="0"/>
                <a:ea typeface="Times New Roman" panose="02020603050405020304" pitchFamily="18" charset="0"/>
              </a:rPr>
              <a:t>Management of the Company</a:t>
            </a:r>
            <a:endParaRPr lang="en-GB" sz="4000"/>
          </a:p>
        </p:txBody>
      </p:sp>
      <p:sp>
        <p:nvSpPr>
          <p:cNvPr id="3" name="Content Placeholder 2">
            <a:extLst>
              <a:ext uri="{FF2B5EF4-FFF2-40B4-BE49-F238E27FC236}">
                <a16:creationId xmlns:a16="http://schemas.microsoft.com/office/drawing/2014/main" id="{44EAB885-3959-5BB0-1B63-13634D40CF49}"/>
              </a:ext>
            </a:extLst>
          </p:cNvPr>
          <p:cNvSpPr>
            <a:spLocks noGrp="1"/>
          </p:cNvSpPr>
          <p:nvPr>
            <p:ph idx="1"/>
          </p:nvPr>
        </p:nvSpPr>
        <p:spPr>
          <a:xfrm>
            <a:off x="761802" y="2743200"/>
            <a:ext cx="4646905" cy="3613149"/>
          </a:xfrm>
        </p:spPr>
        <p:txBody>
          <a:bodyPr anchor="ctr">
            <a:normAutofit lnSpcReduction="10000"/>
          </a:bodyPr>
          <a:lstStyle/>
          <a:p>
            <a:pPr marL="342900" marR="0" lvl="0" indent="-342900">
              <a:lnSpc>
                <a:spcPct val="15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The owner or founder is responsible for strategic planning and business development.</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Key employees include the culinary team, delivery drivers, and customer service representatives.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nSpc>
                <a:spcPct val="150000"/>
              </a:lnSpc>
              <a:spcBef>
                <a:spcPts val="0"/>
              </a:spcBef>
              <a:spcAft>
                <a:spcPts val="80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External experts (nutritionists, digital marketers) engaged for specialised services.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pic>
        <p:nvPicPr>
          <p:cNvPr id="5" name="Picture 4" descr="Light bulb on yellow background with sketched light beams and cord">
            <a:extLst>
              <a:ext uri="{FF2B5EF4-FFF2-40B4-BE49-F238E27FC236}">
                <a16:creationId xmlns:a16="http://schemas.microsoft.com/office/drawing/2014/main" id="{7F0E0D14-4208-F605-4EDB-25A62B59499C}"/>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6096000" y="1"/>
            <a:ext cx="6102825" cy="6858000"/>
          </a:xfrm>
          <a:prstGeom prst="rect">
            <a:avLst/>
          </a:prstGeom>
        </p:spPr>
      </p:pic>
    </p:spTree>
    <p:extLst>
      <p:ext uri="{BB962C8B-B14F-4D97-AF65-F5344CB8AC3E}">
        <p14:creationId xmlns:p14="http://schemas.microsoft.com/office/powerpoint/2010/main" val="601253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A6E6EA-C85C-36ED-779E-B5D96A978971}"/>
              </a:ext>
            </a:extLst>
          </p:cNvPr>
          <p:cNvSpPr>
            <a:spLocks noGrp="1"/>
          </p:cNvSpPr>
          <p:nvPr>
            <p:ph type="title"/>
          </p:nvPr>
        </p:nvSpPr>
        <p:spPr>
          <a:xfrm>
            <a:off x="645064" y="525982"/>
            <a:ext cx="4282983" cy="1200361"/>
          </a:xfrm>
        </p:spPr>
        <p:txBody>
          <a:bodyPr anchor="b">
            <a:normAutofit/>
          </a:bodyPr>
          <a:lstStyle/>
          <a:p>
            <a:r>
              <a:rPr lang="en-GB" sz="3600" b="1">
                <a:effectLst/>
                <a:latin typeface="Times New Roman" panose="02020603050405020304" pitchFamily="18" charset="0"/>
                <a:ea typeface="Times New Roman" panose="02020603050405020304" pitchFamily="18" charset="0"/>
              </a:rPr>
              <a:t>PESTEL Analysis (Part 1)</a:t>
            </a:r>
            <a:endParaRPr lang="en-GB" sz="3600"/>
          </a:p>
        </p:txBody>
      </p:sp>
      <p:sp>
        <p:nvSpPr>
          <p:cNvPr id="22" name="Rectangle 2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DB6912-2D97-6F59-DFA4-ED7CC0BD4D06}"/>
              </a:ext>
            </a:extLst>
          </p:cNvPr>
          <p:cNvSpPr>
            <a:spLocks noGrp="1"/>
          </p:cNvSpPr>
          <p:nvPr>
            <p:ph idx="1"/>
          </p:nvPr>
        </p:nvSpPr>
        <p:spPr>
          <a:xfrm>
            <a:off x="645066" y="2031101"/>
            <a:ext cx="4282984" cy="3511943"/>
          </a:xfrm>
        </p:spPr>
        <p:txBody>
          <a:bodyPr anchor="ctr">
            <a:normAutofit fontScale="925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Political: strict food hygiene regulations and packaging restrictions in the UK (Key regulations,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Economic: 15% annual growth rate for the personalised meal services market (Technavio, 2024).</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Social: an increasing trend towards health consciousness and diverse dietary preferences.</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different colored squares&#10;&#10;Description automatically generated">
            <a:extLst>
              <a:ext uri="{FF2B5EF4-FFF2-40B4-BE49-F238E27FC236}">
                <a16:creationId xmlns:a16="http://schemas.microsoft.com/office/drawing/2014/main" id="{F9B19244-E8CB-4FCE-481F-9E9977739F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7738" y="1729685"/>
            <a:ext cx="5628018" cy="3165760"/>
          </a:xfrm>
          <a:prstGeom prst="rect">
            <a:avLst/>
          </a:prstGeom>
        </p:spPr>
      </p:pic>
    </p:spTree>
    <p:extLst>
      <p:ext uri="{BB962C8B-B14F-4D97-AF65-F5344CB8AC3E}">
        <p14:creationId xmlns:p14="http://schemas.microsoft.com/office/powerpoint/2010/main" val="2293903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96D321-5656-F58A-690A-63EACB7143CE}"/>
              </a:ext>
            </a:extLst>
          </p:cNvPr>
          <p:cNvSpPr>
            <a:spLocks noGrp="1"/>
          </p:cNvSpPr>
          <p:nvPr>
            <p:ph type="title"/>
          </p:nvPr>
        </p:nvSpPr>
        <p:spPr>
          <a:xfrm>
            <a:off x="6657715" y="467271"/>
            <a:ext cx="4195674" cy="2052522"/>
          </a:xfrm>
        </p:spPr>
        <p:txBody>
          <a:bodyPr anchor="b">
            <a:normAutofit/>
          </a:bodyPr>
          <a:lstStyle/>
          <a:p>
            <a:r>
              <a:rPr lang="en-GB" sz="4300" b="1">
                <a:effectLst/>
                <a:latin typeface="Times New Roman" panose="02020603050405020304" pitchFamily="18" charset="0"/>
                <a:ea typeface="Times New Roman" panose="02020603050405020304" pitchFamily="18" charset="0"/>
              </a:rPr>
              <a:t>PESTEL Analysis (Part 2)</a:t>
            </a:r>
            <a:endParaRPr lang="en-GB" sz="4300"/>
          </a:p>
        </p:txBody>
      </p:sp>
      <p:sp>
        <p:nvSpPr>
          <p:cNvPr id="17" name="Oval 1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ight bulb with colorful text&#10;&#10;Description automatically generated">
            <a:extLst>
              <a:ext uri="{FF2B5EF4-FFF2-40B4-BE49-F238E27FC236}">
                <a16:creationId xmlns:a16="http://schemas.microsoft.com/office/drawing/2014/main" id="{47ED1FE1-2C90-0C6D-2963-68FEEC11FB83}"/>
              </a:ext>
            </a:extLst>
          </p:cNvPr>
          <p:cNvPicPr>
            <a:picLocks noChangeAspect="1"/>
          </p:cNvPicPr>
          <p:nvPr/>
        </p:nvPicPr>
        <p:blipFill rotWithShape="1">
          <a:blip r:embed="rId3">
            <a:extLst>
              <a:ext uri="{28A0092B-C50C-407E-A947-70E740481C1C}">
                <a14:useLocalDpi xmlns:a14="http://schemas.microsoft.com/office/drawing/2010/main" val="0"/>
              </a:ext>
            </a:extLst>
          </a:blip>
          <a:srcRect r="-3" b="-3"/>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F088B37-F459-E31E-F962-0491D5A91CCD}"/>
              </a:ext>
            </a:extLst>
          </p:cNvPr>
          <p:cNvSpPr>
            <a:spLocks noGrp="1"/>
          </p:cNvSpPr>
          <p:nvPr>
            <p:ph idx="1"/>
          </p:nvPr>
        </p:nvSpPr>
        <p:spPr>
          <a:xfrm>
            <a:off x="6657715" y="2990818"/>
            <a:ext cx="4195673" cy="2913872"/>
          </a:xfrm>
        </p:spPr>
        <p:txBody>
          <a:bodyPr anchor="t">
            <a:normAutofit fontScale="850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GB" sz="20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Technological: E-commerce integration and efficient logistics are crucial.</a:t>
            </a:r>
            <a:endParaRPr lang="en-GB" sz="2000" dirty="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0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Environmental: Focus on sustainable sourcing and eco-friendly packaging.</a:t>
            </a:r>
            <a:endParaRPr lang="en-GB" sz="2000" dirty="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2000" dirty="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Legal: Compliance with food safety and data protection (GDPR) regulations (ICO, 2022).</a:t>
            </a:r>
            <a:endParaRPr lang="en-GB" sz="2000" dirty="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4842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round a table with writing on paper&#10;&#10;Description automatically generated">
            <a:extLst>
              <a:ext uri="{FF2B5EF4-FFF2-40B4-BE49-F238E27FC236}">
                <a16:creationId xmlns:a16="http://schemas.microsoft.com/office/drawing/2014/main" id="{46348DFF-A3A3-EB27-281E-E0C5289A3FCC}"/>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B10D46-7571-F341-010D-A8AA9CA36958}"/>
              </a:ext>
            </a:extLst>
          </p:cNvPr>
          <p:cNvSpPr>
            <a:spLocks noGrp="1"/>
          </p:cNvSpPr>
          <p:nvPr>
            <p:ph type="title"/>
          </p:nvPr>
        </p:nvSpPr>
        <p:spPr>
          <a:xfrm>
            <a:off x="7531610" y="365125"/>
            <a:ext cx="3822189" cy="1899912"/>
          </a:xfrm>
        </p:spPr>
        <p:txBody>
          <a:bodyPr>
            <a:normAutofit/>
          </a:bodyPr>
          <a:lstStyle/>
          <a:p>
            <a:r>
              <a:rPr lang="en-GB" sz="4000" b="1">
                <a:effectLst/>
                <a:latin typeface="Times New Roman" panose="02020603050405020304" pitchFamily="18" charset="0"/>
                <a:ea typeface="Times New Roman" panose="02020603050405020304" pitchFamily="18" charset="0"/>
              </a:rPr>
              <a:t>Marketing Strategy (4Ps) (Part 1)</a:t>
            </a:r>
            <a:endParaRPr lang="en-GB" sz="4000"/>
          </a:p>
        </p:txBody>
      </p:sp>
      <p:sp>
        <p:nvSpPr>
          <p:cNvPr id="3" name="Content Placeholder 2">
            <a:extLst>
              <a:ext uri="{FF2B5EF4-FFF2-40B4-BE49-F238E27FC236}">
                <a16:creationId xmlns:a16="http://schemas.microsoft.com/office/drawing/2014/main" id="{136E3071-4E2E-AF4E-9CF1-9CB6A2F785C7}"/>
              </a:ext>
            </a:extLst>
          </p:cNvPr>
          <p:cNvSpPr>
            <a:spLocks noGrp="1"/>
          </p:cNvSpPr>
          <p:nvPr>
            <p:ph idx="1"/>
          </p:nvPr>
        </p:nvSpPr>
        <p:spPr>
          <a:xfrm>
            <a:off x="8116826" y="2406769"/>
            <a:ext cx="3822189" cy="3742762"/>
          </a:xfrm>
        </p:spPr>
        <p:txBody>
          <a:bodyPr>
            <a:normAutofit fontScale="92500" lnSpcReduction="10000"/>
          </a:bodyPr>
          <a:lstStyle/>
          <a:p>
            <a:pPr marL="342900" marR="0" lvl="0" indent="-342900">
              <a:lnSpc>
                <a:spcPct val="150000"/>
              </a:lnSpc>
              <a:spcBef>
                <a:spcPts val="0"/>
              </a:spcBef>
              <a:spcAft>
                <a:spcPts val="0"/>
              </a:spcAft>
              <a:buFont typeface="Symbol" panose="05050102010706020507" pitchFamily="18" charset="2"/>
              <a:buChar char=""/>
            </a:pPr>
            <a:r>
              <a:rPr lang="en-GB" sz="2000" dirty="0">
                <a:effectLst/>
                <a:latin typeface="Arial" panose="020B0604020202020204" pitchFamily="34" charset="0"/>
                <a:ea typeface="Aptos" panose="020B0004020202020204" pitchFamily="34" charset="0"/>
                <a:cs typeface="Arial" panose="020B0604020202020204" pitchFamily="34" charset="0"/>
              </a:rPr>
              <a:t>Product: customisable meal kits catering to diverse dietary preferences.</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GB" sz="2000" dirty="0">
                <a:effectLst/>
                <a:latin typeface="Arial" panose="020B0604020202020204" pitchFamily="34" charset="0"/>
                <a:ea typeface="Aptos" panose="020B0004020202020204" pitchFamily="34" charset="0"/>
                <a:cs typeface="Arial" panose="020B0604020202020204" pitchFamily="34" charset="0"/>
              </a:rPr>
              <a:t>Price: flexible subscription models to suit different customer needs.</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nSpc>
                <a:spcPct val="150000"/>
              </a:lnSpc>
              <a:spcBef>
                <a:spcPts val="0"/>
              </a:spcBef>
              <a:spcAft>
                <a:spcPts val="800"/>
              </a:spcAft>
              <a:buFont typeface="Symbol" panose="05050102010706020507" pitchFamily="18" charset="2"/>
              <a:buChar char=""/>
            </a:pPr>
            <a:r>
              <a:rPr lang="en-GB" sz="2000" dirty="0">
                <a:effectLst/>
                <a:latin typeface="Arial" panose="020B0604020202020204" pitchFamily="34" charset="0"/>
                <a:ea typeface="Aptos" panose="020B0004020202020204" pitchFamily="34" charset="0"/>
                <a:cs typeface="Arial" panose="020B0604020202020204" pitchFamily="34" charset="0"/>
              </a:rPr>
              <a:t>Place: A user-friendly online ordering platform as the primary distribution channel.</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903681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four different stages of product analysis&#10;&#10;Description automatically generated with medium confidence">
            <a:extLst>
              <a:ext uri="{FF2B5EF4-FFF2-40B4-BE49-F238E27FC236}">
                <a16:creationId xmlns:a16="http://schemas.microsoft.com/office/drawing/2014/main" id="{09ED4417-0589-1A1E-F0F8-164A4E8FE6AA}"/>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EAB95A-5E88-1ED2-1993-D3F9E144D81C}"/>
              </a:ext>
            </a:extLst>
          </p:cNvPr>
          <p:cNvSpPr>
            <a:spLocks noGrp="1"/>
          </p:cNvSpPr>
          <p:nvPr>
            <p:ph type="title"/>
          </p:nvPr>
        </p:nvSpPr>
        <p:spPr>
          <a:xfrm>
            <a:off x="838200" y="365125"/>
            <a:ext cx="3822189" cy="1899912"/>
          </a:xfrm>
        </p:spPr>
        <p:txBody>
          <a:bodyPr>
            <a:normAutofit/>
          </a:bodyPr>
          <a:lstStyle/>
          <a:p>
            <a:r>
              <a:rPr lang="en-GB" sz="4000" b="1">
                <a:effectLst/>
                <a:latin typeface="Times New Roman" panose="02020603050405020304" pitchFamily="18" charset="0"/>
                <a:ea typeface="Times New Roman" panose="02020603050405020304" pitchFamily="18" charset="0"/>
              </a:rPr>
              <a:t>Marketing Strategy (4Ps) (Part 2)</a:t>
            </a:r>
            <a:endParaRPr lang="en-GB" sz="4000"/>
          </a:p>
        </p:txBody>
      </p:sp>
      <p:sp>
        <p:nvSpPr>
          <p:cNvPr id="3" name="Content Placeholder 2">
            <a:extLst>
              <a:ext uri="{FF2B5EF4-FFF2-40B4-BE49-F238E27FC236}">
                <a16:creationId xmlns:a16="http://schemas.microsoft.com/office/drawing/2014/main" id="{6C6F9138-FE99-A703-5D90-52A7BA708D92}"/>
              </a:ext>
            </a:extLst>
          </p:cNvPr>
          <p:cNvSpPr>
            <a:spLocks noGrp="1"/>
          </p:cNvSpPr>
          <p:nvPr>
            <p:ph idx="1"/>
          </p:nvPr>
        </p:nvSpPr>
        <p:spPr>
          <a:xfrm>
            <a:off x="445008" y="2452489"/>
            <a:ext cx="4447032" cy="3742762"/>
          </a:xfrm>
        </p:spPr>
        <p:txBody>
          <a:bodyPr>
            <a:normAutofit/>
          </a:bodyPr>
          <a:lstStyle/>
          <a:p>
            <a:pPr marL="342900" marR="0" lvl="0" indent="-342900">
              <a:lnSpc>
                <a:spcPct val="150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Aptos" panose="020B0004020202020204" pitchFamily="34" charset="0"/>
                <a:cs typeface="Arial" panose="020B0604020202020204" pitchFamily="34" charset="0"/>
              </a:rPr>
              <a:t>Promotion: Focus on digital marketing channels and influencer partnerships.</a:t>
            </a:r>
            <a:endParaRPr lang="en-GB" sz="16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Aptos" panose="020B0004020202020204" pitchFamily="34" charset="0"/>
                <a:cs typeface="Arial" panose="020B0604020202020204" pitchFamily="34" charset="0"/>
              </a:rPr>
              <a:t>Emphasis on health benefits and convenience in marketing messages.</a:t>
            </a:r>
            <a:endParaRPr lang="en-GB" sz="16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nSpc>
                <a:spcPct val="150000"/>
              </a:lnSpc>
              <a:spcBef>
                <a:spcPts val="0"/>
              </a:spcBef>
              <a:spcAft>
                <a:spcPts val="800"/>
              </a:spcAft>
              <a:buFont typeface="Symbol" panose="05050102010706020507" pitchFamily="18" charset="2"/>
              <a:buChar char=""/>
            </a:pPr>
            <a:r>
              <a:rPr lang="en-GB" sz="1600" dirty="0">
                <a:effectLst/>
                <a:latin typeface="Arial" panose="020B0604020202020204" pitchFamily="34" charset="0"/>
                <a:ea typeface="Aptos" panose="020B0004020202020204" pitchFamily="34" charset="0"/>
                <a:cs typeface="Arial" panose="020B0604020202020204" pitchFamily="34" charset="0"/>
              </a:rPr>
              <a:t>An integrated marketing approach to build brand awareness and drive customer acquisition.</a:t>
            </a:r>
            <a:endParaRPr lang="en-GB" sz="1600" dirty="0">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139238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B2306-B485-0FF8-96FC-701B7707EC1D}"/>
              </a:ext>
            </a:extLst>
          </p:cNvPr>
          <p:cNvSpPr>
            <a:spLocks noGrp="1"/>
          </p:cNvSpPr>
          <p:nvPr>
            <p:ph type="title"/>
          </p:nvPr>
        </p:nvSpPr>
        <p:spPr>
          <a:xfrm>
            <a:off x="630936" y="639520"/>
            <a:ext cx="3429000" cy="1719072"/>
          </a:xfrm>
        </p:spPr>
        <p:txBody>
          <a:bodyPr anchor="b">
            <a:normAutofit/>
          </a:bodyPr>
          <a:lstStyle/>
          <a:p>
            <a:r>
              <a:rPr lang="en-GB" sz="3800" b="1">
                <a:effectLst/>
                <a:latin typeface="Times New Roman" panose="02020603050405020304" pitchFamily="18" charset="0"/>
                <a:ea typeface="Times New Roman" panose="02020603050405020304" pitchFamily="18" charset="0"/>
              </a:rPr>
              <a:t>Cash Flow Forecast (First 12 Months)</a:t>
            </a:r>
            <a:endParaRPr lang="en-GB" sz="3800"/>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833A59-2C56-2B99-6769-DA1D7CEA183C}"/>
              </a:ext>
            </a:extLst>
          </p:cNvPr>
          <p:cNvSpPr>
            <a:spLocks noGrp="1"/>
          </p:cNvSpPr>
          <p:nvPr>
            <p:ph idx="1"/>
          </p:nvPr>
        </p:nvSpPr>
        <p:spPr>
          <a:xfrm>
            <a:off x="630936" y="2807208"/>
            <a:ext cx="3429000" cy="3410712"/>
          </a:xfrm>
        </p:spPr>
        <p:txBody>
          <a:bodyPr anchor="t">
            <a:normAutofit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sz="2200" dirty="0">
                <a:effectLst/>
                <a:latin typeface="Arial" panose="020B0604020202020204" pitchFamily="34" charset="0"/>
                <a:ea typeface="Aptos" panose="020B0004020202020204" pitchFamily="34" charset="0"/>
                <a:cs typeface="Arial" panose="020B0604020202020204" pitchFamily="34" charset="0"/>
              </a:rPr>
              <a:t>An initial investment of £25,000.</a:t>
            </a:r>
            <a:endParaRPr lang="en-GB" sz="22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200" dirty="0">
                <a:effectLst/>
                <a:latin typeface="Arial" panose="020B0604020202020204" pitchFamily="34" charset="0"/>
                <a:ea typeface="Aptos" panose="020B0004020202020204" pitchFamily="34" charset="0"/>
                <a:cs typeface="Arial" panose="020B0604020202020204" pitchFamily="34" charset="0"/>
              </a:rPr>
              <a:t>Break-even point anticipated in Month 5.</a:t>
            </a:r>
            <a:endParaRPr lang="en-GB" sz="2200" dirty="0">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2200" dirty="0">
                <a:effectLst/>
                <a:latin typeface="Arial" panose="020B0604020202020204" pitchFamily="34" charset="0"/>
                <a:ea typeface="Aptos" panose="020B0004020202020204" pitchFamily="34" charset="0"/>
                <a:cs typeface="Arial" panose="020B0604020202020204" pitchFamily="34" charset="0"/>
              </a:rPr>
              <a:t>Positive cumulative cash flow is projected by year-end.</a:t>
            </a:r>
            <a:endParaRPr lang="en-GB" sz="2200" dirty="0">
              <a:effectLst/>
              <a:latin typeface="Times New Roman" panose="02020603050405020304" pitchFamily="18" charset="0"/>
              <a:ea typeface="Aptos" panose="020B0004020202020204" pitchFamily="34" charset="0"/>
              <a:cs typeface="Arial" panose="020B0604020202020204" pitchFamily="34" charset="0"/>
            </a:endParaRPr>
          </a:p>
        </p:txBody>
      </p:sp>
      <p:pic>
        <p:nvPicPr>
          <p:cNvPr id="5" name="Picture 4" descr="A table with numbers and numbers&#10;&#10;Description automatically generated">
            <a:extLst>
              <a:ext uri="{FF2B5EF4-FFF2-40B4-BE49-F238E27FC236}">
                <a16:creationId xmlns:a16="http://schemas.microsoft.com/office/drawing/2014/main" id="{4BE49ACF-B583-D7BE-7AAD-EF9871D9B8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4296" y="1306106"/>
            <a:ext cx="6903720" cy="4245787"/>
          </a:xfrm>
          <a:prstGeom prst="rect">
            <a:avLst/>
          </a:prstGeom>
        </p:spPr>
      </p:pic>
    </p:spTree>
    <p:extLst>
      <p:ext uri="{BB962C8B-B14F-4D97-AF65-F5344CB8AC3E}">
        <p14:creationId xmlns:p14="http://schemas.microsoft.com/office/powerpoint/2010/main" val="1992745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818FB6A-D541-BCBF-B01A-C82A753BCE1D}"/>
              </a:ext>
            </a:extLst>
          </p:cNvPr>
          <p:cNvPicPr>
            <a:picLocks noChangeAspect="1"/>
          </p:cNvPicPr>
          <p:nvPr/>
        </p:nvPicPr>
        <p:blipFill rotWithShape="1">
          <a:blip r:embed="rId3">
            <a:extLst>
              <a:ext uri="{28A0092B-C50C-407E-A947-70E740481C1C}">
                <a14:useLocalDpi xmlns:a14="http://schemas.microsoft.com/office/drawing/2010/main" val="0"/>
              </a:ext>
            </a:extLst>
          </a:blip>
          <a:srcRect b="-2"/>
          <a:stretch/>
        </p:blipFill>
        <p:spPr>
          <a:xfrm>
            <a:off x="-9527" y="3725"/>
            <a:ext cx="5846165" cy="6850548"/>
          </a:xfrm>
          <a:prstGeom prst="rect">
            <a:avLst/>
          </a:prstGeom>
        </p:spPr>
      </p:pic>
      <p:grpSp>
        <p:nvGrpSpPr>
          <p:cNvPr id="12" name="Group 11">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13" name="Freeform: Shape 12">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16" name="Freeform: Shape 15">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EF13BB42-4DBB-4B88-1F43-CE96A949C3B2}"/>
              </a:ext>
            </a:extLst>
          </p:cNvPr>
          <p:cNvSpPr>
            <a:spLocks noGrp="1"/>
          </p:cNvSpPr>
          <p:nvPr>
            <p:ph type="title"/>
          </p:nvPr>
        </p:nvSpPr>
        <p:spPr>
          <a:xfrm>
            <a:off x="6094105" y="802955"/>
            <a:ext cx="4977976" cy="1454051"/>
          </a:xfrm>
        </p:spPr>
        <p:txBody>
          <a:bodyPr anchor="b">
            <a:normAutofit/>
          </a:bodyPr>
          <a:lstStyle/>
          <a:p>
            <a:r>
              <a:rPr lang="en-GB" sz="3600" b="1">
                <a:solidFill>
                  <a:schemeClr val="tx2"/>
                </a:solidFill>
                <a:effectLst/>
                <a:latin typeface="Times New Roman" panose="02020603050405020304" pitchFamily="18" charset="0"/>
                <a:ea typeface="Times New Roman" panose="02020603050405020304" pitchFamily="18" charset="0"/>
              </a:rPr>
              <a:t>Conclusion</a:t>
            </a:r>
            <a:endParaRPr lang="en-GB" sz="3600">
              <a:solidFill>
                <a:schemeClr val="tx2"/>
              </a:solidFill>
            </a:endParaRPr>
          </a:p>
        </p:txBody>
      </p:sp>
      <p:graphicFrame>
        <p:nvGraphicFramePr>
          <p:cNvPr id="18" name="Content Placeholder 2">
            <a:extLst>
              <a:ext uri="{FF2B5EF4-FFF2-40B4-BE49-F238E27FC236}">
                <a16:creationId xmlns:a16="http://schemas.microsoft.com/office/drawing/2014/main" id="{D55E6B2B-F42C-BEAA-6360-3FD16E0A4F8C}"/>
              </a:ext>
            </a:extLst>
          </p:cNvPr>
          <p:cNvGraphicFramePr>
            <a:graphicFrameLocks noGrp="1"/>
          </p:cNvGraphicFramePr>
          <p:nvPr>
            <p:ph idx="1"/>
            <p:extLst>
              <p:ext uri="{D42A27DB-BD31-4B8C-83A1-F6EECF244321}">
                <p14:modId xmlns:p14="http://schemas.microsoft.com/office/powerpoint/2010/main" val="627115245"/>
              </p:ext>
            </p:extLst>
          </p:nvPr>
        </p:nvGraphicFramePr>
        <p:xfrm>
          <a:off x="6090573" y="419725"/>
          <a:ext cx="5953893" cy="61845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53906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9CEE068-3C72-DE05-2653-22B4F3434209}"/>
              </a:ext>
            </a:extLst>
          </p:cNvPr>
          <p:cNvSpPr>
            <a:spLocks noGrp="1"/>
          </p:cNvSpPr>
          <p:nvPr>
            <p:ph type="title"/>
          </p:nvPr>
        </p:nvSpPr>
        <p:spPr>
          <a:xfrm>
            <a:off x="1179226" y="1755073"/>
            <a:ext cx="9833548" cy="1066802"/>
          </a:xfrm>
        </p:spPr>
        <p:txBody>
          <a:bodyPr anchor="b">
            <a:normAutofit/>
          </a:bodyPr>
          <a:lstStyle/>
          <a:p>
            <a:r>
              <a:rPr lang="en-GB" sz="3600" b="1">
                <a:solidFill>
                  <a:schemeClr val="tx2"/>
                </a:solidFill>
                <a:effectLst/>
                <a:latin typeface="Times New Roman" panose="02020603050405020304" pitchFamily="18" charset="0"/>
                <a:ea typeface="Times New Roman" panose="02020603050405020304" pitchFamily="18" charset="0"/>
              </a:rPr>
              <a:t>Reference List</a:t>
            </a:r>
            <a:endParaRPr lang="en-GB" sz="3600">
              <a:solidFill>
                <a:schemeClr val="tx2"/>
              </a:solidFill>
            </a:endParaRPr>
          </a:p>
        </p:txBody>
      </p:sp>
      <p:grpSp>
        <p:nvGrpSpPr>
          <p:cNvPr id="26" name="Group 25">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8DF5893B-FEC8-A7FD-5C6A-6BAAE2E8FC39}"/>
              </a:ext>
            </a:extLst>
          </p:cNvPr>
          <p:cNvPicPr>
            <a:picLocks noChangeAspect="1"/>
          </p:cNvPicPr>
          <p:nvPr/>
        </p:nvPicPr>
        <p:blipFill>
          <a:blip r:embed="rId3"/>
          <a:stretch>
            <a:fillRect/>
          </a:stretch>
        </p:blipFill>
        <p:spPr>
          <a:xfrm>
            <a:off x="1179226" y="2860552"/>
            <a:ext cx="10339482" cy="3494528"/>
          </a:xfrm>
          <a:prstGeom prst="rect">
            <a:avLst/>
          </a:prstGeom>
        </p:spPr>
      </p:pic>
    </p:spTree>
    <p:extLst>
      <p:ext uri="{BB962C8B-B14F-4D97-AF65-F5344CB8AC3E}">
        <p14:creationId xmlns:p14="http://schemas.microsoft.com/office/powerpoint/2010/main" val="2720148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1717</Words>
  <Application>Microsoft Office PowerPoint</Application>
  <PresentationFormat>Widescreen</PresentationFormat>
  <Paragraphs>86</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Symbol</vt:lpstr>
      <vt:lpstr>Times New Roman</vt:lpstr>
      <vt:lpstr>Office Theme</vt:lpstr>
      <vt:lpstr>Module: Entrepreneurship</vt:lpstr>
      <vt:lpstr>Introduction</vt:lpstr>
      <vt:lpstr>Business Idea, Products and Services</vt:lpstr>
      <vt:lpstr>Ownership and Legal Format</vt:lpstr>
      <vt:lpstr>Management of the Company</vt:lpstr>
      <vt:lpstr>PESTEL Analysis (Part 1)</vt:lpstr>
      <vt:lpstr>PESTEL Analysis (Part 2)</vt:lpstr>
      <vt:lpstr>Marketing Strategy (4Ps) (Part 1)</vt:lpstr>
      <vt:lpstr>Marketing Strategy (4Ps) (Part 2)</vt:lpstr>
      <vt:lpstr>Cash Flow Forecast (First 12 Months)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2024-06-30T09:22:41Z</dcterms:created>
  <dcterms:modified xsi:type="dcterms:W3CDTF">2024-07-14T17:24:10Z</dcterms:modified>
</cp:coreProperties>
</file>