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</p:sldIdLst>
  <p:sldSz cx="10693400" cy="7556500"/>
  <p:notesSz cx="10693400" cy="75565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77" y="44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2481" y="2342515"/>
            <a:ext cx="9094788" cy="15868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604962" y="4231640"/>
            <a:ext cx="7489825" cy="18891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5/11/2022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50" b="1" i="0">
                <a:solidFill>
                  <a:srgbClr val="1F313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bg1"/>
                </a:solidFill>
                <a:latin typeface="Franklin Gothic Book"/>
                <a:cs typeface="Franklin Gothic Boo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5/11/2022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50" b="1" i="0">
                <a:solidFill>
                  <a:srgbClr val="1F313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4987" y="1737995"/>
            <a:ext cx="4654391" cy="4987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510371" y="1737995"/>
            <a:ext cx="4654391" cy="49872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5/11/2022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50" b="1" i="0">
                <a:solidFill>
                  <a:srgbClr val="1F313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5/11/2022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5/11/2022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5597031"/>
            <a:ext cx="4277563" cy="195896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10694035" cy="155575"/>
          </a:xfrm>
          <a:custGeom>
            <a:avLst/>
            <a:gdLst/>
            <a:ahLst/>
            <a:cxnLst/>
            <a:rect l="l" t="t" r="r" b="b"/>
            <a:pathLst>
              <a:path w="10694035" h="155575">
                <a:moveTo>
                  <a:pt x="10693908" y="0"/>
                </a:moveTo>
                <a:lnTo>
                  <a:pt x="0" y="0"/>
                </a:lnTo>
                <a:lnTo>
                  <a:pt x="0" y="155448"/>
                </a:lnTo>
                <a:lnTo>
                  <a:pt x="10693908" y="155448"/>
                </a:lnTo>
                <a:lnTo>
                  <a:pt x="10693908" y="0"/>
                </a:lnTo>
                <a:close/>
              </a:path>
            </a:pathLst>
          </a:custGeom>
          <a:solidFill>
            <a:srgbClr val="9C5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250951" y="998446"/>
            <a:ext cx="4197847" cy="5067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150" b="1" i="0">
                <a:solidFill>
                  <a:srgbClr val="1F313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481840" y="2035801"/>
            <a:ext cx="5736069" cy="41198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bg1"/>
                </a:solidFill>
                <a:latin typeface="Franklin Gothic Book"/>
                <a:cs typeface="Franklin Gothic Boo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637915" y="7027545"/>
            <a:ext cx="3423920" cy="377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534987" y="7027545"/>
            <a:ext cx="2460942" cy="377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5/11/2022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703820" y="7027545"/>
            <a:ext cx="2460942" cy="3778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25185" y="4925387"/>
            <a:ext cx="5168721" cy="2630604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0" y="0"/>
            <a:ext cx="10694035" cy="155575"/>
          </a:xfrm>
          <a:custGeom>
            <a:avLst/>
            <a:gdLst/>
            <a:ahLst/>
            <a:cxnLst/>
            <a:rect l="l" t="t" r="r" b="b"/>
            <a:pathLst>
              <a:path w="10694035" h="155575">
                <a:moveTo>
                  <a:pt x="10693908" y="0"/>
                </a:moveTo>
                <a:lnTo>
                  <a:pt x="0" y="0"/>
                </a:lnTo>
                <a:lnTo>
                  <a:pt x="0" y="155448"/>
                </a:lnTo>
                <a:lnTo>
                  <a:pt x="10693908" y="155448"/>
                </a:lnTo>
                <a:lnTo>
                  <a:pt x="10693908" y="0"/>
                </a:lnTo>
                <a:close/>
              </a:path>
            </a:pathLst>
          </a:custGeom>
          <a:solidFill>
            <a:srgbClr val="9C5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856273" y="1492250"/>
            <a:ext cx="8623886" cy="3728585"/>
          </a:xfrm>
          <a:prstGeom prst="rect">
            <a:avLst/>
          </a:prstGeom>
        </p:spPr>
        <p:txBody>
          <a:bodyPr vert="horz" wrap="square" lIns="0" tIns="136525" rIns="0" bIns="0" rtlCol="0">
            <a:spAutoFit/>
          </a:bodyPr>
          <a:lstStyle/>
          <a:p>
            <a:pPr marL="12700" marR="14604" algn="ctr">
              <a:lnSpc>
                <a:spcPts val="7000"/>
              </a:lnSpc>
              <a:spcBef>
                <a:spcPts val="1075"/>
              </a:spcBef>
            </a:pP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lang="en-GB" sz="6600" b="1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ake</a:t>
            </a:r>
            <a:r>
              <a:rPr lang="en-GB" sz="6600" b="1" spc="-85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lang="en-GB" sz="6600" b="1" spc="-8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lang="en-GB" sz="6600" b="1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lang="en-GB" sz="6600" b="1" spc="-8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lang="en-GB" sz="6600" b="1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lang="en-GB" sz="6600" b="1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lang="en-GB" sz="6600" b="1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lang="en-GB" sz="6600" b="1" spc="-85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lang="en-GB" sz="6600" b="1" spc="-85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lang="en-GB" sz="6600" b="1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lang="en-GB" sz="6600" b="1" spc="-85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lang="en-GB" sz="6600" b="1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lang="en-GB" sz="6600" b="1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lang="en-GB" sz="6600" b="1" dirty="0">
                <a:solidFill>
                  <a:srgbClr val="1F3131"/>
                </a:solidFill>
                <a:latin typeface="Arial"/>
                <a:cs typeface="Arial"/>
              </a:rPr>
              <a:t>&amp;</a:t>
            </a:r>
            <a:r>
              <a:rPr lang="en-GB" sz="6600" b="1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lang="en-GB" sz="6600" b="1" spc="-85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lang="en-GB" sz="6600" b="1" spc="-8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lang="en-GB" sz="6600" b="1" spc="-85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lang="en-GB" sz="6600" b="1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lang="en-GB" sz="6600" b="1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lang="en-GB" sz="6600" b="1" spc="-85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lang="en-GB" sz="6600" b="1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lang="en-GB" sz="6600" dirty="0">
                <a:latin typeface="Arial"/>
                <a:cs typeface="Arial"/>
              </a:rPr>
              <a:t/>
            </a:r>
            <a:br>
              <a:rPr lang="en-GB" sz="6600" dirty="0">
                <a:latin typeface="Arial"/>
                <a:cs typeface="Arial"/>
              </a:rPr>
            </a:br>
            <a:endParaRPr sz="65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34309" y="973127"/>
            <a:ext cx="364617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0" dirty="0"/>
              <a:t>L</a:t>
            </a:r>
            <a:r>
              <a:rPr spc="-90" dirty="0"/>
              <a:t>ear</a:t>
            </a:r>
            <a:r>
              <a:rPr spc="-85" dirty="0"/>
              <a:t>ni</a:t>
            </a:r>
            <a:r>
              <a:rPr spc="-80" dirty="0"/>
              <a:t>n</a:t>
            </a:r>
            <a:r>
              <a:rPr dirty="0"/>
              <a:t>g</a:t>
            </a:r>
            <a:r>
              <a:rPr spc="-215" dirty="0"/>
              <a:t> </a:t>
            </a:r>
            <a:r>
              <a:rPr spc="-80" dirty="0"/>
              <a:t>Ob</a:t>
            </a:r>
            <a:r>
              <a:rPr spc="-85" dirty="0"/>
              <a:t>j</a:t>
            </a:r>
            <a:r>
              <a:rPr spc="-90" dirty="0"/>
              <a:t>ec</a:t>
            </a:r>
            <a:r>
              <a:rPr spc="-80" dirty="0"/>
              <a:t>t</a:t>
            </a:r>
            <a:r>
              <a:rPr spc="-85" dirty="0"/>
              <a:t>i</a:t>
            </a:r>
            <a:r>
              <a:rPr spc="-90" dirty="0"/>
              <a:t>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028191"/>
            <a:ext cx="7930515" cy="2928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  <a:tab pos="355600" algn="l"/>
              </a:tabLst>
            </a:pP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odu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4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ep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eholde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1F3131"/>
              </a:buClr>
              <a:buFont typeface="Arial"/>
              <a:buChar char="•"/>
            </a:pPr>
            <a:endParaRPr sz="325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Unde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andin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eholde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1F3131"/>
              </a:buClr>
              <a:buFont typeface="Arial"/>
              <a:buChar char="•"/>
            </a:pPr>
            <a:endParaRPr sz="325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odel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eholde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di</a:t>
            </a:r>
            <a:r>
              <a:rPr sz="2400" spc="-13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uni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ion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need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1F3131"/>
              </a:buClr>
              <a:buFont typeface="Arial"/>
              <a:buChar char="•"/>
            </a:pPr>
            <a:endParaRPr sz="325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Bene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ondu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eholde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anal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ys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886584" y="846093"/>
            <a:ext cx="4040504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150" b="1" spc="-9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3150" b="1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3150" b="1" spc="-90" dirty="0">
                <a:solidFill>
                  <a:srgbClr val="1F3131"/>
                </a:solidFill>
                <a:latin typeface="Arial"/>
                <a:cs typeface="Arial"/>
              </a:rPr>
              <a:t>ake</a:t>
            </a:r>
            <a:r>
              <a:rPr sz="3150" b="1" spc="-85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3150" b="1" spc="-8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3150" b="1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3150" b="1" spc="-8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3150" b="1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3150" b="1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3150" b="1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3150" b="1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3150" b="1" spc="-8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3150" b="1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3150" b="1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3150" b="1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3150" b="1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3150" b="1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3150" b="1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3150" b="1" spc="-90" dirty="0">
                <a:solidFill>
                  <a:srgbClr val="1F3131"/>
                </a:solidFill>
                <a:latin typeface="Arial"/>
                <a:cs typeface="Arial"/>
              </a:rPr>
              <a:t>ve</a:t>
            </a:r>
            <a:r>
              <a:rPr sz="3150" b="1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endParaRPr sz="315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57201" y="1835465"/>
            <a:ext cx="6255385" cy="1275715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354965" marR="5080" indent="-342900">
              <a:lnSpc>
                <a:spcPct val="146600"/>
              </a:lnSpc>
              <a:spcBef>
                <a:spcPts val="360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UN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Global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Compact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Initiative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:</a:t>
            </a:r>
            <a:r>
              <a:rPr sz="16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16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6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principle-based</a:t>
            </a:r>
            <a:r>
              <a:rPr sz="16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framework</a:t>
            </a:r>
            <a:r>
              <a:rPr sz="16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90" dirty="0">
                <a:solidFill>
                  <a:srgbClr val="1F3131"/>
                </a:solidFill>
                <a:latin typeface="Arial"/>
                <a:cs typeface="Arial"/>
              </a:rPr>
              <a:t>for </a:t>
            </a:r>
            <a:r>
              <a:rPr sz="1600" spc="-4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businesses,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stating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ten 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principles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in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areas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human rights, labor, </a:t>
            </a:r>
            <a:r>
              <a:rPr sz="1600" spc="-9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 environment</a:t>
            </a:r>
            <a:r>
              <a:rPr sz="16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6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90" dirty="0">
                <a:solidFill>
                  <a:srgbClr val="1F3131"/>
                </a:solidFill>
                <a:latin typeface="Arial"/>
                <a:cs typeface="Arial"/>
              </a:rPr>
              <a:t>anti-corruption.</a:t>
            </a:r>
            <a:endParaRPr sz="1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57201" y="3162869"/>
            <a:ext cx="6377940" cy="200723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355600" marR="5080" indent="-343535">
              <a:lnSpc>
                <a:spcPct val="148300"/>
              </a:lnSpc>
              <a:spcBef>
                <a:spcPts val="315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Global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Reporting Initiative: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Global 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Reporting Initiative (known </a:t>
            </a:r>
            <a:r>
              <a:rPr sz="1600" spc="-4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as </a:t>
            </a:r>
            <a:r>
              <a:rPr sz="1600" spc="-70" dirty="0">
                <a:solidFill>
                  <a:srgbClr val="1F3131"/>
                </a:solidFill>
                <a:latin typeface="Arial"/>
                <a:cs typeface="Arial"/>
              </a:rPr>
              <a:t>GRI)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is an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international independent 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standards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organization </a:t>
            </a:r>
            <a:r>
              <a:rPr sz="1600" spc="-70" dirty="0">
                <a:solidFill>
                  <a:srgbClr val="1F3131"/>
                </a:solidFill>
                <a:latin typeface="Arial"/>
                <a:cs typeface="Arial"/>
              </a:rPr>
              <a:t>that </a:t>
            </a:r>
            <a:r>
              <a:rPr sz="1600" spc="-90" dirty="0">
                <a:solidFill>
                  <a:srgbClr val="1F3131"/>
                </a:solidFill>
                <a:latin typeface="Arial"/>
                <a:cs typeface="Arial"/>
              </a:rPr>
              <a:t>helps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 businesses, 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governments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1600" spc="-70" dirty="0">
                <a:solidFill>
                  <a:srgbClr val="1F3131"/>
                </a:solidFill>
                <a:latin typeface="Arial"/>
                <a:cs typeface="Arial"/>
              </a:rPr>
              <a:t>other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organizations 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understand </a:t>
            </a:r>
            <a:r>
              <a:rPr sz="1600" spc="-9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communicate</a:t>
            </a:r>
            <a:r>
              <a:rPr sz="16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0" dirty="0">
                <a:solidFill>
                  <a:srgbClr val="1F3131"/>
                </a:solidFill>
                <a:latin typeface="Arial"/>
                <a:cs typeface="Arial"/>
              </a:rPr>
              <a:t>their</a:t>
            </a:r>
            <a:r>
              <a:rPr sz="16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impacts</a:t>
            </a:r>
            <a:r>
              <a:rPr sz="16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16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issues</a:t>
            </a:r>
            <a:r>
              <a:rPr sz="16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such</a:t>
            </a:r>
            <a:r>
              <a:rPr sz="16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as</a:t>
            </a:r>
            <a:r>
              <a:rPr sz="16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climate</a:t>
            </a:r>
            <a:r>
              <a:rPr sz="16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change,</a:t>
            </a:r>
            <a:r>
              <a:rPr sz="16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human</a:t>
            </a:r>
            <a:r>
              <a:rPr sz="16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rights </a:t>
            </a:r>
            <a:r>
              <a:rPr sz="1600" spc="-4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6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90" dirty="0">
                <a:solidFill>
                  <a:srgbClr val="1F3131"/>
                </a:solidFill>
                <a:latin typeface="Arial"/>
                <a:cs typeface="Arial"/>
              </a:rPr>
              <a:t>corruption.</a:t>
            </a:r>
            <a:endParaRPr sz="16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57201" y="5402650"/>
            <a:ext cx="569595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125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120" dirty="0">
                <a:solidFill>
                  <a:srgbClr val="1F3131"/>
                </a:solidFill>
                <a:latin typeface="Arial"/>
                <a:cs typeface="Arial"/>
              </a:rPr>
              <a:t>’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op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ent</a:t>
            </a:r>
            <a:endParaRPr sz="21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7201" y="5998535"/>
            <a:ext cx="555180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CD</a:t>
            </a:r>
            <a:r>
              <a:rPr sz="2100" spc="-120" dirty="0">
                <a:solidFill>
                  <a:srgbClr val="1F3131"/>
                </a:solidFill>
                <a:latin typeface="Arial"/>
                <a:cs typeface="Arial"/>
              </a:rPr>
              <a:t>’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Gu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Co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pan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es</a:t>
            </a:r>
            <a:endParaRPr sz="21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178040" y="382976"/>
            <a:ext cx="293306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Human</a:t>
            </a:r>
            <a:r>
              <a:rPr sz="1200" b="1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Rights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Principle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1: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Businesses should support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respect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protection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internationally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proclaimed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human</a:t>
            </a:r>
            <a:r>
              <a:rPr sz="1200" spc="-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rights;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 and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78040" y="1297376"/>
            <a:ext cx="267462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Principle</a:t>
            </a:r>
            <a:r>
              <a:rPr sz="1200" spc="-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2: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make</a:t>
            </a:r>
            <a:r>
              <a:rPr sz="1200" spc="-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sure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1200" spc="-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are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not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complicit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in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human</a:t>
            </a:r>
            <a:r>
              <a:rPr sz="1200" spc="-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rights abuses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78040" y="1846016"/>
            <a:ext cx="316166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Labour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Principle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3: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Businesses should uphold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12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freedom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association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and the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effective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recognition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200" spc="-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right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collective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bargaining;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178040" y="2760416"/>
            <a:ext cx="275526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Principle</a:t>
            </a:r>
            <a:r>
              <a:rPr sz="12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4: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elimination</a:t>
            </a:r>
            <a:r>
              <a:rPr sz="12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all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forms</a:t>
            </a:r>
            <a:r>
              <a:rPr sz="1200" spc="-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forced</a:t>
            </a:r>
            <a:r>
              <a:rPr sz="12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200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compulsory</a:t>
            </a:r>
            <a:r>
              <a:rPr sz="12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labour;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178040" y="3309056"/>
            <a:ext cx="27698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Principle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5: the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effective abolition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child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labour;</a:t>
            </a:r>
            <a:r>
              <a:rPr sz="1200" spc="-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178040" y="3857696"/>
            <a:ext cx="31019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Principle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6: the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elimination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discrimination in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respect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employment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200" spc="-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occupation.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178040" y="4406336"/>
            <a:ext cx="279082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Environment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ct val="100000"/>
              </a:lnSpc>
            </a:pP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Principle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7: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Businesses should support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precautionary approach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environmental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challenges;</a:t>
            </a:r>
            <a:endParaRPr sz="12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178040" y="5320736"/>
            <a:ext cx="29356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Principle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8: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undertake initiatives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to promote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greater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environmental</a:t>
            </a:r>
            <a:r>
              <a:rPr sz="1200" spc="-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responsibility;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endParaRPr sz="12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78040" y="5869376"/>
            <a:ext cx="29984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Principle</a:t>
            </a:r>
            <a:r>
              <a:rPr sz="1200" spc="-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9: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encourage</a:t>
            </a:r>
            <a:r>
              <a:rPr sz="12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200" spc="-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development</a:t>
            </a:r>
            <a:r>
              <a:rPr sz="1200" spc="-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1200" spc="-3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diffusion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environmentally friendly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technologies.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178040" y="6600896"/>
            <a:ext cx="306705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Anti-Corruption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Principle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10: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Businesses should work against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corruption in all its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forms,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including extortion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 and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bribery.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75233" y="1241806"/>
            <a:ext cx="738759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20" dirty="0"/>
              <a:t>T</a:t>
            </a:r>
            <a:r>
              <a:rPr spc="-80" dirty="0"/>
              <a:t>w</a:t>
            </a:r>
            <a:r>
              <a:rPr dirty="0"/>
              <a:t>o</a:t>
            </a:r>
            <a:r>
              <a:rPr spc="-190" dirty="0"/>
              <a:t> </a:t>
            </a:r>
            <a:r>
              <a:rPr spc="-80" dirty="0"/>
              <a:t>mod</a:t>
            </a:r>
            <a:r>
              <a:rPr spc="-90" dirty="0"/>
              <a:t>e</a:t>
            </a:r>
            <a:r>
              <a:rPr spc="-85" dirty="0"/>
              <a:t>l</a:t>
            </a:r>
            <a:r>
              <a:rPr dirty="0"/>
              <a:t>s</a:t>
            </a:r>
            <a:r>
              <a:rPr spc="-185" dirty="0"/>
              <a:t> </a:t>
            </a:r>
            <a:r>
              <a:rPr spc="-80" dirty="0"/>
              <a:t>o</a:t>
            </a:r>
            <a:r>
              <a:rPr dirty="0"/>
              <a:t>f</a:t>
            </a:r>
            <a:r>
              <a:rPr spc="-200" dirty="0"/>
              <a:t> </a:t>
            </a: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0" dirty="0"/>
              <a:t>ho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185" dirty="0"/>
              <a:t> </a:t>
            </a:r>
            <a:r>
              <a:rPr spc="-80" dirty="0"/>
              <a:t>M</a:t>
            </a:r>
            <a:r>
              <a:rPr spc="-90" dirty="0"/>
              <a:t>a</a:t>
            </a:r>
            <a:r>
              <a:rPr spc="-80" dirty="0"/>
              <a:t>n</a:t>
            </a:r>
            <a:r>
              <a:rPr spc="-90" dirty="0"/>
              <a:t>a</a:t>
            </a:r>
            <a:r>
              <a:rPr spc="-80" dirty="0"/>
              <a:t>g</a:t>
            </a:r>
            <a:r>
              <a:rPr spc="-90" dirty="0"/>
              <a:t>e</a:t>
            </a:r>
            <a:r>
              <a:rPr spc="-80" dirty="0"/>
              <a:t>m</a:t>
            </a:r>
            <a:r>
              <a:rPr spc="-90" dirty="0"/>
              <a:t>e</a:t>
            </a:r>
            <a:r>
              <a:rPr spc="-80" dirty="0"/>
              <a:t>n</a:t>
            </a:r>
            <a:r>
              <a:rPr dirty="0"/>
              <a:t>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8116" y="2098218"/>
            <a:ext cx="8841105" cy="42183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500"/>
              </a:lnSpc>
              <a:spcBef>
                <a:spcPts val="100"/>
              </a:spcBef>
            </a:pP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Neo-classical</a:t>
            </a:r>
            <a:r>
              <a:rPr sz="2100" b="1" spc="-1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spc="-80" dirty="0">
                <a:solidFill>
                  <a:srgbClr val="1F3131"/>
                </a:solidFill>
                <a:latin typeface="Arial"/>
                <a:cs typeface="Arial"/>
              </a:rPr>
              <a:t>theory</a:t>
            </a:r>
            <a:r>
              <a:rPr sz="2100" spc="-80" dirty="0">
                <a:solidFill>
                  <a:srgbClr val="0073CF"/>
                </a:solidFill>
                <a:latin typeface="Arial"/>
                <a:cs typeface="Arial"/>
              </a:rPr>
              <a:t>:</a:t>
            </a:r>
            <a:r>
              <a:rPr sz="2100" spc="-110" dirty="0">
                <a:solidFill>
                  <a:srgbClr val="0073CF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suggests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by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maximizing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profits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shareholders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they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can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do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best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themselves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their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company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promote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overall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welfare.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850">
              <a:latin typeface="Arial"/>
              <a:cs typeface="Arial"/>
            </a:endParaRPr>
          </a:p>
          <a:p>
            <a:pPr marL="355600" indent="-343535">
              <a:lnSpc>
                <a:spcPct val="100000"/>
              </a:lnSpc>
              <a:buChar char="•"/>
              <a:tabLst>
                <a:tab pos="355600" algn="l"/>
                <a:tab pos="356235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purpo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organ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z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pro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fi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1F3131"/>
              </a:buClr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355600" indent="-343535">
              <a:lnSpc>
                <a:spcPct val="100000"/>
              </a:lnSpc>
              <a:buChar char="•"/>
              <a:tabLst>
                <a:tab pos="355600" algn="l"/>
                <a:tab pos="356235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oun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ab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ve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hareho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ders</a:t>
            </a:r>
            <a:endParaRPr sz="2100">
              <a:latin typeface="Arial"/>
              <a:cs typeface="Arial"/>
            </a:endParaRPr>
          </a:p>
          <a:p>
            <a:pPr marL="12700" marR="32384">
              <a:lnSpc>
                <a:spcPct val="150300"/>
              </a:lnSpc>
              <a:spcBef>
                <a:spcPts val="905"/>
              </a:spcBef>
            </a:pP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“</a:t>
            </a:r>
            <a:r>
              <a:rPr sz="21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There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one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only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one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social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responsibility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business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–to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use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55" dirty="0">
                <a:solidFill>
                  <a:srgbClr val="1F3131"/>
                </a:solidFill>
                <a:latin typeface="Arial"/>
                <a:cs typeface="Arial"/>
              </a:rPr>
              <a:t>its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resources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engage</a:t>
            </a:r>
            <a:r>
              <a:rPr sz="2100" spc="-1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activities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designed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increase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profits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so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long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as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stays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within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rules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game,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which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is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2100" spc="-105" dirty="0">
                <a:solidFill>
                  <a:srgbClr val="1F3131"/>
                </a:solidFill>
                <a:latin typeface="Arial"/>
                <a:cs typeface="Arial"/>
              </a:rPr>
              <a:t>say,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engages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in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open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free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competition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without </a:t>
            </a:r>
            <a:r>
              <a:rPr sz="2100" spc="-5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ep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raud”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Mil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ed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72968" y="1013206"/>
            <a:ext cx="3673475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5" dirty="0"/>
              <a:t>N</a:t>
            </a:r>
            <a:r>
              <a:rPr spc="-90" dirty="0"/>
              <a:t>e</a:t>
            </a:r>
            <a:r>
              <a:rPr spc="-80" dirty="0"/>
              <a:t>o-</a:t>
            </a:r>
            <a:r>
              <a:rPr spc="-90" dirty="0"/>
              <a:t>classica</a:t>
            </a:r>
            <a:r>
              <a:rPr dirty="0"/>
              <a:t>l</a:t>
            </a:r>
            <a:r>
              <a:rPr spc="-170" dirty="0"/>
              <a:t> </a:t>
            </a:r>
            <a:r>
              <a:rPr spc="-80" dirty="0"/>
              <a:t>mod</a:t>
            </a:r>
            <a:r>
              <a:rPr spc="-90" dirty="0"/>
              <a:t>el</a:t>
            </a:r>
          </a:p>
        </p:txBody>
      </p:sp>
      <p:sp>
        <p:nvSpPr>
          <p:cNvPr id="3" name="object 3"/>
          <p:cNvSpPr/>
          <p:nvPr/>
        </p:nvSpPr>
        <p:spPr>
          <a:xfrm>
            <a:off x="4608103" y="3965434"/>
            <a:ext cx="1983105" cy="565785"/>
          </a:xfrm>
          <a:custGeom>
            <a:avLst/>
            <a:gdLst/>
            <a:ahLst/>
            <a:cxnLst/>
            <a:rect l="l" t="t" r="r" b="b"/>
            <a:pathLst>
              <a:path w="1983104" h="565785">
                <a:moveTo>
                  <a:pt x="0" y="0"/>
                </a:moveTo>
                <a:lnTo>
                  <a:pt x="0" y="565480"/>
                </a:lnTo>
                <a:lnTo>
                  <a:pt x="1982777" y="565480"/>
                </a:lnTo>
                <a:lnTo>
                  <a:pt x="1982777" y="0"/>
                </a:lnTo>
                <a:lnTo>
                  <a:pt x="0" y="0"/>
                </a:lnTo>
                <a:close/>
              </a:path>
            </a:pathLst>
          </a:custGeom>
          <a:ln w="1787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728957" y="4016068"/>
            <a:ext cx="1713230" cy="34353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2050" b="1" spc="-210" dirty="0">
                <a:latin typeface="Arial"/>
                <a:cs typeface="Arial"/>
              </a:rPr>
              <a:t>ORGANIZATION</a:t>
            </a:r>
            <a:endParaRPr sz="205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560894" y="1816610"/>
            <a:ext cx="2171700" cy="1244600"/>
          </a:xfrm>
          <a:custGeom>
            <a:avLst/>
            <a:gdLst/>
            <a:ahLst/>
            <a:cxnLst/>
            <a:rect l="l" t="t" r="r" b="b"/>
            <a:pathLst>
              <a:path w="2171700" h="1244600">
                <a:moveTo>
                  <a:pt x="1085806" y="0"/>
                </a:moveTo>
                <a:lnTo>
                  <a:pt x="1029155" y="0"/>
                </a:lnTo>
                <a:lnTo>
                  <a:pt x="974393" y="2261"/>
                </a:lnTo>
                <a:lnTo>
                  <a:pt x="919630" y="6785"/>
                </a:lnTo>
                <a:lnTo>
                  <a:pt x="866756" y="11309"/>
                </a:lnTo>
                <a:lnTo>
                  <a:pt x="813882" y="18095"/>
                </a:lnTo>
                <a:lnTo>
                  <a:pt x="762897" y="27143"/>
                </a:lnTo>
                <a:lnTo>
                  <a:pt x="711911" y="36190"/>
                </a:lnTo>
                <a:lnTo>
                  <a:pt x="662814" y="47500"/>
                </a:lnTo>
                <a:lnTo>
                  <a:pt x="613716" y="61071"/>
                </a:lnTo>
                <a:lnTo>
                  <a:pt x="566507" y="74643"/>
                </a:lnTo>
                <a:lnTo>
                  <a:pt x="521187" y="88214"/>
                </a:lnTo>
                <a:lnTo>
                  <a:pt x="477754" y="104048"/>
                </a:lnTo>
                <a:lnTo>
                  <a:pt x="436210" y="122143"/>
                </a:lnTo>
                <a:lnTo>
                  <a:pt x="394667" y="140239"/>
                </a:lnTo>
                <a:lnTo>
                  <a:pt x="355011" y="160596"/>
                </a:lnTo>
                <a:lnTo>
                  <a:pt x="317244" y="180953"/>
                </a:lnTo>
                <a:lnTo>
                  <a:pt x="281365" y="203572"/>
                </a:lnTo>
                <a:lnTo>
                  <a:pt x="264370" y="214882"/>
                </a:lnTo>
                <a:lnTo>
                  <a:pt x="247375" y="226192"/>
                </a:lnTo>
                <a:lnTo>
                  <a:pt x="230379" y="237501"/>
                </a:lnTo>
                <a:lnTo>
                  <a:pt x="215272" y="248811"/>
                </a:lnTo>
                <a:lnTo>
                  <a:pt x="200166" y="260120"/>
                </a:lnTo>
                <a:lnTo>
                  <a:pt x="185059" y="273692"/>
                </a:lnTo>
                <a:lnTo>
                  <a:pt x="169952" y="285002"/>
                </a:lnTo>
                <a:lnTo>
                  <a:pt x="156733" y="298573"/>
                </a:lnTo>
                <a:lnTo>
                  <a:pt x="143515" y="312145"/>
                </a:lnTo>
                <a:lnTo>
                  <a:pt x="130296" y="323454"/>
                </a:lnTo>
                <a:lnTo>
                  <a:pt x="117078" y="337026"/>
                </a:lnTo>
                <a:lnTo>
                  <a:pt x="105748" y="350597"/>
                </a:lnTo>
                <a:lnTo>
                  <a:pt x="94417" y="364169"/>
                </a:lnTo>
                <a:lnTo>
                  <a:pt x="84976" y="377740"/>
                </a:lnTo>
                <a:lnTo>
                  <a:pt x="73646" y="393574"/>
                </a:lnTo>
                <a:lnTo>
                  <a:pt x="64204" y="407145"/>
                </a:lnTo>
                <a:lnTo>
                  <a:pt x="56650" y="420717"/>
                </a:lnTo>
                <a:lnTo>
                  <a:pt x="47208" y="436550"/>
                </a:lnTo>
                <a:lnTo>
                  <a:pt x="39655" y="450122"/>
                </a:lnTo>
                <a:lnTo>
                  <a:pt x="33990" y="465955"/>
                </a:lnTo>
                <a:lnTo>
                  <a:pt x="26437" y="479527"/>
                </a:lnTo>
                <a:lnTo>
                  <a:pt x="20771" y="495360"/>
                </a:lnTo>
                <a:lnTo>
                  <a:pt x="16995" y="511194"/>
                </a:lnTo>
                <a:lnTo>
                  <a:pt x="11330" y="527027"/>
                </a:lnTo>
                <a:lnTo>
                  <a:pt x="7553" y="540599"/>
                </a:lnTo>
                <a:lnTo>
                  <a:pt x="3776" y="556432"/>
                </a:lnTo>
                <a:lnTo>
                  <a:pt x="1888" y="572265"/>
                </a:lnTo>
                <a:lnTo>
                  <a:pt x="0" y="588099"/>
                </a:lnTo>
                <a:lnTo>
                  <a:pt x="0" y="603932"/>
                </a:lnTo>
                <a:lnTo>
                  <a:pt x="0" y="619766"/>
                </a:lnTo>
                <a:lnTo>
                  <a:pt x="0" y="637861"/>
                </a:lnTo>
                <a:lnTo>
                  <a:pt x="0" y="653695"/>
                </a:lnTo>
                <a:lnTo>
                  <a:pt x="1888" y="669528"/>
                </a:lnTo>
                <a:lnTo>
                  <a:pt x="3776" y="685361"/>
                </a:lnTo>
                <a:lnTo>
                  <a:pt x="7553" y="701195"/>
                </a:lnTo>
                <a:lnTo>
                  <a:pt x="11330" y="714766"/>
                </a:lnTo>
                <a:lnTo>
                  <a:pt x="16995" y="730600"/>
                </a:lnTo>
                <a:lnTo>
                  <a:pt x="20771" y="746433"/>
                </a:lnTo>
                <a:lnTo>
                  <a:pt x="26437" y="762267"/>
                </a:lnTo>
                <a:lnTo>
                  <a:pt x="33990" y="775838"/>
                </a:lnTo>
                <a:lnTo>
                  <a:pt x="39655" y="791672"/>
                </a:lnTo>
                <a:lnTo>
                  <a:pt x="47208" y="805243"/>
                </a:lnTo>
                <a:lnTo>
                  <a:pt x="56650" y="821077"/>
                </a:lnTo>
                <a:lnTo>
                  <a:pt x="64204" y="834648"/>
                </a:lnTo>
                <a:lnTo>
                  <a:pt x="73646" y="848220"/>
                </a:lnTo>
                <a:lnTo>
                  <a:pt x="84976" y="864053"/>
                </a:lnTo>
                <a:lnTo>
                  <a:pt x="94417" y="877625"/>
                </a:lnTo>
                <a:lnTo>
                  <a:pt x="105748" y="891196"/>
                </a:lnTo>
                <a:lnTo>
                  <a:pt x="117078" y="904768"/>
                </a:lnTo>
                <a:lnTo>
                  <a:pt x="130296" y="918339"/>
                </a:lnTo>
                <a:lnTo>
                  <a:pt x="143515" y="929649"/>
                </a:lnTo>
                <a:lnTo>
                  <a:pt x="156733" y="943220"/>
                </a:lnTo>
                <a:lnTo>
                  <a:pt x="169952" y="956792"/>
                </a:lnTo>
                <a:lnTo>
                  <a:pt x="185059" y="968102"/>
                </a:lnTo>
                <a:lnTo>
                  <a:pt x="200166" y="981673"/>
                </a:lnTo>
                <a:lnTo>
                  <a:pt x="215272" y="992983"/>
                </a:lnTo>
                <a:lnTo>
                  <a:pt x="230379" y="1004292"/>
                </a:lnTo>
                <a:lnTo>
                  <a:pt x="247375" y="1015602"/>
                </a:lnTo>
                <a:lnTo>
                  <a:pt x="264370" y="1029173"/>
                </a:lnTo>
                <a:lnTo>
                  <a:pt x="281365" y="1038221"/>
                </a:lnTo>
                <a:lnTo>
                  <a:pt x="317244" y="1060840"/>
                </a:lnTo>
                <a:lnTo>
                  <a:pt x="355011" y="1081198"/>
                </a:lnTo>
                <a:lnTo>
                  <a:pt x="394667" y="1101555"/>
                </a:lnTo>
                <a:lnTo>
                  <a:pt x="436210" y="1119650"/>
                </a:lnTo>
                <a:lnTo>
                  <a:pt x="477754" y="1137746"/>
                </a:lnTo>
                <a:lnTo>
                  <a:pt x="521187" y="1153579"/>
                </a:lnTo>
                <a:lnTo>
                  <a:pt x="566507" y="1167151"/>
                </a:lnTo>
                <a:lnTo>
                  <a:pt x="613716" y="1180722"/>
                </a:lnTo>
                <a:lnTo>
                  <a:pt x="662814" y="1194294"/>
                </a:lnTo>
                <a:lnTo>
                  <a:pt x="711911" y="1205603"/>
                </a:lnTo>
                <a:lnTo>
                  <a:pt x="762897" y="1214651"/>
                </a:lnTo>
                <a:lnTo>
                  <a:pt x="813882" y="1223699"/>
                </a:lnTo>
                <a:lnTo>
                  <a:pt x="866756" y="1230484"/>
                </a:lnTo>
                <a:lnTo>
                  <a:pt x="919630" y="1235008"/>
                </a:lnTo>
                <a:lnTo>
                  <a:pt x="974393" y="1239532"/>
                </a:lnTo>
                <a:lnTo>
                  <a:pt x="1029155" y="1241794"/>
                </a:lnTo>
                <a:lnTo>
                  <a:pt x="1083918" y="1244056"/>
                </a:lnTo>
                <a:lnTo>
                  <a:pt x="1140568" y="1241794"/>
                </a:lnTo>
                <a:lnTo>
                  <a:pt x="1195331" y="1239532"/>
                </a:lnTo>
                <a:lnTo>
                  <a:pt x="1250093" y="1235008"/>
                </a:lnTo>
                <a:lnTo>
                  <a:pt x="1302967" y="1230484"/>
                </a:lnTo>
                <a:lnTo>
                  <a:pt x="1355841" y="1223699"/>
                </a:lnTo>
                <a:lnTo>
                  <a:pt x="1408715" y="1214651"/>
                </a:lnTo>
                <a:lnTo>
                  <a:pt x="1457813" y="1205603"/>
                </a:lnTo>
                <a:lnTo>
                  <a:pt x="1506910" y="1194294"/>
                </a:lnTo>
                <a:lnTo>
                  <a:pt x="1556007" y="1180722"/>
                </a:lnTo>
                <a:lnTo>
                  <a:pt x="1603216" y="1167151"/>
                </a:lnTo>
                <a:lnTo>
                  <a:pt x="1648537" y="1153579"/>
                </a:lnTo>
                <a:lnTo>
                  <a:pt x="1691969" y="1137746"/>
                </a:lnTo>
                <a:lnTo>
                  <a:pt x="1735402" y="1119650"/>
                </a:lnTo>
                <a:lnTo>
                  <a:pt x="1775057" y="1101555"/>
                </a:lnTo>
                <a:lnTo>
                  <a:pt x="1814713" y="1081198"/>
                </a:lnTo>
                <a:lnTo>
                  <a:pt x="1852480" y="1060840"/>
                </a:lnTo>
                <a:lnTo>
                  <a:pt x="1888359" y="1038221"/>
                </a:lnTo>
                <a:lnTo>
                  <a:pt x="1905354" y="1029173"/>
                </a:lnTo>
                <a:lnTo>
                  <a:pt x="1922349" y="1015602"/>
                </a:lnTo>
                <a:lnTo>
                  <a:pt x="1939344" y="1004292"/>
                </a:lnTo>
                <a:lnTo>
                  <a:pt x="1954451" y="992983"/>
                </a:lnTo>
                <a:lnTo>
                  <a:pt x="1969558" y="981673"/>
                </a:lnTo>
                <a:lnTo>
                  <a:pt x="1984665" y="968102"/>
                </a:lnTo>
                <a:lnTo>
                  <a:pt x="1999772" y="956792"/>
                </a:lnTo>
                <a:lnTo>
                  <a:pt x="2012990" y="943220"/>
                </a:lnTo>
                <a:lnTo>
                  <a:pt x="2026209" y="929649"/>
                </a:lnTo>
                <a:lnTo>
                  <a:pt x="2039427" y="918339"/>
                </a:lnTo>
                <a:lnTo>
                  <a:pt x="2052646" y="904768"/>
                </a:lnTo>
                <a:lnTo>
                  <a:pt x="2063976" y="891196"/>
                </a:lnTo>
                <a:lnTo>
                  <a:pt x="2075306" y="877625"/>
                </a:lnTo>
                <a:lnTo>
                  <a:pt x="2084748" y="864053"/>
                </a:lnTo>
                <a:lnTo>
                  <a:pt x="2096078" y="848220"/>
                </a:lnTo>
                <a:lnTo>
                  <a:pt x="2105520" y="834648"/>
                </a:lnTo>
                <a:lnTo>
                  <a:pt x="2113073" y="821077"/>
                </a:lnTo>
                <a:lnTo>
                  <a:pt x="2122515" y="805243"/>
                </a:lnTo>
                <a:lnTo>
                  <a:pt x="2130069" y="791672"/>
                </a:lnTo>
                <a:lnTo>
                  <a:pt x="2135734" y="775838"/>
                </a:lnTo>
                <a:lnTo>
                  <a:pt x="2143287" y="762267"/>
                </a:lnTo>
                <a:lnTo>
                  <a:pt x="2148952" y="746433"/>
                </a:lnTo>
                <a:lnTo>
                  <a:pt x="2154617" y="730600"/>
                </a:lnTo>
                <a:lnTo>
                  <a:pt x="2158394" y="714766"/>
                </a:lnTo>
                <a:lnTo>
                  <a:pt x="2162171" y="701195"/>
                </a:lnTo>
                <a:lnTo>
                  <a:pt x="2165948" y="685361"/>
                </a:lnTo>
                <a:lnTo>
                  <a:pt x="2167836" y="669528"/>
                </a:lnTo>
                <a:lnTo>
                  <a:pt x="2169724" y="653695"/>
                </a:lnTo>
                <a:lnTo>
                  <a:pt x="2169724" y="637861"/>
                </a:lnTo>
                <a:lnTo>
                  <a:pt x="2171613" y="622028"/>
                </a:lnTo>
                <a:lnTo>
                  <a:pt x="2169724" y="603932"/>
                </a:lnTo>
                <a:lnTo>
                  <a:pt x="2169724" y="588099"/>
                </a:lnTo>
                <a:lnTo>
                  <a:pt x="2167836" y="572265"/>
                </a:lnTo>
                <a:lnTo>
                  <a:pt x="2165948" y="556432"/>
                </a:lnTo>
                <a:lnTo>
                  <a:pt x="2162171" y="540599"/>
                </a:lnTo>
                <a:lnTo>
                  <a:pt x="2158394" y="527027"/>
                </a:lnTo>
                <a:lnTo>
                  <a:pt x="2154617" y="511194"/>
                </a:lnTo>
                <a:lnTo>
                  <a:pt x="2148952" y="495360"/>
                </a:lnTo>
                <a:lnTo>
                  <a:pt x="2143287" y="479527"/>
                </a:lnTo>
                <a:lnTo>
                  <a:pt x="2135734" y="465955"/>
                </a:lnTo>
                <a:lnTo>
                  <a:pt x="2130069" y="450122"/>
                </a:lnTo>
                <a:lnTo>
                  <a:pt x="2122515" y="436550"/>
                </a:lnTo>
                <a:lnTo>
                  <a:pt x="2113073" y="420717"/>
                </a:lnTo>
                <a:lnTo>
                  <a:pt x="2105520" y="407145"/>
                </a:lnTo>
                <a:lnTo>
                  <a:pt x="2096078" y="393574"/>
                </a:lnTo>
                <a:lnTo>
                  <a:pt x="2084748" y="377740"/>
                </a:lnTo>
                <a:lnTo>
                  <a:pt x="2075306" y="364169"/>
                </a:lnTo>
                <a:lnTo>
                  <a:pt x="2063976" y="350597"/>
                </a:lnTo>
                <a:lnTo>
                  <a:pt x="2052646" y="337026"/>
                </a:lnTo>
                <a:lnTo>
                  <a:pt x="2039427" y="323454"/>
                </a:lnTo>
                <a:lnTo>
                  <a:pt x="2026209" y="312145"/>
                </a:lnTo>
                <a:lnTo>
                  <a:pt x="2012990" y="298573"/>
                </a:lnTo>
                <a:lnTo>
                  <a:pt x="1999772" y="285002"/>
                </a:lnTo>
                <a:lnTo>
                  <a:pt x="1984665" y="273692"/>
                </a:lnTo>
                <a:lnTo>
                  <a:pt x="1969558" y="260120"/>
                </a:lnTo>
                <a:lnTo>
                  <a:pt x="1954451" y="248811"/>
                </a:lnTo>
                <a:lnTo>
                  <a:pt x="1939344" y="237501"/>
                </a:lnTo>
                <a:lnTo>
                  <a:pt x="1922349" y="226192"/>
                </a:lnTo>
                <a:lnTo>
                  <a:pt x="1905354" y="214882"/>
                </a:lnTo>
                <a:lnTo>
                  <a:pt x="1852480" y="180953"/>
                </a:lnTo>
                <a:lnTo>
                  <a:pt x="1814713" y="160596"/>
                </a:lnTo>
                <a:lnTo>
                  <a:pt x="1775057" y="140239"/>
                </a:lnTo>
                <a:lnTo>
                  <a:pt x="1735402" y="122143"/>
                </a:lnTo>
                <a:lnTo>
                  <a:pt x="1691969" y="104048"/>
                </a:lnTo>
                <a:lnTo>
                  <a:pt x="1648537" y="88214"/>
                </a:lnTo>
                <a:lnTo>
                  <a:pt x="1603216" y="74643"/>
                </a:lnTo>
                <a:lnTo>
                  <a:pt x="1556007" y="61071"/>
                </a:lnTo>
                <a:lnTo>
                  <a:pt x="1506910" y="47500"/>
                </a:lnTo>
                <a:lnTo>
                  <a:pt x="1457813" y="36190"/>
                </a:lnTo>
                <a:lnTo>
                  <a:pt x="1408715" y="27143"/>
                </a:lnTo>
                <a:lnTo>
                  <a:pt x="1355841" y="18095"/>
                </a:lnTo>
                <a:lnTo>
                  <a:pt x="1302967" y="11309"/>
                </a:lnTo>
                <a:lnTo>
                  <a:pt x="1250093" y="6785"/>
                </a:lnTo>
                <a:lnTo>
                  <a:pt x="1195331" y="2261"/>
                </a:lnTo>
                <a:lnTo>
                  <a:pt x="1140568" y="0"/>
                </a:lnTo>
                <a:lnTo>
                  <a:pt x="1085806" y="0"/>
                </a:lnTo>
              </a:path>
            </a:pathLst>
          </a:custGeom>
          <a:ln w="1735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278471" y="2021054"/>
            <a:ext cx="747395" cy="34353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2050" spc="-120" dirty="0">
                <a:latin typeface="Arial Narrow"/>
                <a:cs typeface="Arial Narrow"/>
              </a:rPr>
              <a:t>Investors</a:t>
            </a:r>
            <a:endParaRPr sz="2050">
              <a:latin typeface="Arial Narrow"/>
              <a:cs typeface="Arial Narrow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17191" y="3510788"/>
            <a:ext cx="2171700" cy="1244600"/>
          </a:xfrm>
          <a:custGeom>
            <a:avLst/>
            <a:gdLst/>
            <a:ahLst/>
            <a:cxnLst/>
            <a:rect l="l" t="t" r="r" b="b"/>
            <a:pathLst>
              <a:path w="2171700" h="1244600">
                <a:moveTo>
                  <a:pt x="1085806" y="2261"/>
                </a:moveTo>
                <a:lnTo>
                  <a:pt x="1029155" y="2261"/>
                </a:lnTo>
                <a:lnTo>
                  <a:pt x="974393" y="4523"/>
                </a:lnTo>
                <a:lnTo>
                  <a:pt x="919630" y="9047"/>
                </a:lnTo>
                <a:lnTo>
                  <a:pt x="866756" y="13571"/>
                </a:lnTo>
                <a:lnTo>
                  <a:pt x="813882" y="20357"/>
                </a:lnTo>
                <a:lnTo>
                  <a:pt x="762897" y="29404"/>
                </a:lnTo>
                <a:lnTo>
                  <a:pt x="711911" y="38452"/>
                </a:lnTo>
                <a:lnTo>
                  <a:pt x="662814" y="49762"/>
                </a:lnTo>
                <a:lnTo>
                  <a:pt x="613716" y="63333"/>
                </a:lnTo>
                <a:lnTo>
                  <a:pt x="566507" y="76905"/>
                </a:lnTo>
                <a:lnTo>
                  <a:pt x="521187" y="90476"/>
                </a:lnTo>
                <a:lnTo>
                  <a:pt x="477754" y="106310"/>
                </a:lnTo>
                <a:lnTo>
                  <a:pt x="434322" y="124405"/>
                </a:lnTo>
                <a:lnTo>
                  <a:pt x="394667" y="142501"/>
                </a:lnTo>
                <a:lnTo>
                  <a:pt x="355011" y="162858"/>
                </a:lnTo>
                <a:lnTo>
                  <a:pt x="317244" y="183215"/>
                </a:lnTo>
                <a:lnTo>
                  <a:pt x="281365" y="205834"/>
                </a:lnTo>
                <a:lnTo>
                  <a:pt x="264370" y="217144"/>
                </a:lnTo>
                <a:lnTo>
                  <a:pt x="247375" y="228453"/>
                </a:lnTo>
                <a:lnTo>
                  <a:pt x="230379" y="239763"/>
                </a:lnTo>
                <a:lnTo>
                  <a:pt x="215272" y="251073"/>
                </a:lnTo>
                <a:lnTo>
                  <a:pt x="200166" y="262382"/>
                </a:lnTo>
                <a:lnTo>
                  <a:pt x="185059" y="275954"/>
                </a:lnTo>
                <a:lnTo>
                  <a:pt x="169952" y="287263"/>
                </a:lnTo>
                <a:lnTo>
                  <a:pt x="156733" y="300835"/>
                </a:lnTo>
                <a:lnTo>
                  <a:pt x="143515" y="314406"/>
                </a:lnTo>
                <a:lnTo>
                  <a:pt x="130296" y="325716"/>
                </a:lnTo>
                <a:lnTo>
                  <a:pt x="117078" y="339288"/>
                </a:lnTo>
                <a:lnTo>
                  <a:pt x="105748" y="352859"/>
                </a:lnTo>
                <a:lnTo>
                  <a:pt x="94417" y="366431"/>
                </a:lnTo>
                <a:lnTo>
                  <a:pt x="84976" y="380002"/>
                </a:lnTo>
                <a:lnTo>
                  <a:pt x="73646" y="395836"/>
                </a:lnTo>
                <a:lnTo>
                  <a:pt x="64204" y="409407"/>
                </a:lnTo>
                <a:lnTo>
                  <a:pt x="56650" y="422979"/>
                </a:lnTo>
                <a:lnTo>
                  <a:pt x="47208" y="438812"/>
                </a:lnTo>
                <a:lnTo>
                  <a:pt x="39655" y="452384"/>
                </a:lnTo>
                <a:lnTo>
                  <a:pt x="33990" y="468217"/>
                </a:lnTo>
                <a:lnTo>
                  <a:pt x="26437" y="481789"/>
                </a:lnTo>
                <a:lnTo>
                  <a:pt x="20771" y="497622"/>
                </a:lnTo>
                <a:lnTo>
                  <a:pt x="15106" y="513456"/>
                </a:lnTo>
                <a:lnTo>
                  <a:pt x="11330" y="529289"/>
                </a:lnTo>
                <a:lnTo>
                  <a:pt x="7553" y="542860"/>
                </a:lnTo>
                <a:lnTo>
                  <a:pt x="3776" y="558694"/>
                </a:lnTo>
                <a:lnTo>
                  <a:pt x="1888" y="574527"/>
                </a:lnTo>
                <a:lnTo>
                  <a:pt x="0" y="590361"/>
                </a:lnTo>
                <a:lnTo>
                  <a:pt x="0" y="606194"/>
                </a:lnTo>
                <a:lnTo>
                  <a:pt x="0" y="622028"/>
                </a:lnTo>
                <a:lnTo>
                  <a:pt x="0" y="640123"/>
                </a:lnTo>
                <a:lnTo>
                  <a:pt x="0" y="655957"/>
                </a:lnTo>
                <a:lnTo>
                  <a:pt x="1888" y="671790"/>
                </a:lnTo>
                <a:lnTo>
                  <a:pt x="3776" y="687623"/>
                </a:lnTo>
                <a:lnTo>
                  <a:pt x="7553" y="703457"/>
                </a:lnTo>
                <a:lnTo>
                  <a:pt x="11330" y="717028"/>
                </a:lnTo>
                <a:lnTo>
                  <a:pt x="16995" y="732862"/>
                </a:lnTo>
                <a:lnTo>
                  <a:pt x="20771" y="748695"/>
                </a:lnTo>
                <a:lnTo>
                  <a:pt x="26437" y="764529"/>
                </a:lnTo>
                <a:lnTo>
                  <a:pt x="33990" y="778100"/>
                </a:lnTo>
                <a:lnTo>
                  <a:pt x="39655" y="793934"/>
                </a:lnTo>
                <a:lnTo>
                  <a:pt x="47208" y="807505"/>
                </a:lnTo>
                <a:lnTo>
                  <a:pt x="56650" y="823339"/>
                </a:lnTo>
                <a:lnTo>
                  <a:pt x="64204" y="836910"/>
                </a:lnTo>
                <a:lnTo>
                  <a:pt x="73646" y="850482"/>
                </a:lnTo>
                <a:lnTo>
                  <a:pt x="84976" y="866315"/>
                </a:lnTo>
                <a:lnTo>
                  <a:pt x="94417" y="879887"/>
                </a:lnTo>
                <a:lnTo>
                  <a:pt x="105748" y="893458"/>
                </a:lnTo>
                <a:lnTo>
                  <a:pt x="117078" y="907030"/>
                </a:lnTo>
                <a:lnTo>
                  <a:pt x="130296" y="920601"/>
                </a:lnTo>
                <a:lnTo>
                  <a:pt x="143515" y="931911"/>
                </a:lnTo>
                <a:lnTo>
                  <a:pt x="156733" y="945482"/>
                </a:lnTo>
                <a:lnTo>
                  <a:pt x="169952" y="959054"/>
                </a:lnTo>
                <a:lnTo>
                  <a:pt x="185059" y="970364"/>
                </a:lnTo>
                <a:lnTo>
                  <a:pt x="200166" y="983935"/>
                </a:lnTo>
                <a:lnTo>
                  <a:pt x="215272" y="995245"/>
                </a:lnTo>
                <a:lnTo>
                  <a:pt x="230379" y="1006554"/>
                </a:lnTo>
                <a:lnTo>
                  <a:pt x="247375" y="1017864"/>
                </a:lnTo>
                <a:lnTo>
                  <a:pt x="264370" y="1031435"/>
                </a:lnTo>
                <a:lnTo>
                  <a:pt x="281365" y="1040483"/>
                </a:lnTo>
                <a:lnTo>
                  <a:pt x="317244" y="1063102"/>
                </a:lnTo>
                <a:lnTo>
                  <a:pt x="355011" y="1083460"/>
                </a:lnTo>
                <a:lnTo>
                  <a:pt x="394667" y="1103817"/>
                </a:lnTo>
                <a:lnTo>
                  <a:pt x="434322" y="1121912"/>
                </a:lnTo>
                <a:lnTo>
                  <a:pt x="477754" y="1140008"/>
                </a:lnTo>
                <a:lnTo>
                  <a:pt x="521187" y="1155841"/>
                </a:lnTo>
                <a:lnTo>
                  <a:pt x="566507" y="1169413"/>
                </a:lnTo>
                <a:lnTo>
                  <a:pt x="613716" y="1182984"/>
                </a:lnTo>
                <a:lnTo>
                  <a:pt x="662814" y="1196556"/>
                </a:lnTo>
                <a:lnTo>
                  <a:pt x="711911" y="1207865"/>
                </a:lnTo>
                <a:lnTo>
                  <a:pt x="761008" y="1216913"/>
                </a:lnTo>
                <a:lnTo>
                  <a:pt x="813882" y="1225961"/>
                </a:lnTo>
                <a:lnTo>
                  <a:pt x="866756" y="1232746"/>
                </a:lnTo>
                <a:lnTo>
                  <a:pt x="919630" y="1237270"/>
                </a:lnTo>
                <a:lnTo>
                  <a:pt x="974393" y="1241794"/>
                </a:lnTo>
                <a:lnTo>
                  <a:pt x="1029155" y="1244056"/>
                </a:lnTo>
                <a:lnTo>
                  <a:pt x="1083918" y="1244056"/>
                </a:lnTo>
                <a:lnTo>
                  <a:pt x="1140568" y="1244056"/>
                </a:lnTo>
                <a:lnTo>
                  <a:pt x="1195331" y="1241794"/>
                </a:lnTo>
                <a:lnTo>
                  <a:pt x="1250093" y="1237270"/>
                </a:lnTo>
                <a:lnTo>
                  <a:pt x="1302967" y="1232746"/>
                </a:lnTo>
                <a:lnTo>
                  <a:pt x="1355841" y="1225961"/>
                </a:lnTo>
                <a:lnTo>
                  <a:pt x="1408715" y="1216913"/>
                </a:lnTo>
                <a:lnTo>
                  <a:pt x="1457813" y="1207865"/>
                </a:lnTo>
                <a:lnTo>
                  <a:pt x="1506910" y="1196556"/>
                </a:lnTo>
                <a:lnTo>
                  <a:pt x="1556007" y="1182984"/>
                </a:lnTo>
                <a:lnTo>
                  <a:pt x="1603216" y="1169413"/>
                </a:lnTo>
                <a:lnTo>
                  <a:pt x="1648537" y="1155841"/>
                </a:lnTo>
                <a:lnTo>
                  <a:pt x="1691969" y="1140008"/>
                </a:lnTo>
                <a:lnTo>
                  <a:pt x="1735402" y="1121912"/>
                </a:lnTo>
                <a:lnTo>
                  <a:pt x="1775057" y="1103817"/>
                </a:lnTo>
                <a:lnTo>
                  <a:pt x="1814713" y="1083460"/>
                </a:lnTo>
                <a:lnTo>
                  <a:pt x="1852480" y="1063102"/>
                </a:lnTo>
                <a:lnTo>
                  <a:pt x="1888359" y="1040483"/>
                </a:lnTo>
                <a:lnTo>
                  <a:pt x="1905354" y="1031435"/>
                </a:lnTo>
                <a:lnTo>
                  <a:pt x="1922349" y="1017864"/>
                </a:lnTo>
                <a:lnTo>
                  <a:pt x="1939344" y="1006554"/>
                </a:lnTo>
                <a:lnTo>
                  <a:pt x="1954451" y="995245"/>
                </a:lnTo>
                <a:lnTo>
                  <a:pt x="1969558" y="983935"/>
                </a:lnTo>
                <a:lnTo>
                  <a:pt x="1984665" y="970364"/>
                </a:lnTo>
                <a:lnTo>
                  <a:pt x="1999772" y="959054"/>
                </a:lnTo>
                <a:lnTo>
                  <a:pt x="2012990" y="945482"/>
                </a:lnTo>
                <a:lnTo>
                  <a:pt x="2026209" y="931911"/>
                </a:lnTo>
                <a:lnTo>
                  <a:pt x="2039427" y="920601"/>
                </a:lnTo>
                <a:lnTo>
                  <a:pt x="2052646" y="907030"/>
                </a:lnTo>
                <a:lnTo>
                  <a:pt x="2063976" y="893458"/>
                </a:lnTo>
                <a:lnTo>
                  <a:pt x="2075306" y="879887"/>
                </a:lnTo>
                <a:lnTo>
                  <a:pt x="2084748" y="866315"/>
                </a:lnTo>
                <a:lnTo>
                  <a:pt x="2096078" y="850482"/>
                </a:lnTo>
                <a:lnTo>
                  <a:pt x="2105520" y="836910"/>
                </a:lnTo>
                <a:lnTo>
                  <a:pt x="2113073" y="823339"/>
                </a:lnTo>
                <a:lnTo>
                  <a:pt x="2122515" y="807505"/>
                </a:lnTo>
                <a:lnTo>
                  <a:pt x="2130069" y="793934"/>
                </a:lnTo>
                <a:lnTo>
                  <a:pt x="2135734" y="778100"/>
                </a:lnTo>
                <a:lnTo>
                  <a:pt x="2143287" y="764529"/>
                </a:lnTo>
                <a:lnTo>
                  <a:pt x="2148952" y="748695"/>
                </a:lnTo>
                <a:lnTo>
                  <a:pt x="2154617" y="732862"/>
                </a:lnTo>
                <a:lnTo>
                  <a:pt x="2158394" y="717028"/>
                </a:lnTo>
                <a:lnTo>
                  <a:pt x="2162171" y="703457"/>
                </a:lnTo>
                <a:lnTo>
                  <a:pt x="2165948" y="687623"/>
                </a:lnTo>
                <a:lnTo>
                  <a:pt x="2167836" y="671790"/>
                </a:lnTo>
                <a:lnTo>
                  <a:pt x="2169724" y="655957"/>
                </a:lnTo>
                <a:lnTo>
                  <a:pt x="2169724" y="640123"/>
                </a:lnTo>
                <a:lnTo>
                  <a:pt x="2171613" y="622028"/>
                </a:lnTo>
                <a:lnTo>
                  <a:pt x="2169724" y="606194"/>
                </a:lnTo>
                <a:lnTo>
                  <a:pt x="2169724" y="590361"/>
                </a:lnTo>
                <a:lnTo>
                  <a:pt x="2167836" y="574527"/>
                </a:lnTo>
                <a:lnTo>
                  <a:pt x="2165948" y="558694"/>
                </a:lnTo>
                <a:lnTo>
                  <a:pt x="2162171" y="542860"/>
                </a:lnTo>
                <a:lnTo>
                  <a:pt x="2158394" y="529289"/>
                </a:lnTo>
                <a:lnTo>
                  <a:pt x="2154617" y="513456"/>
                </a:lnTo>
                <a:lnTo>
                  <a:pt x="2148952" y="497622"/>
                </a:lnTo>
                <a:lnTo>
                  <a:pt x="2143287" y="481789"/>
                </a:lnTo>
                <a:lnTo>
                  <a:pt x="2135734" y="468217"/>
                </a:lnTo>
                <a:lnTo>
                  <a:pt x="2130069" y="452384"/>
                </a:lnTo>
                <a:lnTo>
                  <a:pt x="2122515" y="438812"/>
                </a:lnTo>
                <a:lnTo>
                  <a:pt x="2113073" y="422979"/>
                </a:lnTo>
                <a:lnTo>
                  <a:pt x="2105520" y="409407"/>
                </a:lnTo>
                <a:lnTo>
                  <a:pt x="2096078" y="395836"/>
                </a:lnTo>
                <a:lnTo>
                  <a:pt x="2084748" y="380002"/>
                </a:lnTo>
                <a:lnTo>
                  <a:pt x="2075306" y="366431"/>
                </a:lnTo>
                <a:lnTo>
                  <a:pt x="2063976" y="352859"/>
                </a:lnTo>
                <a:lnTo>
                  <a:pt x="2052646" y="339288"/>
                </a:lnTo>
                <a:lnTo>
                  <a:pt x="2039427" y="325716"/>
                </a:lnTo>
                <a:lnTo>
                  <a:pt x="2026209" y="314406"/>
                </a:lnTo>
                <a:lnTo>
                  <a:pt x="2012990" y="300835"/>
                </a:lnTo>
                <a:lnTo>
                  <a:pt x="1999772" y="287263"/>
                </a:lnTo>
                <a:lnTo>
                  <a:pt x="1984665" y="275954"/>
                </a:lnTo>
                <a:lnTo>
                  <a:pt x="1969558" y="262382"/>
                </a:lnTo>
                <a:lnTo>
                  <a:pt x="1954451" y="251073"/>
                </a:lnTo>
                <a:lnTo>
                  <a:pt x="1939344" y="239763"/>
                </a:lnTo>
                <a:lnTo>
                  <a:pt x="1922349" y="228453"/>
                </a:lnTo>
                <a:lnTo>
                  <a:pt x="1905354" y="217144"/>
                </a:lnTo>
                <a:lnTo>
                  <a:pt x="1852480" y="183215"/>
                </a:lnTo>
                <a:lnTo>
                  <a:pt x="1814713" y="162858"/>
                </a:lnTo>
                <a:lnTo>
                  <a:pt x="1775057" y="142501"/>
                </a:lnTo>
                <a:lnTo>
                  <a:pt x="1735402" y="124405"/>
                </a:lnTo>
                <a:lnTo>
                  <a:pt x="1691969" y="106310"/>
                </a:lnTo>
                <a:lnTo>
                  <a:pt x="1648537" y="90476"/>
                </a:lnTo>
                <a:lnTo>
                  <a:pt x="1603216" y="76905"/>
                </a:lnTo>
                <a:lnTo>
                  <a:pt x="1556007" y="63333"/>
                </a:lnTo>
                <a:lnTo>
                  <a:pt x="1506910" y="49762"/>
                </a:lnTo>
                <a:lnTo>
                  <a:pt x="1457813" y="38452"/>
                </a:lnTo>
                <a:lnTo>
                  <a:pt x="1408715" y="29404"/>
                </a:lnTo>
                <a:lnTo>
                  <a:pt x="1355841" y="20357"/>
                </a:lnTo>
                <a:lnTo>
                  <a:pt x="1302967" y="13571"/>
                </a:lnTo>
                <a:lnTo>
                  <a:pt x="1250093" y="9047"/>
                </a:lnTo>
                <a:lnTo>
                  <a:pt x="1195331" y="4523"/>
                </a:lnTo>
                <a:lnTo>
                  <a:pt x="1140568" y="2261"/>
                </a:lnTo>
                <a:lnTo>
                  <a:pt x="1085806" y="0"/>
                </a:lnTo>
              </a:path>
            </a:pathLst>
          </a:custGeom>
          <a:ln w="1735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2627214" y="3717493"/>
            <a:ext cx="764540" cy="34353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2050" spc="-170" dirty="0">
                <a:latin typeface="Arial Narrow"/>
                <a:cs typeface="Arial Narrow"/>
              </a:rPr>
              <a:t>S</a:t>
            </a:r>
            <a:r>
              <a:rPr sz="2050" spc="-125" dirty="0">
                <a:latin typeface="Arial Narrow"/>
                <a:cs typeface="Arial Narrow"/>
              </a:rPr>
              <a:t>upplie</a:t>
            </a:r>
            <a:r>
              <a:rPr sz="2050" spc="-110" dirty="0">
                <a:latin typeface="Arial Narrow"/>
                <a:cs typeface="Arial Narrow"/>
              </a:rPr>
              <a:t>rs</a:t>
            </a:r>
            <a:endParaRPr sz="2050">
              <a:latin typeface="Arial Narrow"/>
              <a:cs typeface="Arial Narrow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7204597" y="3510788"/>
            <a:ext cx="2171700" cy="1246505"/>
          </a:xfrm>
          <a:custGeom>
            <a:avLst/>
            <a:gdLst/>
            <a:ahLst/>
            <a:cxnLst/>
            <a:rect l="l" t="t" r="r" b="b"/>
            <a:pathLst>
              <a:path w="2171700" h="1246504">
                <a:moveTo>
                  <a:pt x="1085806" y="2261"/>
                </a:moveTo>
                <a:lnTo>
                  <a:pt x="1029155" y="2261"/>
                </a:lnTo>
                <a:lnTo>
                  <a:pt x="974393" y="4523"/>
                </a:lnTo>
                <a:lnTo>
                  <a:pt x="919630" y="9047"/>
                </a:lnTo>
                <a:lnTo>
                  <a:pt x="866756" y="13571"/>
                </a:lnTo>
                <a:lnTo>
                  <a:pt x="813882" y="20357"/>
                </a:lnTo>
                <a:lnTo>
                  <a:pt x="762897" y="29404"/>
                </a:lnTo>
                <a:lnTo>
                  <a:pt x="711911" y="38452"/>
                </a:lnTo>
                <a:lnTo>
                  <a:pt x="662814" y="49762"/>
                </a:lnTo>
                <a:lnTo>
                  <a:pt x="613716" y="63333"/>
                </a:lnTo>
                <a:lnTo>
                  <a:pt x="566507" y="76905"/>
                </a:lnTo>
                <a:lnTo>
                  <a:pt x="521187" y="90476"/>
                </a:lnTo>
                <a:lnTo>
                  <a:pt x="477754" y="106310"/>
                </a:lnTo>
                <a:lnTo>
                  <a:pt x="436210" y="124405"/>
                </a:lnTo>
                <a:lnTo>
                  <a:pt x="394667" y="142501"/>
                </a:lnTo>
                <a:lnTo>
                  <a:pt x="355011" y="162858"/>
                </a:lnTo>
                <a:lnTo>
                  <a:pt x="317244" y="183215"/>
                </a:lnTo>
                <a:lnTo>
                  <a:pt x="281365" y="205834"/>
                </a:lnTo>
                <a:lnTo>
                  <a:pt x="264370" y="217144"/>
                </a:lnTo>
                <a:lnTo>
                  <a:pt x="247375" y="228453"/>
                </a:lnTo>
                <a:lnTo>
                  <a:pt x="230379" y="239763"/>
                </a:lnTo>
                <a:lnTo>
                  <a:pt x="215272" y="251073"/>
                </a:lnTo>
                <a:lnTo>
                  <a:pt x="200166" y="262382"/>
                </a:lnTo>
                <a:lnTo>
                  <a:pt x="185059" y="275954"/>
                </a:lnTo>
                <a:lnTo>
                  <a:pt x="169952" y="287263"/>
                </a:lnTo>
                <a:lnTo>
                  <a:pt x="156733" y="300835"/>
                </a:lnTo>
                <a:lnTo>
                  <a:pt x="143515" y="314406"/>
                </a:lnTo>
                <a:lnTo>
                  <a:pt x="130296" y="325716"/>
                </a:lnTo>
                <a:lnTo>
                  <a:pt x="117078" y="339288"/>
                </a:lnTo>
                <a:lnTo>
                  <a:pt x="105748" y="352859"/>
                </a:lnTo>
                <a:lnTo>
                  <a:pt x="94417" y="366431"/>
                </a:lnTo>
                <a:lnTo>
                  <a:pt x="84976" y="380002"/>
                </a:lnTo>
                <a:lnTo>
                  <a:pt x="73646" y="395836"/>
                </a:lnTo>
                <a:lnTo>
                  <a:pt x="64204" y="409407"/>
                </a:lnTo>
                <a:lnTo>
                  <a:pt x="56650" y="422979"/>
                </a:lnTo>
                <a:lnTo>
                  <a:pt x="47208" y="438812"/>
                </a:lnTo>
                <a:lnTo>
                  <a:pt x="39655" y="452384"/>
                </a:lnTo>
                <a:lnTo>
                  <a:pt x="33990" y="468217"/>
                </a:lnTo>
                <a:lnTo>
                  <a:pt x="26437" y="481789"/>
                </a:lnTo>
                <a:lnTo>
                  <a:pt x="20771" y="497622"/>
                </a:lnTo>
                <a:lnTo>
                  <a:pt x="16995" y="513456"/>
                </a:lnTo>
                <a:lnTo>
                  <a:pt x="11330" y="529289"/>
                </a:lnTo>
                <a:lnTo>
                  <a:pt x="7553" y="542860"/>
                </a:lnTo>
                <a:lnTo>
                  <a:pt x="3776" y="558694"/>
                </a:lnTo>
                <a:lnTo>
                  <a:pt x="1888" y="574527"/>
                </a:lnTo>
                <a:lnTo>
                  <a:pt x="0" y="590361"/>
                </a:lnTo>
                <a:lnTo>
                  <a:pt x="0" y="606194"/>
                </a:lnTo>
                <a:lnTo>
                  <a:pt x="0" y="622028"/>
                </a:lnTo>
                <a:lnTo>
                  <a:pt x="0" y="640123"/>
                </a:lnTo>
                <a:lnTo>
                  <a:pt x="0" y="655957"/>
                </a:lnTo>
                <a:lnTo>
                  <a:pt x="1888" y="671790"/>
                </a:lnTo>
                <a:lnTo>
                  <a:pt x="3776" y="687623"/>
                </a:lnTo>
                <a:lnTo>
                  <a:pt x="7553" y="703457"/>
                </a:lnTo>
                <a:lnTo>
                  <a:pt x="11330" y="717028"/>
                </a:lnTo>
                <a:lnTo>
                  <a:pt x="16995" y="732862"/>
                </a:lnTo>
                <a:lnTo>
                  <a:pt x="20771" y="748695"/>
                </a:lnTo>
                <a:lnTo>
                  <a:pt x="26437" y="764529"/>
                </a:lnTo>
                <a:lnTo>
                  <a:pt x="33990" y="778100"/>
                </a:lnTo>
                <a:lnTo>
                  <a:pt x="39655" y="793934"/>
                </a:lnTo>
                <a:lnTo>
                  <a:pt x="47208" y="807505"/>
                </a:lnTo>
                <a:lnTo>
                  <a:pt x="56650" y="823339"/>
                </a:lnTo>
                <a:lnTo>
                  <a:pt x="64204" y="836910"/>
                </a:lnTo>
                <a:lnTo>
                  <a:pt x="73646" y="850482"/>
                </a:lnTo>
                <a:lnTo>
                  <a:pt x="84976" y="866315"/>
                </a:lnTo>
                <a:lnTo>
                  <a:pt x="94417" y="879887"/>
                </a:lnTo>
                <a:lnTo>
                  <a:pt x="105748" y="893458"/>
                </a:lnTo>
                <a:lnTo>
                  <a:pt x="117078" y="907030"/>
                </a:lnTo>
                <a:lnTo>
                  <a:pt x="130296" y="920601"/>
                </a:lnTo>
                <a:lnTo>
                  <a:pt x="143515" y="931911"/>
                </a:lnTo>
                <a:lnTo>
                  <a:pt x="156733" y="945482"/>
                </a:lnTo>
                <a:lnTo>
                  <a:pt x="169952" y="959054"/>
                </a:lnTo>
                <a:lnTo>
                  <a:pt x="185059" y="970364"/>
                </a:lnTo>
                <a:lnTo>
                  <a:pt x="200166" y="983935"/>
                </a:lnTo>
                <a:lnTo>
                  <a:pt x="215272" y="995245"/>
                </a:lnTo>
                <a:lnTo>
                  <a:pt x="230379" y="1006554"/>
                </a:lnTo>
                <a:lnTo>
                  <a:pt x="247375" y="1017864"/>
                </a:lnTo>
                <a:lnTo>
                  <a:pt x="264370" y="1031435"/>
                </a:lnTo>
                <a:lnTo>
                  <a:pt x="281365" y="1040483"/>
                </a:lnTo>
                <a:lnTo>
                  <a:pt x="317244" y="1063102"/>
                </a:lnTo>
                <a:lnTo>
                  <a:pt x="355011" y="1083460"/>
                </a:lnTo>
                <a:lnTo>
                  <a:pt x="394667" y="1103817"/>
                </a:lnTo>
                <a:lnTo>
                  <a:pt x="436210" y="1121912"/>
                </a:lnTo>
                <a:lnTo>
                  <a:pt x="477754" y="1140008"/>
                </a:lnTo>
                <a:lnTo>
                  <a:pt x="521187" y="1155841"/>
                </a:lnTo>
                <a:lnTo>
                  <a:pt x="566507" y="1169413"/>
                </a:lnTo>
                <a:lnTo>
                  <a:pt x="613716" y="1182984"/>
                </a:lnTo>
                <a:lnTo>
                  <a:pt x="662814" y="1196556"/>
                </a:lnTo>
                <a:lnTo>
                  <a:pt x="711911" y="1207865"/>
                </a:lnTo>
                <a:lnTo>
                  <a:pt x="762897" y="1216913"/>
                </a:lnTo>
                <a:lnTo>
                  <a:pt x="813882" y="1225961"/>
                </a:lnTo>
                <a:lnTo>
                  <a:pt x="866756" y="1232746"/>
                </a:lnTo>
                <a:lnTo>
                  <a:pt x="919630" y="1237270"/>
                </a:lnTo>
                <a:lnTo>
                  <a:pt x="974393" y="1241794"/>
                </a:lnTo>
                <a:lnTo>
                  <a:pt x="1029155" y="1244056"/>
                </a:lnTo>
                <a:lnTo>
                  <a:pt x="1083918" y="1246318"/>
                </a:lnTo>
                <a:lnTo>
                  <a:pt x="1140568" y="1244056"/>
                </a:lnTo>
                <a:lnTo>
                  <a:pt x="1195331" y="1241794"/>
                </a:lnTo>
                <a:lnTo>
                  <a:pt x="1250093" y="1237270"/>
                </a:lnTo>
                <a:lnTo>
                  <a:pt x="1302967" y="1232746"/>
                </a:lnTo>
                <a:lnTo>
                  <a:pt x="1355841" y="1225961"/>
                </a:lnTo>
                <a:lnTo>
                  <a:pt x="1408715" y="1216913"/>
                </a:lnTo>
                <a:lnTo>
                  <a:pt x="1457813" y="1207865"/>
                </a:lnTo>
                <a:lnTo>
                  <a:pt x="1506910" y="1196556"/>
                </a:lnTo>
                <a:lnTo>
                  <a:pt x="1556007" y="1182984"/>
                </a:lnTo>
                <a:lnTo>
                  <a:pt x="1603216" y="1169413"/>
                </a:lnTo>
                <a:lnTo>
                  <a:pt x="1648537" y="1155841"/>
                </a:lnTo>
                <a:lnTo>
                  <a:pt x="1691969" y="1140008"/>
                </a:lnTo>
                <a:lnTo>
                  <a:pt x="1735402" y="1121912"/>
                </a:lnTo>
                <a:lnTo>
                  <a:pt x="1775057" y="1103817"/>
                </a:lnTo>
                <a:lnTo>
                  <a:pt x="1814713" y="1083460"/>
                </a:lnTo>
                <a:lnTo>
                  <a:pt x="1852480" y="1063102"/>
                </a:lnTo>
                <a:lnTo>
                  <a:pt x="1888359" y="1040483"/>
                </a:lnTo>
                <a:lnTo>
                  <a:pt x="1905354" y="1031435"/>
                </a:lnTo>
                <a:lnTo>
                  <a:pt x="1922349" y="1017864"/>
                </a:lnTo>
                <a:lnTo>
                  <a:pt x="1939344" y="1006554"/>
                </a:lnTo>
                <a:lnTo>
                  <a:pt x="1954451" y="995245"/>
                </a:lnTo>
                <a:lnTo>
                  <a:pt x="1969558" y="983935"/>
                </a:lnTo>
                <a:lnTo>
                  <a:pt x="1984665" y="970364"/>
                </a:lnTo>
                <a:lnTo>
                  <a:pt x="1999772" y="959054"/>
                </a:lnTo>
                <a:lnTo>
                  <a:pt x="2012990" y="945482"/>
                </a:lnTo>
                <a:lnTo>
                  <a:pt x="2026209" y="931911"/>
                </a:lnTo>
                <a:lnTo>
                  <a:pt x="2039427" y="920601"/>
                </a:lnTo>
                <a:lnTo>
                  <a:pt x="2052646" y="907030"/>
                </a:lnTo>
                <a:lnTo>
                  <a:pt x="2063976" y="893458"/>
                </a:lnTo>
                <a:lnTo>
                  <a:pt x="2075306" y="879887"/>
                </a:lnTo>
                <a:lnTo>
                  <a:pt x="2084748" y="866315"/>
                </a:lnTo>
                <a:lnTo>
                  <a:pt x="2096078" y="850482"/>
                </a:lnTo>
                <a:lnTo>
                  <a:pt x="2105520" y="836910"/>
                </a:lnTo>
                <a:lnTo>
                  <a:pt x="2113073" y="823339"/>
                </a:lnTo>
                <a:lnTo>
                  <a:pt x="2122515" y="807505"/>
                </a:lnTo>
                <a:lnTo>
                  <a:pt x="2130069" y="793934"/>
                </a:lnTo>
                <a:lnTo>
                  <a:pt x="2135734" y="778100"/>
                </a:lnTo>
                <a:lnTo>
                  <a:pt x="2143287" y="764529"/>
                </a:lnTo>
                <a:lnTo>
                  <a:pt x="2148952" y="748695"/>
                </a:lnTo>
                <a:lnTo>
                  <a:pt x="2154617" y="732862"/>
                </a:lnTo>
                <a:lnTo>
                  <a:pt x="2158394" y="717028"/>
                </a:lnTo>
                <a:lnTo>
                  <a:pt x="2162171" y="703457"/>
                </a:lnTo>
                <a:lnTo>
                  <a:pt x="2165948" y="687623"/>
                </a:lnTo>
                <a:lnTo>
                  <a:pt x="2167836" y="671790"/>
                </a:lnTo>
                <a:lnTo>
                  <a:pt x="2169724" y="655957"/>
                </a:lnTo>
                <a:lnTo>
                  <a:pt x="2169724" y="640123"/>
                </a:lnTo>
                <a:lnTo>
                  <a:pt x="2171613" y="624290"/>
                </a:lnTo>
                <a:lnTo>
                  <a:pt x="2169724" y="606194"/>
                </a:lnTo>
                <a:lnTo>
                  <a:pt x="2169724" y="590361"/>
                </a:lnTo>
                <a:lnTo>
                  <a:pt x="2167836" y="574527"/>
                </a:lnTo>
                <a:lnTo>
                  <a:pt x="2165948" y="558694"/>
                </a:lnTo>
                <a:lnTo>
                  <a:pt x="2162171" y="542860"/>
                </a:lnTo>
                <a:lnTo>
                  <a:pt x="2158394" y="529289"/>
                </a:lnTo>
                <a:lnTo>
                  <a:pt x="2154617" y="513456"/>
                </a:lnTo>
                <a:lnTo>
                  <a:pt x="2148952" y="497622"/>
                </a:lnTo>
                <a:lnTo>
                  <a:pt x="2143287" y="481789"/>
                </a:lnTo>
                <a:lnTo>
                  <a:pt x="2135734" y="468217"/>
                </a:lnTo>
                <a:lnTo>
                  <a:pt x="2130069" y="452384"/>
                </a:lnTo>
                <a:lnTo>
                  <a:pt x="2122515" y="438812"/>
                </a:lnTo>
                <a:lnTo>
                  <a:pt x="2113073" y="422979"/>
                </a:lnTo>
                <a:lnTo>
                  <a:pt x="2105520" y="409407"/>
                </a:lnTo>
                <a:lnTo>
                  <a:pt x="2096078" y="395836"/>
                </a:lnTo>
                <a:lnTo>
                  <a:pt x="2084748" y="380002"/>
                </a:lnTo>
                <a:lnTo>
                  <a:pt x="2075306" y="366431"/>
                </a:lnTo>
                <a:lnTo>
                  <a:pt x="2063976" y="352859"/>
                </a:lnTo>
                <a:lnTo>
                  <a:pt x="2052646" y="339288"/>
                </a:lnTo>
                <a:lnTo>
                  <a:pt x="2039427" y="325716"/>
                </a:lnTo>
                <a:lnTo>
                  <a:pt x="2026209" y="314406"/>
                </a:lnTo>
                <a:lnTo>
                  <a:pt x="2012990" y="300835"/>
                </a:lnTo>
                <a:lnTo>
                  <a:pt x="1999772" y="287263"/>
                </a:lnTo>
                <a:lnTo>
                  <a:pt x="1984665" y="275954"/>
                </a:lnTo>
                <a:lnTo>
                  <a:pt x="1969558" y="262382"/>
                </a:lnTo>
                <a:lnTo>
                  <a:pt x="1954451" y="251073"/>
                </a:lnTo>
                <a:lnTo>
                  <a:pt x="1939344" y="239763"/>
                </a:lnTo>
                <a:lnTo>
                  <a:pt x="1922349" y="228453"/>
                </a:lnTo>
                <a:lnTo>
                  <a:pt x="1905354" y="217144"/>
                </a:lnTo>
                <a:lnTo>
                  <a:pt x="1852480" y="183215"/>
                </a:lnTo>
                <a:lnTo>
                  <a:pt x="1814713" y="162858"/>
                </a:lnTo>
                <a:lnTo>
                  <a:pt x="1775057" y="142501"/>
                </a:lnTo>
                <a:lnTo>
                  <a:pt x="1735402" y="124405"/>
                </a:lnTo>
                <a:lnTo>
                  <a:pt x="1691969" y="106310"/>
                </a:lnTo>
                <a:lnTo>
                  <a:pt x="1648537" y="90476"/>
                </a:lnTo>
                <a:lnTo>
                  <a:pt x="1603216" y="76905"/>
                </a:lnTo>
                <a:lnTo>
                  <a:pt x="1556007" y="63333"/>
                </a:lnTo>
                <a:lnTo>
                  <a:pt x="1506910" y="49762"/>
                </a:lnTo>
                <a:lnTo>
                  <a:pt x="1457813" y="38452"/>
                </a:lnTo>
                <a:lnTo>
                  <a:pt x="1408715" y="29404"/>
                </a:lnTo>
                <a:lnTo>
                  <a:pt x="1355841" y="20357"/>
                </a:lnTo>
                <a:lnTo>
                  <a:pt x="1302967" y="13571"/>
                </a:lnTo>
                <a:lnTo>
                  <a:pt x="1250093" y="9047"/>
                </a:lnTo>
                <a:lnTo>
                  <a:pt x="1195331" y="4523"/>
                </a:lnTo>
                <a:lnTo>
                  <a:pt x="1140568" y="2261"/>
                </a:lnTo>
                <a:lnTo>
                  <a:pt x="1085806" y="0"/>
                </a:lnTo>
              </a:path>
            </a:pathLst>
          </a:custGeom>
          <a:ln w="1735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7852304" y="3717493"/>
            <a:ext cx="887094" cy="34353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2050" spc="-145" dirty="0">
                <a:latin typeface="Arial Narrow"/>
                <a:cs typeface="Arial Narrow"/>
              </a:rPr>
              <a:t>Customers</a:t>
            </a:r>
            <a:endParaRPr sz="2050">
              <a:latin typeface="Arial Narrow"/>
              <a:cs typeface="Arial Narrow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466476" y="5207229"/>
            <a:ext cx="2171700" cy="1246505"/>
          </a:xfrm>
          <a:custGeom>
            <a:avLst/>
            <a:gdLst/>
            <a:ahLst/>
            <a:cxnLst/>
            <a:rect l="l" t="t" r="r" b="b"/>
            <a:pathLst>
              <a:path w="2171700" h="1246504">
                <a:moveTo>
                  <a:pt x="1085806" y="2261"/>
                </a:moveTo>
                <a:lnTo>
                  <a:pt x="1029155" y="2261"/>
                </a:lnTo>
                <a:lnTo>
                  <a:pt x="974393" y="4523"/>
                </a:lnTo>
                <a:lnTo>
                  <a:pt x="919630" y="9047"/>
                </a:lnTo>
                <a:lnTo>
                  <a:pt x="866756" y="13571"/>
                </a:lnTo>
                <a:lnTo>
                  <a:pt x="813882" y="20357"/>
                </a:lnTo>
                <a:lnTo>
                  <a:pt x="762897" y="29404"/>
                </a:lnTo>
                <a:lnTo>
                  <a:pt x="711911" y="38452"/>
                </a:lnTo>
                <a:lnTo>
                  <a:pt x="662814" y="49762"/>
                </a:lnTo>
                <a:lnTo>
                  <a:pt x="613716" y="63333"/>
                </a:lnTo>
                <a:lnTo>
                  <a:pt x="566507" y="76905"/>
                </a:lnTo>
                <a:lnTo>
                  <a:pt x="521187" y="90476"/>
                </a:lnTo>
                <a:lnTo>
                  <a:pt x="477754" y="106310"/>
                </a:lnTo>
                <a:lnTo>
                  <a:pt x="436210" y="124405"/>
                </a:lnTo>
                <a:lnTo>
                  <a:pt x="394667" y="142501"/>
                </a:lnTo>
                <a:lnTo>
                  <a:pt x="355011" y="162858"/>
                </a:lnTo>
                <a:lnTo>
                  <a:pt x="317244" y="183215"/>
                </a:lnTo>
                <a:lnTo>
                  <a:pt x="281365" y="205834"/>
                </a:lnTo>
                <a:lnTo>
                  <a:pt x="264370" y="217144"/>
                </a:lnTo>
                <a:lnTo>
                  <a:pt x="247375" y="228453"/>
                </a:lnTo>
                <a:lnTo>
                  <a:pt x="230379" y="239763"/>
                </a:lnTo>
                <a:lnTo>
                  <a:pt x="215272" y="251073"/>
                </a:lnTo>
                <a:lnTo>
                  <a:pt x="200166" y="262382"/>
                </a:lnTo>
                <a:lnTo>
                  <a:pt x="185059" y="275954"/>
                </a:lnTo>
                <a:lnTo>
                  <a:pt x="169952" y="287263"/>
                </a:lnTo>
                <a:lnTo>
                  <a:pt x="156733" y="300835"/>
                </a:lnTo>
                <a:lnTo>
                  <a:pt x="143515" y="314406"/>
                </a:lnTo>
                <a:lnTo>
                  <a:pt x="130296" y="325716"/>
                </a:lnTo>
                <a:lnTo>
                  <a:pt x="117078" y="339288"/>
                </a:lnTo>
                <a:lnTo>
                  <a:pt x="105748" y="352859"/>
                </a:lnTo>
                <a:lnTo>
                  <a:pt x="94417" y="366431"/>
                </a:lnTo>
                <a:lnTo>
                  <a:pt x="84976" y="380002"/>
                </a:lnTo>
                <a:lnTo>
                  <a:pt x="73646" y="395836"/>
                </a:lnTo>
                <a:lnTo>
                  <a:pt x="64204" y="409407"/>
                </a:lnTo>
                <a:lnTo>
                  <a:pt x="56650" y="422979"/>
                </a:lnTo>
                <a:lnTo>
                  <a:pt x="47208" y="438812"/>
                </a:lnTo>
                <a:lnTo>
                  <a:pt x="39655" y="452384"/>
                </a:lnTo>
                <a:lnTo>
                  <a:pt x="33990" y="468217"/>
                </a:lnTo>
                <a:lnTo>
                  <a:pt x="26437" y="481789"/>
                </a:lnTo>
                <a:lnTo>
                  <a:pt x="20771" y="497622"/>
                </a:lnTo>
                <a:lnTo>
                  <a:pt x="16995" y="513456"/>
                </a:lnTo>
                <a:lnTo>
                  <a:pt x="11330" y="529289"/>
                </a:lnTo>
                <a:lnTo>
                  <a:pt x="7553" y="542860"/>
                </a:lnTo>
                <a:lnTo>
                  <a:pt x="3776" y="558694"/>
                </a:lnTo>
                <a:lnTo>
                  <a:pt x="1888" y="574527"/>
                </a:lnTo>
                <a:lnTo>
                  <a:pt x="0" y="590361"/>
                </a:lnTo>
                <a:lnTo>
                  <a:pt x="0" y="606194"/>
                </a:lnTo>
                <a:lnTo>
                  <a:pt x="0" y="622028"/>
                </a:lnTo>
                <a:lnTo>
                  <a:pt x="0" y="640123"/>
                </a:lnTo>
                <a:lnTo>
                  <a:pt x="0" y="655957"/>
                </a:lnTo>
                <a:lnTo>
                  <a:pt x="1888" y="671790"/>
                </a:lnTo>
                <a:lnTo>
                  <a:pt x="3776" y="687623"/>
                </a:lnTo>
                <a:lnTo>
                  <a:pt x="7553" y="703457"/>
                </a:lnTo>
                <a:lnTo>
                  <a:pt x="11330" y="717028"/>
                </a:lnTo>
                <a:lnTo>
                  <a:pt x="16995" y="732862"/>
                </a:lnTo>
                <a:lnTo>
                  <a:pt x="20771" y="748695"/>
                </a:lnTo>
                <a:lnTo>
                  <a:pt x="26437" y="764529"/>
                </a:lnTo>
                <a:lnTo>
                  <a:pt x="33990" y="778100"/>
                </a:lnTo>
                <a:lnTo>
                  <a:pt x="39655" y="793934"/>
                </a:lnTo>
                <a:lnTo>
                  <a:pt x="47208" y="807505"/>
                </a:lnTo>
                <a:lnTo>
                  <a:pt x="56650" y="823339"/>
                </a:lnTo>
                <a:lnTo>
                  <a:pt x="64204" y="836910"/>
                </a:lnTo>
                <a:lnTo>
                  <a:pt x="73646" y="850482"/>
                </a:lnTo>
                <a:lnTo>
                  <a:pt x="84976" y="866315"/>
                </a:lnTo>
                <a:lnTo>
                  <a:pt x="94417" y="879887"/>
                </a:lnTo>
                <a:lnTo>
                  <a:pt x="105748" y="893458"/>
                </a:lnTo>
                <a:lnTo>
                  <a:pt x="117078" y="907030"/>
                </a:lnTo>
                <a:lnTo>
                  <a:pt x="130296" y="920601"/>
                </a:lnTo>
                <a:lnTo>
                  <a:pt x="143515" y="931911"/>
                </a:lnTo>
                <a:lnTo>
                  <a:pt x="156733" y="945482"/>
                </a:lnTo>
                <a:lnTo>
                  <a:pt x="169952" y="959054"/>
                </a:lnTo>
                <a:lnTo>
                  <a:pt x="185059" y="970364"/>
                </a:lnTo>
                <a:lnTo>
                  <a:pt x="200166" y="983935"/>
                </a:lnTo>
                <a:lnTo>
                  <a:pt x="215272" y="995245"/>
                </a:lnTo>
                <a:lnTo>
                  <a:pt x="230379" y="1006554"/>
                </a:lnTo>
                <a:lnTo>
                  <a:pt x="247375" y="1017864"/>
                </a:lnTo>
                <a:lnTo>
                  <a:pt x="264370" y="1031435"/>
                </a:lnTo>
                <a:lnTo>
                  <a:pt x="281365" y="1040483"/>
                </a:lnTo>
                <a:lnTo>
                  <a:pt x="317244" y="1063102"/>
                </a:lnTo>
                <a:lnTo>
                  <a:pt x="355011" y="1083460"/>
                </a:lnTo>
                <a:lnTo>
                  <a:pt x="394667" y="1103817"/>
                </a:lnTo>
                <a:lnTo>
                  <a:pt x="436210" y="1121912"/>
                </a:lnTo>
                <a:lnTo>
                  <a:pt x="477754" y="1140008"/>
                </a:lnTo>
                <a:lnTo>
                  <a:pt x="521187" y="1155841"/>
                </a:lnTo>
                <a:lnTo>
                  <a:pt x="566507" y="1169413"/>
                </a:lnTo>
                <a:lnTo>
                  <a:pt x="613716" y="1182984"/>
                </a:lnTo>
                <a:lnTo>
                  <a:pt x="662814" y="1196556"/>
                </a:lnTo>
                <a:lnTo>
                  <a:pt x="711911" y="1207865"/>
                </a:lnTo>
                <a:lnTo>
                  <a:pt x="762897" y="1216913"/>
                </a:lnTo>
                <a:lnTo>
                  <a:pt x="813882" y="1225961"/>
                </a:lnTo>
                <a:lnTo>
                  <a:pt x="866756" y="1232746"/>
                </a:lnTo>
                <a:lnTo>
                  <a:pt x="919630" y="1237270"/>
                </a:lnTo>
                <a:lnTo>
                  <a:pt x="974393" y="1241794"/>
                </a:lnTo>
                <a:lnTo>
                  <a:pt x="1029155" y="1244056"/>
                </a:lnTo>
                <a:lnTo>
                  <a:pt x="1083918" y="1246318"/>
                </a:lnTo>
                <a:lnTo>
                  <a:pt x="1140568" y="1244056"/>
                </a:lnTo>
                <a:lnTo>
                  <a:pt x="1195331" y="1241794"/>
                </a:lnTo>
                <a:lnTo>
                  <a:pt x="1250093" y="1237270"/>
                </a:lnTo>
                <a:lnTo>
                  <a:pt x="1302967" y="1232746"/>
                </a:lnTo>
                <a:lnTo>
                  <a:pt x="1355841" y="1225961"/>
                </a:lnTo>
                <a:lnTo>
                  <a:pt x="1408715" y="1216913"/>
                </a:lnTo>
                <a:lnTo>
                  <a:pt x="1457813" y="1207865"/>
                </a:lnTo>
                <a:lnTo>
                  <a:pt x="1506910" y="1196556"/>
                </a:lnTo>
                <a:lnTo>
                  <a:pt x="1556007" y="1182984"/>
                </a:lnTo>
                <a:lnTo>
                  <a:pt x="1603216" y="1169413"/>
                </a:lnTo>
                <a:lnTo>
                  <a:pt x="1648537" y="1155841"/>
                </a:lnTo>
                <a:lnTo>
                  <a:pt x="1691969" y="1140008"/>
                </a:lnTo>
                <a:lnTo>
                  <a:pt x="1735402" y="1121912"/>
                </a:lnTo>
                <a:lnTo>
                  <a:pt x="1775057" y="1103817"/>
                </a:lnTo>
                <a:lnTo>
                  <a:pt x="1814713" y="1083460"/>
                </a:lnTo>
                <a:lnTo>
                  <a:pt x="1852480" y="1063102"/>
                </a:lnTo>
                <a:lnTo>
                  <a:pt x="1888359" y="1040483"/>
                </a:lnTo>
                <a:lnTo>
                  <a:pt x="1905354" y="1031435"/>
                </a:lnTo>
                <a:lnTo>
                  <a:pt x="1922349" y="1017864"/>
                </a:lnTo>
                <a:lnTo>
                  <a:pt x="1939344" y="1006554"/>
                </a:lnTo>
                <a:lnTo>
                  <a:pt x="1954451" y="995245"/>
                </a:lnTo>
                <a:lnTo>
                  <a:pt x="1969558" y="983935"/>
                </a:lnTo>
                <a:lnTo>
                  <a:pt x="1984665" y="970364"/>
                </a:lnTo>
                <a:lnTo>
                  <a:pt x="1999772" y="959054"/>
                </a:lnTo>
                <a:lnTo>
                  <a:pt x="2012990" y="945482"/>
                </a:lnTo>
                <a:lnTo>
                  <a:pt x="2026209" y="931911"/>
                </a:lnTo>
                <a:lnTo>
                  <a:pt x="2039427" y="920601"/>
                </a:lnTo>
                <a:lnTo>
                  <a:pt x="2052646" y="907030"/>
                </a:lnTo>
                <a:lnTo>
                  <a:pt x="2063976" y="893458"/>
                </a:lnTo>
                <a:lnTo>
                  <a:pt x="2075306" y="879887"/>
                </a:lnTo>
                <a:lnTo>
                  <a:pt x="2084748" y="866315"/>
                </a:lnTo>
                <a:lnTo>
                  <a:pt x="2096078" y="850482"/>
                </a:lnTo>
                <a:lnTo>
                  <a:pt x="2105520" y="836910"/>
                </a:lnTo>
                <a:lnTo>
                  <a:pt x="2113073" y="823339"/>
                </a:lnTo>
                <a:lnTo>
                  <a:pt x="2122515" y="807505"/>
                </a:lnTo>
                <a:lnTo>
                  <a:pt x="2130069" y="793934"/>
                </a:lnTo>
                <a:lnTo>
                  <a:pt x="2135734" y="778100"/>
                </a:lnTo>
                <a:lnTo>
                  <a:pt x="2143287" y="764529"/>
                </a:lnTo>
                <a:lnTo>
                  <a:pt x="2148952" y="748695"/>
                </a:lnTo>
                <a:lnTo>
                  <a:pt x="2154617" y="732862"/>
                </a:lnTo>
                <a:lnTo>
                  <a:pt x="2158394" y="717028"/>
                </a:lnTo>
                <a:lnTo>
                  <a:pt x="2162171" y="703457"/>
                </a:lnTo>
                <a:lnTo>
                  <a:pt x="2165948" y="687623"/>
                </a:lnTo>
                <a:lnTo>
                  <a:pt x="2167836" y="671790"/>
                </a:lnTo>
                <a:lnTo>
                  <a:pt x="2169724" y="655957"/>
                </a:lnTo>
                <a:lnTo>
                  <a:pt x="2169724" y="640123"/>
                </a:lnTo>
                <a:lnTo>
                  <a:pt x="2171613" y="624290"/>
                </a:lnTo>
                <a:lnTo>
                  <a:pt x="2169724" y="606194"/>
                </a:lnTo>
                <a:lnTo>
                  <a:pt x="2169724" y="590361"/>
                </a:lnTo>
                <a:lnTo>
                  <a:pt x="2167836" y="574527"/>
                </a:lnTo>
                <a:lnTo>
                  <a:pt x="2165948" y="558694"/>
                </a:lnTo>
                <a:lnTo>
                  <a:pt x="2162171" y="542860"/>
                </a:lnTo>
                <a:lnTo>
                  <a:pt x="2158394" y="529289"/>
                </a:lnTo>
                <a:lnTo>
                  <a:pt x="2154617" y="513456"/>
                </a:lnTo>
                <a:lnTo>
                  <a:pt x="2148952" y="497622"/>
                </a:lnTo>
                <a:lnTo>
                  <a:pt x="2143287" y="481789"/>
                </a:lnTo>
                <a:lnTo>
                  <a:pt x="2135734" y="468217"/>
                </a:lnTo>
                <a:lnTo>
                  <a:pt x="2130069" y="452384"/>
                </a:lnTo>
                <a:lnTo>
                  <a:pt x="2122515" y="438812"/>
                </a:lnTo>
                <a:lnTo>
                  <a:pt x="2113073" y="422979"/>
                </a:lnTo>
                <a:lnTo>
                  <a:pt x="2105520" y="409407"/>
                </a:lnTo>
                <a:lnTo>
                  <a:pt x="2096078" y="395836"/>
                </a:lnTo>
                <a:lnTo>
                  <a:pt x="2084748" y="380002"/>
                </a:lnTo>
                <a:lnTo>
                  <a:pt x="2075306" y="366431"/>
                </a:lnTo>
                <a:lnTo>
                  <a:pt x="2063976" y="352859"/>
                </a:lnTo>
                <a:lnTo>
                  <a:pt x="2052646" y="339288"/>
                </a:lnTo>
                <a:lnTo>
                  <a:pt x="2039427" y="325716"/>
                </a:lnTo>
                <a:lnTo>
                  <a:pt x="2026209" y="314406"/>
                </a:lnTo>
                <a:lnTo>
                  <a:pt x="2012990" y="300835"/>
                </a:lnTo>
                <a:lnTo>
                  <a:pt x="1999772" y="287263"/>
                </a:lnTo>
                <a:lnTo>
                  <a:pt x="1984665" y="275954"/>
                </a:lnTo>
                <a:lnTo>
                  <a:pt x="1969558" y="262382"/>
                </a:lnTo>
                <a:lnTo>
                  <a:pt x="1954451" y="251073"/>
                </a:lnTo>
                <a:lnTo>
                  <a:pt x="1939344" y="239763"/>
                </a:lnTo>
                <a:lnTo>
                  <a:pt x="1922349" y="228453"/>
                </a:lnTo>
                <a:lnTo>
                  <a:pt x="1905354" y="217144"/>
                </a:lnTo>
                <a:lnTo>
                  <a:pt x="1852480" y="183215"/>
                </a:lnTo>
                <a:lnTo>
                  <a:pt x="1814713" y="162858"/>
                </a:lnTo>
                <a:lnTo>
                  <a:pt x="1775057" y="142501"/>
                </a:lnTo>
                <a:lnTo>
                  <a:pt x="1735402" y="124405"/>
                </a:lnTo>
                <a:lnTo>
                  <a:pt x="1691969" y="106310"/>
                </a:lnTo>
                <a:lnTo>
                  <a:pt x="1648537" y="90476"/>
                </a:lnTo>
                <a:lnTo>
                  <a:pt x="1603216" y="76905"/>
                </a:lnTo>
                <a:lnTo>
                  <a:pt x="1556007" y="63333"/>
                </a:lnTo>
                <a:lnTo>
                  <a:pt x="1506910" y="49762"/>
                </a:lnTo>
                <a:lnTo>
                  <a:pt x="1457813" y="38452"/>
                </a:lnTo>
                <a:lnTo>
                  <a:pt x="1408715" y="29404"/>
                </a:lnTo>
                <a:lnTo>
                  <a:pt x="1355841" y="20357"/>
                </a:lnTo>
                <a:lnTo>
                  <a:pt x="1302967" y="13571"/>
                </a:lnTo>
                <a:lnTo>
                  <a:pt x="1250093" y="9047"/>
                </a:lnTo>
                <a:lnTo>
                  <a:pt x="1195331" y="4523"/>
                </a:lnTo>
                <a:lnTo>
                  <a:pt x="1140568" y="2261"/>
                </a:lnTo>
                <a:lnTo>
                  <a:pt x="1085806" y="0"/>
                </a:lnTo>
              </a:path>
            </a:pathLst>
          </a:custGeom>
          <a:ln w="1735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5104742" y="5413935"/>
            <a:ext cx="905510" cy="34353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30"/>
              </a:spcBef>
            </a:pPr>
            <a:r>
              <a:rPr sz="2050" spc="-150" dirty="0">
                <a:latin typeface="Arial Narrow"/>
                <a:cs typeface="Arial Narrow"/>
              </a:rPr>
              <a:t>Employees</a:t>
            </a:r>
            <a:endParaRPr sz="2050">
              <a:latin typeface="Arial Narrow"/>
              <a:cs typeface="Arial Narrow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48321" y="1165606"/>
            <a:ext cx="356997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200" dirty="0"/>
              <a:t> </a:t>
            </a:r>
            <a:r>
              <a:rPr spc="-80" dirty="0"/>
              <a:t>Th</a:t>
            </a:r>
            <a:r>
              <a:rPr spc="-90" dirty="0"/>
              <a:t>e</a:t>
            </a:r>
            <a:r>
              <a:rPr spc="-85" dirty="0"/>
              <a:t>o</a:t>
            </a:r>
            <a:r>
              <a:rPr spc="-90" dirty="0"/>
              <a:t>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8192" y="2259838"/>
            <a:ext cx="9008110" cy="428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b="1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-ec</a:t>
            </a: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ono</a:t>
            </a:r>
            <a:r>
              <a:rPr sz="2100" b="1" spc="-80" dirty="0">
                <a:solidFill>
                  <a:srgbClr val="1F3131"/>
                </a:solidFill>
                <a:latin typeface="Arial"/>
                <a:cs typeface="Arial"/>
              </a:rPr>
              <a:t>mi</a:t>
            </a:r>
            <a:r>
              <a:rPr sz="2100" b="1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b="1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b="1" spc="-12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/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heor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(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dwar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ree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an)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85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Group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/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nd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dua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har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bene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fi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organ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z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25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endParaRPr sz="2100">
              <a:latin typeface="Arial"/>
              <a:cs typeface="Arial"/>
            </a:endParaRPr>
          </a:p>
          <a:p>
            <a:pPr marL="544195" marR="1289685" lvl="1" indent="-342900">
              <a:lnSpc>
                <a:spcPct val="150500"/>
              </a:lnSpc>
              <a:spcBef>
                <a:spcPts val="885"/>
              </a:spcBef>
              <a:buChar char="•"/>
              <a:tabLst>
                <a:tab pos="544195" algn="l"/>
                <a:tab pos="544830" algn="l"/>
              </a:tabLst>
            </a:pP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pan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ha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ob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group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han 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hareho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be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21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endParaRPr sz="2100">
              <a:latin typeface="Arial"/>
              <a:cs typeface="Arial"/>
            </a:endParaRPr>
          </a:p>
          <a:p>
            <a:pPr marL="544195" marR="205740" lvl="1" indent="-342900">
              <a:lnSpc>
                <a:spcPct val="150500"/>
              </a:lnSpc>
              <a:spcBef>
                <a:spcPts val="900"/>
              </a:spcBef>
              <a:buChar char="•"/>
              <a:tabLst>
                <a:tab pos="544195" algn="l"/>
                <a:tab pos="544830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oun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ab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ili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x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end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group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por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nu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 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organ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z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25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endParaRPr sz="21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30"/>
              </a:spcBef>
              <a:buClr>
                <a:srgbClr val="1F3131"/>
              </a:buClr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544195" lvl="1" indent="-343535">
              <a:lnSpc>
                <a:spcPct val="100000"/>
              </a:lnSpc>
              <a:buChar char="•"/>
              <a:tabLst>
                <a:tab pos="544195" algn="l"/>
                <a:tab pos="544830" algn="l"/>
              </a:tabLst>
            </a:pP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Responsibility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business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create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value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various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endParaRPr sz="21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5"/>
              </a:spcBef>
              <a:buClr>
                <a:srgbClr val="1F3131"/>
              </a:buClr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544195" lvl="1" indent="-343535">
              <a:lnSpc>
                <a:spcPct val="100000"/>
              </a:lnSpc>
              <a:buChar char="•"/>
              <a:tabLst>
                <a:tab pos="544195" algn="l"/>
                <a:tab pos="544830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wor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ders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00985" y="860806"/>
            <a:ext cx="356997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200" dirty="0"/>
              <a:t> </a:t>
            </a:r>
            <a:r>
              <a:rPr spc="-80" dirty="0"/>
              <a:t>Th</a:t>
            </a:r>
            <a:r>
              <a:rPr spc="-90" dirty="0"/>
              <a:t>e</a:t>
            </a:r>
            <a:r>
              <a:rPr spc="-85" dirty="0"/>
              <a:t>o</a:t>
            </a:r>
            <a:r>
              <a:rPr spc="-90" dirty="0"/>
              <a:t>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000" y="1949118"/>
            <a:ext cx="8988425" cy="4585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200025">
              <a:lnSpc>
                <a:spcPct val="150300"/>
              </a:lnSpc>
              <a:spcBef>
                <a:spcPts val="105"/>
              </a:spcBef>
            </a:pP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opera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arge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ho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 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society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that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provides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necessary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legal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market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infrastructure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for the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firm’s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activities.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purpose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firm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is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create wealth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or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value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for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stakeholders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by </a:t>
            </a:r>
            <a:r>
              <a:rPr sz="2100" spc="-5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good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er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(C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ar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1995)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3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550">
              <a:latin typeface="Arial"/>
              <a:cs typeface="Arial"/>
            </a:endParaRPr>
          </a:p>
          <a:p>
            <a:pPr marL="12700" marR="5080">
              <a:lnSpc>
                <a:spcPct val="150300"/>
              </a:lnSpc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illi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Georg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“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er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ou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be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produ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ong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-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erm  re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rea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grow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pro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perou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pan</a:t>
            </a:r>
            <a:r>
              <a:rPr sz="2100" spc="-25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..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fli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be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ween 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servicing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all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your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stakeholders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providing excellent returns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for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shareholders.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In </a:t>
            </a:r>
            <a:r>
              <a:rPr sz="21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long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term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impossible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one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without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other.”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34232" y="479807"/>
            <a:ext cx="783463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5" dirty="0"/>
              <a:t>N</a:t>
            </a:r>
            <a:r>
              <a:rPr spc="-80" dirty="0"/>
              <a:t>o</a:t>
            </a:r>
            <a:r>
              <a:rPr spc="-90" dirty="0"/>
              <a:t>r</a:t>
            </a:r>
            <a:r>
              <a:rPr spc="-80" dirty="0"/>
              <a:t>m</a:t>
            </a:r>
            <a:r>
              <a:rPr spc="-90" dirty="0"/>
              <a:t>a</a:t>
            </a:r>
            <a:r>
              <a:rPr spc="-80" dirty="0"/>
              <a:t>t</a:t>
            </a:r>
            <a:r>
              <a:rPr spc="-85" dirty="0"/>
              <a:t>i</a:t>
            </a:r>
            <a:r>
              <a:rPr spc="-90" dirty="0"/>
              <a:t>v</a:t>
            </a:r>
            <a:r>
              <a:rPr dirty="0"/>
              <a:t>e</a:t>
            </a:r>
            <a:r>
              <a:rPr spc="-200" dirty="0"/>
              <a:t> </a:t>
            </a:r>
            <a:r>
              <a:rPr spc="-80" dirty="0"/>
              <a:t>d</a:t>
            </a:r>
            <a:r>
              <a:rPr spc="-85" dirty="0"/>
              <a:t>im</a:t>
            </a:r>
            <a:r>
              <a:rPr spc="-90" dirty="0"/>
              <a:t>e</a:t>
            </a:r>
            <a:r>
              <a:rPr spc="-85" dirty="0"/>
              <a:t>n</a:t>
            </a:r>
            <a:r>
              <a:rPr spc="-90" dirty="0"/>
              <a:t>si</a:t>
            </a:r>
            <a:r>
              <a:rPr spc="-80" dirty="0"/>
              <a:t>o</a:t>
            </a:r>
            <a:r>
              <a:rPr dirty="0"/>
              <a:t>n</a:t>
            </a:r>
            <a:r>
              <a:rPr spc="-215" dirty="0"/>
              <a:t> </a:t>
            </a:r>
            <a:r>
              <a:rPr spc="-80" dirty="0"/>
              <a:t>o</a:t>
            </a:r>
            <a:r>
              <a:rPr dirty="0"/>
              <a:t>f</a:t>
            </a:r>
            <a:r>
              <a:rPr spc="-190" dirty="0"/>
              <a:t> </a:t>
            </a: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0" dirty="0"/>
              <a:t>ho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200" dirty="0"/>
              <a:t> </a:t>
            </a:r>
            <a:r>
              <a:rPr spc="-80" dirty="0"/>
              <a:t>th</a:t>
            </a:r>
            <a:r>
              <a:rPr spc="-90" dirty="0"/>
              <a:t>e</a:t>
            </a:r>
            <a:r>
              <a:rPr spc="-85" dirty="0"/>
              <a:t>o</a:t>
            </a:r>
            <a:r>
              <a:rPr spc="-90" dirty="0"/>
              <a:t>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2092" y="1281430"/>
            <a:ext cx="8964295" cy="6106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eholde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anage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iple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:</a:t>
            </a:r>
            <a:endParaRPr sz="2400">
              <a:latin typeface="Arial"/>
              <a:cs typeface="Arial"/>
            </a:endParaRPr>
          </a:p>
          <a:p>
            <a:pPr marL="469900" marR="48260" indent="-457200">
              <a:lnSpc>
                <a:spcPct val="150000"/>
              </a:lnSpc>
              <a:spcBef>
                <a:spcPts val="900"/>
              </a:spcBef>
              <a:buAutoNum type="arabicPeriod"/>
              <a:tabLst>
                <a:tab pos="469265" algn="l"/>
                <a:tab pos="469900" algn="l"/>
              </a:tabLst>
            </a:pP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corporation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ought </a:t>
            </a:r>
            <a:r>
              <a:rPr sz="2400" spc="-4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be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managed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for the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benefit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its </a:t>
            </a:r>
            <a:r>
              <a:rPr sz="2400" spc="-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stakeholders:</a:t>
            </a:r>
            <a:r>
              <a:rPr sz="24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its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customers,</a:t>
            </a:r>
            <a:r>
              <a:rPr sz="24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suppliers,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owners,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employees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local </a:t>
            </a:r>
            <a:r>
              <a:rPr sz="2400" spc="-6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uni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2400" spc="-25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Th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igh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oup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ed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and  </a:t>
            </a:r>
            <a:r>
              <a:rPr sz="2400" spc="-95" dirty="0">
                <a:solidFill>
                  <a:srgbClr val="1F3131"/>
                </a:solidFill>
                <a:latin typeface="Arial"/>
                <a:cs typeface="Arial"/>
              </a:rPr>
              <a:t>further,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groups </a:t>
            </a:r>
            <a:r>
              <a:rPr sz="2400" spc="-65" dirty="0">
                <a:solidFill>
                  <a:srgbClr val="1F3131"/>
                </a:solidFill>
                <a:latin typeface="Arial"/>
                <a:cs typeface="Arial"/>
              </a:rPr>
              <a:t>must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participate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in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decisions </a:t>
            </a:r>
            <a:r>
              <a:rPr sz="2400" spc="-65" dirty="0">
                <a:solidFill>
                  <a:srgbClr val="1F3131"/>
                </a:solidFill>
                <a:latin typeface="Arial"/>
                <a:cs typeface="Arial"/>
              </a:rPr>
              <a:t>that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substantially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 affect</a:t>
            </a:r>
            <a:r>
              <a:rPr sz="24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0" dirty="0">
                <a:solidFill>
                  <a:srgbClr val="1F3131"/>
                </a:solidFill>
                <a:latin typeface="Arial"/>
                <a:cs typeface="Arial"/>
              </a:rPr>
              <a:t>their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welfare.</a:t>
            </a:r>
            <a:endParaRPr sz="2400">
              <a:latin typeface="Arial"/>
              <a:cs typeface="Arial"/>
            </a:endParaRPr>
          </a:p>
          <a:p>
            <a:pPr marL="469900" marR="5080" indent="-457200">
              <a:lnSpc>
                <a:spcPct val="150000"/>
              </a:lnSpc>
              <a:spcBef>
                <a:spcPts val="900"/>
              </a:spcBef>
              <a:buAutoNum type="arabicPeriod"/>
              <a:tabLst>
                <a:tab pos="469265" algn="l"/>
                <a:tab pos="469900" algn="l"/>
              </a:tabLst>
            </a:pP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anage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bea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idu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ia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ela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ion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hi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eholde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4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o 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po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4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ab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265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24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he 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eholde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hei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agen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he 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corporation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ensure</a:t>
            </a:r>
            <a:r>
              <a:rPr sz="24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survival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0" dirty="0">
                <a:solidFill>
                  <a:srgbClr val="1F3131"/>
                </a:solidFill>
                <a:latin typeface="Arial"/>
                <a:cs typeface="Arial"/>
              </a:rPr>
              <a:t>firm:</a:t>
            </a:r>
            <a:r>
              <a:rPr sz="24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safeguarding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long- </a:t>
            </a:r>
            <a:r>
              <a:rPr sz="2400" spc="-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oup.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99787" y="632341"/>
            <a:ext cx="3402329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200" dirty="0"/>
              <a:t> </a:t>
            </a:r>
            <a:r>
              <a:rPr spc="-80" dirty="0"/>
              <a:t>Mod</a:t>
            </a:r>
            <a:r>
              <a:rPr spc="-90" dirty="0"/>
              <a:t>el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14111" y="1411195"/>
            <a:ext cx="7512759" cy="417022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867716" y="3182150"/>
            <a:ext cx="1414780" cy="303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00" b="1" spc="-45" dirty="0">
                <a:latin typeface="Arial Narrow"/>
                <a:cs typeface="Arial Narrow"/>
              </a:rPr>
              <a:t>ORGANIZATION</a:t>
            </a:r>
            <a:endParaRPr sz="1800">
              <a:latin typeface="Arial Narrow"/>
              <a:cs typeface="Arial Narrow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42807" y="1591711"/>
            <a:ext cx="755015" cy="303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00" spc="-20" dirty="0">
                <a:latin typeface="Arial Narrow"/>
                <a:cs typeface="Arial Narrow"/>
              </a:rPr>
              <a:t>I</a:t>
            </a:r>
            <a:r>
              <a:rPr sz="1800" spc="-45" dirty="0">
                <a:latin typeface="Arial Narrow"/>
                <a:cs typeface="Arial Narrow"/>
              </a:rPr>
              <a:t>n</a:t>
            </a:r>
            <a:r>
              <a:rPr sz="1800" spc="-30" dirty="0">
                <a:latin typeface="Arial Narrow"/>
                <a:cs typeface="Arial Narrow"/>
              </a:rPr>
              <a:t>v</a:t>
            </a:r>
            <a:r>
              <a:rPr sz="1800" spc="-45" dirty="0">
                <a:latin typeface="Arial Narrow"/>
                <a:cs typeface="Arial Narrow"/>
              </a:rPr>
              <a:t>e</a:t>
            </a:r>
            <a:r>
              <a:rPr sz="1800" spc="-25" dirty="0">
                <a:latin typeface="Arial Narrow"/>
                <a:cs typeface="Arial Narrow"/>
              </a:rPr>
              <a:t>st</a:t>
            </a:r>
            <a:r>
              <a:rPr sz="1800" spc="-45" dirty="0">
                <a:latin typeface="Arial Narrow"/>
                <a:cs typeface="Arial Narrow"/>
              </a:rPr>
              <a:t>o</a:t>
            </a:r>
            <a:r>
              <a:rPr sz="1800" spc="-25" dirty="0">
                <a:latin typeface="Arial Narrow"/>
                <a:cs typeface="Arial Narrow"/>
              </a:rPr>
              <a:t>rs</a:t>
            </a:r>
            <a:endParaRPr sz="1800">
              <a:latin typeface="Arial Narrow"/>
              <a:cs typeface="Arial Narrow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070265" y="4562644"/>
            <a:ext cx="911860" cy="303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00" spc="-45" dirty="0">
                <a:latin typeface="Arial Narrow"/>
                <a:cs typeface="Arial Narrow"/>
              </a:rPr>
              <a:t>Em</a:t>
            </a:r>
            <a:r>
              <a:rPr sz="1800" spc="-40" dirty="0">
                <a:latin typeface="Arial Narrow"/>
                <a:cs typeface="Arial Narrow"/>
              </a:rPr>
              <a:t>plo</a:t>
            </a:r>
            <a:r>
              <a:rPr sz="1800" spc="-30" dirty="0">
                <a:latin typeface="Arial Narrow"/>
                <a:cs typeface="Arial Narrow"/>
              </a:rPr>
              <a:t>y</a:t>
            </a:r>
            <a:r>
              <a:rPr sz="1800" spc="-45" dirty="0">
                <a:latin typeface="Arial Narrow"/>
                <a:cs typeface="Arial Narrow"/>
              </a:rPr>
              <a:t>ees</a:t>
            </a:r>
            <a:endParaRPr sz="1800">
              <a:latin typeface="Arial Narrow"/>
              <a:cs typeface="Arial Narrow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442748" y="1591711"/>
            <a:ext cx="1104265" cy="303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00" spc="-40" dirty="0">
                <a:latin typeface="Arial Narrow"/>
                <a:cs typeface="Arial Narrow"/>
              </a:rPr>
              <a:t>Governments</a:t>
            </a:r>
            <a:endParaRPr sz="1800">
              <a:latin typeface="Arial Narrow"/>
              <a:cs typeface="Arial Narrow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99657" y="1591711"/>
            <a:ext cx="1281430" cy="303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800" spc="-40" dirty="0">
                <a:latin typeface="Arial Narrow"/>
                <a:cs typeface="Arial Narrow"/>
              </a:rPr>
              <a:t>P</a:t>
            </a:r>
            <a:r>
              <a:rPr sz="1800" spc="-30" dirty="0">
                <a:latin typeface="Arial Narrow"/>
                <a:cs typeface="Arial Narrow"/>
              </a:rPr>
              <a:t>oli</a:t>
            </a:r>
            <a:r>
              <a:rPr sz="1800" spc="-20" dirty="0">
                <a:latin typeface="Arial Narrow"/>
                <a:cs typeface="Arial Narrow"/>
              </a:rPr>
              <a:t>t</a:t>
            </a:r>
            <a:r>
              <a:rPr sz="1800" spc="-25" dirty="0">
                <a:latin typeface="Arial Narrow"/>
                <a:cs typeface="Arial Narrow"/>
              </a:rPr>
              <a:t>i</a:t>
            </a:r>
            <a:r>
              <a:rPr sz="1800" spc="-30" dirty="0">
                <a:latin typeface="Arial Narrow"/>
                <a:cs typeface="Arial Narrow"/>
              </a:rPr>
              <a:t>c</a:t>
            </a:r>
            <a:r>
              <a:rPr sz="1800" spc="-45" dirty="0">
                <a:latin typeface="Arial Narrow"/>
                <a:cs typeface="Arial Narrow"/>
              </a:rPr>
              <a:t>a</a:t>
            </a:r>
            <a:r>
              <a:rPr sz="1800" spc="-15" dirty="0">
                <a:latin typeface="Arial Narrow"/>
                <a:cs typeface="Arial Narrow"/>
              </a:rPr>
              <a:t>l</a:t>
            </a:r>
            <a:r>
              <a:rPr sz="1800" spc="-20" dirty="0">
                <a:latin typeface="Arial Narrow"/>
                <a:cs typeface="Arial Narrow"/>
              </a:rPr>
              <a:t> </a:t>
            </a:r>
            <a:r>
              <a:rPr sz="1800" spc="-35" dirty="0">
                <a:latin typeface="Arial Narrow"/>
                <a:cs typeface="Arial Narrow"/>
              </a:rPr>
              <a:t>Gr</a:t>
            </a:r>
            <a:r>
              <a:rPr sz="1800" spc="-45" dirty="0">
                <a:latin typeface="Arial Narrow"/>
                <a:cs typeface="Arial Narrow"/>
              </a:rPr>
              <a:t>oups</a:t>
            </a:r>
            <a:endParaRPr sz="1800">
              <a:latin typeface="Arial Narrow"/>
              <a:cs typeface="Arial Narrow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389051" y="2671265"/>
            <a:ext cx="1483360" cy="2690495"/>
          </a:xfrm>
          <a:prstGeom prst="rect">
            <a:avLst/>
          </a:prstGeom>
          <a:solidFill>
            <a:srgbClr val="000000">
              <a:alpha val="999"/>
            </a:srgbClr>
          </a:solidFill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endParaRPr sz="2850">
              <a:latin typeface="Times New Roman"/>
              <a:cs typeface="Times New Roman"/>
            </a:endParaRPr>
          </a:p>
          <a:p>
            <a:pPr marL="422275">
              <a:lnSpc>
                <a:spcPct val="100000"/>
              </a:lnSpc>
            </a:pPr>
            <a:r>
              <a:rPr sz="1800" spc="-40" dirty="0">
                <a:latin typeface="Arial Narrow"/>
                <a:cs typeface="Arial Narrow"/>
              </a:rPr>
              <a:t>Customers</a:t>
            </a:r>
            <a:endParaRPr sz="1800">
              <a:latin typeface="Arial Narrow"/>
              <a:cs typeface="Arial Narrow"/>
            </a:endParaRPr>
          </a:p>
          <a:p>
            <a:pPr>
              <a:lnSpc>
                <a:spcPct val="100000"/>
              </a:lnSpc>
            </a:pPr>
            <a:endParaRPr sz="2100">
              <a:latin typeface="Arial Narrow"/>
              <a:cs typeface="Arial Narrow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950">
              <a:latin typeface="Arial Narrow"/>
              <a:cs typeface="Arial Narrow"/>
            </a:endParaRPr>
          </a:p>
          <a:p>
            <a:pPr marL="334010">
              <a:lnSpc>
                <a:spcPct val="100000"/>
              </a:lnSpc>
            </a:pPr>
            <a:r>
              <a:rPr sz="1800" spc="-40" dirty="0">
                <a:latin typeface="Arial Narrow"/>
                <a:cs typeface="Arial Narrow"/>
              </a:rPr>
              <a:t>Communities</a:t>
            </a:r>
            <a:endParaRPr sz="1800">
              <a:latin typeface="Arial Narrow"/>
              <a:cs typeface="Arial Narrow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64639" y="2385486"/>
            <a:ext cx="1483360" cy="2976245"/>
          </a:xfrm>
          <a:prstGeom prst="rect">
            <a:avLst/>
          </a:prstGeom>
          <a:solidFill>
            <a:srgbClr val="000000">
              <a:alpha val="999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700">
              <a:latin typeface="Times New Roman"/>
              <a:cs typeface="Times New Roman"/>
            </a:endParaRPr>
          </a:p>
          <a:p>
            <a:pPr marR="213360" algn="ctr">
              <a:lnSpc>
                <a:spcPct val="100000"/>
              </a:lnSpc>
            </a:pPr>
            <a:r>
              <a:rPr sz="1800" spc="-35" dirty="0">
                <a:latin typeface="Arial Narrow"/>
                <a:cs typeface="Arial Narrow"/>
              </a:rPr>
              <a:t>Suppliers</a:t>
            </a:r>
            <a:endParaRPr sz="1800">
              <a:latin typeface="Arial Narrow"/>
              <a:cs typeface="Arial Narrow"/>
            </a:endParaRPr>
          </a:p>
          <a:p>
            <a:pPr>
              <a:lnSpc>
                <a:spcPct val="100000"/>
              </a:lnSpc>
            </a:pPr>
            <a:endParaRPr sz="2100">
              <a:latin typeface="Arial Narrow"/>
              <a:cs typeface="Arial Narrow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300">
              <a:latin typeface="Arial Narrow"/>
              <a:cs typeface="Arial Narrow"/>
            </a:endParaRPr>
          </a:p>
          <a:p>
            <a:pPr marL="126364" marR="342265" indent="2540" algn="ctr">
              <a:lnSpc>
                <a:spcPts val="2110"/>
              </a:lnSpc>
              <a:spcBef>
                <a:spcPts val="5"/>
              </a:spcBef>
            </a:pPr>
            <a:r>
              <a:rPr sz="1800" spc="-40" dirty="0">
                <a:latin typeface="Arial Narrow"/>
                <a:cs typeface="Arial Narrow"/>
              </a:rPr>
              <a:t>Trade </a:t>
            </a:r>
            <a:r>
              <a:rPr sz="1800" spc="-35" dirty="0">
                <a:latin typeface="Arial Narrow"/>
                <a:cs typeface="Arial Narrow"/>
              </a:rPr>
              <a:t> Ass</a:t>
            </a:r>
            <a:r>
              <a:rPr sz="1800" spc="-45" dirty="0">
                <a:latin typeface="Arial Narrow"/>
                <a:cs typeface="Arial Narrow"/>
              </a:rPr>
              <a:t>o</a:t>
            </a:r>
            <a:r>
              <a:rPr sz="1800" spc="-30" dirty="0">
                <a:latin typeface="Arial Narrow"/>
                <a:cs typeface="Arial Narrow"/>
              </a:rPr>
              <a:t>c</a:t>
            </a:r>
            <a:r>
              <a:rPr sz="1800" spc="-35" dirty="0">
                <a:latin typeface="Arial Narrow"/>
                <a:cs typeface="Arial Narrow"/>
              </a:rPr>
              <a:t>ia</a:t>
            </a:r>
            <a:r>
              <a:rPr sz="1800" spc="-20" dirty="0">
                <a:latin typeface="Arial Narrow"/>
                <a:cs typeface="Arial Narrow"/>
              </a:rPr>
              <a:t>t</a:t>
            </a:r>
            <a:r>
              <a:rPr sz="1800" spc="-40" dirty="0">
                <a:latin typeface="Arial Narrow"/>
                <a:cs typeface="Arial Narrow"/>
              </a:rPr>
              <a:t>ions</a:t>
            </a:r>
            <a:endParaRPr sz="1800">
              <a:latin typeface="Arial Narrow"/>
              <a:cs typeface="Arial Narrow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139439" y="5965904"/>
            <a:ext cx="643191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800" spc="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stakeholder</a:t>
            </a:r>
            <a:r>
              <a:rPr sz="1800" spc="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management</a:t>
            </a:r>
            <a:r>
              <a:rPr sz="1800" spc="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model</a:t>
            </a:r>
            <a:r>
              <a:rPr sz="1800" spc="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1800" spc="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800" spc="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far</a:t>
            </a:r>
            <a:r>
              <a:rPr sz="1800" spc="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better</a:t>
            </a:r>
            <a:r>
              <a:rPr sz="1800" spc="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model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5" dirty="0">
                <a:solidFill>
                  <a:srgbClr val="1F3131"/>
                </a:solidFill>
                <a:latin typeface="Arial"/>
                <a:cs typeface="Arial"/>
              </a:rPr>
              <a:t>which</a:t>
            </a:r>
            <a:r>
              <a:rPr sz="1800" spc="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includes</a:t>
            </a:r>
            <a:r>
              <a:rPr sz="1800" spc="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meeting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claims,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developing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capabilities</a:t>
            </a:r>
            <a:r>
              <a:rPr sz="1800" spc="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being</a:t>
            </a:r>
            <a:r>
              <a:rPr sz="1800" spc="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socially</a:t>
            </a:r>
            <a:r>
              <a:rPr sz="1800" spc="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environmentally</a:t>
            </a:r>
            <a:r>
              <a:rPr sz="1800" spc="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responsible.</a:t>
            </a:r>
            <a:endParaRPr sz="1800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2019241" y="1493374"/>
            <a:ext cx="7288530" cy="4043045"/>
            <a:chOff x="2019241" y="1493374"/>
            <a:chExt cx="7288530" cy="4043045"/>
          </a:xfrm>
        </p:grpSpPr>
        <p:sp>
          <p:nvSpPr>
            <p:cNvPr id="13" name="object 13"/>
            <p:cNvSpPr/>
            <p:nvPr/>
          </p:nvSpPr>
          <p:spPr>
            <a:xfrm>
              <a:off x="2019241" y="1493374"/>
              <a:ext cx="7288530" cy="4043045"/>
            </a:xfrm>
            <a:custGeom>
              <a:avLst/>
              <a:gdLst/>
              <a:ahLst/>
              <a:cxnLst/>
              <a:rect l="l" t="t" r="r" b="b"/>
              <a:pathLst>
                <a:path w="7288530" h="4043045">
                  <a:moveTo>
                    <a:pt x="7288405" y="0"/>
                  </a:moveTo>
                  <a:lnTo>
                    <a:pt x="0" y="0"/>
                  </a:lnTo>
                  <a:lnTo>
                    <a:pt x="0" y="4042619"/>
                  </a:lnTo>
                  <a:lnTo>
                    <a:pt x="7288405" y="4042619"/>
                  </a:lnTo>
                  <a:lnTo>
                    <a:pt x="7288405" y="0"/>
                  </a:lnTo>
                  <a:close/>
                </a:path>
              </a:pathLst>
            </a:custGeom>
            <a:solidFill>
              <a:srgbClr val="FFFFFF">
                <a:alpha val="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302039" y="3450018"/>
              <a:ext cx="1162685" cy="1854835"/>
            </a:xfrm>
            <a:custGeom>
              <a:avLst/>
              <a:gdLst/>
              <a:ahLst/>
              <a:cxnLst/>
              <a:rect l="l" t="t" r="r" b="b"/>
              <a:pathLst>
                <a:path w="1162685" h="1854835">
                  <a:moveTo>
                    <a:pt x="1162083" y="0"/>
                  </a:moveTo>
                  <a:lnTo>
                    <a:pt x="0" y="0"/>
                  </a:lnTo>
                  <a:lnTo>
                    <a:pt x="0" y="1854431"/>
                  </a:lnTo>
                  <a:lnTo>
                    <a:pt x="1162083" y="1854431"/>
                  </a:lnTo>
                  <a:lnTo>
                    <a:pt x="1162083" y="0"/>
                  </a:lnTo>
                  <a:close/>
                </a:path>
              </a:pathLst>
            </a:custGeom>
            <a:solidFill>
              <a:srgbClr val="000000">
                <a:alpha val="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975589" y="1914741"/>
              <a:ext cx="1162685" cy="3390265"/>
            </a:xfrm>
            <a:custGeom>
              <a:avLst/>
              <a:gdLst/>
              <a:ahLst/>
              <a:cxnLst/>
              <a:rect l="l" t="t" r="r" b="b"/>
              <a:pathLst>
                <a:path w="1162684" h="3390265">
                  <a:moveTo>
                    <a:pt x="1162083" y="0"/>
                  </a:moveTo>
                  <a:lnTo>
                    <a:pt x="0" y="0"/>
                  </a:lnTo>
                  <a:lnTo>
                    <a:pt x="0" y="3389709"/>
                  </a:lnTo>
                  <a:lnTo>
                    <a:pt x="1162083" y="3389709"/>
                  </a:lnTo>
                  <a:lnTo>
                    <a:pt x="1162083" y="0"/>
                  </a:lnTo>
                  <a:close/>
                </a:path>
              </a:pathLst>
            </a:custGeom>
            <a:solidFill>
              <a:srgbClr val="000000">
                <a:alpha val="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43388" y="860806"/>
            <a:ext cx="4204335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5" dirty="0"/>
              <a:t>W</a:t>
            </a:r>
            <a:r>
              <a:rPr spc="-80" dirty="0"/>
              <a:t>h</a:t>
            </a:r>
            <a:r>
              <a:rPr dirty="0"/>
              <a:t>o</a:t>
            </a:r>
            <a:r>
              <a:rPr spc="-200" dirty="0"/>
              <a:t> </a:t>
            </a:r>
            <a:r>
              <a:rPr spc="-90" dirty="0"/>
              <a:t>ar</a:t>
            </a:r>
            <a:r>
              <a:rPr dirty="0"/>
              <a:t>e</a:t>
            </a:r>
            <a:r>
              <a:rPr spc="-165" dirty="0"/>
              <a:t> </a:t>
            </a: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ers?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50220" y="1770612"/>
            <a:ext cx="8836025" cy="4613275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 marR="130810">
              <a:lnSpc>
                <a:spcPts val="2500"/>
              </a:lnSpc>
              <a:spcBef>
                <a:spcPts val="200"/>
              </a:spcBef>
            </a:pP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'People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or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small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groups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with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power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respond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to,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negotiate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with,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change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strategic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future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organization’.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(Eden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2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Ackermann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1998: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130" dirty="0">
                <a:solidFill>
                  <a:srgbClr val="1F3131"/>
                </a:solidFill>
                <a:latin typeface="Arial"/>
                <a:cs typeface="Arial"/>
              </a:rPr>
              <a:t>117)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950">
              <a:latin typeface="Arial"/>
              <a:cs typeface="Arial"/>
            </a:endParaRPr>
          </a:p>
          <a:p>
            <a:pPr marL="12700" marR="693420" algn="just">
              <a:lnSpc>
                <a:spcPts val="2500"/>
              </a:lnSpc>
            </a:pP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‘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30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grou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nd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dua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12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12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 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achievement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organization's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objectives’.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(Freeman</a:t>
            </a:r>
            <a:r>
              <a:rPr sz="2100" spc="-1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1984: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46)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Strategic </a:t>
            </a:r>
            <a:r>
              <a:rPr sz="2100" spc="-5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anage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:</a:t>
            </a:r>
            <a:r>
              <a:rPr sz="2100" spc="-25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2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2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pproa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300">
              <a:latin typeface="Arial"/>
              <a:cs typeface="Arial"/>
            </a:endParaRPr>
          </a:p>
          <a:p>
            <a:pPr marL="12700" marR="5080">
              <a:lnSpc>
                <a:spcPct val="99300"/>
              </a:lnSpc>
              <a:spcBef>
                <a:spcPts val="1570"/>
              </a:spcBef>
            </a:pPr>
            <a:r>
              <a:rPr sz="2100" b="1" spc="-75" dirty="0">
                <a:solidFill>
                  <a:srgbClr val="1F3131"/>
                </a:solidFill>
                <a:latin typeface="Arial"/>
                <a:cs typeface="Arial"/>
              </a:rPr>
              <a:t>Stake: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‘an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interest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or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share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in an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undertaking,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[that]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can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range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from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simply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interest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undertaking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at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one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extreme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legal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claim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ownership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at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other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extreme’</a:t>
            </a:r>
            <a:r>
              <a:rPr sz="2100" spc="-25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(Carroll,</a:t>
            </a:r>
            <a:r>
              <a:rPr sz="2100" spc="-2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A.B.,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1996)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000">
              <a:latin typeface="Arial"/>
              <a:cs typeface="Arial"/>
            </a:endParaRPr>
          </a:p>
          <a:p>
            <a:pPr marL="12700" marR="639445" algn="just">
              <a:lnSpc>
                <a:spcPts val="2510"/>
              </a:lnSpc>
            </a:pP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notion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80" dirty="0">
                <a:solidFill>
                  <a:srgbClr val="1F3131"/>
                </a:solidFill>
                <a:latin typeface="Arial"/>
                <a:cs typeface="Arial"/>
              </a:rPr>
              <a:t>legitimacy</a:t>
            </a:r>
            <a:r>
              <a:rPr sz="2100" b="1" i="1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stretches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beyond</a:t>
            </a:r>
            <a:r>
              <a:rPr sz="2100" spc="-1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financial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accountability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include </a:t>
            </a:r>
            <a:r>
              <a:rPr sz="2100" spc="-5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accountability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firm’s</a:t>
            </a:r>
            <a:r>
              <a:rPr sz="21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performance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social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environmental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terms.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50589" y="1089406"/>
            <a:ext cx="438023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0" dirty="0"/>
              <a:t>Th</a:t>
            </a:r>
            <a:r>
              <a:rPr dirty="0"/>
              <a:t>e</a:t>
            </a:r>
            <a:r>
              <a:rPr spc="-195" dirty="0"/>
              <a:t> </a:t>
            </a:r>
            <a:r>
              <a:rPr spc="-80" dirty="0"/>
              <a:t>not</a:t>
            </a:r>
            <a:r>
              <a:rPr spc="-90" dirty="0"/>
              <a:t>i</a:t>
            </a:r>
            <a:r>
              <a:rPr spc="-95" dirty="0"/>
              <a:t>o</a:t>
            </a:r>
            <a:r>
              <a:rPr dirty="0"/>
              <a:t>n</a:t>
            </a:r>
            <a:r>
              <a:rPr spc="-215" dirty="0"/>
              <a:t> </a:t>
            </a:r>
            <a:r>
              <a:rPr spc="-80" dirty="0"/>
              <a:t>o</a:t>
            </a:r>
            <a:r>
              <a:rPr dirty="0"/>
              <a:t>f</a:t>
            </a:r>
            <a:r>
              <a:rPr spc="-190" dirty="0"/>
              <a:t> </a:t>
            </a:r>
            <a:r>
              <a:rPr spc="-85" dirty="0"/>
              <a:t>l</a:t>
            </a:r>
            <a:r>
              <a:rPr spc="-90" dirty="0"/>
              <a:t>e</a:t>
            </a:r>
            <a:r>
              <a:rPr spc="-80" dirty="0"/>
              <a:t>g</a:t>
            </a:r>
            <a:r>
              <a:rPr spc="-85" dirty="0"/>
              <a:t>i</a:t>
            </a:r>
            <a:r>
              <a:rPr spc="-80" dirty="0"/>
              <a:t>t</a:t>
            </a:r>
            <a:r>
              <a:rPr spc="-90" dirty="0"/>
              <a:t>i</a:t>
            </a:r>
            <a:r>
              <a:rPr spc="-80" dirty="0"/>
              <a:t>m</a:t>
            </a:r>
            <a:r>
              <a:rPr spc="-90" dirty="0"/>
              <a:t>ac</a:t>
            </a:r>
            <a:r>
              <a:rPr dirty="0"/>
              <a:t>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8192" y="1959862"/>
            <a:ext cx="9003030" cy="434149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12700" marR="504190">
              <a:lnSpc>
                <a:spcPct val="86900"/>
              </a:lnSpc>
              <a:spcBef>
                <a:spcPts val="475"/>
              </a:spcBef>
            </a:pP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notion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b="1" i="1" spc="-80" dirty="0">
                <a:solidFill>
                  <a:srgbClr val="1F3131"/>
                </a:solidFill>
                <a:latin typeface="Arial"/>
                <a:cs typeface="Arial"/>
              </a:rPr>
              <a:t>legitimacy</a:t>
            </a:r>
            <a:r>
              <a:rPr sz="2400" b="1" i="1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stretches</a:t>
            </a:r>
            <a:r>
              <a:rPr sz="24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beyond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financial</a:t>
            </a:r>
            <a:r>
              <a:rPr sz="24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accountability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2400" spc="-6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include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accountability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for the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firm’s performance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in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social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rm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700">
              <a:latin typeface="Arial"/>
              <a:cs typeface="Arial"/>
            </a:endParaRPr>
          </a:p>
          <a:p>
            <a:pPr marL="12700" marR="438784">
              <a:lnSpc>
                <a:spcPct val="86900"/>
              </a:lnSpc>
            </a:pPr>
            <a:r>
              <a:rPr sz="2400" spc="-105" dirty="0">
                <a:solidFill>
                  <a:srgbClr val="1F3131"/>
                </a:solidFill>
                <a:latin typeface="Arial"/>
                <a:cs typeface="Arial"/>
              </a:rPr>
              <a:t>Weber,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Zelditch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(2001:33)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0" dirty="0">
                <a:solidFill>
                  <a:srgbClr val="1F3131"/>
                </a:solidFill>
                <a:latin typeface="Arial"/>
                <a:cs typeface="Arial"/>
              </a:rPr>
              <a:t>argue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5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“something</a:t>
            </a:r>
            <a:r>
              <a:rPr sz="24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legitimate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if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in </a:t>
            </a:r>
            <a:r>
              <a:rPr sz="2400" spc="-6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accord </a:t>
            </a:r>
            <a:r>
              <a:rPr sz="2400" spc="-65" dirty="0">
                <a:solidFill>
                  <a:srgbClr val="1F3131"/>
                </a:solidFill>
                <a:latin typeface="Arial"/>
                <a:cs typeface="Arial"/>
              </a:rPr>
              <a:t>with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norms,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values, beliefs, practices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procedures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ep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oup.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700">
              <a:latin typeface="Arial"/>
              <a:cs typeface="Arial"/>
            </a:endParaRPr>
          </a:p>
          <a:p>
            <a:pPr marL="12700" marR="5080">
              <a:lnSpc>
                <a:spcPct val="86800"/>
              </a:lnSpc>
            </a:pP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Legitimacy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as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generalised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perception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or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assumption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5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actions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2400" spc="-6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able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ope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app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op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ia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wi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hi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iall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y 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constructed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system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norms,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values, beliefs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definitions.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Suchman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1995:574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34868" y="764306"/>
            <a:ext cx="283718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20" dirty="0"/>
              <a:t>T</a:t>
            </a:r>
            <a:r>
              <a:rPr spc="-90" dirty="0"/>
              <a:t>y</a:t>
            </a:r>
            <a:r>
              <a:rPr spc="-85" dirty="0"/>
              <a:t>p</a:t>
            </a:r>
            <a:r>
              <a:rPr spc="-90" dirty="0"/>
              <a:t>e</a:t>
            </a:r>
            <a:r>
              <a:rPr dirty="0"/>
              <a:t>s</a:t>
            </a:r>
            <a:r>
              <a:rPr spc="-175" dirty="0"/>
              <a:t> </a:t>
            </a:r>
            <a:r>
              <a:rPr spc="-80" dirty="0"/>
              <a:t>o</a:t>
            </a:r>
            <a:r>
              <a:rPr dirty="0"/>
              <a:t>f</a:t>
            </a:r>
            <a:r>
              <a:rPr spc="-190" dirty="0"/>
              <a:t> </a:t>
            </a: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063750" y="1581924"/>
          <a:ext cx="6336029" cy="4378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56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19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79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477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2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Types</a:t>
                      </a:r>
                      <a:r>
                        <a:rPr sz="1800" spc="-6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of</a:t>
                      </a:r>
                      <a:r>
                        <a:rPr sz="1800" spc="-2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stakes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Description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solidFill>
                            <a:srgbClr val="FFFFFF"/>
                          </a:solidFill>
                          <a:latin typeface="Franklin Gothic Book"/>
                          <a:cs typeface="Franklin Gothic Book"/>
                        </a:rPr>
                        <a:t>Example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7950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Equity</a:t>
                      </a:r>
                      <a:r>
                        <a:rPr sz="1800" spc="-3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stakes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46355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Held</a:t>
                      </a:r>
                      <a:r>
                        <a:rPr sz="1800" spc="-2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by</a:t>
                      </a:r>
                      <a:r>
                        <a:rPr sz="1800" spc="-5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those </a:t>
                      </a:r>
                      <a:r>
                        <a:rPr sz="1800" spc="-434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with direct 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ownership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39751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Shareholders, directors, </a:t>
                      </a:r>
                      <a:r>
                        <a:rPr sz="1800" spc="-434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minority</a:t>
                      </a:r>
                      <a:r>
                        <a:rPr sz="1800" spc="-2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interest</a:t>
                      </a:r>
                      <a:r>
                        <a:rPr sz="1800" spc="-3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owners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3040">
                <a:tc>
                  <a:txBody>
                    <a:bodyPr/>
                    <a:lstStyle/>
                    <a:p>
                      <a:pPr marL="91440" marR="19050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Economic 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or </a:t>
                      </a:r>
                      <a:r>
                        <a:rPr sz="1800" spc="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market</a:t>
                      </a:r>
                      <a:r>
                        <a:rPr sz="1800" spc="-8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stakes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22479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Those</a:t>
                      </a:r>
                      <a:r>
                        <a:rPr sz="1800" spc="-3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who</a:t>
                      </a:r>
                      <a:r>
                        <a:rPr sz="1800" spc="-2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2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have </a:t>
                      </a:r>
                      <a:r>
                        <a:rPr sz="1800" spc="-434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an economic 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interest, 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but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not </a:t>
                      </a:r>
                      <a:r>
                        <a:rPr sz="1800" spc="-434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an ownership 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interest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489584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Employees,</a:t>
                      </a:r>
                      <a:r>
                        <a:rPr sz="1800" spc="-5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customers, </a:t>
                      </a:r>
                      <a:r>
                        <a:rPr sz="1800" spc="-434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suppliers,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competitors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91440" marR="588645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I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n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f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l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uen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c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e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r 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stakes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7526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Neither</a:t>
                      </a:r>
                      <a:r>
                        <a:rPr sz="1800" spc="-3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equity</a:t>
                      </a:r>
                      <a:r>
                        <a:rPr sz="1800" spc="-3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or </a:t>
                      </a:r>
                      <a:r>
                        <a:rPr sz="1800" spc="-434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economic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stake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but </a:t>
                      </a:r>
                      <a:r>
                        <a:rPr sz="1800" spc="-2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have </a:t>
                      </a:r>
                      <a:r>
                        <a:rPr sz="1800" spc="-1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interests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562610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Consumer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advocates,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environmental</a:t>
                      </a:r>
                      <a:r>
                        <a:rPr sz="1800" spc="-6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groups, </a:t>
                      </a:r>
                      <a:r>
                        <a:rPr sz="1800" spc="-434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trade organizations, </a:t>
                      </a:r>
                      <a:r>
                        <a:rPr sz="180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10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government</a:t>
                      </a:r>
                      <a:r>
                        <a:rPr sz="1800" spc="-3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 </a:t>
                      </a:r>
                      <a:r>
                        <a:rPr sz="1800" spc="-5" dirty="0">
                          <a:solidFill>
                            <a:srgbClr val="1F3131"/>
                          </a:solidFill>
                          <a:latin typeface="Franklin Gothic Book"/>
                          <a:cs typeface="Franklin Gothic Book"/>
                        </a:rPr>
                        <a:t>agencies</a:t>
                      </a:r>
                      <a:endParaRPr sz="1800">
                        <a:latin typeface="Franklin Gothic Book"/>
                        <a:cs typeface="Franklin Gothic Book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310792" y="6243653"/>
            <a:ext cx="75641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Source: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5" dirty="0">
                <a:solidFill>
                  <a:srgbClr val="1F3131"/>
                </a:solidFill>
                <a:latin typeface="Arial"/>
                <a:cs typeface="Arial"/>
              </a:rPr>
              <a:t>Edward</a:t>
            </a:r>
            <a:r>
              <a:rPr sz="1800" spc="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Freeman.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Strategic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management: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800" spc="-1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stakeholder</a:t>
            </a:r>
            <a:r>
              <a:rPr sz="1800" spc="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approach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82856" y="711244"/>
            <a:ext cx="3998595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20" dirty="0"/>
              <a:t>T</a:t>
            </a:r>
            <a:r>
              <a:rPr spc="-90" dirty="0"/>
              <a:t>y</a:t>
            </a:r>
            <a:r>
              <a:rPr spc="-85" dirty="0"/>
              <a:t>p</a:t>
            </a:r>
            <a:r>
              <a:rPr spc="-90" dirty="0"/>
              <a:t>e</a:t>
            </a:r>
            <a:r>
              <a:rPr dirty="0"/>
              <a:t>s</a:t>
            </a:r>
            <a:r>
              <a:rPr spc="-175" dirty="0"/>
              <a:t> </a:t>
            </a:r>
            <a:r>
              <a:rPr spc="-80" dirty="0"/>
              <a:t>o</a:t>
            </a:r>
            <a:r>
              <a:rPr dirty="0"/>
              <a:t>f</a:t>
            </a:r>
            <a:r>
              <a:rPr spc="-190" dirty="0"/>
              <a:t> </a:t>
            </a: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ers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063750" y="1485900"/>
          <a:ext cx="6768465" cy="48958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119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661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904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84555">
                <a:tc>
                  <a:txBody>
                    <a:bodyPr/>
                    <a:lstStyle/>
                    <a:p>
                      <a:pPr marL="90805" marR="287020">
                        <a:lnSpc>
                          <a:spcPct val="101899"/>
                        </a:lnSpc>
                        <a:spcBef>
                          <a:spcPts val="310"/>
                        </a:spcBef>
                      </a:pPr>
                      <a:r>
                        <a:rPr sz="155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Type</a:t>
                      </a:r>
                      <a:r>
                        <a:rPr sz="155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1550" b="1" spc="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55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155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ake</a:t>
                      </a:r>
                      <a:r>
                        <a:rPr sz="155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hol</a:t>
                      </a:r>
                      <a:r>
                        <a:rPr sz="1550" b="1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</a:t>
                      </a:r>
                      <a:r>
                        <a:rPr sz="155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er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Description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Example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7755">
                <a:tc>
                  <a:txBody>
                    <a:bodyPr/>
                    <a:lstStyle/>
                    <a:p>
                      <a:pPr marL="90805" marR="32893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60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Primary </a:t>
                      </a:r>
                      <a:r>
                        <a:rPr sz="16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Sta</a:t>
                      </a:r>
                      <a:r>
                        <a:rPr sz="1600" spc="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k</a:t>
                      </a:r>
                      <a:r>
                        <a:rPr sz="160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eho</a:t>
                      </a:r>
                      <a:r>
                        <a:rPr sz="1600" spc="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160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der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509905">
                        <a:lnSpc>
                          <a:spcPct val="101899"/>
                        </a:lnSpc>
                        <a:spcBef>
                          <a:spcPts val="310"/>
                        </a:spcBef>
                      </a:pP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Without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their continued </a:t>
                      </a: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participation</a:t>
                      </a:r>
                      <a:r>
                        <a:rPr sz="1550" spc="-5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550" spc="-5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organization </a:t>
                      </a:r>
                      <a:r>
                        <a:rPr sz="1550" spc="-4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cannot</a:t>
                      </a:r>
                      <a:r>
                        <a:rPr sz="1550" spc="-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survive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965200">
                        <a:lnSpc>
                          <a:spcPct val="101899"/>
                        </a:lnSpc>
                        <a:spcBef>
                          <a:spcPts val="310"/>
                        </a:spcBef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Employees </a:t>
                      </a:r>
                      <a:r>
                        <a:rPr sz="1550" spc="-42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Suppliers </a:t>
                      </a: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Consu</a:t>
                      </a:r>
                      <a:r>
                        <a:rPr sz="155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155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155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rs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3540">
                <a:tc>
                  <a:txBody>
                    <a:bodyPr/>
                    <a:lstStyle/>
                    <a:p>
                      <a:pPr marL="90805" marR="32893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60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Secondary </a:t>
                      </a:r>
                      <a:r>
                        <a:rPr sz="16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Sta</a:t>
                      </a:r>
                      <a:r>
                        <a:rPr sz="1600" spc="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k</a:t>
                      </a:r>
                      <a:r>
                        <a:rPr sz="160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eho</a:t>
                      </a:r>
                      <a:r>
                        <a:rPr sz="1600" spc="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160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der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144780">
                        <a:lnSpc>
                          <a:spcPct val="101899"/>
                        </a:lnSpc>
                        <a:spcBef>
                          <a:spcPts val="310"/>
                        </a:spcBef>
                      </a:pP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Can</a:t>
                      </a:r>
                      <a:r>
                        <a:rPr sz="1550" spc="-2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generally</a:t>
                      </a:r>
                      <a:r>
                        <a:rPr sz="1550" spc="-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influence</a:t>
                      </a:r>
                      <a:r>
                        <a:rPr sz="1550" spc="-3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1550" spc="-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affect, </a:t>
                      </a:r>
                      <a:r>
                        <a:rPr sz="1550" spc="-4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or are influenced or </a:t>
                      </a:r>
                      <a:r>
                        <a:rPr sz="1550" spc="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affected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by </a:t>
                      </a: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the organization but are not </a:t>
                      </a: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engaged in financial transactions </a:t>
                      </a:r>
                      <a:r>
                        <a:rPr sz="1550" spc="-42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Do have a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moral/normative </a:t>
                      </a: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endParaRPr sz="1550">
                        <a:latin typeface="Arial"/>
                        <a:cs typeface="Arial"/>
                      </a:endParaRPr>
                    </a:p>
                    <a:p>
                      <a:pPr marL="90805" marR="209550">
                        <a:lnSpc>
                          <a:spcPts val="1900"/>
                        </a:lnSpc>
                        <a:spcBef>
                          <a:spcPts val="55"/>
                        </a:spcBef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Capacity to mobilize public </a:t>
                      </a: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opinion</a:t>
                      </a:r>
                      <a:r>
                        <a:rPr sz="1550" spc="-2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1550" spc="-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1550" spc="-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again</a:t>
                      </a:r>
                      <a:r>
                        <a:rPr sz="1550" spc="-2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organization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393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Media</a:t>
                      </a:r>
                      <a:endParaRPr sz="1550">
                        <a:latin typeface="Arial"/>
                        <a:cs typeface="Arial"/>
                      </a:endParaRPr>
                    </a:p>
                    <a:p>
                      <a:pPr marL="91440" marR="621665">
                        <a:lnSpc>
                          <a:spcPct val="101899"/>
                        </a:lnSpc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Special</a:t>
                      </a:r>
                      <a:r>
                        <a:rPr sz="1550" spc="-8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interest </a:t>
                      </a:r>
                      <a:r>
                        <a:rPr sz="1550" spc="-4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groups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0600" y="1241806"/>
            <a:ext cx="7503795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0" dirty="0"/>
              <a:t>Contractual</a:t>
            </a:r>
            <a:r>
              <a:rPr spc="-204" dirty="0"/>
              <a:t> </a:t>
            </a:r>
            <a:r>
              <a:rPr spc="-55" dirty="0"/>
              <a:t>and</a:t>
            </a:r>
            <a:r>
              <a:rPr spc="-160" dirty="0"/>
              <a:t> </a:t>
            </a:r>
            <a:r>
              <a:rPr spc="-75" dirty="0"/>
              <a:t>community</a:t>
            </a:r>
            <a:r>
              <a:rPr spc="-200" dirty="0"/>
              <a:t> </a:t>
            </a:r>
            <a:r>
              <a:rPr spc="-80" dirty="0"/>
              <a:t>stakeholders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216150" y="2033834"/>
          <a:ext cx="5976620" cy="41751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806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959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3281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Contractual</a:t>
                      </a:r>
                      <a:r>
                        <a:rPr sz="1550" b="1" spc="-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stakeholders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b="1" spc="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Community</a:t>
                      </a:r>
                      <a:r>
                        <a:rPr sz="1550" b="1" spc="-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b="1" spc="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stakeholders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03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Customers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Consumers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03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Employees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Regulators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03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Distributors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03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Suppliers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Media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03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Shareholders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Local</a:t>
                      </a:r>
                      <a:r>
                        <a:rPr sz="1550" spc="-2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communities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038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Lenders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Pressure</a:t>
                      </a:r>
                      <a:r>
                        <a:rPr sz="1550" spc="-5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50" spc="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groups</a:t>
                      </a:r>
                      <a:endParaRPr sz="1550">
                        <a:latin typeface="Arial"/>
                        <a:cs typeface="Arial"/>
                      </a:endParaRPr>
                    </a:p>
                  </a:txBody>
                  <a:tcPr marL="0" marR="0" marT="438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25185" y="4925387"/>
            <a:ext cx="5168721" cy="2630604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0" y="0"/>
            <a:ext cx="10694035" cy="155575"/>
          </a:xfrm>
          <a:custGeom>
            <a:avLst/>
            <a:gdLst/>
            <a:ahLst/>
            <a:cxnLst/>
            <a:rect l="l" t="t" r="r" b="b"/>
            <a:pathLst>
              <a:path w="10694035" h="155575">
                <a:moveTo>
                  <a:pt x="10693908" y="0"/>
                </a:moveTo>
                <a:lnTo>
                  <a:pt x="0" y="0"/>
                </a:lnTo>
                <a:lnTo>
                  <a:pt x="0" y="155448"/>
                </a:lnTo>
                <a:lnTo>
                  <a:pt x="10693908" y="155448"/>
                </a:lnTo>
                <a:lnTo>
                  <a:pt x="10693908" y="0"/>
                </a:lnTo>
                <a:close/>
              </a:path>
            </a:pathLst>
          </a:custGeom>
          <a:solidFill>
            <a:srgbClr val="9C5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473744" y="6078982"/>
            <a:ext cx="332740" cy="421005"/>
          </a:xfrm>
          <a:custGeom>
            <a:avLst/>
            <a:gdLst/>
            <a:ahLst/>
            <a:cxnLst/>
            <a:rect l="l" t="t" r="r" b="b"/>
            <a:pathLst>
              <a:path w="332739" h="421004">
                <a:moveTo>
                  <a:pt x="332562" y="0"/>
                </a:moveTo>
                <a:lnTo>
                  <a:pt x="221640" y="0"/>
                </a:lnTo>
                <a:lnTo>
                  <a:pt x="221640" y="140271"/>
                </a:lnTo>
                <a:lnTo>
                  <a:pt x="0" y="140271"/>
                </a:lnTo>
                <a:lnTo>
                  <a:pt x="0" y="280530"/>
                </a:lnTo>
                <a:lnTo>
                  <a:pt x="0" y="420801"/>
                </a:lnTo>
                <a:lnTo>
                  <a:pt x="110718" y="420801"/>
                </a:lnTo>
                <a:lnTo>
                  <a:pt x="110718" y="280530"/>
                </a:lnTo>
                <a:lnTo>
                  <a:pt x="221640" y="280530"/>
                </a:lnTo>
                <a:lnTo>
                  <a:pt x="221640" y="420801"/>
                </a:lnTo>
                <a:lnTo>
                  <a:pt x="332562" y="420801"/>
                </a:lnTo>
                <a:lnTo>
                  <a:pt x="332562" y="280530"/>
                </a:lnTo>
                <a:lnTo>
                  <a:pt x="332562" y="140271"/>
                </a:lnTo>
                <a:lnTo>
                  <a:pt x="332562" y="0"/>
                </a:lnTo>
                <a:close/>
              </a:path>
            </a:pathLst>
          </a:custGeom>
          <a:solidFill>
            <a:srgbClr val="1F31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934919" y="1648714"/>
            <a:ext cx="8014970" cy="10280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6550" spc="-165" dirty="0"/>
              <a:t>S</a:t>
            </a:r>
            <a:r>
              <a:rPr sz="6550" spc="-185" dirty="0"/>
              <a:t>t</a:t>
            </a:r>
            <a:r>
              <a:rPr sz="6550" spc="-165" dirty="0"/>
              <a:t>akeho</a:t>
            </a:r>
            <a:r>
              <a:rPr sz="6550" spc="-185" dirty="0"/>
              <a:t>l</a:t>
            </a:r>
            <a:r>
              <a:rPr sz="6550" spc="-165" dirty="0"/>
              <a:t>de</a:t>
            </a:r>
            <a:r>
              <a:rPr sz="6550" spc="10" dirty="0"/>
              <a:t>r</a:t>
            </a:r>
            <a:r>
              <a:rPr sz="6550" spc="-550" dirty="0"/>
              <a:t> </a:t>
            </a:r>
            <a:r>
              <a:rPr sz="6550" spc="-165" dirty="0"/>
              <a:t>Ana</a:t>
            </a:r>
            <a:r>
              <a:rPr sz="6550" spc="-185" dirty="0"/>
              <a:t>l</a:t>
            </a:r>
            <a:r>
              <a:rPr sz="6550" spc="-170" dirty="0"/>
              <a:t>ys</a:t>
            </a:r>
            <a:r>
              <a:rPr sz="6550" spc="-185" dirty="0"/>
              <a:t>i</a:t>
            </a:r>
            <a:r>
              <a:rPr sz="6550" spc="10" dirty="0"/>
              <a:t>s</a:t>
            </a:r>
            <a:endParaRPr sz="6550"/>
          </a:p>
        </p:txBody>
      </p:sp>
      <p:sp>
        <p:nvSpPr>
          <p:cNvPr id="9" name="object 9"/>
          <p:cNvSpPr txBox="1"/>
          <p:nvPr/>
        </p:nvSpPr>
        <p:spPr>
          <a:xfrm>
            <a:off x="1348738" y="3957574"/>
            <a:ext cx="790257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Purpose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stakeholder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analysis</a:t>
            </a:r>
            <a:r>
              <a:rPr sz="1800" spc="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 provide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decision</a:t>
            </a:r>
            <a:r>
              <a:rPr sz="1800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makers</a:t>
            </a:r>
            <a:r>
              <a:rPr sz="1800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5" dirty="0">
                <a:solidFill>
                  <a:srgbClr val="1F3131"/>
                </a:solidFill>
                <a:latin typeface="Arial"/>
                <a:cs typeface="Arial"/>
              </a:rPr>
              <a:t>with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information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about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1800" spc="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groups</a:t>
            </a:r>
            <a:r>
              <a:rPr sz="1800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may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affect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achievement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800" spc="-48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their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goals.</a:t>
            </a:r>
            <a:r>
              <a:rPr sz="1800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This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makes</a:t>
            </a:r>
            <a:r>
              <a:rPr sz="1800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it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easier</a:t>
            </a:r>
            <a:r>
              <a:rPr sz="1800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 anticipate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problems,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gain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support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 most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influential</a:t>
            </a:r>
            <a:r>
              <a:rPr sz="1800" spc="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improve</a:t>
            </a:r>
            <a:r>
              <a:rPr sz="1800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5" dirty="0">
                <a:solidFill>
                  <a:srgbClr val="1F3131"/>
                </a:solidFill>
                <a:latin typeface="Arial"/>
                <a:cs typeface="Arial"/>
              </a:rPr>
              <a:t>what</a:t>
            </a:r>
            <a:r>
              <a:rPr sz="1800" spc="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organisation</a:t>
            </a:r>
            <a:r>
              <a:rPr sz="1800" spc="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offers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different</a:t>
            </a:r>
            <a:r>
              <a:rPr sz="1800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groups</a:t>
            </a:r>
            <a:r>
              <a:rPr sz="1800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individuals</a:t>
            </a:r>
            <a:r>
              <a:rPr sz="1800" spc="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how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communicates</a:t>
            </a:r>
            <a:r>
              <a:rPr sz="1800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5" dirty="0">
                <a:solidFill>
                  <a:srgbClr val="1F3131"/>
                </a:solidFill>
                <a:latin typeface="Arial"/>
                <a:cs typeface="Arial"/>
              </a:rPr>
              <a:t>with</a:t>
            </a:r>
            <a:r>
              <a:rPr sz="1800" spc="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them.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1531" y="1470406"/>
            <a:ext cx="560324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5" dirty="0"/>
              <a:t>W</a:t>
            </a:r>
            <a:r>
              <a:rPr spc="-80" dirty="0"/>
              <a:t>h</a:t>
            </a:r>
            <a:r>
              <a:rPr dirty="0"/>
              <a:t>y</a:t>
            </a:r>
            <a:r>
              <a:rPr spc="-185" dirty="0"/>
              <a:t> </a:t>
            </a:r>
            <a:r>
              <a:rPr spc="-80" dirty="0"/>
              <a:t>d</a:t>
            </a:r>
            <a:r>
              <a:rPr dirty="0"/>
              <a:t>o</a:t>
            </a:r>
            <a:r>
              <a:rPr spc="-190" dirty="0"/>
              <a:t> </a:t>
            </a:r>
            <a:r>
              <a:rPr dirty="0"/>
              <a:t>a</a:t>
            </a:r>
            <a:r>
              <a:rPr spc="-175" dirty="0"/>
              <a:t> </a:t>
            </a: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0" dirty="0"/>
              <a:t>ho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320" dirty="0"/>
              <a:t> </a:t>
            </a:r>
            <a:r>
              <a:rPr spc="-85" dirty="0"/>
              <a:t>A</a:t>
            </a:r>
            <a:r>
              <a:rPr spc="-80" dirty="0"/>
              <a:t>n</a:t>
            </a:r>
            <a:r>
              <a:rPr spc="-90" dirty="0"/>
              <a:t>alysi</a:t>
            </a:r>
            <a:r>
              <a:rPr dirty="0"/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8192" y="2499106"/>
            <a:ext cx="8984615" cy="2389505"/>
          </a:xfrm>
          <a:prstGeom prst="rect">
            <a:avLst/>
          </a:prstGeom>
        </p:spPr>
        <p:txBody>
          <a:bodyPr vert="horz" wrap="square" lIns="0" tIns="1250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85"/>
              </a:spcBef>
            </a:pP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Mange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people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affected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by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your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project,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program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or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decision.</a:t>
            </a:r>
            <a:endParaRPr sz="2100">
              <a:latin typeface="Arial"/>
              <a:cs typeface="Arial"/>
            </a:endParaRPr>
          </a:p>
          <a:p>
            <a:pPr marL="355600" marR="89535" indent="-342900">
              <a:lnSpc>
                <a:spcPts val="2500"/>
              </a:lnSpc>
              <a:spcBef>
                <a:spcPts val="990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Identify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people,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groups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institutions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will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influence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your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initiative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positively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or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100" dirty="0">
                <a:solidFill>
                  <a:srgbClr val="1F3131"/>
                </a:solidFill>
                <a:latin typeface="Arial"/>
                <a:cs typeface="Arial"/>
              </a:rPr>
              <a:t>negatively.</a:t>
            </a:r>
            <a:endParaRPr sz="2100">
              <a:latin typeface="Arial"/>
              <a:cs typeface="Arial"/>
            </a:endParaRPr>
          </a:p>
          <a:p>
            <a:pPr marL="355600" marR="5080" indent="-342900">
              <a:lnSpc>
                <a:spcPts val="2510"/>
              </a:lnSpc>
              <a:spcBef>
                <a:spcPts val="885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Develop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strategies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get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most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effective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support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your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initiative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reduce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any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obstacles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successful</a:t>
            </a:r>
            <a:r>
              <a:rPr sz="21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implementation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your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plan.</a:t>
            </a:r>
            <a:endParaRPr sz="21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790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Win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support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from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your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project,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programme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decision.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52497" y="990563"/>
            <a:ext cx="521081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200" dirty="0"/>
              <a:t> </a:t>
            </a:r>
            <a:r>
              <a:rPr spc="-90" dirty="0"/>
              <a:t>Sal</a:t>
            </a:r>
            <a:r>
              <a:rPr spc="-85" dirty="0"/>
              <a:t>i</a:t>
            </a:r>
            <a:r>
              <a:rPr spc="-90" dirty="0"/>
              <a:t>e</a:t>
            </a:r>
            <a:r>
              <a:rPr spc="-85" dirty="0"/>
              <a:t>n</a:t>
            </a:r>
            <a:r>
              <a:rPr spc="-90" dirty="0"/>
              <a:t>c</a:t>
            </a:r>
            <a:r>
              <a:rPr dirty="0"/>
              <a:t>e</a:t>
            </a:r>
            <a:r>
              <a:rPr spc="-165" dirty="0"/>
              <a:t> </a:t>
            </a:r>
            <a:r>
              <a:rPr spc="-80" dirty="0"/>
              <a:t>Th</a:t>
            </a:r>
            <a:r>
              <a:rPr spc="-90" dirty="0"/>
              <a:t>e</a:t>
            </a:r>
            <a:r>
              <a:rPr spc="-80" dirty="0"/>
              <a:t>o</a:t>
            </a:r>
            <a:r>
              <a:rPr spc="-90" dirty="0"/>
              <a:t>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1892807"/>
            <a:ext cx="9017000" cy="4116070"/>
          </a:xfrm>
          <a:prstGeom prst="rect">
            <a:avLst/>
          </a:prstGeom>
        </p:spPr>
        <p:txBody>
          <a:bodyPr vert="horz" wrap="square" lIns="0" tIns="1250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85"/>
              </a:spcBef>
            </a:pP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ep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propo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Rona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1997.</a:t>
            </a:r>
            <a:endParaRPr sz="21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890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'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u="sng" spc="-85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Po</a:t>
            </a:r>
            <a:r>
              <a:rPr sz="2100" b="1" i="1" u="sng" spc="-90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we</a:t>
            </a:r>
            <a:r>
              <a:rPr sz="2100" b="1" i="1" u="sng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r</a:t>
            </a:r>
            <a:r>
              <a:rPr sz="2100" b="1" i="1" spc="-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fl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uen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rm</a:t>
            </a:r>
            <a:endParaRPr sz="21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875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u="sng" spc="-80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Legitimacy</a:t>
            </a:r>
            <a:r>
              <a:rPr sz="2100" b="1" i="1" spc="-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stakeholders'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relationships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with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firm</a:t>
            </a:r>
            <a:endParaRPr sz="21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875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u="sng" spc="-85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u</a:t>
            </a:r>
            <a:r>
              <a:rPr sz="2100" b="1" i="1" u="sng" spc="-90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r</a:t>
            </a:r>
            <a:r>
              <a:rPr sz="2100" b="1" i="1" u="sng" spc="-85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g</a:t>
            </a:r>
            <a:r>
              <a:rPr sz="2100" b="1" i="1" u="sng" spc="-90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e</a:t>
            </a:r>
            <a:r>
              <a:rPr sz="2100" b="1" i="1" u="sng" spc="-85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n</a:t>
            </a:r>
            <a:r>
              <a:rPr sz="2100" b="1" i="1" u="sng" spc="-90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c</a:t>
            </a:r>
            <a:r>
              <a:rPr sz="2100" b="1" i="1" u="sng" dirty="0">
                <a:solidFill>
                  <a:srgbClr val="1F3131"/>
                </a:solidFill>
                <a:uFill>
                  <a:solidFill>
                    <a:srgbClr val="1F3131"/>
                  </a:solidFill>
                </a:uFill>
                <a:latin typeface="Arial"/>
                <a:cs typeface="Arial"/>
              </a:rPr>
              <a:t>y</a:t>
            </a:r>
            <a:r>
              <a:rPr sz="2100" b="1" i="1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300">
              <a:latin typeface="Arial"/>
              <a:cs typeface="Arial"/>
            </a:endParaRPr>
          </a:p>
          <a:p>
            <a:pPr marL="12700" marR="5080">
              <a:lnSpc>
                <a:spcPts val="2500"/>
              </a:lnSpc>
              <a:spcBef>
                <a:spcPts val="1739"/>
              </a:spcBef>
            </a:pP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represented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100" dirty="0">
                <a:solidFill>
                  <a:srgbClr val="1F3131"/>
                </a:solidFill>
                <a:latin typeface="Arial"/>
                <a:cs typeface="Arial"/>
              </a:rPr>
              <a:t>Venn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diagram,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has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8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regions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each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associated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specific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stakeholder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type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2300">
              <a:latin typeface="Arial"/>
              <a:cs typeface="Arial"/>
            </a:endParaRPr>
          </a:p>
          <a:p>
            <a:pPr marL="12700" marR="969644">
              <a:lnSpc>
                <a:spcPts val="2500"/>
              </a:lnSpc>
              <a:spcBef>
                <a:spcPts val="1655"/>
              </a:spcBef>
            </a:pP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define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'salience'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as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'</a:t>
            </a:r>
            <a:r>
              <a:rPr sz="2100" b="1" i="1" spc="-7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b="1" i="1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75" dirty="0">
                <a:solidFill>
                  <a:srgbClr val="1F3131"/>
                </a:solidFill>
                <a:latin typeface="Arial"/>
                <a:cs typeface="Arial"/>
              </a:rPr>
              <a:t>degree</a:t>
            </a:r>
            <a:r>
              <a:rPr sz="2100" b="1" i="1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b="1" i="1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70" dirty="0">
                <a:solidFill>
                  <a:srgbClr val="1F3131"/>
                </a:solidFill>
                <a:latin typeface="Arial"/>
                <a:cs typeface="Arial"/>
              </a:rPr>
              <a:t>which</a:t>
            </a:r>
            <a:r>
              <a:rPr sz="2100" b="1" i="1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80" dirty="0">
                <a:solidFill>
                  <a:srgbClr val="1F3131"/>
                </a:solidFill>
                <a:latin typeface="Arial"/>
                <a:cs typeface="Arial"/>
              </a:rPr>
              <a:t>managers</a:t>
            </a:r>
            <a:r>
              <a:rPr sz="2100" b="1" i="1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65" dirty="0">
                <a:solidFill>
                  <a:srgbClr val="1F3131"/>
                </a:solidFill>
                <a:latin typeface="Arial"/>
                <a:cs typeface="Arial"/>
              </a:rPr>
              <a:t>give</a:t>
            </a:r>
            <a:r>
              <a:rPr sz="2100" b="1" i="1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75" dirty="0">
                <a:solidFill>
                  <a:srgbClr val="1F3131"/>
                </a:solidFill>
                <a:latin typeface="Arial"/>
                <a:cs typeface="Arial"/>
              </a:rPr>
              <a:t>priority</a:t>
            </a:r>
            <a:r>
              <a:rPr sz="2100" b="1" i="1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9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2100" b="1" i="1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80" dirty="0">
                <a:solidFill>
                  <a:srgbClr val="1F3131"/>
                </a:solidFill>
                <a:latin typeface="Arial"/>
                <a:cs typeface="Arial"/>
              </a:rPr>
              <a:t>competing</a:t>
            </a:r>
            <a:r>
              <a:rPr sz="2100" b="1" i="1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80" dirty="0">
                <a:solidFill>
                  <a:srgbClr val="1F3131"/>
                </a:solidFill>
                <a:latin typeface="Arial"/>
                <a:cs typeface="Arial"/>
              </a:rPr>
              <a:t>stakeholder</a:t>
            </a:r>
            <a:r>
              <a:rPr sz="2100" b="1" i="1" spc="-1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75" dirty="0">
                <a:solidFill>
                  <a:srgbClr val="1F3131"/>
                </a:solidFill>
                <a:latin typeface="Arial"/>
                <a:cs typeface="Arial"/>
              </a:rPr>
              <a:t>claims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'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(Mitchell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et.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al,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1997,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p.854).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76304" y="937006"/>
            <a:ext cx="521081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200" dirty="0"/>
              <a:t> </a:t>
            </a:r>
            <a:r>
              <a:rPr spc="-90" dirty="0"/>
              <a:t>Sal</a:t>
            </a:r>
            <a:r>
              <a:rPr spc="-85" dirty="0"/>
              <a:t>i</a:t>
            </a:r>
            <a:r>
              <a:rPr spc="-90" dirty="0"/>
              <a:t>e</a:t>
            </a:r>
            <a:r>
              <a:rPr spc="-85" dirty="0"/>
              <a:t>n</a:t>
            </a:r>
            <a:r>
              <a:rPr spc="-90" dirty="0"/>
              <a:t>c</a:t>
            </a:r>
            <a:r>
              <a:rPr dirty="0"/>
              <a:t>e</a:t>
            </a:r>
            <a:r>
              <a:rPr spc="-165" dirty="0"/>
              <a:t> </a:t>
            </a:r>
            <a:r>
              <a:rPr spc="-80" dirty="0"/>
              <a:t>Th</a:t>
            </a:r>
            <a:r>
              <a:rPr spc="-90" dirty="0"/>
              <a:t>e</a:t>
            </a:r>
            <a:r>
              <a:rPr spc="-80" dirty="0"/>
              <a:t>o</a:t>
            </a:r>
            <a:r>
              <a:rPr spc="-90" dirty="0"/>
              <a:t>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38192" y="1564818"/>
            <a:ext cx="9005570" cy="50673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502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100" b="1" spc="-65" dirty="0">
                <a:solidFill>
                  <a:srgbClr val="1F3131"/>
                </a:solidFill>
                <a:latin typeface="Arial"/>
                <a:cs typeface="Arial"/>
              </a:rPr>
              <a:t>Power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as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extent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which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party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has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or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can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gain access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coercive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(physical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means),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utilitarian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(material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means)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normative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(prestige,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esteem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)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po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ill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tz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(1988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59)</a:t>
            </a:r>
            <a:endParaRPr sz="2100">
              <a:latin typeface="Arial"/>
              <a:cs typeface="Arial"/>
            </a:endParaRPr>
          </a:p>
          <a:p>
            <a:pPr marL="355600" marR="400050" indent="-342900">
              <a:lnSpc>
                <a:spcPct val="150500"/>
              </a:lnSpc>
              <a:spcBef>
                <a:spcPts val="9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100" b="1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b="1" spc="-80" dirty="0">
                <a:solidFill>
                  <a:srgbClr val="1F3131"/>
                </a:solidFill>
                <a:latin typeface="Arial"/>
                <a:cs typeface="Arial"/>
              </a:rPr>
              <a:t>im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ac</a:t>
            </a:r>
            <a:r>
              <a:rPr sz="2100" b="1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b="1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genera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z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per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ep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 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entity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are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desirable, 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proper,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or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appropriate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within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some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socially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constructed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system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norms,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values,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beliefs,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definitions.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Suchman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(1995,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p.574)</a:t>
            </a:r>
            <a:endParaRPr sz="2100">
              <a:latin typeface="Arial"/>
              <a:cs typeface="Arial"/>
            </a:endParaRPr>
          </a:p>
          <a:p>
            <a:pPr marL="354965" marR="152400" indent="-342900">
              <a:lnSpc>
                <a:spcPct val="150500"/>
              </a:lnSpc>
              <a:spcBef>
                <a:spcPts val="8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100" b="1" spc="-75" dirty="0">
                <a:solidFill>
                  <a:srgbClr val="1F3131"/>
                </a:solidFill>
                <a:latin typeface="Arial"/>
                <a:cs typeface="Arial"/>
              </a:rPr>
              <a:t>Urgency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is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defined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as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'the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degree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which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stakeholder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claims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call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for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immediate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attention'.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‘degree’</a:t>
            </a:r>
            <a:r>
              <a:rPr sz="2100" spc="-229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depends</a:t>
            </a:r>
            <a:r>
              <a:rPr sz="2100" spc="-1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not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just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time-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sensitivity,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but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also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‘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ca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’</a:t>
            </a:r>
            <a:r>
              <a:rPr sz="2100" spc="-2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por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 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(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1997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867).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34957" y="754443"/>
            <a:ext cx="502158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200" dirty="0"/>
              <a:t> </a:t>
            </a:r>
            <a:r>
              <a:rPr spc="-90" dirty="0"/>
              <a:t>sal</a:t>
            </a:r>
            <a:r>
              <a:rPr spc="-85" dirty="0"/>
              <a:t>i</a:t>
            </a:r>
            <a:r>
              <a:rPr spc="-90" dirty="0"/>
              <a:t>e</a:t>
            </a:r>
            <a:r>
              <a:rPr spc="-80" dirty="0"/>
              <a:t>n</a:t>
            </a:r>
            <a:r>
              <a:rPr spc="-90" dirty="0"/>
              <a:t>c</a:t>
            </a:r>
            <a:r>
              <a:rPr dirty="0"/>
              <a:t>e</a:t>
            </a:r>
            <a:r>
              <a:rPr spc="-165" dirty="0"/>
              <a:t> </a:t>
            </a:r>
            <a:r>
              <a:rPr spc="-80" dirty="0"/>
              <a:t>mod</a:t>
            </a:r>
            <a:r>
              <a:rPr spc="-90" dirty="0"/>
              <a:t>el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793384" y="1836293"/>
            <a:ext cx="4867910" cy="4478655"/>
            <a:chOff x="2793384" y="1836293"/>
            <a:chExt cx="4867910" cy="4478655"/>
          </a:xfrm>
        </p:grpSpPr>
        <p:sp>
          <p:nvSpPr>
            <p:cNvPr id="4" name="object 4"/>
            <p:cNvSpPr/>
            <p:nvPr/>
          </p:nvSpPr>
          <p:spPr>
            <a:xfrm>
              <a:off x="2804496" y="1847405"/>
              <a:ext cx="3028950" cy="2964180"/>
            </a:xfrm>
            <a:custGeom>
              <a:avLst/>
              <a:gdLst/>
              <a:ahLst/>
              <a:cxnLst/>
              <a:rect l="l" t="t" r="r" b="b"/>
              <a:pathLst>
                <a:path w="3028950" h="2964179">
                  <a:moveTo>
                    <a:pt x="0" y="1481941"/>
                  </a:moveTo>
                  <a:lnTo>
                    <a:pt x="772" y="1433705"/>
                  </a:lnTo>
                  <a:lnTo>
                    <a:pt x="3074" y="1385872"/>
                  </a:lnTo>
                  <a:lnTo>
                    <a:pt x="6884" y="1338463"/>
                  </a:lnTo>
                  <a:lnTo>
                    <a:pt x="12177" y="1291500"/>
                  </a:lnTo>
                  <a:lnTo>
                    <a:pt x="18932" y="1245007"/>
                  </a:lnTo>
                  <a:lnTo>
                    <a:pt x="27125" y="1199006"/>
                  </a:lnTo>
                  <a:lnTo>
                    <a:pt x="36734" y="1153518"/>
                  </a:lnTo>
                  <a:lnTo>
                    <a:pt x="47735" y="1108567"/>
                  </a:lnTo>
                  <a:lnTo>
                    <a:pt x="60107" y="1064174"/>
                  </a:lnTo>
                  <a:lnTo>
                    <a:pt x="73825" y="1020362"/>
                  </a:lnTo>
                  <a:lnTo>
                    <a:pt x="88868" y="977154"/>
                  </a:lnTo>
                  <a:lnTo>
                    <a:pt x="105213" y="934571"/>
                  </a:lnTo>
                  <a:lnTo>
                    <a:pt x="122836" y="892636"/>
                  </a:lnTo>
                  <a:lnTo>
                    <a:pt x="141715" y="851371"/>
                  </a:lnTo>
                  <a:lnTo>
                    <a:pt x="161827" y="810799"/>
                  </a:lnTo>
                  <a:lnTo>
                    <a:pt x="183149" y="770942"/>
                  </a:lnTo>
                  <a:lnTo>
                    <a:pt x="205658" y="731823"/>
                  </a:lnTo>
                  <a:lnTo>
                    <a:pt x="229332" y="693463"/>
                  </a:lnTo>
                  <a:lnTo>
                    <a:pt x="254147" y="655885"/>
                  </a:lnTo>
                  <a:lnTo>
                    <a:pt x="280081" y="619111"/>
                  </a:lnTo>
                  <a:lnTo>
                    <a:pt x="307111" y="583164"/>
                  </a:lnTo>
                  <a:lnTo>
                    <a:pt x="335215" y="548066"/>
                  </a:lnTo>
                  <a:lnTo>
                    <a:pt x="364368" y="513840"/>
                  </a:lnTo>
                  <a:lnTo>
                    <a:pt x="394549" y="480507"/>
                  </a:lnTo>
                  <a:lnTo>
                    <a:pt x="425735" y="448090"/>
                  </a:lnTo>
                  <a:lnTo>
                    <a:pt x="457902" y="416612"/>
                  </a:lnTo>
                  <a:lnTo>
                    <a:pt x="491029" y="386095"/>
                  </a:lnTo>
                  <a:lnTo>
                    <a:pt x="525092" y="356560"/>
                  </a:lnTo>
                  <a:lnTo>
                    <a:pt x="560067" y="328032"/>
                  </a:lnTo>
                  <a:lnTo>
                    <a:pt x="595934" y="300530"/>
                  </a:lnTo>
                  <a:lnTo>
                    <a:pt x="632668" y="274079"/>
                  </a:lnTo>
                  <a:lnTo>
                    <a:pt x="670247" y="248701"/>
                  </a:lnTo>
                  <a:lnTo>
                    <a:pt x="708648" y="224417"/>
                  </a:lnTo>
                  <a:lnTo>
                    <a:pt x="747848" y="201251"/>
                  </a:lnTo>
                  <a:lnTo>
                    <a:pt x="787824" y="179224"/>
                  </a:lnTo>
                  <a:lnTo>
                    <a:pt x="828554" y="158359"/>
                  </a:lnTo>
                  <a:lnTo>
                    <a:pt x="870014" y="138678"/>
                  </a:lnTo>
                  <a:lnTo>
                    <a:pt x="912182" y="120204"/>
                  </a:lnTo>
                  <a:lnTo>
                    <a:pt x="955036" y="102958"/>
                  </a:lnTo>
                  <a:lnTo>
                    <a:pt x="998551" y="86964"/>
                  </a:lnTo>
                  <a:lnTo>
                    <a:pt x="1042706" y="72243"/>
                  </a:lnTo>
                  <a:lnTo>
                    <a:pt x="1087477" y="58819"/>
                  </a:lnTo>
                  <a:lnTo>
                    <a:pt x="1132842" y="46712"/>
                  </a:lnTo>
                  <a:lnTo>
                    <a:pt x="1178777" y="35946"/>
                  </a:lnTo>
                  <a:lnTo>
                    <a:pt x="1225261" y="26544"/>
                  </a:lnTo>
                  <a:lnTo>
                    <a:pt x="1272270" y="18526"/>
                  </a:lnTo>
                  <a:lnTo>
                    <a:pt x="1319781" y="11916"/>
                  </a:lnTo>
                  <a:lnTo>
                    <a:pt x="1367771" y="6736"/>
                  </a:lnTo>
                  <a:lnTo>
                    <a:pt x="1416219" y="3008"/>
                  </a:lnTo>
                  <a:lnTo>
                    <a:pt x="1465100" y="755"/>
                  </a:lnTo>
                  <a:lnTo>
                    <a:pt x="1514392" y="0"/>
                  </a:lnTo>
                  <a:lnTo>
                    <a:pt x="1563684" y="755"/>
                  </a:lnTo>
                  <a:lnTo>
                    <a:pt x="1612565" y="3008"/>
                  </a:lnTo>
                  <a:lnTo>
                    <a:pt x="1661012" y="6736"/>
                  </a:lnTo>
                  <a:lnTo>
                    <a:pt x="1709002" y="11916"/>
                  </a:lnTo>
                  <a:lnTo>
                    <a:pt x="1756514" y="18526"/>
                  </a:lnTo>
                  <a:lnTo>
                    <a:pt x="1803522" y="26544"/>
                  </a:lnTo>
                  <a:lnTo>
                    <a:pt x="1850006" y="35946"/>
                  </a:lnTo>
                  <a:lnTo>
                    <a:pt x="1895942" y="46712"/>
                  </a:lnTo>
                  <a:lnTo>
                    <a:pt x="1941306" y="58819"/>
                  </a:lnTo>
                  <a:lnTo>
                    <a:pt x="1986078" y="72243"/>
                  </a:lnTo>
                  <a:lnTo>
                    <a:pt x="2030232" y="86964"/>
                  </a:lnTo>
                  <a:lnTo>
                    <a:pt x="2073748" y="102958"/>
                  </a:lnTo>
                  <a:lnTo>
                    <a:pt x="2116601" y="120204"/>
                  </a:lnTo>
                  <a:lnTo>
                    <a:pt x="2158769" y="138678"/>
                  </a:lnTo>
                  <a:lnTo>
                    <a:pt x="2200229" y="158359"/>
                  </a:lnTo>
                  <a:lnTo>
                    <a:pt x="2240959" y="179224"/>
                  </a:lnTo>
                  <a:lnTo>
                    <a:pt x="2280936" y="201251"/>
                  </a:lnTo>
                  <a:lnTo>
                    <a:pt x="2320136" y="224417"/>
                  </a:lnTo>
                  <a:lnTo>
                    <a:pt x="2358536" y="248701"/>
                  </a:lnTo>
                  <a:lnTo>
                    <a:pt x="2396115" y="274079"/>
                  </a:lnTo>
                  <a:lnTo>
                    <a:pt x="2432849" y="300530"/>
                  </a:lnTo>
                  <a:lnTo>
                    <a:pt x="2468716" y="328032"/>
                  </a:lnTo>
                  <a:lnTo>
                    <a:pt x="2503692" y="356560"/>
                  </a:lnTo>
                  <a:lnTo>
                    <a:pt x="2537754" y="386095"/>
                  </a:lnTo>
                  <a:lnTo>
                    <a:pt x="2570881" y="416612"/>
                  </a:lnTo>
                  <a:lnTo>
                    <a:pt x="2603048" y="448090"/>
                  </a:lnTo>
                  <a:lnTo>
                    <a:pt x="2634234" y="480507"/>
                  </a:lnTo>
                  <a:lnTo>
                    <a:pt x="2664415" y="513840"/>
                  </a:lnTo>
                  <a:lnTo>
                    <a:pt x="2693569" y="548066"/>
                  </a:lnTo>
                  <a:lnTo>
                    <a:pt x="2721672" y="583164"/>
                  </a:lnTo>
                  <a:lnTo>
                    <a:pt x="2748702" y="619111"/>
                  </a:lnTo>
                  <a:lnTo>
                    <a:pt x="2774636" y="655885"/>
                  </a:lnTo>
                  <a:lnTo>
                    <a:pt x="2799452" y="693463"/>
                  </a:lnTo>
                  <a:lnTo>
                    <a:pt x="2823125" y="731823"/>
                  </a:lnTo>
                  <a:lnTo>
                    <a:pt x="2845635" y="770942"/>
                  </a:lnTo>
                  <a:lnTo>
                    <a:pt x="2866957" y="810799"/>
                  </a:lnTo>
                  <a:lnTo>
                    <a:pt x="2887069" y="851371"/>
                  </a:lnTo>
                  <a:lnTo>
                    <a:pt x="2905947" y="892636"/>
                  </a:lnTo>
                  <a:lnTo>
                    <a:pt x="2923570" y="934571"/>
                  </a:lnTo>
                  <a:lnTo>
                    <a:pt x="2939915" y="977154"/>
                  </a:lnTo>
                  <a:lnTo>
                    <a:pt x="2954958" y="1020362"/>
                  </a:lnTo>
                  <a:lnTo>
                    <a:pt x="2968677" y="1064174"/>
                  </a:lnTo>
                  <a:lnTo>
                    <a:pt x="2981048" y="1108567"/>
                  </a:lnTo>
                  <a:lnTo>
                    <a:pt x="2992050" y="1153518"/>
                  </a:lnTo>
                  <a:lnTo>
                    <a:pt x="3001658" y="1199006"/>
                  </a:lnTo>
                  <a:lnTo>
                    <a:pt x="3009852" y="1245007"/>
                  </a:lnTo>
                  <a:lnTo>
                    <a:pt x="3016606" y="1291500"/>
                  </a:lnTo>
                  <a:lnTo>
                    <a:pt x="3021900" y="1338463"/>
                  </a:lnTo>
                  <a:lnTo>
                    <a:pt x="3025709" y="1385872"/>
                  </a:lnTo>
                  <a:lnTo>
                    <a:pt x="3028011" y="1433705"/>
                  </a:lnTo>
                  <a:lnTo>
                    <a:pt x="3028784" y="1481941"/>
                  </a:lnTo>
                  <a:lnTo>
                    <a:pt x="3028011" y="1530177"/>
                  </a:lnTo>
                  <a:lnTo>
                    <a:pt x="3025709" y="1578010"/>
                  </a:lnTo>
                  <a:lnTo>
                    <a:pt x="3021900" y="1625419"/>
                  </a:lnTo>
                  <a:lnTo>
                    <a:pt x="3016606" y="1672382"/>
                  </a:lnTo>
                  <a:lnTo>
                    <a:pt x="3009852" y="1718875"/>
                  </a:lnTo>
                  <a:lnTo>
                    <a:pt x="3001658" y="1764876"/>
                  </a:lnTo>
                  <a:lnTo>
                    <a:pt x="2992050" y="1810364"/>
                  </a:lnTo>
                  <a:lnTo>
                    <a:pt x="2981048" y="1855315"/>
                  </a:lnTo>
                  <a:lnTo>
                    <a:pt x="2968677" y="1899708"/>
                  </a:lnTo>
                  <a:lnTo>
                    <a:pt x="2954958" y="1943520"/>
                  </a:lnTo>
                  <a:lnTo>
                    <a:pt x="2939915" y="1986728"/>
                  </a:lnTo>
                  <a:lnTo>
                    <a:pt x="2923570" y="2029311"/>
                  </a:lnTo>
                  <a:lnTo>
                    <a:pt x="2905947" y="2071246"/>
                  </a:lnTo>
                  <a:lnTo>
                    <a:pt x="2887069" y="2112511"/>
                  </a:lnTo>
                  <a:lnTo>
                    <a:pt x="2866957" y="2153083"/>
                  </a:lnTo>
                  <a:lnTo>
                    <a:pt x="2845635" y="2192940"/>
                  </a:lnTo>
                  <a:lnTo>
                    <a:pt x="2823125" y="2232059"/>
                  </a:lnTo>
                  <a:lnTo>
                    <a:pt x="2799452" y="2270419"/>
                  </a:lnTo>
                  <a:lnTo>
                    <a:pt x="2774636" y="2307997"/>
                  </a:lnTo>
                  <a:lnTo>
                    <a:pt x="2748702" y="2344771"/>
                  </a:lnTo>
                  <a:lnTo>
                    <a:pt x="2721672" y="2380718"/>
                  </a:lnTo>
                  <a:lnTo>
                    <a:pt x="2693569" y="2415816"/>
                  </a:lnTo>
                  <a:lnTo>
                    <a:pt x="2664415" y="2450042"/>
                  </a:lnTo>
                  <a:lnTo>
                    <a:pt x="2634234" y="2483375"/>
                  </a:lnTo>
                  <a:lnTo>
                    <a:pt x="2603048" y="2515791"/>
                  </a:lnTo>
                  <a:lnTo>
                    <a:pt x="2570881" y="2547270"/>
                  </a:lnTo>
                  <a:lnTo>
                    <a:pt x="2537754" y="2577787"/>
                  </a:lnTo>
                  <a:lnTo>
                    <a:pt x="2503692" y="2607322"/>
                  </a:lnTo>
                  <a:lnTo>
                    <a:pt x="2468716" y="2635850"/>
                  </a:lnTo>
                  <a:lnTo>
                    <a:pt x="2432849" y="2663352"/>
                  </a:lnTo>
                  <a:lnTo>
                    <a:pt x="2396115" y="2689802"/>
                  </a:lnTo>
                  <a:lnTo>
                    <a:pt x="2358536" y="2715181"/>
                  </a:lnTo>
                  <a:lnTo>
                    <a:pt x="2320136" y="2739465"/>
                  </a:lnTo>
                  <a:lnTo>
                    <a:pt x="2280936" y="2762631"/>
                  </a:lnTo>
                  <a:lnTo>
                    <a:pt x="2240959" y="2784658"/>
                  </a:lnTo>
                  <a:lnTo>
                    <a:pt x="2200229" y="2805523"/>
                  </a:lnTo>
                  <a:lnTo>
                    <a:pt x="2158769" y="2825204"/>
                  </a:lnTo>
                  <a:lnTo>
                    <a:pt x="2116601" y="2843678"/>
                  </a:lnTo>
                  <a:lnTo>
                    <a:pt x="2073748" y="2860924"/>
                  </a:lnTo>
                  <a:lnTo>
                    <a:pt x="2030232" y="2876918"/>
                  </a:lnTo>
                  <a:lnTo>
                    <a:pt x="1986078" y="2891639"/>
                  </a:lnTo>
                  <a:lnTo>
                    <a:pt x="1941306" y="2905063"/>
                  </a:lnTo>
                  <a:lnTo>
                    <a:pt x="1895942" y="2917170"/>
                  </a:lnTo>
                  <a:lnTo>
                    <a:pt x="1850006" y="2927936"/>
                  </a:lnTo>
                  <a:lnTo>
                    <a:pt x="1803522" y="2937338"/>
                  </a:lnTo>
                  <a:lnTo>
                    <a:pt x="1756514" y="2945356"/>
                  </a:lnTo>
                  <a:lnTo>
                    <a:pt x="1709002" y="2951966"/>
                  </a:lnTo>
                  <a:lnTo>
                    <a:pt x="1661012" y="2957146"/>
                  </a:lnTo>
                  <a:lnTo>
                    <a:pt x="1612565" y="2960874"/>
                  </a:lnTo>
                  <a:lnTo>
                    <a:pt x="1563684" y="2963127"/>
                  </a:lnTo>
                  <a:lnTo>
                    <a:pt x="1514392" y="2963882"/>
                  </a:lnTo>
                  <a:lnTo>
                    <a:pt x="1465100" y="2963127"/>
                  </a:lnTo>
                  <a:lnTo>
                    <a:pt x="1416219" y="2960874"/>
                  </a:lnTo>
                  <a:lnTo>
                    <a:pt x="1367771" y="2957146"/>
                  </a:lnTo>
                  <a:lnTo>
                    <a:pt x="1319781" y="2951966"/>
                  </a:lnTo>
                  <a:lnTo>
                    <a:pt x="1272270" y="2945356"/>
                  </a:lnTo>
                  <a:lnTo>
                    <a:pt x="1225261" y="2937338"/>
                  </a:lnTo>
                  <a:lnTo>
                    <a:pt x="1178777" y="2927936"/>
                  </a:lnTo>
                  <a:lnTo>
                    <a:pt x="1132842" y="2917170"/>
                  </a:lnTo>
                  <a:lnTo>
                    <a:pt x="1087477" y="2905063"/>
                  </a:lnTo>
                  <a:lnTo>
                    <a:pt x="1042706" y="2891639"/>
                  </a:lnTo>
                  <a:lnTo>
                    <a:pt x="998551" y="2876918"/>
                  </a:lnTo>
                  <a:lnTo>
                    <a:pt x="955036" y="2860924"/>
                  </a:lnTo>
                  <a:lnTo>
                    <a:pt x="912182" y="2843678"/>
                  </a:lnTo>
                  <a:lnTo>
                    <a:pt x="870014" y="2825204"/>
                  </a:lnTo>
                  <a:lnTo>
                    <a:pt x="828554" y="2805523"/>
                  </a:lnTo>
                  <a:lnTo>
                    <a:pt x="787824" y="2784658"/>
                  </a:lnTo>
                  <a:lnTo>
                    <a:pt x="747848" y="2762631"/>
                  </a:lnTo>
                  <a:lnTo>
                    <a:pt x="708648" y="2739465"/>
                  </a:lnTo>
                  <a:lnTo>
                    <a:pt x="670247" y="2715181"/>
                  </a:lnTo>
                  <a:lnTo>
                    <a:pt x="632668" y="2689802"/>
                  </a:lnTo>
                  <a:lnTo>
                    <a:pt x="595934" y="2663352"/>
                  </a:lnTo>
                  <a:lnTo>
                    <a:pt x="560067" y="2635850"/>
                  </a:lnTo>
                  <a:lnTo>
                    <a:pt x="525092" y="2607322"/>
                  </a:lnTo>
                  <a:lnTo>
                    <a:pt x="491029" y="2577787"/>
                  </a:lnTo>
                  <a:lnTo>
                    <a:pt x="457902" y="2547270"/>
                  </a:lnTo>
                  <a:lnTo>
                    <a:pt x="425735" y="2515791"/>
                  </a:lnTo>
                  <a:lnTo>
                    <a:pt x="394549" y="2483375"/>
                  </a:lnTo>
                  <a:lnTo>
                    <a:pt x="364368" y="2450042"/>
                  </a:lnTo>
                  <a:lnTo>
                    <a:pt x="335215" y="2415816"/>
                  </a:lnTo>
                  <a:lnTo>
                    <a:pt x="307111" y="2380718"/>
                  </a:lnTo>
                  <a:lnTo>
                    <a:pt x="280081" y="2344771"/>
                  </a:lnTo>
                  <a:lnTo>
                    <a:pt x="254147" y="2307997"/>
                  </a:lnTo>
                  <a:lnTo>
                    <a:pt x="229332" y="2270419"/>
                  </a:lnTo>
                  <a:lnTo>
                    <a:pt x="205658" y="2232059"/>
                  </a:lnTo>
                  <a:lnTo>
                    <a:pt x="183149" y="2192940"/>
                  </a:lnTo>
                  <a:lnTo>
                    <a:pt x="161827" y="2153083"/>
                  </a:lnTo>
                  <a:lnTo>
                    <a:pt x="141715" y="2112511"/>
                  </a:lnTo>
                  <a:lnTo>
                    <a:pt x="122836" y="2071246"/>
                  </a:lnTo>
                  <a:lnTo>
                    <a:pt x="105213" y="2029311"/>
                  </a:lnTo>
                  <a:lnTo>
                    <a:pt x="88868" y="1986728"/>
                  </a:lnTo>
                  <a:lnTo>
                    <a:pt x="73825" y="1943520"/>
                  </a:lnTo>
                  <a:lnTo>
                    <a:pt x="60107" y="1899708"/>
                  </a:lnTo>
                  <a:lnTo>
                    <a:pt x="47735" y="1855315"/>
                  </a:lnTo>
                  <a:lnTo>
                    <a:pt x="36734" y="1810364"/>
                  </a:lnTo>
                  <a:lnTo>
                    <a:pt x="27125" y="1764876"/>
                  </a:lnTo>
                  <a:lnTo>
                    <a:pt x="18932" y="1718875"/>
                  </a:lnTo>
                  <a:lnTo>
                    <a:pt x="12177" y="1672382"/>
                  </a:lnTo>
                  <a:lnTo>
                    <a:pt x="6884" y="1625419"/>
                  </a:lnTo>
                  <a:lnTo>
                    <a:pt x="3074" y="1578010"/>
                  </a:lnTo>
                  <a:lnTo>
                    <a:pt x="772" y="1530177"/>
                  </a:lnTo>
                  <a:lnTo>
                    <a:pt x="0" y="1481941"/>
                  </a:lnTo>
                  <a:close/>
                </a:path>
              </a:pathLst>
            </a:custGeom>
            <a:ln w="2206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3583104" y="3339728"/>
              <a:ext cx="3028950" cy="2964180"/>
            </a:xfrm>
            <a:custGeom>
              <a:avLst/>
              <a:gdLst/>
              <a:ahLst/>
              <a:cxnLst/>
              <a:rect l="l" t="t" r="r" b="b"/>
              <a:pathLst>
                <a:path w="3028950" h="2964179">
                  <a:moveTo>
                    <a:pt x="0" y="1481941"/>
                  </a:moveTo>
                  <a:lnTo>
                    <a:pt x="772" y="1433705"/>
                  </a:lnTo>
                  <a:lnTo>
                    <a:pt x="3074" y="1385872"/>
                  </a:lnTo>
                  <a:lnTo>
                    <a:pt x="6884" y="1338463"/>
                  </a:lnTo>
                  <a:lnTo>
                    <a:pt x="12177" y="1291500"/>
                  </a:lnTo>
                  <a:lnTo>
                    <a:pt x="18932" y="1245007"/>
                  </a:lnTo>
                  <a:lnTo>
                    <a:pt x="27125" y="1199006"/>
                  </a:lnTo>
                  <a:lnTo>
                    <a:pt x="36734" y="1153518"/>
                  </a:lnTo>
                  <a:lnTo>
                    <a:pt x="47735" y="1108567"/>
                  </a:lnTo>
                  <a:lnTo>
                    <a:pt x="60107" y="1064174"/>
                  </a:lnTo>
                  <a:lnTo>
                    <a:pt x="73825" y="1020362"/>
                  </a:lnTo>
                  <a:lnTo>
                    <a:pt x="88868" y="977154"/>
                  </a:lnTo>
                  <a:lnTo>
                    <a:pt x="105213" y="934571"/>
                  </a:lnTo>
                  <a:lnTo>
                    <a:pt x="122836" y="892636"/>
                  </a:lnTo>
                  <a:lnTo>
                    <a:pt x="141715" y="851371"/>
                  </a:lnTo>
                  <a:lnTo>
                    <a:pt x="161827" y="810799"/>
                  </a:lnTo>
                  <a:lnTo>
                    <a:pt x="183149" y="770942"/>
                  </a:lnTo>
                  <a:lnTo>
                    <a:pt x="205658" y="731823"/>
                  </a:lnTo>
                  <a:lnTo>
                    <a:pt x="229332" y="693463"/>
                  </a:lnTo>
                  <a:lnTo>
                    <a:pt x="254147" y="655885"/>
                  </a:lnTo>
                  <a:lnTo>
                    <a:pt x="280081" y="619111"/>
                  </a:lnTo>
                  <a:lnTo>
                    <a:pt x="307111" y="583164"/>
                  </a:lnTo>
                  <a:lnTo>
                    <a:pt x="335215" y="548066"/>
                  </a:lnTo>
                  <a:lnTo>
                    <a:pt x="364368" y="513840"/>
                  </a:lnTo>
                  <a:lnTo>
                    <a:pt x="394549" y="480507"/>
                  </a:lnTo>
                  <a:lnTo>
                    <a:pt x="425735" y="448090"/>
                  </a:lnTo>
                  <a:lnTo>
                    <a:pt x="457902" y="416612"/>
                  </a:lnTo>
                  <a:lnTo>
                    <a:pt x="491029" y="386095"/>
                  </a:lnTo>
                  <a:lnTo>
                    <a:pt x="525092" y="356560"/>
                  </a:lnTo>
                  <a:lnTo>
                    <a:pt x="560067" y="328032"/>
                  </a:lnTo>
                  <a:lnTo>
                    <a:pt x="595934" y="300530"/>
                  </a:lnTo>
                  <a:lnTo>
                    <a:pt x="632668" y="274079"/>
                  </a:lnTo>
                  <a:lnTo>
                    <a:pt x="670247" y="248701"/>
                  </a:lnTo>
                  <a:lnTo>
                    <a:pt x="708648" y="224417"/>
                  </a:lnTo>
                  <a:lnTo>
                    <a:pt x="747848" y="201251"/>
                  </a:lnTo>
                  <a:lnTo>
                    <a:pt x="787824" y="179224"/>
                  </a:lnTo>
                  <a:lnTo>
                    <a:pt x="828554" y="158359"/>
                  </a:lnTo>
                  <a:lnTo>
                    <a:pt x="870014" y="138678"/>
                  </a:lnTo>
                  <a:lnTo>
                    <a:pt x="912182" y="120204"/>
                  </a:lnTo>
                  <a:lnTo>
                    <a:pt x="955036" y="102958"/>
                  </a:lnTo>
                  <a:lnTo>
                    <a:pt x="998551" y="86964"/>
                  </a:lnTo>
                  <a:lnTo>
                    <a:pt x="1042706" y="72243"/>
                  </a:lnTo>
                  <a:lnTo>
                    <a:pt x="1087477" y="58819"/>
                  </a:lnTo>
                  <a:lnTo>
                    <a:pt x="1132842" y="46712"/>
                  </a:lnTo>
                  <a:lnTo>
                    <a:pt x="1178777" y="35946"/>
                  </a:lnTo>
                  <a:lnTo>
                    <a:pt x="1225261" y="26544"/>
                  </a:lnTo>
                  <a:lnTo>
                    <a:pt x="1272270" y="18526"/>
                  </a:lnTo>
                  <a:lnTo>
                    <a:pt x="1319781" y="11916"/>
                  </a:lnTo>
                  <a:lnTo>
                    <a:pt x="1367771" y="6736"/>
                  </a:lnTo>
                  <a:lnTo>
                    <a:pt x="1416219" y="3008"/>
                  </a:lnTo>
                  <a:lnTo>
                    <a:pt x="1465100" y="755"/>
                  </a:lnTo>
                  <a:lnTo>
                    <a:pt x="1514392" y="0"/>
                  </a:lnTo>
                  <a:lnTo>
                    <a:pt x="1563684" y="755"/>
                  </a:lnTo>
                  <a:lnTo>
                    <a:pt x="1612565" y="3008"/>
                  </a:lnTo>
                  <a:lnTo>
                    <a:pt x="1661012" y="6736"/>
                  </a:lnTo>
                  <a:lnTo>
                    <a:pt x="1709003" y="11916"/>
                  </a:lnTo>
                  <a:lnTo>
                    <a:pt x="1756514" y="18526"/>
                  </a:lnTo>
                  <a:lnTo>
                    <a:pt x="1803523" y="26544"/>
                  </a:lnTo>
                  <a:lnTo>
                    <a:pt x="1850006" y="35946"/>
                  </a:lnTo>
                  <a:lnTo>
                    <a:pt x="1895942" y="46712"/>
                  </a:lnTo>
                  <a:lnTo>
                    <a:pt x="1941307" y="58819"/>
                  </a:lnTo>
                  <a:lnTo>
                    <a:pt x="1986078" y="72243"/>
                  </a:lnTo>
                  <a:lnTo>
                    <a:pt x="2030233" y="86964"/>
                  </a:lnTo>
                  <a:lnTo>
                    <a:pt x="2073748" y="102958"/>
                  </a:lnTo>
                  <a:lnTo>
                    <a:pt x="2116601" y="120204"/>
                  </a:lnTo>
                  <a:lnTo>
                    <a:pt x="2158770" y="138678"/>
                  </a:lnTo>
                  <a:lnTo>
                    <a:pt x="2200230" y="158359"/>
                  </a:lnTo>
                  <a:lnTo>
                    <a:pt x="2240960" y="179224"/>
                  </a:lnTo>
                  <a:lnTo>
                    <a:pt x="2280936" y="201251"/>
                  </a:lnTo>
                  <a:lnTo>
                    <a:pt x="2320136" y="224417"/>
                  </a:lnTo>
                  <a:lnTo>
                    <a:pt x="2358537" y="248701"/>
                  </a:lnTo>
                  <a:lnTo>
                    <a:pt x="2396116" y="274079"/>
                  </a:lnTo>
                  <a:lnTo>
                    <a:pt x="2432850" y="300530"/>
                  </a:lnTo>
                  <a:lnTo>
                    <a:pt x="2468716" y="328032"/>
                  </a:lnTo>
                  <a:lnTo>
                    <a:pt x="2503692" y="356560"/>
                  </a:lnTo>
                  <a:lnTo>
                    <a:pt x="2537755" y="386095"/>
                  </a:lnTo>
                  <a:lnTo>
                    <a:pt x="2570881" y="416612"/>
                  </a:lnTo>
                  <a:lnTo>
                    <a:pt x="2603049" y="448090"/>
                  </a:lnTo>
                  <a:lnTo>
                    <a:pt x="2634234" y="480507"/>
                  </a:lnTo>
                  <a:lnTo>
                    <a:pt x="2664416" y="513840"/>
                  </a:lnTo>
                  <a:lnTo>
                    <a:pt x="2693569" y="548066"/>
                  </a:lnTo>
                  <a:lnTo>
                    <a:pt x="2721672" y="583164"/>
                  </a:lnTo>
                  <a:lnTo>
                    <a:pt x="2748703" y="619111"/>
                  </a:lnTo>
                  <a:lnTo>
                    <a:pt x="2774637" y="655885"/>
                  </a:lnTo>
                  <a:lnTo>
                    <a:pt x="2799452" y="693463"/>
                  </a:lnTo>
                  <a:lnTo>
                    <a:pt x="2823126" y="731823"/>
                  </a:lnTo>
                  <a:lnTo>
                    <a:pt x="2845635" y="770942"/>
                  </a:lnTo>
                  <a:lnTo>
                    <a:pt x="2866957" y="810799"/>
                  </a:lnTo>
                  <a:lnTo>
                    <a:pt x="2887069" y="851371"/>
                  </a:lnTo>
                  <a:lnTo>
                    <a:pt x="2905948" y="892636"/>
                  </a:lnTo>
                  <a:lnTo>
                    <a:pt x="2923571" y="934571"/>
                  </a:lnTo>
                  <a:lnTo>
                    <a:pt x="2939915" y="977154"/>
                  </a:lnTo>
                  <a:lnTo>
                    <a:pt x="2954958" y="1020362"/>
                  </a:lnTo>
                  <a:lnTo>
                    <a:pt x="2968677" y="1064174"/>
                  </a:lnTo>
                  <a:lnTo>
                    <a:pt x="2981048" y="1108567"/>
                  </a:lnTo>
                  <a:lnTo>
                    <a:pt x="2992050" y="1153518"/>
                  </a:lnTo>
                  <a:lnTo>
                    <a:pt x="3001658" y="1199006"/>
                  </a:lnTo>
                  <a:lnTo>
                    <a:pt x="3009852" y="1245007"/>
                  </a:lnTo>
                  <a:lnTo>
                    <a:pt x="3016606" y="1291500"/>
                  </a:lnTo>
                  <a:lnTo>
                    <a:pt x="3021900" y="1338463"/>
                  </a:lnTo>
                  <a:lnTo>
                    <a:pt x="3025709" y="1385872"/>
                  </a:lnTo>
                  <a:lnTo>
                    <a:pt x="3028011" y="1433705"/>
                  </a:lnTo>
                  <a:lnTo>
                    <a:pt x="3028784" y="1481941"/>
                  </a:lnTo>
                  <a:lnTo>
                    <a:pt x="3028011" y="1530177"/>
                  </a:lnTo>
                  <a:lnTo>
                    <a:pt x="3025709" y="1578010"/>
                  </a:lnTo>
                  <a:lnTo>
                    <a:pt x="3021900" y="1625419"/>
                  </a:lnTo>
                  <a:lnTo>
                    <a:pt x="3016606" y="1672382"/>
                  </a:lnTo>
                  <a:lnTo>
                    <a:pt x="3009852" y="1718875"/>
                  </a:lnTo>
                  <a:lnTo>
                    <a:pt x="3001658" y="1764876"/>
                  </a:lnTo>
                  <a:lnTo>
                    <a:pt x="2992050" y="1810364"/>
                  </a:lnTo>
                  <a:lnTo>
                    <a:pt x="2981048" y="1855315"/>
                  </a:lnTo>
                  <a:lnTo>
                    <a:pt x="2968677" y="1899708"/>
                  </a:lnTo>
                  <a:lnTo>
                    <a:pt x="2954958" y="1943520"/>
                  </a:lnTo>
                  <a:lnTo>
                    <a:pt x="2939915" y="1986728"/>
                  </a:lnTo>
                  <a:lnTo>
                    <a:pt x="2923571" y="2029311"/>
                  </a:lnTo>
                  <a:lnTo>
                    <a:pt x="2905948" y="2071246"/>
                  </a:lnTo>
                  <a:lnTo>
                    <a:pt x="2887069" y="2112511"/>
                  </a:lnTo>
                  <a:lnTo>
                    <a:pt x="2866957" y="2153083"/>
                  </a:lnTo>
                  <a:lnTo>
                    <a:pt x="2845635" y="2192940"/>
                  </a:lnTo>
                  <a:lnTo>
                    <a:pt x="2823126" y="2232059"/>
                  </a:lnTo>
                  <a:lnTo>
                    <a:pt x="2799452" y="2270419"/>
                  </a:lnTo>
                  <a:lnTo>
                    <a:pt x="2774637" y="2307997"/>
                  </a:lnTo>
                  <a:lnTo>
                    <a:pt x="2748703" y="2344771"/>
                  </a:lnTo>
                  <a:lnTo>
                    <a:pt x="2721672" y="2380718"/>
                  </a:lnTo>
                  <a:lnTo>
                    <a:pt x="2693569" y="2415816"/>
                  </a:lnTo>
                  <a:lnTo>
                    <a:pt x="2664416" y="2450042"/>
                  </a:lnTo>
                  <a:lnTo>
                    <a:pt x="2634234" y="2483375"/>
                  </a:lnTo>
                  <a:lnTo>
                    <a:pt x="2603049" y="2515791"/>
                  </a:lnTo>
                  <a:lnTo>
                    <a:pt x="2570881" y="2547270"/>
                  </a:lnTo>
                  <a:lnTo>
                    <a:pt x="2537755" y="2577787"/>
                  </a:lnTo>
                  <a:lnTo>
                    <a:pt x="2503692" y="2607322"/>
                  </a:lnTo>
                  <a:lnTo>
                    <a:pt x="2468716" y="2635850"/>
                  </a:lnTo>
                  <a:lnTo>
                    <a:pt x="2432850" y="2663352"/>
                  </a:lnTo>
                  <a:lnTo>
                    <a:pt x="2396116" y="2689802"/>
                  </a:lnTo>
                  <a:lnTo>
                    <a:pt x="2358537" y="2715181"/>
                  </a:lnTo>
                  <a:lnTo>
                    <a:pt x="2320136" y="2739465"/>
                  </a:lnTo>
                  <a:lnTo>
                    <a:pt x="2280936" y="2762631"/>
                  </a:lnTo>
                  <a:lnTo>
                    <a:pt x="2240960" y="2784658"/>
                  </a:lnTo>
                  <a:lnTo>
                    <a:pt x="2200230" y="2805523"/>
                  </a:lnTo>
                  <a:lnTo>
                    <a:pt x="2158770" y="2825204"/>
                  </a:lnTo>
                  <a:lnTo>
                    <a:pt x="2116601" y="2843678"/>
                  </a:lnTo>
                  <a:lnTo>
                    <a:pt x="2073748" y="2860924"/>
                  </a:lnTo>
                  <a:lnTo>
                    <a:pt x="2030233" y="2876918"/>
                  </a:lnTo>
                  <a:lnTo>
                    <a:pt x="1986078" y="2891639"/>
                  </a:lnTo>
                  <a:lnTo>
                    <a:pt x="1941307" y="2905063"/>
                  </a:lnTo>
                  <a:lnTo>
                    <a:pt x="1895942" y="2917170"/>
                  </a:lnTo>
                  <a:lnTo>
                    <a:pt x="1850006" y="2927936"/>
                  </a:lnTo>
                  <a:lnTo>
                    <a:pt x="1803523" y="2937338"/>
                  </a:lnTo>
                  <a:lnTo>
                    <a:pt x="1756514" y="2945356"/>
                  </a:lnTo>
                  <a:lnTo>
                    <a:pt x="1709003" y="2951966"/>
                  </a:lnTo>
                  <a:lnTo>
                    <a:pt x="1661012" y="2957146"/>
                  </a:lnTo>
                  <a:lnTo>
                    <a:pt x="1612565" y="2960874"/>
                  </a:lnTo>
                  <a:lnTo>
                    <a:pt x="1563684" y="2963127"/>
                  </a:lnTo>
                  <a:lnTo>
                    <a:pt x="1514392" y="2963882"/>
                  </a:lnTo>
                  <a:lnTo>
                    <a:pt x="1465100" y="2963127"/>
                  </a:lnTo>
                  <a:lnTo>
                    <a:pt x="1416219" y="2960874"/>
                  </a:lnTo>
                  <a:lnTo>
                    <a:pt x="1367771" y="2957146"/>
                  </a:lnTo>
                  <a:lnTo>
                    <a:pt x="1319781" y="2951966"/>
                  </a:lnTo>
                  <a:lnTo>
                    <a:pt x="1272270" y="2945356"/>
                  </a:lnTo>
                  <a:lnTo>
                    <a:pt x="1225261" y="2937338"/>
                  </a:lnTo>
                  <a:lnTo>
                    <a:pt x="1178777" y="2927936"/>
                  </a:lnTo>
                  <a:lnTo>
                    <a:pt x="1132842" y="2917170"/>
                  </a:lnTo>
                  <a:lnTo>
                    <a:pt x="1087477" y="2905063"/>
                  </a:lnTo>
                  <a:lnTo>
                    <a:pt x="1042706" y="2891639"/>
                  </a:lnTo>
                  <a:lnTo>
                    <a:pt x="998551" y="2876918"/>
                  </a:lnTo>
                  <a:lnTo>
                    <a:pt x="955036" y="2860924"/>
                  </a:lnTo>
                  <a:lnTo>
                    <a:pt x="912182" y="2843678"/>
                  </a:lnTo>
                  <a:lnTo>
                    <a:pt x="870014" y="2825204"/>
                  </a:lnTo>
                  <a:lnTo>
                    <a:pt x="828554" y="2805523"/>
                  </a:lnTo>
                  <a:lnTo>
                    <a:pt x="787824" y="2784658"/>
                  </a:lnTo>
                  <a:lnTo>
                    <a:pt x="747848" y="2762631"/>
                  </a:lnTo>
                  <a:lnTo>
                    <a:pt x="708648" y="2739465"/>
                  </a:lnTo>
                  <a:lnTo>
                    <a:pt x="670247" y="2715181"/>
                  </a:lnTo>
                  <a:lnTo>
                    <a:pt x="632668" y="2689802"/>
                  </a:lnTo>
                  <a:lnTo>
                    <a:pt x="595934" y="2663352"/>
                  </a:lnTo>
                  <a:lnTo>
                    <a:pt x="560067" y="2635850"/>
                  </a:lnTo>
                  <a:lnTo>
                    <a:pt x="525092" y="2607322"/>
                  </a:lnTo>
                  <a:lnTo>
                    <a:pt x="491029" y="2577787"/>
                  </a:lnTo>
                  <a:lnTo>
                    <a:pt x="457902" y="2547270"/>
                  </a:lnTo>
                  <a:lnTo>
                    <a:pt x="425735" y="2515791"/>
                  </a:lnTo>
                  <a:lnTo>
                    <a:pt x="394549" y="2483375"/>
                  </a:lnTo>
                  <a:lnTo>
                    <a:pt x="364368" y="2450042"/>
                  </a:lnTo>
                  <a:lnTo>
                    <a:pt x="335215" y="2415816"/>
                  </a:lnTo>
                  <a:lnTo>
                    <a:pt x="307111" y="2380718"/>
                  </a:lnTo>
                  <a:lnTo>
                    <a:pt x="280081" y="2344771"/>
                  </a:lnTo>
                  <a:lnTo>
                    <a:pt x="254147" y="2307997"/>
                  </a:lnTo>
                  <a:lnTo>
                    <a:pt x="229332" y="2270419"/>
                  </a:lnTo>
                  <a:lnTo>
                    <a:pt x="205658" y="2232059"/>
                  </a:lnTo>
                  <a:lnTo>
                    <a:pt x="183149" y="2192940"/>
                  </a:lnTo>
                  <a:lnTo>
                    <a:pt x="161827" y="2153083"/>
                  </a:lnTo>
                  <a:lnTo>
                    <a:pt x="141715" y="2112511"/>
                  </a:lnTo>
                  <a:lnTo>
                    <a:pt x="122836" y="2071246"/>
                  </a:lnTo>
                  <a:lnTo>
                    <a:pt x="105213" y="2029311"/>
                  </a:lnTo>
                  <a:lnTo>
                    <a:pt x="88868" y="1986728"/>
                  </a:lnTo>
                  <a:lnTo>
                    <a:pt x="73825" y="1943520"/>
                  </a:lnTo>
                  <a:lnTo>
                    <a:pt x="60107" y="1899708"/>
                  </a:lnTo>
                  <a:lnTo>
                    <a:pt x="47735" y="1855315"/>
                  </a:lnTo>
                  <a:lnTo>
                    <a:pt x="36734" y="1810364"/>
                  </a:lnTo>
                  <a:lnTo>
                    <a:pt x="27125" y="1764876"/>
                  </a:lnTo>
                  <a:lnTo>
                    <a:pt x="18932" y="1718875"/>
                  </a:lnTo>
                  <a:lnTo>
                    <a:pt x="12177" y="1672382"/>
                  </a:lnTo>
                  <a:lnTo>
                    <a:pt x="6884" y="1625419"/>
                  </a:lnTo>
                  <a:lnTo>
                    <a:pt x="3074" y="1578010"/>
                  </a:lnTo>
                  <a:lnTo>
                    <a:pt x="772" y="1530177"/>
                  </a:lnTo>
                  <a:lnTo>
                    <a:pt x="0" y="1481941"/>
                  </a:lnTo>
                  <a:close/>
                </a:path>
              </a:pathLst>
            </a:custGeom>
            <a:ln w="2206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621248" y="1912289"/>
              <a:ext cx="3028950" cy="2964180"/>
            </a:xfrm>
            <a:custGeom>
              <a:avLst/>
              <a:gdLst/>
              <a:ahLst/>
              <a:cxnLst/>
              <a:rect l="l" t="t" r="r" b="b"/>
              <a:pathLst>
                <a:path w="3028950" h="2964179">
                  <a:moveTo>
                    <a:pt x="0" y="1481941"/>
                  </a:moveTo>
                  <a:lnTo>
                    <a:pt x="772" y="1433705"/>
                  </a:lnTo>
                  <a:lnTo>
                    <a:pt x="3074" y="1385872"/>
                  </a:lnTo>
                  <a:lnTo>
                    <a:pt x="6884" y="1338463"/>
                  </a:lnTo>
                  <a:lnTo>
                    <a:pt x="12177" y="1291500"/>
                  </a:lnTo>
                  <a:lnTo>
                    <a:pt x="18932" y="1245007"/>
                  </a:lnTo>
                  <a:lnTo>
                    <a:pt x="27125" y="1199006"/>
                  </a:lnTo>
                  <a:lnTo>
                    <a:pt x="36734" y="1153518"/>
                  </a:lnTo>
                  <a:lnTo>
                    <a:pt x="47735" y="1108567"/>
                  </a:lnTo>
                  <a:lnTo>
                    <a:pt x="60107" y="1064174"/>
                  </a:lnTo>
                  <a:lnTo>
                    <a:pt x="73825" y="1020362"/>
                  </a:lnTo>
                  <a:lnTo>
                    <a:pt x="88868" y="977154"/>
                  </a:lnTo>
                  <a:lnTo>
                    <a:pt x="105213" y="934571"/>
                  </a:lnTo>
                  <a:lnTo>
                    <a:pt x="122836" y="892636"/>
                  </a:lnTo>
                  <a:lnTo>
                    <a:pt x="141715" y="851371"/>
                  </a:lnTo>
                  <a:lnTo>
                    <a:pt x="161827" y="810799"/>
                  </a:lnTo>
                  <a:lnTo>
                    <a:pt x="183149" y="770942"/>
                  </a:lnTo>
                  <a:lnTo>
                    <a:pt x="205658" y="731823"/>
                  </a:lnTo>
                  <a:lnTo>
                    <a:pt x="229332" y="693463"/>
                  </a:lnTo>
                  <a:lnTo>
                    <a:pt x="254147" y="655885"/>
                  </a:lnTo>
                  <a:lnTo>
                    <a:pt x="280081" y="619111"/>
                  </a:lnTo>
                  <a:lnTo>
                    <a:pt x="307111" y="583164"/>
                  </a:lnTo>
                  <a:lnTo>
                    <a:pt x="335215" y="548066"/>
                  </a:lnTo>
                  <a:lnTo>
                    <a:pt x="364368" y="513840"/>
                  </a:lnTo>
                  <a:lnTo>
                    <a:pt x="394549" y="480507"/>
                  </a:lnTo>
                  <a:lnTo>
                    <a:pt x="425735" y="448090"/>
                  </a:lnTo>
                  <a:lnTo>
                    <a:pt x="457902" y="416612"/>
                  </a:lnTo>
                  <a:lnTo>
                    <a:pt x="491029" y="386095"/>
                  </a:lnTo>
                  <a:lnTo>
                    <a:pt x="525092" y="356560"/>
                  </a:lnTo>
                  <a:lnTo>
                    <a:pt x="560067" y="328032"/>
                  </a:lnTo>
                  <a:lnTo>
                    <a:pt x="595934" y="300530"/>
                  </a:lnTo>
                  <a:lnTo>
                    <a:pt x="632668" y="274079"/>
                  </a:lnTo>
                  <a:lnTo>
                    <a:pt x="670247" y="248701"/>
                  </a:lnTo>
                  <a:lnTo>
                    <a:pt x="708648" y="224417"/>
                  </a:lnTo>
                  <a:lnTo>
                    <a:pt x="747848" y="201251"/>
                  </a:lnTo>
                  <a:lnTo>
                    <a:pt x="787824" y="179224"/>
                  </a:lnTo>
                  <a:lnTo>
                    <a:pt x="828554" y="158359"/>
                  </a:lnTo>
                  <a:lnTo>
                    <a:pt x="870014" y="138678"/>
                  </a:lnTo>
                  <a:lnTo>
                    <a:pt x="912182" y="120204"/>
                  </a:lnTo>
                  <a:lnTo>
                    <a:pt x="955036" y="102958"/>
                  </a:lnTo>
                  <a:lnTo>
                    <a:pt x="998551" y="86964"/>
                  </a:lnTo>
                  <a:lnTo>
                    <a:pt x="1042706" y="72243"/>
                  </a:lnTo>
                  <a:lnTo>
                    <a:pt x="1087477" y="58819"/>
                  </a:lnTo>
                  <a:lnTo>
                    <a:pt x="1132842" y="46712"/>
                  </a:lnTo>
                  <a:lnTo>
                    <a:pt x="1178777" y="35946"/>
                  </a:lnTo>
                  <a:lnTo>
                    <a:pt x="1225261" y="26544"/>
                  </a:lnTo>
                  <a:lnTo>
                    <a:pt x="1272270" y="18526"/>
                  </a:lnTo>
                  <a:lnTo>
                    <a:pt x="1319781" y="11916"/>
                  </a:lnTo>
                  <a:lnTo>
                    <a:pt x="1367771" y="6736"/>
                  </a:lnTo>
                  <a:lnTo>
                    <a:pt x="1416219" y="3008"/>
                  </a:lnTo>
                  <a:lnTo>
                    <a:pt x="1465100" y="755"/>
                  </a:lnTo>
                  <a:lnTo>
                    <a:pt x="1514392" y="0"/>
                  </a:lnTo>
                  <a:lnTo>
                    <a:pt x="1563684" y="755"/>
                  </a:lnTo>
                  <a:lnTo>
                    <a:pt x="1612565" y="3008"/>
                  </a:lnTo>
                  <a:lnTo>
                    <a:pt x="1661012" y="6736"/>
                  </a:lnTo>
                  <a:lnTo>
                    <a:pt x="1709003" y="11916"/>
                  </a:lnTo>
                  <a:lnTo>
                    <a:pt x="1756514" y="18526"/>
                  </a:lnTo>
                  <a:lnTo>
                    <a:pt x="1803523" y="26544"/>
                  </a:lnTo>
                  <a:lnTo>
                    <a:pt x="1850006" y="35946"/>
                  </a:lnTo>
                  <a:lnTo>
                    <a:pt x="1895942" y="46712"/>
                  </a:lnTo>
                  <a:lnTo>
                    <a:pt x="1941307" y="58819"/>
                  </a:lnTo>
                  <a:lnTo>
                    <a:pt x="1986078" y="72243"/>
                  </a:lnTo>
                  <a:lnTo>
                    <a:pt x="2030233" y="86964"/>
                  </a:lnTo>
                  <a:lnTo>
                    <a:pt x="2073748" y="102958"/>
                  </a:lnTo>
                  <a:lnTo>
                    <a:pt x="2116601" y="120204"/>
                  </a:lnTo>
                  <a:lnTo>
                    <a:pt x="2158770" y="138678"/>
                  </a:lnTo>
                  <a:lnTo>
                    <a:pt x="2200230" y="158359"/>
                  </a:lnTo>
                  <a:lnTo>
                    <a:pt x="2240960" y="179224"/>
                  </a:lnTo>
                  <a:lnTo>
                    <a:pt x="2280936" y="201251"/>
                  </a:lnTo>
                  <a:lnTo>
                    <a:pt x="2320136" y="224417"/>
                  </a:lnTo>
                  <a:lnTo>
                    <a:pt x="2358537" y="248701"/>
                  </a:lnTo>
                  <a:lnTo>
                    <a:pt x="2396116" y="274079"/>
                  </a:lnTo>
                  <a:lnTo>
                    <a:pt x="2432850" y="300530"/>
                  </a:lnTo>
                  <a:lnTo>
                    <a:pt x="2468716" y="328032"/>
                  </a:lnTo>
                  <a:lnTo>
                    <a:pt x="2503692" y="356560"/>
                  </a:lnTo>
                  <a:lnTo>
                    <a:pt x="2537755" y="386095"/>
                  </a:lnTo>
                  <a:lnTo>
                    <a:pt x="2570881" y="416612"/>
                  </a:lnTo>
                  <a:lnTo>
                    <a:pt x="2603049" y="448090"/>
                  </a:lnTo>
                  <a:lnTo>
                    <a:pt x="2634234" y="480507"/>
                  </a:lnTo>
                  <a:lnTo>
                    <a:pt x="2664416" y="513840"/>
                  </a:lnTo>
                  <a:lnTo>
                    <a:pt x="2693569" y="548066"/>
                  </a:lnTo>
                  <a:lnTo>
                    <a:pt x="2721672" y="583164"/>
                  </a:lnTo>
                  <a:lnTo>
                    <a:pt x="2748703" y="619111"/>
                  </a:lnTo>
                  <a:lnTo>
                    <a:pt x="2774637" y="655885"/>
                  </a:lnTo>
                  <a:lnTo>
                    <a:pt x="2799452" y="693463"/>
                  </a:lnTo>
                  <a:lnTo>
                    <a:pt x="2823126" y="731823"/>
                  </a:lnTo>
                  <a:lnTo>
                    <a:pt x="2845635" y="770942"/>
                  </a:lnTo>
                  <a:lnTo>
                    <a:pt x="2866957" y="810799"/>
                  </a:lnTo>
                  <a:lnTo>
                    <a:pt x="2887069" y="851371"/>
                  </a:lnTo>
                  <a:lnTo>
                    <a:pt x="2905948" y="892636"/>
                  </a:lnTo>
                  <a:lnTo>
                    <a:pt x="2923571" y="934571"/>
                  </a:lnTo>
                  <a:lnTo>
                    <a:pt x="2939915" y="977154"/>
                  </a:lnTo>
                  <a:lnTo>
                    <a:pt x="2954958" y="1020362"/>
                  </a:lnTo>
                  <a:lnTo>
                    <a:pt x="2968677" y="1064174"/>
                  </a:lnTo>
                  <a:lnTo>
                    <a:pt x="2981048" y="1108567"/>
                  </a:lnTo>
                  <a:lnTo>
                    <a:pt x="2992050" y="1153518"/>
                  </a:lnTo>
                  <a:lnTo>
                    <a:pt x="3001658" y="1199006"/>
                  </a:lnTo>
                  <a:lnTo>
                    <a:pt x="3009852" y="1245007"/>
                  </a:lnTo>
                  <a:lnTo>
                    <a:pt x="3016606" y="1291500"/>
                  </a:lnTo>
                  <a:lnTo>
                    <a:pt x="3021900" y="1338463"/>
                  </a:lnTo>
                  <a:lnTo>
                    <a:pt x="3025709" y="1385872"/>
                  </a:lnTo>
                  <a:lnTo>
                    <a:pt x="3028011" y="1433705"/>
                  </a:lnTo>
                  <a:lnTo>
                    <a:pt x="3028784" y="1481941"/>
                  </a:lnTo>
                  <a:lnTo>
                    <a:pt x="3028011" y="1530177"/>
                  </a:lnTo>
                  <a:lnTo>
                    <a:pt x="3025709" y="1578010"/>
                  </a:lnTo>
                  <a:lnTo>
                    <a:pt x="3021900" y="1625419"/>
                  </a:lnTo>
                  <a:lnTo>
                    <a:pt x="3016606" y="1672382"/>
                  </a:lnTo>
                  <a:lnTo>
                    <a:pt x="3009852" y="1718875"/>
                  </a:lnTo>
                  <a:lnTo>
                    <a:pt x="3001658" y="1764876"/>
                  </a:lnTo>
                  <a:lnTo>
                    <a:pt x="2992050" y="1810364"/>
                  </a:lnTo>
                  <a:lnTo>
                    <a:pt x="2981048" y="1855315"/>
                  </a:lnTo>
                  <a:lnTo>
                    <a:pt x="2968677" y="1899708"/>
                  </a:lnTo>
                  <a:lnTo>
                    <a:pt x="2954958" y="1943520"/>
                  </a:lnTo>
                  <a:lnTo>
                    <a:pt x="2939915" y="1986728"/>
                  </a:lnTo>
                  <a:lnTo>
                    <a:pt x="2923571" y="2029311"/>
                  </a:lnTo>
                  <a:lnTo>
                    <a:pt x="2905948" y="2071246"/>
                  </a:lnTo>
                  <a:lnTo>
                    <a:pt x="2887069" y="2112511"/>
                  </a:lnTo>
                  <a:lnTo>
                    <a:pt x="2866957" y="2153083"/>
                  </a:lnTo>
                  <a:lnTo>
                    <a:pt x="2845635" y="2192940"/>
                  </a:lnTo>
                  <a:lnTo>
                    <a:pt x="2823126" y="2232059"/>
                  </a:lnTo>
                  <a:lnTo>
                    <a:pt x="2799452" y="2270419"/>
                  </a:lnTo>
                  <a:lnTo>
                    <a:pt x="2774637" y="2307997"/>
                  </a:lnTo>
                  <a:lnTo>
                    <a:pt x="2748703" y="2344771"/>
                  </a:lnTo>
                  <a:lnTo>
                    <a:pt x="2721672" y="2380718"/>
                  </a:lnTo>
                  <a:lnTo>
                    <a:pt x="2693569" y="2415816"/>
                  </a:lnTo>
                  <a:lnTo>
                    <a:pt x="2664416" y="2450042"/>
                  </a:lnTo>
                  <a:lnTo>
                    <a:pt x="2634234" y="2483375"/>
                  </a:lnTo>
                  <a:lnTo>
                    <a:pt x="2603049" y="2515791"/>
                  </a:lnTo>
                  <a:lnTo>
                    <a:pt x="2570881" y="2547270"/>
                  </a:lnTo>
                  <a:lnTo>
                    <a:pt x="2537755" y="2577787"/>
                  </a:lnTo>
                  <a:lnTo>
                    <a:pt x="2503692" y="2607322"/>
                  </a:lnTo>
                  <a:lnTo>
                    <a:pt x="2468716" y="2635850"/>
                  </a:lnTo>
                  <a:lnTo>
                    <a:pt x="2432850" y="2663352"/>
                  </a:lnTo>
                  <a:lnTo>
                    <a:pt x="2396116" y="2689802"/>
                  </a:lnTo>
                  <a:lnTo>
                    <a:pt x="2358537" y="2715181"/>
                  </a:lnTo>
                  <a:lnTo>
                    <a:pt x="2320136" y="2739465"/>
                  </a:lnTo>
                  <a:lnTo>
                    <a:pt x="2280936" y="2762631"/>
                  </a:lnTo>
                  <a:lnTo>
                    <a:pt x="2240960" y="2784658"/>
                  </a:lnTo>
                  <a:lnTo>
                    <a:pt x="2200230" y="2805523"/>
                  </a:lnTo>
                  <a:lnTo>
                    <a:pt x="2158770" y="2825204"/>
                  </a:lnTo>
                  <a:lnTo>
                    <a:pt x="2116601" y="2843678"/>
                  </a:lnTo>
                  <a:lnTo>
                    <a:pt x="2073748" y="2860924"/>
                  </a:lnTo>
                  <a:lnTo>
                    <a:pt x="2030233" y="2876918"/>
                  </a:lnTo>
                  <a:lnTo>
                    <a:pt x="1986078" y="2891639"/>
                  </a:lnTo>
                  <a:lnTo>
                    <a:pt x="1941307" y="2905063"/>
                  </a:lnTo>
                  <a:lnTo>
                    <a:pt x="1895942" y="2917170"/>
                  </a:lnTo>
                  <a:lnTo>
                    <a:pt x="1850006" y="2927936"/>
                  </a:lnTo>
                  <a:lnTo>
                    <a:pt x="1803523" y="2937338"/>
                  </a:lnTo>
                  <a:lnTo>
                    <a:pt x="1756514" y="2945356"/>
                  </a:lnTo>
                  <a:lnTo>
                    <a:pt x="1709003" y="2951966"/>
                  </a:lnTo>
                  <a:lnTo>
                    <a:pt x="1661012" y="2957146"/>
                  </a:lnTo>
                  <a:lnTo>
                    <a:pt x="1612565" y="2960874"/>
                  </a:lnTo>
                  <a:lnTo>
                    <a:pt x="1563684" y="2963127"/>
                  </a:lnTo>
                  <a:lnTo>
                    <a:pt x="1514392" y="2963882"/>
                  </a:lnTo>
                  <a:lnTo>
                    <a:pt x="1465100" y="2963127"/>
                  </a:lnTo>
                  <a:lnTo>
                    <a:pt x="1416219" y="2960874"/>
                  </a:lnTo>
                  <a:lnTo>
                    <a:pt x="1367771" y="2957146"/>
                  </a:lnTo>
                  <a:lnTo>
                    <a:pt x="1319781" y="2951966"/>
                  </a:lnTo>
                  <a:lnTo>
                    <a:pt x="1272270" y="2945356"/>
                  </a:lnTo>
                  <a:lnTo>
                    <a:pt x="1225261" y="2937338"/>
                  </a:lnTo>
                  <a:lnTo>
                    <a:pt x="1178777" y="2927936"/>
                  </a:lnTo>
                  <a:lnTo>
                    <a:pt x="1132842" y="2917170"/>
                  </a:lnTo>
                  <a:lnTo>
                    <a:pt x="1087477" y="2905063"/>
                  </a:lnTo>
                  <a:lnTo>
                    <a:pt x="1042706" y="2891639"/>
                  </a:lnTo>
                  <a:lnTo>
                    <a:pt x="998551" y="2876918"/>
                  </a:lnTo>
                  <a:lnTo>
                    <a:pt x="955036" y="2860924"/>
                  </a:lnTo>
                  <a:lnTo>
                    <a:pt x="912182" y="2843678"/>
                  </a:lnTo>
                  <a:lnTo>
                    <a:pt x="870014" y="2825204"/>
                  </a:lnTo>
                  <a:lnTo>
                    <a:pt x="828554" y="2805523"/>
                  </a:lnTo>
                  <a:lnTo>
                    <a:pt x="787824" y="2784658"/>
                  </a:lnTo>
                  <a:lnTo>
                    <a:pt x="747848" y="2762631"/>
                  </a:lnTo>
                  <a:lnTo>
                    <a:pt x="708648" y="2739465"/>
                  </a:lnTo>
                  <a:lnTo>
                    <a:pt x="670247" y="2715181"/>
                  </a:lnTo>
                  <a:lnTo>
                    <a:pt x="632668" y="2689802"/>
                  </a:lnTo>
                  <a:lnTo>
                    <a:pt x="595934" y="2663352"/>
                  </a:lnTo>
                  <a:lnTo>
                    <a:pt x="560067" y="2635850"/>
                  </a:lnTo>
                  <a:lnTo>
                    <a:pt x="525092" y="2607322"/>
                  </a:lnTo>
                  <a:lnTo>
                    <a:pt x="491029" y="2577787"/>
                  </a:lnTo>
                  <a:lnTo>
                    <a:pt x="457902" y="2547270"/>
                  </a:lnTo>
                  <a:lnTo>
                    <a:pt x="425735" y="2515791"/>
                  </a:lnTo>
                  <a:lnTo>
                    <a:pt x="394549" y="2483375"/>
                  </a:lnTo>
                  <a:lnTo>
                    <a:pt x="364368" y="2450042"/>
                  </a:lnTo>
                  <a:lnTo>
                    <a:pt x="335215" y="2415816"/>
                  </a:lnTo>
                  <a:lnTo>
                    <a:pt x="307111" y="2380718"/>
                  </a:lnTo>
                  <a:lnTo>
                    <a:pt x="280081" y="2344771"/>
                  </a:lnTo>
                  <a:lnTo>
                    <a:pt x="254147" y="2307997"/>
                  </a:lnTo>
                  <a:lnTo>
                    <a:pt x="229332" y="2270419"/>
                  </a:lnTo>
                  <a:lnTo>
                    <a:pt x="205658" y="2232059"/>
                  </a:lnTo>
                  <a:lnTo>
                    <a:pt x="183149" y="2192940"/>
                  </a:lnTo>
                  <a:lnTo>
                    <a:pt x="161827" y="2153083"/>
                  </a:lnTo>
                  <a:lnTo>
                    <a:pt x="141715" y="2112511"/>
                  </a:lnTo>
                  <a:lnTo>
                    <a:pt x="122836" y="2071246"/>
                  </a:lnTo>
                  <a:lnTo>
                    <a:pt x="105213" y="2029311"/>
                  </a:lnTo>
                  <a:lnTo>
                    <a:pt x="88868" y="1986728"/>
                  </a:lnTo>
                  <a:lnTo>
                    <a:pt x="73825" y="1943520"/>
                  </a:lnTo>
                  <a:lnTo>
                    <a:pt x="60107" y="1899708"/>
                  </a:lnTo>
                  <a:lnTo>
                    <a:pt x="47735" y="1855315"/>
                  </a:lnTo>
                  <a:lnTo>
                    <a:pt x="36734" y="1810364"/>
                  </a:lnTo>
                  <a:lnTo>
                    <a:pt x="27125" y="1764876"/>
                  </a:lnTo>
                  <a:lnTo>
                    <a:pt x="18932" y="1718875"/>
                  </a:lnTo>
                  <a:lnTo>
                    <a:pt x="12177" y="1672382"/>
                  </a:lnTo>
                  <a:lnTo>
                    <a:pt x="6884" y="1625419"/>
                  </a:lnTo>
                  <a:lnTo>
                    <a:pt x="3074" y="1578010"/>
                  </a:lnTo>
                  <a:lnTo>
                    <a:pt x="772" y="1530177"/>
                  </a:lnTo>
                  <a:lnTo>
                    <a:pt x="0" y="1481941"/>
                  </a:lnTo>
                  <a:close/>
                </a:path>
              </a:pathLst>
            </a:custGeom>
            <a:ln w="2206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3430254" y="2543234"/>
            <a:ext cx="761365" cy="43370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580"/>
              </a:lnSpc>
              <a:spcBef>
                <a:spcPts val="195"/>
              </a:spcBef>
            </a:pPr>
            <a:r>
              <a:rPr sz="1350" dirty="0">
                <a:latin typeface="Arial Narrow"/>
                <a:cs typeface="Arial Narrow"/>
              </a:rPr>
              <a:t>Dormant </a:t>
            </a:r>
            <a:r>
              <a:rPr sz="1350" spc="5" dirty="0">
                <a:latin typeface="Arial Narrow"/>
                <a:cs typeface="Arial Narrow"/>
              </a:rPr>
              <a:t> </a:t>
            </a:r>
            <a:r>
              <a:rPr sz="1350" dirty="0">
                <a:latin typeface="Arial Narrow"/>
                <a:cs typeface="Arial Narrow"/>
              </a:rPr>
              <a:t>s</a:t>
            </a:r>
            <a:r>
              <a:rPr sz="1350" spc="-5" dirty="0">
                <a:latin typeface="Arial Narrow"/>
                <a:cs typeface="Arial Narrow"/>
              </a:rPr>
              <a:t>t</a:t>
            </a:r>
            <a:r>
              <a:rPr sz="1350" dirty="0">
                <a:latin typeface="Arial Narrow"/>
                <a:cs typeface="Arial Narrow"/>
              </a:rPr>
              <a:t>akeho</a:t>
            </a:r>
            <a:r>
              <a:rPr sz="1350" spc="-5" dirty="0">
                <a:latin typeface="Arial Narrow"/>
                <a:cs typeface="Arial Narrow"/>
              </a:rPr>
              <a:t>l</a:t>
            </a:r>
            <a:r>
              <a:rPr sz="1350" dirty="0">
                <a:latin typeface="Arial Narrow"/>
                <a:cs typeface="Arial Narrow"/>
              </a:rPr>
              <a:t>der</a:t>
            </a:r>
            <a:endParaRPr sz="1350">
              <a:latin typeface="Arial Narrow"/>
              <a:cs typeface="Arial Narrow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19557" y="4100440"/>
            <a:ext cx="721360" cy="2330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latin typeface="Arial Narrow"/>
                <a:cs typeface="Arial Narrow"/>
              </a:rPr>
              <a:t>Dangerous</a:t>
            </a:r>
            <a:endParaRPr sz="1350">
              <a:latin typeface="Arial Narrow"/>
              <a:cs typeface="Arial Narrow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19557" y="4301580"/>
            <a:ext cx="761365" cy="2330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latin typeface="Arial Narrow"/>
                <a:cs typeface="Arial Narrow"/>
              </a:rPr>
              <a:t>stakeholder</a:t>
            </a:r>
            <a:endParaRPr sz="1350">
              <a:latin typeface="Arial Narrow"/>
              <a:cs typeface="Arial Narrow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506541" y="4165324"/>
            <a:ext cx="722630" cy="2330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latin typeface="Arial Narrow"/>
                <a:cs typeface="Arial Narrow"/>
              </a:rPr>
              <a:t>Dependent</a:t>
            </a:r>
            <a:endParaRPr sz="1350">
              <a:latin typeface="Arial Narrow"/>
              <a:cs typeface="Arial Narrow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506541" y="4366463"/>
            <a:ext cx="761365" cy="2330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latin typeface="Arial Narrow"/>
                <a:cs typeface="Arial Narrow"/>
              </a:rPr>
              <a:t>stakeholder</a:t>
            </a:r>
            <a:endParaRPr sz="1350">
              <a:latin typeface="Arial Narrow"/>
              <a:cs typeface="Arial Narrow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220264" y="2673002"/>
            <a:ext cx="853440" cy="2330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latin typeface="Arial Narrow"/>
                <a:cs typeface="Arial Narrow"/>
              </a:rPr>
              <a:t>Discretionary</a:t>
            </a:r>
            <a:endParaRPr sz="1350">
              <a:latin typeface="Arial Narrow"/>
              <a:cs typeface="Arial Narrow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220264" y="2874141"/>
            <a:ext cx="761365" cy="2330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latin typeface="Arial Narrow"/>
                <a:cs typeface="Arial Narrow"/>
              </a:rPr>
              <a:t>stakeholder</a:t>
            </a:r>
            <a:endParaRPr sz="1350">
              <a:latin typeface="Arial Narrow"/>
              <a:cs typeface="Arial Narrow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727934" y="5138578"/>
            <a:ext cx="761365" cy="43370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580"/>
              </a:lnSpc>
              <a:spcBef>
                <a:spcPts val="195"/>
              </a:spcBef>
            </a:pPr>
            <a:r>
              <a:rPr sz="1350" dirty="0">
                <a:latin typeface="Arial Narrow"/>
                <a:cs typeface="Arial Narrow"/>
              </a:rPr>
              <a:t>Demanding </a:t>
            </a:r>
            <a:r>
              <a:rPr sz="1350" spc="-295" dirty="0">
                <a:latin typeface="Arial Narrow"/>
                <a:cs typeface="Arial Narrow"/>
              </a:rPr>
              <a:t> </a:t>
            </a:r>
            <a:r>
              <a:rPr sz="1350" dirty="0">
                <a:latin typeface="Arial Narrow"/>
                <a:cs typeface="Arial Narrow"/>
              </a:rPr>
              <a:t>s</a:t>
            </a:r>
            <a:r>
              <a:rPr sz="1350" spc="-5" dirty="0">
                <a:latin typeface="Arial Narrow"/>
                <a:cs typeface="Arial Narrow"/>
              </a:rPr>
              <a:t>t</a:t>
            </a:r>
            <a:r>
              <a:rPr sz="1350" dirty="0">
                <a:latin typeface="Arial Narrow"/>
                <a:cs typeface="Arial Narrow"/>
              </a:rPr>
              <a:t>akeho</a:t>
            </a:r>
            <a:r>
              <a:rPr sz="1350" spc="-5" dirty="0">
                <a:latin typeface="Arial Narrow"/>
                <a:cs typeface="Arial Narrow"/>
              </a:rPr>
              <a:t>l</a:t>
            </a:r>
            <a:r>
              <a:rPr sz="1350" dirty="0">
                <a:latin typeface="Arial Narrow"/>
                <a:cs typeface="Arial Narrow"/>
              </a:rPr>
              <a:t>der</a:t>
            </a:r>
            <a:endParaRPr sz="1350">
              <a:latin typeface="Arial Narrow"/>
              <a:cs typeface="Arial Narrow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857701" y="2737885"/>
            <a:ext cx="761365" cy="43370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580"/>
              </a:lnSpc>
              <a:spcBef>
                <a:spcPts val="195"/>
              </a:spcBef>
            </a:pPr>
            <a:r>
              <a:rPr sz="1350" dirty="0">
                <a:latin typeface="Arial Narrow"/>
                <a:cs typeface="Arial Narrow"/>
              </a:rPr>
              <a:t>Dominant </a:t>
            </a:r>
            <a:r>
              <a:rPr sz="1350" spc="5" dirty="0">
                <a:latin typeface="Arial Narrow"/>
                <a:cs typeface="Arial Narrow"/>
              </a:rPr>
              <a:t> </a:t>
            </a:r>
            <a:r>
              <a:rPr sz="1350" dirty="0">
                <a:latin typeface="Arial Narrow"/>
                <a:cs typeface="Arial Narrow"/>
              </a:rPr>
              <a:t>s</a:t>
            </a:r>
            <a:r>
              <a:rPr sz="1350" spc="-5" dirty="0">
                <a:latin typeface="Arial Narrow"/>
                <a:cs typeface="Arial Narrow"/>
              </a:rPr>
              <a:t>t</a:t>
            </a:r>
            <a:r>
              <a:rPr sz="1350" dirty="0">
                <a:latin typeface="Arial Narrow"/>
                <a:cs typeface="Arial Narrow"/>
              </a:rPr>
              <a:t>akeho</a:t>
            </a:r>
            <a:r>
              <a:rPr sz="1350" spc="-5" dirty="0">
                <a:latin typeface="Arial Narrow"/>
                <a:cs typeface="Arial Narrow"/>
              </a:rPr>
              <a:t>l</a:t>
            </a:r>
            <a:r>
              <a:rPr sz="1350" dirty="0">
                <a:latin typeface="Arial Narrow"/>
                <a:cs typeface="Arial Narrow"/>
              </a:rPr>
              <a:t>der</a:t>
            </a:r>
            <a:endParaRPr sz="1350">
              <a:latin typeface="Arial Narrow"/>
              <a:cs typeface="Arial Narrow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792818" y="3406185"/>
            <a:ext cx="824230" cy="432434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12700" marR="5080">
              <a:lnSpc>
                <a:spcPts val="1570"/>
              </a:lnSpc>
              <a:spcBef>
                <a:spcPts val="200"/>
              </a:spcBef>
            </a:pPr>
            <a:r>
              <a:rPr sz="1350" b="1" dirty="0">
                <a:latin typeface="Arial Narrow"/>
                <a:cs typeface="Arial Narrow"/>
              </a:rPr>
              <a:t>Definitive </a:t>
            </a:r>
            <a:r>
              <a:rPr sz="1350" b="1" spc="5" dirty="0">
                <a:latin typeface="Arial Narrow"/>
                <a:cs typeface="Arial Narrow"/>
              </a:rPr>
              <a:t> </a:t>
            </a:r>
            <a:r>
              <a:rPr sz="1350" b="1" dirty="0">
                <a:latin typeface="Arial Narrow"/>
                <a:cs typeface="Arial Narrow"/>
              </a:rPr>
              <a:t>s</a:t>
            </a:r>
            <a:r>
              <a:rPr sz="1350" b="1" spc="-5" dirty="0">
                <a:latin typeface="Arial Narrow"/>
                <a:cs typeface="Arial Narrow"/>
              </a:rPr>
              <a:t>t</a:t>
            </a:r>
            <a:r>
              <a:rPr sz="1350" b="1" dirty="0">
                <a:latin typeface="Arial Narrow"/>
                <a:cs typeface="Arial Narrow"/>
              </a:rPr>
              <a:t>akeho</a:t>
            </a:r>
            <a:r>
              <a:rPr sz="1350" b="1" spc="-5" dirty="0">
                <a:latin typeface="Arial Narrow"/>
                <a:cs typeface="Arial Narrow"/>
              </a:rPr>
              <a:t>l</a:t>
            </a:r>
            <a:r>
              <a:rPr sz="1350" b="1" dirty="0">
                <a:latin typeface="Arial Narrow"/>
                <a:cs typeface="Arial Narrow"/>
              </a:rPr>
              <a:t>der</a:t>
            </a:r>
            <a:endParaRPr sz="1350">
              <a:latin typeface="Arial Narrow"/>
              <a:cs typeface="Arial Narrow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558744" y="1935351"/>
            <a:ext cx="282575" cy="4281170"/>
          </a:xfrm>
          <a:prstGeom prst="rect">
            <a:avLst/>
          </a:prstGeom>
          <a:solidFill>
            <a:srgbClr val="000000">
              <a:alpha val="999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 marL="40640">
              <a:lnSpc>
                <a:spcPts val="955"/>
              </a:lnSpc>
            </a:pPr>
            <a:r>
              <a:rPr sz="1500" b="1" spc="15" dirty="0">
                <a:latin typeface="Arial Narrow"/>
                <a:cs typeface="Arial Narrow"/>
              </a:rPr>
              <a:t>PO</a:t>
            </a:r>
            <a:endParaRPr sz="1500">
              <a:latin typeface="Arial Narrow"/>
              <a:cs typeface="Arial Narrow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817874" y="1811348"/>
            <a:ext cx="398145" cy="25907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00" b="1" spc="20" dirty="0">
                <a:latin typeface="Arial Narrow"/>
                <a:cs typeface="Arial Narrow"/>
              </a:rPr>
              <a:t>W</a:t>
            </a:r>
            <a:r>
              <a:rPr sz="1500" b="1" spc="15" dirty="0">
                <a:latin typeface="Arial Narrow"/>
                <a:cs typeface="Arial Narrow"/>
              </a:rPr>
              <a:t>ER</a:t>
            </a:r>
            <a:endParaRPr sz="1500">
              <a:latin typeface="Arial Narrow"/>
              <a:cs typeface="Arial Narrow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193523" y="1876231"/>
            <a:ext cx="1009650" cy="25907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00" b="1" spc="10" dirty="0">
                <a:latin typeface="Arial Narrow"/>
                <a:cs typeface="Arial Narrow"/>
              </a:rPr>
              <a:t>LEGITIMACY</a:t>
            </a:r>
            <a:endParaRPr sz="1500">
              <a:latin typeface="Arial Narrow"/>
              <a:cs typeface="Arial Narrow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79801" y="5574596"/>
            <a:ext cx="824865" cy="25907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00" b="1" spc="15" dirty="0">
                <a:latin typeface="Arial Narrow"/>
                <a:cs typeface="Arial Narrow"/>
              </a:rPr>
              <a:t>URGENCY</a:t>
            </a:r>
            <a:endParaRPr sz="1500">
              <a:latin typeface="Arial Narrow"/>
              <a:cs typeface="Arial Narrow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323290" y="4751872"/>
            <a:ext cx="1068705" cy="2330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350" dirty="0">
                <a:latin typeface="Arial Narrow"/>
                <a:cs typeface="Arial Narrow"/>
              </a:rPr>
              <a:t>Non-stakeholder</a:t>
            </a:r>
            <a:endParaRPr sz="1350">
              <a:latin typeface="Arial Narrow"/>
              <a:cs typeface="Arial Narrow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2611053" y="1883043"/>
            <a:ext cx="6012180" cy="4385945"/>
            <a:chOff x="2611053" y="1883043"/>
            <a:chExt cx="6012180" cy="4385945"/>
          </a:xfrm>
        </p:grpSpPr>
        <p:sp>
          <p:nvSpPr>
            <p:cNvPr id="23" name="object 23"/>
            <p:cNvSpPr/>
            <p:nvPr/>
          </p:nvSpPr>
          <p:spPr>
            <a:xfrm>
              <a:off x="2611053" y="1883043"/>
              <a:ext cx="6012180" cy="4385945"/>
            </a:xfrm>
            <a:custGeom>
              <a:avLst/>
              <a:gdLst/>
              <a:ahLst/>
              <a:cxnLst/>
              <a:rect l="l" t="t" r="r" b="b"/>
              <a:pathLst>
                <a:path w="6012180" h="4385945">
                  <a:moveTo>
                    <a:pt x="6011627" y="0"/>
                  </a:moveTo>
                  <a:lnTo>
                    <a:pt x="0" y="0"/>
                  </a:lnTo>
                  <a:lnTo>
                    <a:pt x="0" y="4385657"/>
                  </a:lnTo>
                  <a:lnTo>
                    <a:pt x="6011627" y="4385657"/>
                  </a:lnTo>
                  <a:lnTo>
                    <a:pt x="6011627" y="0"/>
                  </a:lnTo>
                  <a:close/>
                </a:path>
              </a:pathLst>
            </a:custGeom>
            <a:solidFill>
              <a:srgbClr val="FFFFFF">
                <a:alpha val="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3113573" y="3034900"/>
              <a:ext cx="958850" cy="2983230"/>
            </a:xfrm>
            <a:custGeom>
              <a:avLst/>
              <a:gdLst/>
              <a:ahLst/>
              <a:cxnLst/>
              <a:rect l="l" t="t" r="r" b="b"/>
              <a:pathLst>
                <a:path w="958850" h="2983229">
                  <a:moveTo>
                    <a:pt x="958510" y="0"/>
                  </a:moveTo>
                  <a:lnTo>
                    <a:pt x="0" y="0"/>
                  </a:lnTo>
                  <a:lnTo>
                    <a:pt x="0" y="2982609"/>
                  </a:lnTo>
                  <a:lnTo>
                    <a:pt x="958510" y="2982609"/>
                  </a:lnTo>
                  <a:lnTo>
                    <a:pt x="958510" y="0"/>
                  </a:lnTo>
                  <a:close/>
                </a:path>
              </a:pathLst>
            </a:custGeom>
            <a:solidFill>
              <a:srgbClr val="000000">
                <a:alpha val="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7254709" y="3344929"/>
              <a:ext cx="962025" cy="2672715"/>
            </a:xfrm>
            <a:custGeom>
              <a:avLst/>
              <a:gdLst/>
              <a:ahLst/>
              <a:cxnLst/>
              <a:rect l="l" t="t" r="r" b="b"/>
              <a:pathLst>
                <a:path w="962025" h="2672715">
                  <a:moveTo>
                    <a:pt x="961612" y="0"/>
                  </a:moveTo>
                  <a:lnTo>
                    <a:pt x="0" y="0"/>
                  </a:lnTo>
                  <a:lnTo>
                    <a:pt x="0" y="2672580"/>
                  </a:lnTo>
                  <a:lnTo>
                    <a:pt x="961612" y="2672580"/>
                  </a:lnTo>
                  <a:lnTo>
                    <a:pt x="961612" y="0"/>
                  </a:lnTo>
                  <a:close/>
                </a:path>
              </a:pathLst>
            </a:custGeom>
            <a:solidFill>
              <a:srgbClr val="000000">
                <a:alpha val="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85800" y="776986"/>
            <a:ext cx="8976360" cy="64160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135890">
              <a:lnSpc>
                <a:spcPct val="104299"/>
              </a:lnSpc>
            </a:pP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Discretionary</a:t>
            </a:r>
            <a:r>
              <a:rPr sz="2000" b="1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b="1" spc="-80" dirty="0">
                <a:solidFill>
                  <a:srgbClr val="1F3131"/>
                </a:solidFill>
                <a:latin typeface="Arial"/>
                <a:cs typeface="Arial"/>
              </a:rPr>
              <a:t>stakeholders:</a:t>
            </a:r>
            <a:r>
              <a:rPr sz="2000" b="1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20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little</a:t>
            </a:r>
            <a:r>
              <a:rPr sz="20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urgency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or</a:t>
            </a:r>
            <a:r>
              <a:rPr sz="20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power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are </a:t>
            </a:r>
            <a:r>
              <a:rPr sz="2000" spc="-5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unlikely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2000" spc="-70" dirty="0">
                <a:solidFill>
                  <a:srgbClr val="1F3131"/>
                </a:solidFill>
                <a:latin typeface="Arial"/>
                <a:cs typeface="Arial"/>
              </a:rPr>
              <a:t>exert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much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pressure.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They have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legitimate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claims.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Recipients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corporate </a:t>
            </a:r>
            <a:r>
              <a:rPr sz="2000" spc="-5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philanthropy,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beneficiaries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charities.</a:t>
            </a:r>
            <a:endParaRPr sz="2000">
              <a:latin typeface="Arial"/>
              <a:cs typeface="Arial"/>
            </a:endParaRPr>
          </a:p>
          <a:p>
            <a:pPr marL="12700" marR="417830">
              <a:lnSpc>
                <a:spcPct val="104500"/>
              </a:lnSpc>
              <a:spcBef>
                <a:spcPts val="890"/>
              </a:spcBef>
            </a:pPr>
            <a:r>
              <a:rPr sz="2000" b="1" spc="-75" dirty="0">
                <a:solidFill>
                  <a:srgbClr val="1F3131"/>
                </a:solidFill>
                <a:latin typeface="Arial"/>
                <a:cs typeface="Arial"/>
              </a:rPr>
              <a:t>Dormant</a:t>
            </a:r>
            <a:r>
              <a:rPr sz="2000" b="1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stakeholders:</a:t>
            </a:r>
            <a:r>
              <a:rPr sz="2000" b="1" spc="-229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much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power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but</a:t>
            </a:r>
            <a:r>
              <a:rPr sz="20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no</a:t>
            </a:r>
            <a:r>
              <a:rPr sz="20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legitimacy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or </a:t>
            </a:r>
            <a:r>
              <a:rPr sz="2000" spc="-5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urgency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therefore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are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not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likely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0" dirty="0">
                <a:solidFill>
                  <a:srgbClr val="1F3131"/>
                </a:solidFill>
                <a:latin typeface="Arial"/>
                <a:cs typeface="Arial"/>
              </a:rPr>
              <a:t>become</a:t>
            </a:r>
            <a:r>
              <a:rPr sz="2000" spc="-229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heavily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involved.</a:t>
            </a:r>
            <a:endParaRPr sz="2000">
              <a:latin typeface="Arial"/>
              <a:cs typeface="Arial"/>
            </a:endParaRPr>
          </a:p>
          <a:p>
            <a:pPr marL="12700" marR="15875">
              <a:lnSpc>
                <a:spcPct val="104200"/>
              </a:lnSpc>
              <a:spcBef>
                <a:spcPts val="894"/>
              </a:spcBef>
            </a:pPr>
            <a:r>
              <a:rPr sz="2000" b="1" spc="-8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b="1" spc="-9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000" b="1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000" b="1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000" b="1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000" b="1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ak</a:t>
            </a:r>
            <a:r>
              <a:rPr sz="2000" b="1" spc="-9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ho</a:t>
            </a:r>
            <a:r>
              <a:rPr sz="2000" b="1" spc="-10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000" b="1" spc="-9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000" b="1" spc="-9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000" b="1" dirty="0">
                <a:solidFill>
                  <a:srgbClr val="1F3131"/>
                </a:solidFill>
                <a:latin typeface="Arial"/>
                <a:cs typeface="Arial"/>
              </a:rPr>
              <a:t>:</a:t>
            </a:r>
            <a:r>
              <a:rPr sz="2000" b="1" spc="-229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eh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000" spc="-229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ha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littl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po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eg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itim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bu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an 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make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much</a:t>
            </a:r>
            <a:r>
              <a:rPr sz="20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"noise"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because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want</a:t>
            </a:r>
            <a:r>
              <a:rPr sz="20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things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0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be</a:t>
            </a:r>
            <a:r>
              <a:rPr sz="20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addressed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immediately.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People</a:t>
            </a:r>
            <a:r>
              <a:rPr sz="20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with </a:t>
            </a:r>
            <a:r>
              <a:rPr sz="2000" spc="-5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unjustified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claims,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0" dirty="0">
                <a:solidFill>
                  <a:srgbClr val="1F3131"/>
                </a:solidFill>
                <a:latin typeface="Arial"/>
                <a:cs typeface="Arial"/>
              </a:rPr>
              <a:t>serial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complainers.</a:t>
            </a:r>
            <a:endParaRPr sz="2000">
              <a:latin typeface="Arial"/>
              <a:cs typeface="Arial"/>
            </a:endParaRPr>
          </a:p>
          <a:p>
            <a:pPr marL="12700" marR="135255" algn="just">
              <a:lnSpc>
                <a:spcPct val="104299"/>
              </a:lnSpc>
              <a:spcBef>
                <a:spcPts val="895"/>
              </a:spcBef>
            </a:pPr>
            <a:r>
              <a:rPr sz="2000" b="1" spc="-75" dirty="0">
                <a:solidFill>
                  <a:srgbClr val="1F3131"/>
                </a:solidFill>
                <a:latin typeface="Arial"/>
                <a:cs typeface="Arial"/>
              </a:rPr>
              <a:t>Dominant</a:t>
            </a:r>
            <a:r>
              <a:rPr sz="2000" b="1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stakeholders:</a:t>
            </a:r>
            <a:r>
              <a:rPr sz="2000" b="1" spc="-229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both</a:t>
            </a:r>
            <a:r>
              <a:rPr sz="20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formal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power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legitimacy, 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but</a:t>
            </a:r>
            <a:r>
              <a:rPr sz="20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little</a:t>
            </a:r>
            <a:r>
              <a:rPr sz="20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urgency.</a:t>
            </a:r>
            <a:r>
              <a:rPr sz="2000" spc="-2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20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are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tend</a:t>
            </a:r>
            <a:r>
              <a:rPr sz="20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0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certain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expectations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must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be</a:t>
            </a:r>
            <a:r>
              <a:rPr sz="20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met.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0" dirty="0">
                <a:solidFill>
                  <a:srgbClr val="1F3131"/>
                </a:solidFill>
                <a:latin typeface="Arial"/>
                <a:cs typeface="Arial"/>
              </a:rPr>
              <a:t>Board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2000" spc="-5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directors.</a:t>
            </a:r>
            <a:endParaRPr sz="2000">
              <a:latin typeface="Arial"/>
              <a:cs typeface="Arial"/>
            </a:endParaRPr>
          </a:p>
          <a:p>
            <a:pPr marL="12700" marR="345440">
              <a:lnSpc>
                <a:spcPct val="104000"/>
              </a:lnSpc>
              <a:spcBef>
                <a:spcPts val="900"/>
              </a:spcBef>
            </a:pPr>
            <a:r>
              <a:rPr sz="2000" b="1" spc="-75" dirty="0">
                <a:solidFill>
                  <a:srgbClr val="1F3131"/>
                </a:solidFill>
                <a:latin typeface="Arial"/>
                <a:cs typeface="Arial"/>
              </a:rPr>
              <a:t>Dangerous</a:t>
            </a:r>
            <a:r>
              <a:rPr sz="2000" b="1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stakeholders:</a:t>
            </a:r>
            <a:r>
              <a:rPr sz="2000" b="1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power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urgency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but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are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not </a:t>
            </a:r>
            <a:r>
              <a:rPr sz="2000" spc="-5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really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pertinent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project.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(strikers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terrorists)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ct val="104000"/>
              </a:lnSpc>
              <a:spcBef>
                <a:spcPts val="910"/>
              </a:spcBef>
            </a:pPr>
            <a:r>
              <a:rPr sz="2000" b="1" spc="-75" dirty="0">
                <a:solidFill>
                  <a:srgbClr val="1F3131"/>
                </a:solidFill>
                <a:latin typeface="Arial"/>
                <a:cs typeface="Arial"/>
              </a:rPr>
              <a:t>Dependent</a:t>
            </a:r>
            <a:r>
              <a:rPr sz="2000" b="1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stakeholders:</a:t>
            </a:r>
            <a:r>
              <a:rPr sz="2000" b="1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20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0" dirty="0">
                <a:solidFill>
                  <a:srgbClr val="1F3131"/>
                </a:solidFill>
                <a:latin typeface="Arial"/>
                <a:cs typeface="Arial"/>
              </a:rPr>
              <a:t>urgent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0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legitimate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stakes</a:t>
            </a:r>
            <a:r>
              <a:rPr sz="2000" spc="-229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0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2000" spc="-5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project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but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little 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power.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These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stakeholders </a:t>
            </a:r>
            <a:r>
              <a:rPr sz="2000" spc="-60" dirty="0">
                <a:solidFill>
                  <a:srgbClr val="1F3131"/>
                </a:solidFill>
                <a:latin typeface="Arial"/>
                <a:cs typeface="Arial"/>
              </a:rPr>
              <a:t>may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lean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on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another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stakeholder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group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2000" spc="-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ha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hea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(r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000" spc="-10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&amp;</a:t>
            </a:r>
            <a:r>
              <a:rPr sz="20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im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im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pa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000" spc="-9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0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den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ts</a:t>
            </a:r>
            <a:r>
              <a:rPr sz="2000" dirty="0">
                <a:solidFill>
                  <a:srgbClr val="1F3131"/>
                </a:solidFill>
                <a:latin typeface="Arial"/>
                <a:cs typeface="Arial"/>
              </a:rPr>
              <a:t>)</a:t>
            </a:r>
            <a:endParaRPr sz="2000">
              <a:latin typeface="Arial"/>
              <a:cs typeface="Arial"/>
            </a:endParaRPr>
          </a:p>
          <a:p>
            <a:pPr marL="12700" marR="120650">
              <a:lnSpc>
                <a:spcPct val="104000"/>
              </a:lnSpc>
              <a:spcBef>
                <a:spcPts val="915"/>
              </a:spcBef>
            </a:pP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Definitive</a:t>
            </a:r>
            <a:r>
              <a:rPr sz="2000" b="1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b="1" spc="-85" dirty="0">
                <a:solidFill>
                  <a:srgbClr val="1F3131"/>
                </a:solidFill>
                <a:latin typeface="Arial"/>
                <a:cs typeface="Arial"/>
              </a:rPr>
              <a:t>stakeholders:</a:t>
            </a:r>
            <a:r>
              <a:rPr sz="2000" b="1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20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20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90" dirty="0">
                <a:solidFill>
                  <a:srgbClr val="1F3131"/>
                </a:solidFill>
                <a:latin typeface="Arial"/>
                <a:cs typeface="Arial"/>
              </a:rPr>
              <a:t>power,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legitimacy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0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urgency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5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000" spc="-5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therefore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5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highest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salience.</a:t>
            </a:r>
            <a:r>
              <a:rPr sz="20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55" dirty="0">
                <a:solidFill>
                  <a:srgbClr val="1F3131"/>
                </a:solidFill>
                <a:latin typeface="Arial"/>
                <a:cs typeface="Arial"/>
              </a:rPr>
              <a:t>(at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0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80" dirty="0">
                <a:solidFill>
                  <a:srgbClr val="1F3131"/>
                </a:solidFill>
                <a:latin typeface="Arial"/>
                <a:cs typeface="Arial"/>
              </a:rPr>
              <a:t>intersection</a:t>
            </a:r>
            <a:r>
              <a:rPr sz="20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0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60" dirty="0">
                <a:solidFill>
                  <a:srgbClr val="1F3131"/>
                </a:solidFill>
                <a:latin typeface="Arial"/>
                <a:cs typeface="Arial"/>
              </a:rPr>
              <a:t>all</a:t>
            </a:r>
            <a:r>
              <a:rPr sz="20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0" dirty="0">
                <a:solidFill>
                  <a:srgbClr val="1F3131"/>
                </a:solidFill>
                <a:latin typeface="Arial"/>
                <a:cs typeface="Arial"/>
              </a:rPr>
              <a:t>other</a:t>
            </a:r>
            <a:r>
              <a:rPr sz="20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spc="-75" dirty="0">
                <a:solidFill>
                  <a:srgbClr val="1F3131"/>
                </a:solidFill>
                <a:latin typeface="Arial"/>
                <a:cs typeface="Arial"/>
              </a:rPr>
              <a:t>regions)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34957" y="754443"/>
            <a:ext cx="502158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200" dirty="0"/>
              <a:t> </a:t>
            </a:r>
            <a:r>
              <a:rPr spc="-90" dirty="0"/>
              <a:t>sal</a:t>
            </a:r>
            <a:r>
              <a:rPr spc="-85" dirty="0"/>
              <a:t>i</a:t>
            </a:r>
            <a:r>
              <a:rPr spc="-90" dirty="0"/>
              <a:t>e</a:t>
            </a:r>
            <a:r>
              <a:rPr spc="-80" dirty="0"/>
              <a:t>n</a:t>
            </a:r>
            <a:r>
              <a:rPr spc="-90" dirty="0"/>
              <a:t>c</a:t>
            </a:r>
            <a:r>
              <a:rPr dirty="0"/>
              <a:t>e</a:t>
            </a:r>
            <a:r>
              <a:rPr spc="-165" dirty="0"/>
              <a:t> </a:t>
            </a:r>
            <a:r>
              <a:rPr spc="-80" dirty="0"/>
              <a:t>mod</a:t>
            </a:r>
            <a:r>
              <a:rPr spc="-90" dirty="0"/>
              <a:t>el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78991" y="1720596"/>
            <a:ext cx="7706867" cy="4325111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94465" y="1568753"/>
            <a:ext cx="388239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P</a:t>
            </a:r>
            <a:r>
              <a:rPr spc="-85" dirty="0"/>
              <a:t>o</a:t>
            </a:r>
            <a:r>
              <a:rPr spc="-80" dirty="0"/>
              <a:t>w</a:t>
            </a:r>
            <a:r>
              <a:rPr spc="-90" dirty="0"/>
              <a:t>er</a:t>
            </a:r>
            <a:r>
              <a:rPr spc="-80" dirty="0"/>
              <a:t>-</a:t>
            </a:r>
            <a:r>
              <a:rPr spc="-85" dirty="0"/>
              <a:t>I</a:t>
            </a:r>
            <a:r>
              <a:rPr spc="-80" dirty="0"/>
              <a:t>nt</a:t>
            </a:r>
            <a:r>
              <a:rPr spc="-90" dirty="0"/>
              <a:t>eres</a:t>
            </a:r>
            <a:r>
              <a:rPr dirty="0"/>
              <a:t>t</a:t>
            </a:r>
            <a:r>
              <a:rPr spc="-200" dirty="0"/>
              <a:t> </a:t>
            </a:r>
            <a:r>
              <a:rPr spc="-80" dirty="0"/>
              <a:t>M</a:t>
            </a:r>
            <a:r>
              <a:rPr spc="-90" dirty="0"/>
              <a:t>a</a:t>
            </a:r>
            <a:r>
              <a:rPr spc="-80" dirty="0"/>
              <a:t>t</a:t>
            </a:r>
            <a:r>
              <a:rPr spc="-90" dirty="0"/>
              <a:t>ri</a:t>
            </a:r>
            <a:r>
              <a:rPr dirty="0"/>
              <a:t>x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42750" y="2317750"/>
            <a:ext cx="8737600" cy="2900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objective</a:t>
            </a:r>
            <a:r>
              <a:rPr sz="24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categorise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basis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b="1" i="1" spc="-90" dirty="0">
                <a:solidFill>
                  <a:srgbClr val="1F3131"/>
                </a:solidFill>
                <a:latin typeface="Arial"/>
                <a:cs typeface="Arial"/>
              </a:rPr>
              <a:t>power </a:t>
            </a:r>
            <a:r>
              <a:rPr sz="2400" b="1" i="1" spc="-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b="1" i="1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b="1" i="1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400" b="1" i="1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400" b="1" i="1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b="1" i="1" spc="-90" dirty="0">
                <a:solidFill>
                  <a:srgbClr val="1F3131"/>
                </a:solidFill>
                <a:latin typeface="Arial"/>
                <a:cs typeface="Arial"/>
              </a:rPr>
              <a:t>posses</a:t>
            </a:r>
            <a:r>
              <a:rPr sz="2400" b="1" i="1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b="1" i="1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00" dirty="0">
                <a:solidFill>
                  <a:srgbClr val="1F3131"/>
                </a:solidFill>
                <a:latin typeface="Arial"/>
                <a:cs typeface="Arial"/>
              </a:rPr>
              <a:t>x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whi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4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li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el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4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b="1" i="1" spc="-90" dirty="0">
                <a:solidFill>
                  <a:srgbClr val="1F3131"/>
                </a:solidFill>
                <a:latin typeface="Arial"/>
                <a:cs typeface="Arial"/>
              </a:rPr>
              <a:t>hav</a:t>
            </a:r>
            <a:r>
              <a:rPr sz="2400" b="1" i="1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b="1" i="1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b="1" i="1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b="1" i="1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b="1" i="1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b="1" i="1" spc="-90" dirty="0">
                <a:solidFill>
                  <a:srgbClr val="1F3131"/>
                </a:solidFill>
                <a:latin typeface="Arial"/>
                <a:cs typeface="Arial"/>
              </a:rPr>
              <a:t>show  </a:t>
            </a:r>
            <a:r>
              <a:rPr sz="2400" b="1" i="1" spc="-45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400" b="1" i="1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b="1" i="1" spc="-80" dirty="0">
                <a:solidFill>
                  <a:srgbClr val="1F3131"/>
                </a:solidFill>
                <a:latin typeface="Arial"/>
                <a:cs typeface="Arial"/>
              </a:rPr>
              <a:t>interest</a:t>
            </a:r>
            <a:r>
              <a:rPr sz="2400" b="1" i="1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organisation’s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activities.</a:t>
            </a:r>
            <a:endParaRPr sz="2400">
              <a:latin typeface="Arial"/>
              <a:cs typeface="Arial"/>
            </a:endParaRPr>
          </a:p>
          <a:p>
            <a:pPr marL="12700" marR="41275">
              <a:lnSpc>
                <a:spcPct val="121100"/>
              </a:lnSpc>
              <a:spcBef>
                <a:spcPts val="865"/>
              </a:spcBef>
            </a:pPr>
            <a:r>
              <a:rPr sz="2000" b="1" spc="-65" dirty="0">
                <a:solidFill>
                  <a:srgbClr val="1F3131"/>
                </a:solidFill>
                <a:latin typeface="Arial"/>
                <a:cs typeface="Arial"/>
              </a:rPr>
              <a:t>Power</a:t>
            </a:r>
            <a:r>
              <a:rPr sz="2000" b="1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1F3131"/>
                </a:solidFill>
                <a:latin typeface="Arial"/>
                <a:cs typeface="Arial"/>
              </a:rPr>
              <a:t>–</a:t>
            </a:r>
            <a:r>
              <a:rPr sz="2000" b="1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How</a:t>
            </a:r>
            <a:r>
              <a:rPr sz="16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much</a:t>
            </a:r>
            <a:r>
              <a:rPr sz="16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influence</a:t>
            </a:r>
            <a:r>
              <a:rPr sz="16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do</a:t>
            </a:r>
            <a:r>
              <a:rPr sz="16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0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16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16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over</a:t>
            </a:r>
            <a:r>
              <a:rPr sz="16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your</a:t>
            </a:r>
            <a:r>
              <a:rPr sz="16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project/idea.</a:t>
            </a:r>
            <a:r>
              <a:rPr sz="16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Can</a:t>
            </a:r>
            <a:r>
              <a:rPr sz="16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6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help</a:t>
            </a:r>
            <a:r>
              <a:rPr sz="16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6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move</a:t>
            </a:r>
            <a:r>
              <a:rPr sz="16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16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forward</a:t>
            </a:r>
            <a:r>
              <a:rPr sz="16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or</a:t>
            </a:r>
            <a:r>
              <a:rPr sz="16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0" dirty="0">
                <a:solidFill>
                  <a:srgbClr val="1F3131"/>
                </a:solidFill>
                <a:latin typeface="Arial"/>
                <a:cs typeface="Arial"/>
              </a:rPr>
              <a:t>could </a:t>
            </a:r>
            <a:r>
              <a:rPr sz="1600" spc="-4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0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16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stop</a:t>
            </a:r>
            <a:r>
              <a:rPr sz="16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16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16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its</a:t>
            </a:r>
            <a:r>
              <a:rPr sz="16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tracks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75"/>
              </a:spcBef>
            </a:pPr>
            <a:r>
              <a:rPr sz="2000" b="1" spc="-80" dirty="0">
                <a:solidFill>
                  <a:srgbClr val="1F3131"/>
                </a:solidFill>
                <a:latin typeface="Arial"/>
                <a:cs typeface="Arial"/>
              </a:rPr>
              <a:t>Interest</a:t>
            </a:r>
            <a:r>
              <a:rPr sz="2000" b="1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1F3131"/>
                </a:solidFill>
                <a:latin typeface="Arial"/>
                <a:cs typeface="Arial"/>
              </a:rPr>
              <a:t>–</a:t>
            </a:r>
            <a:r>
              <a:rPr sz="2000" b="1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How</a:t>
            </a:r>
            <a:r>
              <a:rPr sz="16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much</a:t>
            </a:r>
            <a:r>
              <a:rPr sz="16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interest</a:t>
            </a:r>
            <a:r>
              <a:rPr sz="16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do</a:t>
            </a:r>
            <a:r>
              <a:rPr sz="16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0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16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have</a:t>
            </a:r>
            <a:r>
              <a:rPr sz="16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16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5" dirty="0">
                <a:solidFill>
                  <a:srgbClr val="1F3131"/>
                </a:solidFill>
                <a:latin typeface="Arial"/>
                <a:cs typeface="Arial"/>
              </a:rPr>
              <a:t>your</a:t>
            </a:r>
            <a:r>
              <a:rPr sz="16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85" dirty="0">
                <a:solidFill>
                  <a:srgbClr val="1F3131"/>
                </a:solidFill>
                <a:latin typeface="Arial"/>
                <a:cs typeface="Arial"/>
              </a:rPr>
              <a:t>project/idea?</a:t>
            </a:r>
            <a:r>
              <a:rPr sz="16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5" dirty="0">
                <a:solidFill>
                  <a:srgbClr val="1F3131"/>
                </a:solidFill>
                <a:latin typeface="Arial"/>
                <a:cs typeface="Arial"/>
              </a:rPr>
              <a:t>Will</a:t>
            </a:r>
            <a:r>
              <a:rPr sz="16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16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be</a:t>
            </a:r>
            <a:r>
              <a:rPr sz="16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80" dirty="0">
                <a:solidFill>
                  <a:srgbClr val="1F3131"/>
                </a:solidFill>
                <a:latin typeface="Arial"/>
                <a:cs typeface="Arial"/>
              </a:rPr>
              <a:t>beneficial</a:t>
            </a:r>
            <a:r>
              <a:rPr sz="16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6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70" dirty="0">
                <a:solidFill>
                  <a:srgbClr val="1F3131"/>
                </a:solidFill>
                <a:latin typeface="Arial"/>
                <a:cs typeface="Arial"/>
              </a:rPr>
              <a:t>them</a:t>
            </a:r>
            <a:r>
              <a:rPr sz="16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16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600" spc="-90" dirty="0">
                <a:solidFill>
                  <a:srgbClr val="1F3131"/>
                </a:solidFill>
                <a:latin typeface="Arial"/>
                <a:cs typeface="Arial"/>
              </a:rPr>
              <a:t>example?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55811" y="965463"/>
            <a:ext cx="388239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P</a:t>
            </a:r>
            <a:r>
              <a:rPr spc="-85" dirty="0"/>
              <a:t>o</a:t>
            </a:r>
            <a:r>
              <a:rPr spc="-80" dirty="0"/>
              <a:t>w</a:t>
            </a:r>
            <a:r>
              <a:rPr spc="-90" dirty="0"/>
              <a:t>er</a:t>
            </a:r>
            <a:r>
              <a:rPr spc="-80" dirty="0"/>
              <a:t>-</a:t>
            </a:r>
            <a:r>
              <a:rPr spc="-85" dirty="0"/>
              <a:t>I</a:t>
            </a:r>
            <a:r>
              <a:rPr spc="-80" dirty="0"/>
              <a:t>nt</a:t>
            </a:r>
            <a:r>
              <a:rPr spc="-90" dirty="0"/>
              <a:t>eres</a:t>
            </a:r>
            <a:r>
              <a:rPr dirty="0"/>
              <a:t>t</a:t>
            </a:r>
            <a:r>
              <a:rPr spc="-200" dirty="0"/>
              <a:t> </a:t>
            </a:r>
            <a:r>
              <a:rPr spc="-80" dirty="0"/>
              <a:t>M</a:t>
            </a:r>
            <a:r>
              <a:rPr spc="-90" dirty="0"/>
              <a:t>a</a:t>
            </a:r>
            <a:r>
              <a:rPr spc="-80" dirty="0"/>
              <a:t>t</a:t>
            </a:r>
            <a:r>
              <a:rPr spc="-90" dirty="0"/>
              <a:t>ri</a:t>
            </a:r>
            <a:r>
              <a:rPr dirty="0"/>
              <a:t>x</a:t>
            </a:r>
          </a:p>
        </p:txBody>
      </p:sp>
      <p:sp>
        <p:nvSpPr>
          <p:cNvPr id="3" name="object 3"/>
          <p:cNvSpPr/>
          <p:nvPr/>
        </p:nvSpPr>
        <p:spPr>
          <a:xfrm>
            <a:off x="1688592" y="1784608"/>
            <a:ext cx="609600" cy="4724400"/>
          </a:xfrm>
          <a:custGeom>
            <a:avLst/>
            <a:gdLst/>
            <a:ahLst/>
            <a:cxnLst/>
            <a:rect l="l" t="t" r="r" b="b"/>
            <a:pathLst>
              <a:path w="609600" h="4724400">
                <a:moveTo>
                  <a:pt x="0" y="748931"/>
                </a:moveTo>
                <a:lnTo>
                  <a:pt x="304800" y="0"/>
                </a:lnTo>
                <a:lnTo>
                  <a:pt x="609600" y="748931"/>
                </a:lnTo>
                <a:lnTo>
                  <a:pt x="425640" y="748931"/>
                </a:lnTo>
                <a:lnTo>
                  <a:pt x="425640" y="4724400"/>
                </a:lnTo>
                <a:lnTo>
                  <a:pt x="183959" y="4724400"/>
                </a:lnTo>
                <a:lnTo>
                  <a:pt x="183959" y="748931"/>
                </a:lnTo>
                <a:lnTo>
                  <a:pt x="0" y="748931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935956" y="3529350"/>
            <a:ext cx="103505" cy="25158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P</a:t>
            </a:r>
            <a:endParaRPr sz="100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</a:pP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o </a:t>
            </a:r>
            <a:r>
              <a:rPr sz="1000" spc="-215" dirty="0">
                <a:solidFill>
                  <a:srgbClr val="1F3131"/>
                </a:solidFill>
                <a:latin typeface="Calibri"/>
                <a:cs typeface="Calibri"/>
              </a:rPr>
              <a:t> </a:t>
            </a: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w  e </a:t>
            </a:r>
            <a:r>
              <a:rPr sz="1000" spc="-215" dirty="0">
                <a:solidFill>
                  <a:srgbClr val="1F3131"/>
                </a:solidFill>
                <a:latin typeface="Calibri"/>
                <a:cs typeface="Calibri"/>
              </a:rPr>
              <a:t> </a:t>
            </a: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r</a:t>
            </a: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1300">
              <a:latin typeface="Calibri"/>
              <a:cs typeface="Calibri"/>
            </a:endParaRPr>
          </a:p>
          <a:p>
            <a:pPr marL="26034">
              <a:lnSpc>
                <a:spcPct val="100000"/>
              </a:lnSpc>
            </a:pP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I</a:t>
            </a:r>
            <a:endParaRPr sz="1000">
              <a:latin typeface="Calibri"/>
              <a:cs typeface="Calibri"/>
            </a:endParaRPr>
          </a:p>
          <a:p>
            <a:pPr marL="12700" marR="15875" algn="just">
              <a:lnSpc>
                <a:spcPct val="100000"/>
              </a:lnSpc>
            </a:pP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n  </a:t>
            </a:r>
            <a:r>
              <a:rPr sz="1000" dirty="0">
                <a:solidFill>
                  <a:srgbClr val="1F3131"/>
                </a:solidFill>
                <a:latin typeface="Calibri"/>
                <a:cs typeface="Calibri"/>
              </a:rPr>
              <a:t> </a:t>
            </a: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f </a:t>
            </a:r>
            <a:r>
              <a:rPr sz="1000" spc="-210" dirty="0">
                <a:solidFill>
                  <a:srgbClr val="1F3131"/>
                </a:solidFill>
                <a:latin typeface="Calibri"/>
                <a:cs typeface="Calibri"/>
              </a:rPr>
              <a:t> </a:t>
            </a: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l </a:t>
            </a:r>
            <a:r>
              <a:rPr sz="1000" spc="-215" dirty="0">
                <a:solidFill>
                  <a:srgbClr val="1F3131"/>
                </a:solidFill>
                <a:latin typeface="Calibri"/>
                <a:cs typeface="Calibri"/>
              </a:rPr>
              <a:t> </a:t>
            </a: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u  e  n  c  e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74395" y="6524244"/>
            <a:ext cx="5591810" cy="554990"/>
          </a:xfrm>
          <a:custGeom>
            <a:avLst/>
            <a:gdLst/>
            <a:ahLst/>
            <a:cxnLst/>
            <a:rect l="l" t="t" r="r" b="b"/>
            <a:pathLst>
              <a:path w="5591809" h="554990">
                <a:moveTo>
                  <a:pt x="5066665" y="0"/>
                </a:moveTo>
                <a:lnTo>
                  <a:pt x="5591556" y="277368"/>
                </a:lnTo>
                <a:lnTo>
                  <a:pt x="5066665" y="554736"/>
                </a:lnTo>
                <a:lnTo>
                  <a:pt x="5066665" y="387337"/>
                </a:lnTo>
                <a:lnTo>
                  <a:pt x="0" y="387337"/>
                </a:lnTo>
                <a:lnTo>
                  <a:pt x="0" y="167398"/>
                </a:lnTo>
                <a:lnTo>
                  <a:pt x="5066665" y="167398"/>
                </a:lnTo>
                <a:lnTo>
                  <a:pt x="5066665" y="0"/>
                </a:lnTo>
                <a:close/>
              </a:path>
            </a:pathLst>
          </a:custGeom>
          <a:ln w="914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210750" y="6755820"/>
            <a:ext cx="1220470" cy="92075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5240">
              <a:lnSpc>
                <a:spcPts val="1045"/>
              </a:lnSpc>
            </a:pPr>
            <a:r>
              <a:rPr sz="1000" dirty="0">
                <a:solidFill>
                  <a:srgbClr val="1F3131"/>
                </a:solidFill>
                <a:latin typeface="Calibri"/>
                <a:cs typeface="Calibri"/>
              </a:rPr>
              <a:t>i</a:t>
            </a:r>
            <a:endParaRPr sz="1000">
              <a:latin typeface="Calibri"/>
              <a:cs typeface="Calibri"/>
            </a:endParaRPr>
          </a:p>
          <a:p>
            <a:pPr marL="12700" marR="5080" algn="just">
              <a:lnSpc>
                <a:spcPct val="100000"/>
              </a:lnSpc>
            </a:pPr>
            <a:r>
              <a:rPr sz="1000" dirty="0">
                <a:solidFill>
                  <a:srgbClr val="1F3131"/>
                </a:solidFill>
                <a:latin typeface="Calibri"/>
                <a:cs typeface="Calibri"/>
              </a:rPr>
              <a:t>n  </a:t>
            </a: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t </a:t>
            </a:r>
            <a:r>
              <a:rPr sz="1000" spc="-215" dirty="0">
                <a:solidFill>
                  <a:srgbClr val="1F313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1F3131"/>
                </a:solidFill>
                <a:latin typeface="Calibri"/>
                <a:cs typeface="Calibri"/>
              </a:rPr>
              <a:t>e  </a:t>
            </a: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r </a:t>
            </a:r>
            <a:r>
              <a:rPr sz="1000" spc="-215" dirty="0">
                <a:solidFill>
                  <a:srgbClr val="1F3131"/>
                </a:solidFill>
                <a:latin typeface="Calibri"/>
                <a:cs typeface="Calibri"/>
              </a:rPr>
              <a:t> </a:t>
            </a:r>
            <a:r>
              <a:rPr sz="1000" dirty="0">
                <a:solidFill>
                  <a:srgbClr val="1F3131"/>
                </a:solidFill>
                <a:latin typeface="Calibri"/>
                <a:cs typeface="Calibri"/>
              </a:rPr>
              <a:t>e  </a:t>
            </a:r>
            <a:r>
              <a:rPr sz="1000" spc="-5" dirty="0">
                <a:solidFill>
                  <a:srgbClr val="1F3131"/>
                </a:solidFill>
                <a:latin typeface="Calibri"/>
                <a:cs typeface="Calibri"/>
              </a:rPr>
              <a:t>s</a:t>
            </a:r>
            <a:endParaRPr sz="10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1000" dirty="0">
                <a:solidFill>
                  <a:srgbClr val="1F3131"/>
                </a:solidFill>
                <a:latin typeface="Calibri"/>
                <a:cs typeface="Calibri"/>
              </a:rPr>
              <a:t>t</a:t>
            </a:r>
            <a:endParaRPr sz="1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19396" y="6366292"/>
            <a:ext cx="4425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Low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46828" y="2738409"/>
            <a:ext cx="4940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Hi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520484" y="6953108"/>
            <a:ext cx="4425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Low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263684" y="6922018"/>
            <a:ext cx="4940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Hi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endParaRPr sz="1800">
              <a:latin typeface="Arial"/>
              <a:cs typeface="Arial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2444750" y="1866900"/>
          <a:ext cx="5638165" cy="46189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41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340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09495">
                <a:tc>
                  <a:txBody>
                    <a:bodyPr/>
                    <a:lstStyle/>
                    <a:p>
                      <a:pPr marL="303530">
                        <a:lnSpc>
                          <a:spcPct val="100000"/>
                        </a:lnSpc>
                        <a:spcBef>
                          <a:spcPts val="1060"/>
                        </a:spcBef>
                      </a:pP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11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power,</a:t>
                      </a:r>
                      <a:r>
                        <a:rPr sz="11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1100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000"/>
                        </a:spcBef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Keep</a:t>
                      </a:r>
                      <a:r>
                        <a:rPr sz="1100" b="1" spc="-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satisfied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553085" marR="546100" algn="ctr">
                        <a:lnSpc>
                          <a:spcPts val="1520"/>
                        </a:lnSpc>
                        <a:spcBef>
                          <a:spcPts val="75"/>
                        </a:spcBef>
                      </a:pP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Could</a:t>
                      </a:r>
                      <a:r>
                        <a:rPr sz="1100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11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1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1100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your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idea </a:t>
                      </a:r>
                      <a:r>
                        <a:rPr sz="1100" spc="-29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Maintain</a:t>
                      </a:r>
                      <a:r>
                        <a:rPr sz="1100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level</a:t>
                      </a:r>
                      <a:r>
                        <a:rPr sz="1100" spc="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1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13462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R="906144" algn="r">
                        <a:lnSpc>
                          <a:spcPct val="100000"/>
                        </a:lnSpc>
                      </a:pP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11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power,</a:t>
                      </a:r>
                      <a:r>
                        <a:rPr sz="1100" spc="28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1100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50">
                        <a:latin typeface="Times New Roman"/>
                        <a:cs typeface="Times New Roman"/>
                      </a:endParaRPr>
                    </a:p>
                    <a:p>
                      <a:pPr marR="890905" algn="r">
                        <a:lnSpc>
                          <a:spcPct val="100000"/>
                        </a:lnSpc>
                      </a:pP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Manage</a:t>
                      </a:r>
                      <a:r>
                        <a:rPr sz="1100" b="1" spc="-5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closely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6200" marR="69215" indent="421640">
                        <a:lnSpc>
                          <a:spcPts val="1520"/>
                        </a:lnSpc>
                        <a:spcBef>
                          <a:spcPts val="80"/>
                        </a:spcBef>
                      </a:pP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Involve</a:t>
                      </a:r>
                      <a:r>
                        <a:rPr sz="1100" spc="3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in</a:t>
                      </a:r>
                      <a:r>
                        <a:rPr sz="1100" spc="4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projects</a:t>
                      </a:r>
                      <a:r>
                        <a:rPr sz="1100" spc="2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and</a:t>
                      </a:r>
                      <a:r>
                        <a:rPr sz="1100" spc="4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decisions </a:t>
                      </a:r>
                      <a:r>
                        <a:rPr sz="1100" spc="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Engage</a:t>
                      </a:r>
                      <a:r>
                        <a:rPr sz="1100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on</a:t>
                      </a:r>
                      <a:r>
                        <a:rPr sz="1100" spc="-2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a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regular</a:t>
                      </a:r>
                      <a:r>
                        <a:rPr sz="1100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basis</a:t>
                      </a:r>
                      <a:r>
                        <a:rPr sz="1100" spc="-2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and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work</a:t>
                      </a:r>
                      <a:r>
                        <a:rPr sz="1100" spc="-1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to</a:t>
                      </a:r>
                      <a:r>
                        <a:rPr sz="1100" spc="-1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maintain</a:t>
                      </a:r>
                      <a:endParaRPr sz="1100">
                        <a:latin typeface="Calibri"/>
                        <a:cs typeface="Calibri"/>
                      </a:endParaRPr>
                    </a:p>
                    <a:p>
                      <a:pPr marL="96774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the</a:t>
                      </a:r>
                      <a:r>
                        <a:rPr sz="1100" spc="-3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relationship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444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09495">
                <a:tc>
                  <a:txBody>
                    <a:bodyPr/>
                    <a:lstStyle/>
                    <a:p>
                      <a:pPr marL="243204">
                        <a:lnSpc>
                          <a:spcPct val="100000"/>
                        </a:lnSpc>
                        <a:spcBef>
                          <a:spcPts val="975"/>
                        </a:spcBef>
                      </a:pP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low power,</a:t>
                      </a:r>
                      <a:r>
                        <a:rPr sz="11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11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572770">
                        <a:lnSpc>
                          <a:spcPct val="100000"/>
                        </a:lnSpc>
                        <a:spcBef>
                          <a:spcPts val="950"/>
                        </a:spcBef>
                      </a:pP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Monitor</a:t>
                      </a:r>
                      <a:r>
                        <a:rPr sz="1100" b="1" spc="-6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(minimum</a:t>
                      </a:r>
                      <a:r>
                        <a:rPr sz="1100" b="1" spc="-7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effort)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481965" indent="-71120">
                        <a:lnSpc>
                          <a:spcPct val="100000"/>
                        </a:lnSpc>
                        <a:spcBef>
                          <a:spcPts val="190"/>
                        </a:spcBef>
                        <a:buSzPct val="90909"/>
                        <a:buFont typeface="Calibri"/>
                        <a:buChar char="•"/>
                        <a:tabLst>
                          <a:tab pos="482600" algn="l"/>
                        </a:tabLst>
                      </a:pP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engage</a:t>
                      </a:r>
                      <a:r>
                        <a:rPr sz="1100" spc="-2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&amp;</a:t>
                      </a:r>
                      <a:r>
                        <a:rPr sz="1100" spc="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consult</a:t>
                      </a:r>
                      <a:r>
                        <a:rPr sz="1100" spc="-4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on</a:t>
                      </a:r>
                      <a:r>
                        <a:rPr sz="1100" spc="-2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interest</a:t>
                      </a:r>
                      <a:r>
                        <a:rPr sz="1100" spc="-3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area</a:t>
                      </a:r>
                      <a:endParaRPr sz="1100">
                        <a:latin typeface="Calibri"/>
                        <a:cs typeface="Calibri"/>
                      </a:endParaRPr>
                    </a:p>
                    <a:p>
                      <a:pPr marL="498475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•try</a:t>
                      </a:r>
                      <a:r>
                        <a:rPr sz="1100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to</a:t>
                      </a:r>
                      <a:r>
                        <a:rPr sz="1100" spc="-1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increase</a:t>
                      </a:r>
                      <a:r>
                        <a:rPr sz="1100" spc="-2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level</a:t>
                      </a:r>
                      <a:r>
                        <a:rPr sz="1100" spc="-1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of</a:t>
                      </a:r>
                      <a:r>
                        <a:rPr sz="1100" spc="-2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interest</a:t>
                      </a:r>
                      <a:endParaRPr sz="1100">
                        <a:latin typeface="Calibri"/>
                        <a:cs typeface="Calibri"/>
                      </a:endParaRPr>
                    </a:p>
                    <a:p>
                      <a:pPr marL="1004569" marR="728345" lvl="1" indent="-269875">
                        <a:lnSpc>
                          <a:spcPts val="1520"/>
                        </a:lnSpc>
                        <a:spcBef>
                          <a:spcPts val="75"/>
                        </a:spcBef>
                        <a:buSzPct val="90909"/>
                        <a:buChar char="•"/>
                        <a:tabLst>
                          <a:tab pos="805815" algn="l"/>
                        </a:tabLst>
                      </a:pP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aim</a:t>
                      </a:r>
                      <a:r>
                        <a:rPr sz="1100" spc="-3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to</a:t>
                      </a:r>
                      <a:r>
                        <a:rPr sz="1100" spc="-3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move</a:t>
                      </a:r>
                      <a:r>
                        <a:rPr sz="1100" spc="-4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into</a:t>
                      </a:r>
                      <a:r>
                        <a:rPr sz="1100" spc="-3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right </a:t>
                      </a:r>
                      <a:r>
                        <a:rPr sz="1100" spc="-229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Keep</a:t>
                      </a:r>
                      <a:r>
                        <a:rPr sz="1100" spc="-2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Calibri"/>
                          <a:cs typeface="Calibri"/>
                        </a:rPr>
                        <a:t>updated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2382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 marL="222885">
                        <a:lnSpc>
                          <a:spcPct val="100000"/>
                        </a:lnSpc>
                        <a:spcBef>
                          <a:spcPts val="945"/>
                        </a:spcBef>
                      </a:pP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1100" spc="-1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power,</a:t>
                      </a:r>
                      <a:r>
                        <a:rPr sz="11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1100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10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Keep</a:t>
                      </a:r>
                      <a:r>
                        <a:rPr sz="1100" spc="-4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informed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70840" indent="-71120">
                        <a:lnSpc>
                          <a:spcPct val="100000"/>
                        </a:lnSpc>
                        <a:spcBef>
                          <a:spcPts val="195"/>
                        </a:spcBef>
                        <a:buSzPct val="90909"/>
                        <a:buChar char="•"/>
                        <a:tabLst>
                          <a:tab pos="371475" algn="l"/>
                        </a:tabLst>
                      </a:pPr>
                      <a:r>
                        <a:rPr sz="110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key</a:t>
                      </a:r>
                      <a:r>
                        <a:rPr sz="1100" spc="-1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players</a:t>
                      </a:r>
                      <a:r>
                        <a:rPr sz="1100" spc="-2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focus</a:t>
                      </a:r>
                      <a:r>
                        <a:rPr sz="1100" spc="-2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efforts</a:t>
                      </a:r>
                      <a:r>
                        <a:rPr sz="1100" spc="-2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on</a:t>
                      </a:r>
                      <a:r>
                        <a:rPr sz="1100" spc="-1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this</a:t>
                      </a:r>
                      <a:r>
                        <a:rPr sz="1100" spc="-3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group</a:t>
                      </a:r>
                      <a:endParaRPr sz="1100">
                        <a:latin typeface="Calibri"/>
                        <a:cs typeface="Calibri"/>
                      </a:endParaRPr>
                    </a:p>
                    <a:p>
                      <a:pPr marL="147955" indent="-71120">
                        <a:lnSpc>
                          <a:spcPct val="100000"/>
                        </a:lnSpc>
                        <a:spcBef>
                          <a:spcPts val="200"/>
                        </a:spcBef>
                        <a:buSzPct val="90909"/>
                        <a:buChar char="•"/>
                        <a:tabLst>
                          <a:tab pos="148590" algn="l"/>
                        </a:tabLst>
                      </a:pPr>
                      <a:r>
                        <a:rPr sz="110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involve</a:t>
                      </a:r>
                      <a:r>
                        <a:rPr sz="1100" spc="-3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in</a:t>
                      </a:r>
                      <a:r>
                        <a:rPr sz="1100" spc="-1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governance/decision</a:t>
                      </a:r>
                      <a:r>
                        <a:rPr sz="1100" spc="-4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making</a:t>
                      </a:r>
                      <a:r>
                        <a:rPr sz="1100" spc="-4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bodies</a:t>
                      </a:r>
                      <a:endParaRPr sz="1100">
                        <a:latin typeface="Calibri"/>
                        <a:cs typeface="Calibri"/>
                      </a:endParaRPr>
                    </a:p>
                    <a:p>
                      <a:pPr marL="696595" lvl="1" indent="-71120">
                        <a:lnSpc>
                          <a:spcPct val="100000"/>
                        </a:lnSpc>
                        <a:spcBef>
                          <a:spcPts val="195"/>
                        </a:spcBef>
                        <a:buSzPct val="90909"/>
                        <a:buChar char="•"/>
                        <a:tabLst>
                          <a:tab pos="697230" algn="l"/>
                        </a:tabLst>
                      </a:pPr>
                      <a:r>
                        <a:rPr sz="1100" spc="-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engage</a:t>
                      </a:r>
                      <a:r>
                        <a:rPr sz="1100" spc="-3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&amp;</a:t>
                      </a:r>
                      <a:r>
                        <a:rPr sz="1100" spc="-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consult</a:t>
                      </a:r>
                      <a:r>
                        <a:rPr sz="1100" spc="-60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5" dirty="0">
                          <a:solidFill>
                            <a:srgbClr val="1F3131"/>
                          </a:solidFill>
                          <a:latin typeface="Calibri"/>
                          <a:cs typeface="Calibri"/>
                        </a:rPr>
                        <a:t>regularly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1200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05629" y="784606"/>
            <a:ext cx="390525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P</a:t>
            </a:r>
            <a:r>
              <a:rPr spc="-85" dirty="0"/>
              <a:t>o</a:t>
            </a:r>
            <a:r>
              <a:rPr spc="-80" dirty="0"/>
              <a:t>w</a:t>
            </a:r>
            <a:r>
              <a:rPr spc="-90" dirty="0"/>
              <a:t>er</a:t>
            </a:r>
            <a:r>
              <a:rPr spc="-80" dirty="0"/>
              <a:t>-</a:t>
            </a:r>
            <a:r>
              <a:rPr spc="-85" dirty="0"/>
              <a:t>I</a:t>
            </a:r>
            <a:r>
              <a:rPr spc="-80" dirty="0"/>
              <a:t>nt</a:t>
            </a:r>
            <a:r>
              <a:rPr spc="-90" dirty="0"/>
              <a:t>eres</a:t>
            </a:r>
            <a:r>
              <a:rPr dirty="0"/>
              <a:t>t</a:t>
            </a:r>
            <a:r>
              <a:rPr spc="-200" dirty="0"/>
              <a:t> </a:t>
            </a:r>
            <a:r>
              <a:rPr spc="-80" dirty="0"/>
              <a:t>m</a:t>
            </a:r>
            <a:r>
              <a:rPr spc="-90" dirty="0"/>
              <a:t>a</a:t>
            </a:r>
            <a:r>
              <a:rPr spc="-80" dirty="0"/>
              <a:t>t</a:t>
            </a:r>
            <a:r>
              <a:rPr spc="-90" dirty="0"/>
              <a:t>ri</a:t>
            </a:r>
            <a:r>
              <a:rPr dirty="0"/>
              <a:t>x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96563" y="1808577"/>
            <a:ext cx="9022715" cy="4120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68910">
              <a:lnSpc>
                <a:spcPct val="100000"/>
              </a:lnSpc>
              <a:spcBef>
                <a:spcPts val="100"/>
              </a:spcBef>
            </a:pPr>
            <a:r>
              <a:rPr sz="2100" b="1" i="1" spc="-65" dirty="0">
                <a:solidFill>
                  <a:srgbClr val="1F3131"/>
                </a:solidFill>
                <a:latin typeface="Arial"/>
                <a:cs typeface="Arial"/>
              </a:rPr>
              <a:t>High</a:t>
            </a:r>
            <a:r>
              <a:rPr sz="2100" b="1" i="1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70" dirty="0">
                <a:solidFill>
                  <a:srgbClr val="1F3131"/>
                </a:solidFill>
                <a:latin typeface="Arial"/>
                <a:cs typeface="Arial"/>
              </a:rPr>
              <a:t>power</a:t>
            </a:r>
            <a:r>
              <a:rPr sz="2100" b="1" i="1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dirty="0">
                <a:solidFill>
                  <a:srgbClr val="1F3131"/>
                </a:solidFill>
                <a:latin typeface="Arial"/>
                <a:cs typeface="Arial"/>
              </a:rPr>
              <a:t>–</a:t>
            </a:r>
            <a:r>
              <a:rPr sz="2100" b="1" i="1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65" dirty="0">
                <a:solidFill>
                  <a:srgbClr val="1F3131"/>
                </a:solidFill>
                <a:latin typeface="Arial"/>
                <a:cs typeface="Arial"/>
              </a:rPr>
              <a:t>High</a:t>
            </a:r>
            <a:r>
              <a:rPr sz="2100" b="1" i="1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80" dirty="0">
                <a:solidFill>
                  <a:srgbClr val="1F3131"/>
                </a:solidFill>
                <a:latin typeface="Arial"/>
                <a:cs typeface="Arial"/>
              </a:rPr>
              <a:t>interest:</a:t>
            </a:r>
            <a:r>
              <a:rPr sz="2100" b="1" i="1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are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likely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be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decision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makers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have </a:t>
            </a:r>
            <a:r>
              <a:rPr sz="1800" spc="-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biggest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impact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project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success.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You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need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keep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close,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manage </a:t>
            </a:r>
            <a:r>
              <a:rPr sz="1800" spc="-48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their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expectations.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100200"/>
              </a:lnSpc>
              <a:spcBef>
                <a:spcPts val="895"/>
              </a:spcBef>
            </a:pPr>
            <a:r>
              <a:rPr sz="2100" b="1" i="1" spc="-65" dirty="0">
                <a:solidFill>
                  <a:srgbClr val="1F3131"/>
                </a:solidFill>
                <a:latin typeface="Arial"/>
                <a:cs typeface="Arial"/>
              </a:rPr>
              <a:t>High </a:t>
            </a:r>
            <a:r>
              <a:rPr sz="2100" b="1" i="1" spc="-70" dirty="0">
                <a:solidFill>
                  <a:srgbClr val="1F3131"/>
                </a:solidFill>
                <a:latin typeface="Arial"/>
                <a:cs typeface="Arial"/>
              </a:rPr>
              <a:t>power </a:t>
            </a:r>
            <a:r>
              <a:rPr sz="2100" b="1" i="1" dirty="0">
                <a:solidFill>
                  <a:srgbClr val="1F3131"/>
                </a:solidFill>
                <a:latin typeface="Arial"/>
                <a:cs typeface="Arial"/>
              </a:rPr>
              <a:t>– </a:t>
            </a:r>
            <a:r>
              <a:rPr sz="2100" b="1" i="1" spc="-60" dirty="0">
                <a:solidFill>
                  <a:srgbClr val="1F3131"/>
                </a:solidFill>
                <a:latin typeface="Arial"/>
                <a:cs typeface="Arial"/>
              </a:rPr>
              <a:t>Low </a:t>
            </a:r>
            <a:r>
              <a:rPr sz="2100" b="1" i="1" spc="-80" dirty="0">
                <a:solidFill>
                  <a:srgbClr val="1F3131"/>
                </a:solidFill>
                <a:latin typeface="Arial"/>
                <a:cs typeface="Arial"/>
              </a:rPr>
              <a:t>Interest: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these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stakeholders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need </a:t>
            </a:r>
            <a:r>
              <a:rPr sz="1800" spc="-40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be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kept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in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loop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with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what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is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happening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project.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5" dirty="0">
                <a:solidFill>
                  <a:srgbClr val="1F3131"/>
                </a:solidFill>
                <a:latin typeface="Arial"/>
                <a:cs typeface="Arial"/>
              </a:rPr>
              <a:t>Even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though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5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may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not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be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interested</a:t>
            </a:r>
            <a:r>
              <a:rPr sz="18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outcome,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5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yield</a:t>
            </a:r>
            <a:r>
              <a:rPr sz="18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power. </a:t>
            </a:r>
            <a:r>
              <a:rPr sz="1800" spc="-48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18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type</a:t>
            </a:r>
            <a:r>
              <a:rPr sz="18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should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be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dealt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with</a:t>
            </a:r>
            <a:r>
              <a:rPr sz="18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cautiously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because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5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could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use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their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power</a:t>
            </a:r>
            <a:r>
              <a:rPr sz="1800" spc="-1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18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a 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negative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way</a:t>
            </a:r>
            <a:r>
              <a:rPr sz="18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if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they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become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unsatisfied.</a:t>
            </a:r>
            <a:endParaRPr sz="1800">
              <a:latin typeface="Arial"/>
              <a:cs typeface="Arial"/>
            </a:endParaRPr>
          </a:p>
          <a:p>
            <a:pPr marL="12700" marR="380365" algn="just">
              <a:lnSpc>
                <a:spcPct val="100000"/>
              </a:lnSpc>
              <a:spcBef>
                <a:spcPts val="900"/>
              </a:spcBef>
            </a:pPr>
            <a:r>
              <a:rPr sz="2100" b="1" i="1" spc="-60" dirty="0">
                <a:solidFill>
                  <a:srgbClr val="1F3131"/>
                </a:solidFill>
                <a:latin typeface="Arial"/>
                <a:cs typeface="Arial"/>
              </a:rPr>
              <a:t>Low</a:t>
            </a:r>
            <a:r>
              <a:rPr sz="2100" b="1" i="1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70" dirty="0">
                <a:solidFill>
                  <a:srgbClr val="1F3131"/>
                </a:solidFill>
                <a:latin typeface="Arial"/>
                <a:cs typeface="Arial"/>
              </a:rPr>
              <a:t>power</a:t>
            </a:r>
            <a:r>
              <a:rPr sz="2100" b="1" i="1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dirty="0">
                <a:solidFill>
                  <a:srgbClr val="1F3131"/>
                </a:solidFill>
                <a:latin typeface="Arial"/>
                <a:cs typeface="Arial"/>
              </a:rPr>
              <a:t>–</a:t>
            </a:r>
            <a:r>
              <a:rPr sz="2100" b="1" i="1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65" dirty="0">
                <a:solidFill>
                  <a:srgbClr val="1F3131"/>
                </a:solidFill>
                <a:latin typeface="Arial"/>
                <a:cs typeface="Arial"/>
              </a:rPr>
              <a:t>High</a:t>
            </a:r>
            <a:r>
              <a:rPr sz="2100" b="1" i="1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80" dirty="0">
                <a:solidFill>
                  <a:srgbClr val="1F3131"/>
                </a:solidFill>
                <a:latin typeface="Arial"/>
                <a:cs typeface="Arial"/>
              </a:rPr>
              <a:t>interest:</a:t>
            </a:r>
            <a:r>
              <a:rPr sz="2100" b="1" i="1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keep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people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adequately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informed,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5" dirty="0">
                <a:solidFill>
                  <a:srgbClr val="1F3131"/>
                </a:solidFill>
                <a:latin typeface="Arial"/>
                <a:cs typeface="Arial"/>
              </a:rPr>
              <a:t>talk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them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1800" spc="-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ensure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no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major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issues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are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arising.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18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people</a:t>
            </a:r>
            <a:r>
              <a:rPr sz="18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can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often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be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5" dirty="0">
                <a:solidFill>
                  <a:srgbClr val="1F3131"/>
                </a:solidFill>
                <a:latin typeface="Arial"/>
                <a:cs typeface="Arial"/>
              </a:rPr>
              <a:t>very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helpful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with</a:t>
            </a:r>
            <a:r>
              <a:rPr sz="18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detail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800" spc="-48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your</a:t>
            </a:r>
            <a:r>
              <a:rPr sz="18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project.</a:t>
            </a:r>
            <a:endParaRPr sz="1800">
              <a:latin typeface="Arial"/>
              <a:cs typeface="Arial"/>
            </a:endParaRPr>
          </a:p>
          <a:p>
            <a:pPr marL="12700" marR="459740" algn="just">
              <a:lnSpc>
                <a:spcPct val="100200"/>
              </a:lnSpc>
              <a:spcBef>
                <a:spcPts val="895"/>
              </a:spcBef>
            </a:pPr>
            <a:r>
              <a:rPr sz="2100" b="1" i="1" spc="-60" dirty="0">
                <a:solidFill>
                  <a:srgbClr val="1F3131"/>
                </a:solidFill>
                <a:latin typeface="Arial"/>
                <a:cs typeface="Arial"/>
              </a:rPr>
              <a:t>Low</a:t>
            </a:r>
            <a:r>
              <a:rPr sz="2100" b="1" i="1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70" dirty="0">
                <a:solidFill>
                  <a:srgbClr val="1F3131"/>
                </a:solidFill>
                <a:latin typeface="Arial"/>
                <a:cs typeface="Arial"/>
              </a:rPr>
              <a:t>power</a:t>
            </a:r>
            <a:r>
              <a:rPr sz="2100" b="1" i="1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dirty="0">
                <a:solidFill>
                  <a:srgbClr val="1F3131"/>
                </a:solidFill>
                <a:latin typeface="Arial"/>
                <a:cs typeface="Arial"/>
              </a:rPr>
              <a:t>–</a:t>
            </a:r>
            <a:r>
              <a:rPr sz="2100" b="1" i="1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55" dirty="0">
                <a:solidFill>
                  <a:srgbClr val="1F3131"/>
                </a:solidFill>
                <a:latin typeface="Arial"/>
                <a:cs typeface="Arial"/>
              </a:rPr>
              <a:t>low</a:t>
            </a:r>
            <a:r>
              <a:rPr sz="2100" b="1" i="1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i="1" spc="-80" dirty="0">
                <a:solidFill>
                  <a:srgbClr val="1F3131"/>
                </a:solidFill>
                <a:latin typeface="Arial"/>
                <a:cs typeface="Arial"/>
              </a:rPr>
              <a:t>interest:</a:t>
            </a:r>
            <a:r>
              <a:rPr sz="2100" b="1" i="1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monitor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people,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but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do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not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spend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5" dirty="0">
                <a:solidFill>
                  <a:srgbClr val="1F3131"/>
                </a:solidFill>
                <a:latin typeface="Arial"/>
                <a:cs typeface="Arial"/>
              </a:rPr>
              <a:t>time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energy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with </a:t>
            </a:r>
            <a:r>
              <a:rPr sz="1800" spc="-4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excessive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communication.</a:t>
            </a:r>
            <a:r>
              <a:rPr sz="18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Keep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eye</a:t>
            </a:r>
            <a:r>
              <a:rPr sz="18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these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people,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but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don’t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annoy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them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with</a:t>
            </a:r>
            <a:r>
              <a:rPr sz="18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lots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un- </a:t>
            </a:r>
            <a:r>
              <a:rPr sz="1800" spc="-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necessary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communication.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07033" y="764306"/>
            <a:ext cx="731139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70" dirty="0"/>
              <a:t>Basic</a:t>
            </a:r>
            <a:r>
              <a:rPr spc="-175" dirty="0"/>
              <a:t> </a:t>
            </a:r>
            <a:r>
              <a:rPr spc="-80" dirty="0"/>
              <a:t>stakeholder</a:t>
            </a:r>
            <a:r>
              <a:rPr spc="-195" dirty="0"/>
              <a:t> </a:t>
            </a:r>
            <a:r>
              <a:rPr spc="-80" dirty="0"/>
              <a:t>identification</a:t>
            </a:r>
            <a:r>
              <a:rPr spc="-220" dirty="0"/>
              <a:t> </a:t>
            </a:r>
            <a:r>
              <a:rPr spc="-75" dirty="0"/>
              <a:t>analysis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205227" y="1786128"/>
            <a:ext cx="6309360" cy="4559935"/>
            <a:chOff x="2205227" y="1786128"/>
            <a:chExt cx="6309360" cy="4559935"/>
          </a:xfrm>
        </p:grpSpPr>
        <p:sp>
          <p:nvSpPr>
            <p:cNvPr id="4" name="object 4"/>
            <p:cNvSpPr/>
            <p:nvPr/>
          </p:nvSpPr>
          <p:spPr>
            <a:xfrm>
              <a:off x="2321813" y="1799082"/>
              <a:ext cx="6075045" cy="824865"/>
            </a:xfrm>
            <a:custGeom>
              <a:avLst/>
              <a:gdLst/>
              <a:ahLst/>
              <a:cxnLst/>
              <a:rect l="l" t="t" r="r" b="b"/>
              <a:pathLst>
                <a:path w="6075045" h="824864">
                  <a:moveTo>
                    <a:pt x="6074664" y="0"/>
                  </a:moveTo>
                  <a:lnTo>
                    <a:pt x="0" y="0"/>
                  </a:lnTo>
                  <a:lnTo>
                    <a:pt x="0" y="824484"/>
                  </a:lnTo>
                  <a:lnTo>
                    <a:pt x="6074664" y="824484"/>
                  </a:lnTo>
                  <a:lnTo>
                    <a:pt x="6074664" y="0"/>
                  </a:lnTo>
                  <a:close/>
                </a:path>
              </a:pathLst>
            </a:custGeom>
            <a:solidFill>
              <a:srgbClr val="8063A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321813" y="1799082"/>
              <a:ext cx="6075045" cy="824865"/>
            </a:xfrm>
            <a:custGeom>
              <a:avLst/>
              <a:gdLst/>
              <a:ahLst/>
              <a:cxnLst/>
              <a:rect l="l" t="t" r="r" b="b"/>
              <a:pathLst>
                <a:path w="6075045" h="824864">
                  <a:moveTo>
                    <a:pt x="0" y="0"/>
                  </a:moveTo>
                  <a:lnTo>
                    <a:pt x="6074664" y="0"/>
                  </a:lnTo>
                  <a:lnTo>
                    <a:pt x="6074664" y="824484"/>
                  </a:lnTo>
                  <a:lnTo>
                    <a:pt x="0" y="824484"/>
                  </a:lnTo>
                  <a:lnTo>
                    <a:pt x="0" y="0"/>
                  </a:lnTo>
                  <a:close/>
                </a:path>
              </a:pathLst>
            </a:custGeom>
            <a:ln w="2590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219705" y="2664714"/>
              <a:ext cx="6278880" cy="824865"/>
            </a:xfrm>
            <a:custGeom>
              <a:avLst/>
              <a:gdLst/>
              <a:ahLst/>
              <a:cxnLst/>
              <a:rect l="l" t="t" r="r" b="b"/>
              <a:pathLst>
                <a:path w="6278880" h="824864">
                  <a:moveTo>
                    <a:pt x="6278880" y="0"/>
                  </a:moveTo>
                  <a:lnTo>
                    <a:pt x="0" y="0"/>
                  </a:lnTo>
                  <a:lnTo>
                    <a:pt x="0" y="824484"/>
                  </a:lnTo>
                  <a:lnTo>
                    <a:pt x="6278880" y="824484"/>
                  </a:lnTo>
                  <a:lnTo>
                    <a:pt x="6278880" y="0"/>
                  </a:lnTo>
                  <a:close/>
                </a:path>
              </a:pathLst>
            </a:custGeom>
            <a:solidFill>
              <a:srgbClr val="685DA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219705" y="2664714"/>
              <a:ext cx="6278880" cy="824865"/>
            </a:xfrm>
            <a:custGeom>
              <a:avLst/>
              <a:gdLst/>
              <a:ahLst/>
              <a:cxnLst/>
              <a:rect l="l" t="t" r="r" b="b"/>
              <a:pathLst>
                <a:path w="6278880" h="824864">
                  <a:moveTo>
                    <a:pt x="0" y="0"/>
                  </a:moveTo>
                  <a:lnTo>
                    <a:pt x="6278880" y="0"/>
                  </a:lnTo>
                  <a:lnTo>
                    <a:pt x="6278880" y="824484"/>
                  </a:lnTo>
                  <a:lnTo>
                    <a:pt x="0" y="824484"/>
                  </a:lnTo>
                  <a:lnTo>
                    <a:pt x="0" y="0"/>
                  </a:lnTo>
                  <a:close/>
                </a:path>
              </a:pathLst>
            </a:custGeom>
            <a:ln w="2590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218181" y="3530346"/>
              <a:ext cx="6283960" cy="822960"/>
            </a:xfrm>
            <a:custGeom>
              <a:avLst/>
              <a:gdLst/>
              <a:ahLst/>
              <a:cxnLst/>
              <a:rect l="l" t="t" r="r" b="b"/>
              <a:pathLst>
                <a:path w="6283959" h="822960">
                  <a:moveTo>
                    <a:pt x="6283452" y="0"/>
                  </a:moveTo>
                  <a:lnTo>
                    <a:pt x="0" y="0"/>
                  </a:lnTo>
                  <a:lnTo>
                    <a:pt x="0" y="822960"/>
                  </a:lnTo>
                  <a:lnTo>
                    <a:pt x="6283452" y="822960"/>
                  </a:lnTo>
                  <a:lnTo>
                    <a:pt x="6283452" y="0"/>
                  </a:lnTo>
                  <a:close/>
                </a:path>
              </a:pathLst>
            </a:custGeom>
            <a:solidFill>
              <a:srgbClr val="5667B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218181" y="3530346"/>
              <a:ext cx="6283960" cy="822960"/>
            </a:xfrm>
            <a:custGeom>
              <a:avLst/>
              <a:gdLst/>
              <a:ahLst/>
              <a:cxnLst/>
              <a:rect l="l" t="t" r="r" b="b"/>
              <a:pathLst>
                <a:path w="6283959" h="822960">
                  <a:moveTo>
                    <a:pt x="0" y="0"/>
                  </a:moveTo>
                  <a:lnTo>
                    <a:pt x="6283452" y="0"/>
                  </a:lnTo>
                  <a:lnTo>
                    <a:pt x="6283452" y="822960"/>
                  </a:lnTo>
                  <a:lnTo>
                    <a:pt x="0" y="822960"/>
                  </a:lnTo>
                  <a:lnTo>
                    <a:pt x="0" y="0"/>
                  </a:lnTo>
                  <a:close/>
                </a:path>
              </a:pathLst>
            </a:custGeom>
            <a:ln w="2590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2344673" y="4395978"/>
              <a:ext cx="6030595" cy="822960"/>
            </a:xfrm>
            <a:custGeom>
              <a:avLst/>
              <a:gdLst/>
              <a:ahLst/>
              <a:cxnLst/>
              <a:rect l="l" t="t" r="r" b="b"/>
              <a:pathLst>
                <a:path w="6030595" h="822960">
                  <a:moveTo>
                    <a:pt x="6030468" y="0"/>
                  </a:moveTo>
                  <a:lnTo>
                    <a:pt x="0" y="0"/>
                  </a:lnTo>
                  <a:lnTo>
                    <a:pt x="0" y="822960"/>
                  </a:lnTo>
                  <a:lnTo>
                    <a:pt x="6030468" y="822960"/>
                  </a:lnTo>
                  <a:lnTo>
                    <a:pt x="6030468" y="0"/>
                  </a:lnTo>
                  <a:close/>
                </a:path>
              </a:pathLst>
            </a:custGeom>
            <a:solidFill>
              <a:srgbClr val="5185B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2344673" y="4395978"/>
              <a:ext cx="6030595" cy="822960"/>
            </a:xfrm>
            <a:custGeom>
              <a:avLst/>
              <a:gdLst/>
              <a:ahLst/>
              <a:cxnLst/>
              <a:rect l="l" t="t" r="r" b="b"/>
              <a:pathLst>
                <a:path w="6030595" h="822960">
                  <a:moveTo>
                    <a:pt x="0" y="0"/>
                  </a:moveTo>
                  <a:lnTo>
                    <a:pt x="6030468" y="0"/>
                  </a:lnTo>
                  <a:lnTo>
                    <a:pt x="6030468" y="822960"/>
                  </a:lnTo>
                  <a:lnTo>
                    <a:pt x="0" y="822960"/>
                  </a:lnTo>
                  <a:lnTo>
                    <a:pt x="0" y="0"/>
                  </a:lnTo>
                  <a:close/>
                </a:path>
              </a:pathLst>
            </a:custGeom>
            <a:ln w="2590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274569" y="5260086"/>
              <a:ext cx="6169660" cy="1073150"/>
            </a:xfrm>
            <a:custGeom>
              <a:avLst/>
              <a:gdLst/>
              <a:ahLst/>
              <a:cxnLst/>
              <a:rect l="l" t="t" r="r" b="b"/>
              <a:pathLst>
                <a:path w="6169659" h="1073150">
                  <a:moveTo>
                    <a:pt x="6169152" y="0"/>
                  </a:moveTo>
                  <a:lnTo>
                    <a:pt x="0" y="0"/>
                  </a:lnTo>
                  <a:lnTo>
                    <a:pt x="0" y="1072895"/>
                  </a:lnTo>
                  <a:lnTo>
                    <a:pt x="6169152" y="1072895"/>
                  </a:lnTo>
                  <a:lnTo>
                    <a:pt x="6169152" y="0"/>
                  </a:lnTo>
                  <a:close/>
                </a:path>
              </a:pathLst>
            </a:custGeom>
            <a:solidFill>
              <a:srgbClr val="4AAC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274569" y="5260086"/>
              <a:ext cx="6169660" cy="1073150"/>
            </a:xfrm>
            <a:custGeom>
              <a:avLst/>
              <a:gdLst/>
              <a:ahLst/>
              <a:cxnLst/>
              <a:rect l="l" t="t" r="r" b="b"/>
              <a:pathLst>
                <a:path w="6169659" h="1073150">
                  <a:moveTo>
                    <a:pt x="0" y="0"/>
                  </a:moveTo>
                  <a:lnTo>
                    <a:pt x="6169152" y="0"/>
                  </a:lnTo>
                  <a:lnTo>
                    <a:pt x="6169152" y="1072895"/>
                  </a:lnTo>
                  <a:lnTo>
                    <a:pt x="0" y="1072895"/>
                  </a:lnTo>
                  <a:lnTo>
                    <a:pt x="0" y="0"/>
                  </a:lnTo>
                  <a:close/>
                </a:path>
              </a:pathLst>
            </a:custGeom>
            <a:ln w="25908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2030" indent="-24765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1002665" algn="l"/>
              </a:tabLst>
            </a:pPr>
            <a:r>
              <a:rPr spc="-5" dirty="0"/>
              <a:t>Who</a:t>
            </a:r>
            <a:r>
              <a:rPr spc="-20" dirty="0"/>
              <a:t> </a:t>
            </a:r>
            <a:r>
              <a:rPr spc="-5" dirty="0"/>
              <a:t>are</a:t>
            </a:r>
            <a:r>
              <a:rPr spc="-10" dirty="0"/>
              <a:t> </a:t>
            </a:r>
            <a:r>
              <a:rPr spc="-5" dirty="0"/>
              <a:t>the</a:t>
            </a:r>
            <a:r>
              <a:rPr spc="-10" dirty="0"/>
              <a:t> </a:t>
            </a:r>
            <a:r>
              <a:rPr spc="-5" dirty="0"/>
              <a:t>organization’s</a:t>
            </a:r>
            <a:r>
              <a:rPr dirty="0"/>
              <a:t> </a:t>
            </a:r>
            <a:r>
              <a:rPr spc="-5" dirty="0"/>
              <a:t>stakeholders?</a:t>
            </a:r>
          </a:p>
          <a:p>
            <a:pPr marL="18415">
              <a:lnSpc>
                <a:spcPct val="100000"/>
              </a:lnSpc>
              <a:spcBef>
                <a:spcPts val="5"/>
              </a:spcBef>
              <a:buClr>
                <a:srgbClr val="FFFFFF"/>
              </a:buClr>
              <a:buFont typeface="Franklin Gothic Book"/>
              <a:buAutoNum type="arabicPeriod"/>
            </a:pPr>
            <a:endParaRPr sz="2000"/>
          </a:p>
          <a:p>
            <a:pPr marL="1911350" indent="-248920">
              <a:lnSpc>
                <a:spcPct val="100000"/>
              </a:lnSpc>
              <a:buAutoNum type="arabicPeriod"/>
              <a:tabLst>
                <a:tab pos="1911985" algn="l"/>
              </a:tabLst>
            </a:pPr>
            <a:r>
              <a:rPr spc="-5" dirty="0"/>
              <a:t>What</a:t>
            </a:r>
            <a:r>
              <a:rPr spc="-20" dirty="0"/>
              <a:t> </a:t>
            </a:r>
            <a:r>
              <a:rPr spc="-5" dirty="0"/>
              <a:t>are</a:t>
            </a:r>
            <a:r>
              <a:rPr spc="-15" dirty="0"/>
              <a:t> </a:t>
            </a:r>
            <a:r>
              <a:rPr spc="-5" dirty="0"/>
              <a:t>their </a:t>
            </a:r>
            <a:r>
              <a:rPr spc="-10" dirty="0"/>
              <a:t>stakes?</a:t>
            </a:r>
          </a:p>
          <a:p>
            <a:pPr marL="18415">
              <a:lnSpc>
                <a:spcPct val="100000"/>
              </a:lnSpc>
              <a:spcBef>
                <a:spcPts val="110"/>
              </a:spcBef>
              <a:buClr>
                <a:srgbClr val="FFFFFF"/>
              </a:buClr>
              <a:buFont typeface="Franklin Gothic Book"/>
              <a:buAutoNum type="arabicPeriod"/>
            </a:pPr>
            <a:endParaRPr sz="1700"/>
          </a:p>
          <a:p>
            <a:pPr marL="313055" marR="39370" indent="-313055">
              <a:lnSpc>
                <a:spcPts val="1850"/>
              </a:lnSpc>
              <a:buAutoNum type="arabicPeriod"/>
              <a:tabLst>
                <a:tab pos="313055" algn="l"/>
              </a:tabLst>
            </a:pPr>
            <a:r>
              <a:rPr spc="-5" dirty="0"/>
              <a:t>What</a:t>
            </a:r>
            <a:r>
              <a:rPr spc="-10" dirty="0"/>
              <a:t> </a:t>
            </a:r>
            <a:r>
              <a:rPr dirty="0"/>
              <a:t>opportunities</a:t>
            </a:r>
            <a:r>
              <a:rPr spc="10" dirty="0"/>
              <a:t> </a:t>
            </a:r>
            <a:r>
              <a:rPr spc="-5" dirty="0"/>
              <a:t>and</a:t>
            </a:r>
            <a:r>
              <a:rPr dirty="0"/>
              <a:t> </a:t>
            </a:r>
            <a:r>
              <a:rPr spc="-5" dirty="0"/>
              <a:t>challenges</a:t>
            </a:r>
            <a:r>
              <a:rPr dirty="0"/>
              <a:t> </a:t>
            </a:r>
            <a:r>
              <a:rPr spc="-5" dirty="0"/>
              <a:t>are</a:t>
            </a:r>
            <a:r>
              <a:rPr spc="5" dirty="0"/>
              <a:t> </a:t>
            </a:r>
            <a:r>
              <a:rPr spc="-10" dirty="0"/>
              <a:t>presented</a:t>
            </a:r>
            <a:r>
              <a:rPr dirty="0"/>
              <a:t> </a:t>
            </a:r>
            <a:r>
              <a:rPr spc="-15" dirty="0"/>
              <a:t>to </a:t>
            </a:r>
            <a:r>
              <a:rPr spc="-5" dirty="0"/>
              <a:t>the </a:t>
            </a:r>
            <a:r>
              <a:rPr spc="-434" dirty="0"/>
              <a:t> </a:t>
            </a:r>
            <a:r>
              <a:rPr spc="-5" dirty="0"/>
              <a:t>organization</a:t>
            </a:r>
            <a:r>
              <a:rPr spc="5" dirty="0"/>
              <a:t> </a:t>
            </a:r>
            <a:r>
              <a:rPr spc="-5" dirty="0"/>
              <a:t>in relation</a:t>
            </a:r>
            <a:r>
              <a:rPr spc="25" dirty="0"/>
              <a:t> </a:t>
            </a:r>
            <a:r>
              <a:rPr spc="-15" dirty="0"/>
              <a:t>to </a:t>
            </a:r>
            <a:r>
              <a:rPr spc="-5" dirty="0"/>
              <a:t>these stakeholders?</a:t>
            </a:r>
          </a:p>
          <a:p>
            <a:pPr marL="18415">
              <a:lnSpc>
                <a:spcPct val="100000"/>
              </a:lnSpc>
              <a:spcBef>
                <a:spcPts val="105"/>
              </a:spcBef>
              <a:buClr>
                <a:srgbClr val="FFFFFF"/>
              </a:buClr>
              <a:buFont typeface="Franklin Gothic Book"/>
              <a:buAutoNum type="arabicPeriod"/>
            </a:pPr>
            <a:endParaRPr sz="900"/>
          </a:p>
          <a:p>
            <a:pPr marL="480059" marR="288925" indent="-167640">
              <a:lnSpc>
                <a:spcPts val="1850"/>
              </a:lnSpc>
              <a:buAutoNum type="arabicPeriod"/>
              <a:tabLst>
                <a:tab pos="561340" algn="l"/>
              </a:tabLst>
            </a:pPr>
            <a:r>
              <a:rPr spc="-5" dirty="0"/>
              <a:t>What responsibilities</a:t>
            </a:r>
            <a:r>
              <a:rPr spc="20" dirty="0"/>
              <a:t> </a:t>
            </a:r>
            <a:r>
              <a:rPr spc="-5" dirty="0"/>
              <a:t>(economic,</a:t>
            </a:r>
            <a:r>
              <a:rPr dirty="0"/>
              <a:t> </a:t>
            </a:r>
            <a:r>
              <a:rPr spc="-5" dirty="0"/>
              <a:t>legal,</a:t>
            </a:r>
            <a:r>
              <a:rPr spc="10" dirty="0"/>
              <a:t> </a:t>
            </a:r>
            <a:r>
              <a:rPr spc="-10" dirty="0"/>
              <a:t>ethical,</a:t>
            </a:r>
            <a:r>
              <a:rPr spc="20" dirty="0"/>
              <a:t> </a:t>
            </a:r>
            <a:r>
              <a:rPr spc="-5" dirty="0"/>
              <a:t>and </a:t>
            </a:r>
            <a:r>
              <a:rPr spc="-434" dirty="0"/>
              <a:t> </a:t>
            </a:r>
            <a:r>
              <a:rPr spc="-10" dirty="0"/>
              <a:t>philanthropic)</a:t>
            </a:r>
            <a:r>
              <a:rPr spc="25" dirty="0"/>
              <a:t> </a:t>
            </a:r>
            <a:r>
              <a:rPr spc="-5" dirty="0"/>
              <a:t>does the</a:t>
            </a:r>
            <a:r>
              <a:rPr spc="5" dirty="0"/>
              <a:t> </a:t>
            </a:r>
            <a:r>
              <a:rPr spc="-5" dirty="0"/>
              <a:t>organization</a:t>
            </a:r>
            <a:r>
              <a:rPr spc="10" dirty="0"/>
              <a:t> </a:t>
            </a:r>
            <a:r>
              <a:rPr spc="-20" dirty="0"/>
              <a:t>have</a:t>
            </a:r>
            <a:r>
              <a:rPr spc="-10" dirty="0"/>
              <a:t> </a:t>
            </a:r>
            <a:r>
              <a:rPr spc="-15" dirty="0"/>
              <a:t>to</a:t>
            </a:r>
            <a:r>
              <a:rPr spc="-5" dirty="0"/>
              <a:t> all</a:t>
            </a:r>
            <a:r>
              <a:rPr spc="10" dirty="0"/>
              <a:t> </a:t>
            </a:r>
            <a:r>
              <a:rPr spc="-5" dirty="0"/>
              <a:t>its</a:t>
            </a:r>
          </a:p>
          <a:p>
            <a:pPr marL="2195830">
              <a:lnSpc>
                <a:spcPts val="1825"/>
              </a:lnSpc>
            </a:pPr>
            <a:r>
              <a:rPr spc="-5" dirty="0"/>
              <a:t>stakeholders?</a:t>
            </a:r>
          </a:p>
          <a:p>
            <a:pPr marL="18415">
              <a:lnSpc>
                <a:spcPct val="100000"/>
              </a:lnSpc>
              <a:spcBef>
                <a:spcPts val="55"/>
              </a:spcBef>
            </a:pPr>
            <a:endParaRPr sz="950"/>
          </a:p>
          <a:p>
            <a:pPr marL="273050" marR="5080" indent="-242570">
              <a:lnSpc>
                <a:spcPts val="1850"/>
              </a:lnSpc>
              <a:spcBef>
                <a:spcPts val="5"/>
              </a:spcBef>
              <a:buAutoNum type="arabicPeriod" startAt="5"/>
              <a:tabLst>
                <a:tab pos="280035" algn="l"/>
              </a:tabLst>
            </a:pPr>
            <a:r>
              <a:rPr dirty="0"/>
              <a:t>In</a:t>
            </a:r>
            <a:r>
              <a:rPr spc="-10" dirty="0"/>
              <a:t> </a:t>
            </a:r>
            <a:r>
              <a:rPr spc="-5" dirty="0"/>
              <a:t>what</a:t>
            </a:r>
            <a:r>
              <a:rPr dirty="0"/>
              <a:t> </a:t>
            </a:r>
            <a:r>
              <a:rPr spc="-20" dirty="0"/>
              <a:t>way</a:t>
            </a:r>
            <a:r>
              <a:rPr dirty="0"/>
              <a:t> </a:t>
            </a:r>
            <a:r>
              <a:rPr spc="-5" dirty="0"/>
              <a:t>can</a:t>
            </a:r>
            <a:r>
              <a:rPr dirty="0"/>
              <a:t> </a:t>
            </a:r>
            <a:r>
              <a:rPr spc="-5" dirty="0"/>
              <a:t>the</a:t>
            </a:r>
            <a:r>
              <a:rPr spc="-10" dirty="0"/>
              <a:t> </a:t>
            </a:r>
            <a:r>
              <a:rPr spc="-5" dirty="0"/>
              <a:t>organization</a:t>
            </a:r>
            <a:r>
              <a:rPr spc="10" dirty="0"/>
              <a:t> </a:t>
            </a:r>
            <a:r>
              <a:rPr dirty="0"/>
              <a:t>best</a:t>
            </a:r>
            <a:r>
              <a:rPr spc="-10" dirty="0"/>
              <a:t> communicate</a:t>
            </a:r>
            <a:r>
              <a:rPr spc="25" dirty="0"/>
              <a:t> </a:t>
            </a:r>
            <a:r>
              <a:rPr spc="-5" dirty="0"/>
              <a:t>with </a:t>
            </a:r>
            <a:r>
              <a:rPr spc="-434" dirty="0"/>
              <a:t> </a:t>
            </a:r>
            <a:r>
              <a:rPr spc="-5" dirty="0"/>
              <a:t>and</a:t>
            </a:r>
            <a:r>
              <a:rPr spc="5" dirty="0"/>
              <a:t> </a:t>
            </a:r>
            <a:r>
              <a:rPr spc="-5" dirty="0"/>
              <a:t>respond</a:t>
            </a:r>
            <a:r>
              <a:rPr spc="5" dirty="0"/>
              <a:t> </a:t>
            </a:r>
            <a:r>
              <a:rPr spc="-15" dirty="0"/>
              <a:t>to</a:t>
            </a:r>
            <a:r>
              <a:rPr spc="-5" dirty="0"/>
              <a:t> these</a:t>
            </a:r>
            <a:r>
              <a:rPr spc="-10" dirty="0"/>
              <a:t> stakeholders</a:t>
            </a:r>
            <a:r>
              <a:rPr spc="10" dirty="0"/>
              <a:t> </a:t>
            </a:r>
            <a:r>
              <a:rPr spc="-5" dirty="0"/>
              <a:t>and</a:t>
            </a:r>
            <a:r>
              <a:rPr spc="5" dirty="0"/>
              <a:t> </a:t>
            </a:r>
            <a:r>
              <a:rPr spc="-5" dirty="0"/>
              <a:t>address these</a:t>
            </a:r>
          </a:p>
          <a:p>
            <a:pPr marL="820419">
              <a:lnSpc>
                <a:spcPts val="1825"/>
              </a:lnSpc>
            </a:pPr>
            <a:r>
              <a:rPr spc="-10" dirty="0"/>
              <a:t>stakeholder</a:t>
            </a:r>
            <a:r>
              <a:rPr spc="-15" dirty="0"/>
              <a:t> </a:t>
            </a:r>
            <a:r>
              <a:rPr spc="-5" dirty="0"/>
              <a:t>challenges</a:t>
            </a:r>
            <a:r>
              <a:rPr spc="5" dirty="0"/>
              <a:t> </a:t>
            </a:r>
            <a:r>
              <a:rPr spc="-5" dirty="0"/>
              <a:t>and </a:t>
            </a:r>
            <a:r>
              <a:rPr dirty="0"/>
              <a:t>opportunities?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07310" y="1089406"/>
            <a:ext cx="380365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200" dirty="0"/>
              <a:t> </a:t>
            </a:r>
            <a:r>
              <a:rPr spc="-90" dirty="0"/>
              <a:t>a</a:t>
            </a:r>
            <a:r>
              <a:rPr spc="-85" dirty="0"/>
              <a:t>n</a:t>
            </a:r>
            <a:r>
              <a:rPr spc="-90" dirty="0"/>
              <a:t>alysi</a:t>
            </a:r>
            <a:r>
              <a:rPr dirty="0"/>
              <a:t>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581918" y="1917125"/>
            <a:ext cx="4674937" cy="498507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77240" y="2357374"/>
            <a:ext cx="3680460" cy="3317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354965" algn="l"/>
                <a:tab pos="355600" algn="l"/>
              </a:tabLst>
            </a:pP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Gather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background</a:t>
            </a:r>
            <a:r>
              <a:rPr sz="1800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information: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interviews,</a:t>
            </a:r>
            <a:r>
              <a:rPr sz="1800" spc="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literature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 reviews</a:t>
            </a:r>
            <a:r>
              <a:rPr sz="1800" spc="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1800" spc="-48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internet</a:t>
            </a:r>
            <a:r>
              <a:rPr sz="18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searches.</a:t>
            </a:r>
            <a:endParaRPr sz="1800">
              <a:latin typeface="Arial"/>
              <a:cs typeface="Arial"/>
            </a:endParaRPr>
          </a:p>
          <a:p>
            <a:pPr marL="355600" marR="532130" indent="-342900" algn="just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Identify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stakeholder groups </a:t>
            </a:r>
            <a:r>
              <a:rPr sz="1800" spc="-4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(internal/external), </a:t>
            </a:r>
            <a:r>
              <a:rPr sz="1800" spc="-25" dirty="0">
                <a:solidFill>
                  <a:srgbClr val="1F3131"/>
                </a:solidFill>
                <a:latin typeface="Arial"/>
                <a:cs typeface="Arial"/>
              </a:rPr>
              <a:t>(primary, </a:t>
            </a:r>
            <a:r>
              <a:rPr sz="1800" spc="-4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secondary)</a:t>
            </a:r>
            <a:endParaRPr sz="1800">
              <a:latin typeface="Arial"/>
              <a:cs typeface="Arial"/>
            </a:endParaRPr>
          </a:p>
          <a:p>
            <a:pPr marL="355600" indent="-342900" algn="just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Map</a:t>
            </a:r>
            <a:r>
              <a:rPr sz="1800" spc="-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stakeholders</a:t>
            </a:r>
            <a:endParaRPr sz="1800">
              <a:latin typeface="Arial"/>
              <a:cs typeface="Arial"/>
            </a:endParaRPr>
          </a:p>
          <a:p>
            <a:pPr marL="355600" indent="-342900" algn="just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Develop</a:t>
            </a:r>
            <a:r>
              <a:rPr sz="18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strategies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 action</a:t>
            </a:r>
            <a:endParaRPr sz="1800">
              <a:latin typeface="Arial"/>
              <a:cs typeface="Arial"/>
            </a:endParaRPr>
          </a:p>
          <a:p>
            <a:pPr marL="355600" marR="603885" indent="-342900" algn="just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Communicate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and develop </a:t>
            </a:r>
            <a:r>
              <a:rPr sz="1800" spc="-4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relationships</a:t>
            </a:r>
            <a:r>
              <a:rPr sz="18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5" dirty="0">
                <a:solidFill>
                  <a:srgbClr val="1F3131"/>
                </a:solidFill>
                <a:latin typeface="Arial"/>
                <a:cs typeface="Arial"/>
              </a:rPr>
              <a:t>with</a:t>
            </a:r>
            <a:r>
              <a:rPr sz="1800" spc="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them</a:t>
            </a:r>
            <a:endParaRPr sz="1800">
              <a:latin typeface="Arial"/>
              <a:cs typeface="Arial"/>
            </a:endParaRPr>
          </a:p>
          <a:p>
            <a:pPr marL="355600" marR="504190" indent="-342900" algn="just">
              <a:lnSpc>
                <a:spcPct val="100000"/>
              </a:lnSpc>
              <a:buAutoNum type="arabicPeriod"/>
              <a:tabLst>
                <a:tab pos="355600" algn="l"/>
              </a:tabLst>
            </a:pP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Monitor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1800" spc="-5" dirty="0">
                <a:solidFill>
                  <a:srgbClr val="1F3131"/>
                </a:solidFill>
                <a:latin typeface="Arial"/>
                <a:cs typeface="Arial"/>
              </a:rPr>
              <a:t>review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analysis </a:t>
            </a:r>
            <a:r>
              <a:rPr sz="1800" spc="-4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1F3131"/>
                </a:solidFill>
                <a:latin typeface="Arial"/>
                <a:cs typeface="Arial"/>
              </a:rPr>
              <a:t>regularly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24968" y="1546606"/>
            <a:ext cx="5852795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5" dirty="0"/>
              <a:t>B</a:t>
            </a:r>
            <a:r>
              <a:rPr spc="-90" dirty="0"/>
              <a:t>e</a:t>
            </a:r>
            <a:r>
              <a:rPr spc="-85" dirty="0"/>
              <a:t>n</a:t>
            </a:r>
            <a:r>
              <a:rPr spc="-90" dirty="0"/>
              <a:t>e</a:t>
            </a:r>
            <a:r>
              <a:rPr spc="-80" dirty="0"/>
              <a:t>f</a:t>
            </a:r>
            <a:r>
              <a:rPr spc="-85" dirty="0"/>
              <a:t>i</a:t>
            </a:r>
            <a:r>
              <a:rPr spc="-80" dirty="0"/>
              <a:t>t</a:t>
            </a:r>
            <a:r>
              <a:rPr dirty="0"/>
              <a:t>s</a:t>
            </a:r>
            <a:r>
              <a:rPr spc="-210" dirty="0"/>
              <a:t> </a:t>
            </a:r>
            <a:r>
              <a:rPr spc="-80" dirty="0"/>
              <a:t>o</a:t>
            </a:r>
            <a:r>
              <a:rPr dirty="0"/>
              <a:t>f</a:t>
            </a:r>
            <a:r>
              <a:rPr spc="-190" dirty="0"/>
              <a:t> </a:t>
            </a: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185" dirty="0"/>
              <a:t> </a:t>
            </a:r>
            <a:r>
              <a:rPr spc="-90" dirty="0"/>
              <a:t>a</a:t>
            </a:r>
            <a:r>
              <a:rPr spc="-80" dirty="0"/>
              <a:t>n</a:t>
            </a:r>
            <a:r>
              <a:rPr spc="-90" dirty="0"/>
              <a:t>alysi</a:t>
            </a:r>
            <a:r>
              <a:rPr dirty="0"/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04704" y="2700801"/>
            <a:ext cx="8808720" cy="3591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  <a:tab pos="355600" algn="l"/>
              </a:tabLst>
            </a:pP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eholde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'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endParaRPr sz="24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340"/>
              </a:spcBef>
              <a:buChar char="•"/>
              <a:tabLst>
                <a:tab pos="354965" algn="l"/>
                <a:tab pos="355600" algn="l"/>
              </a:tabLst>
            </a:pP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Po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ia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sk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unde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andings</a:t>
            </a:r>
            <a:endParaRPr sz="24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340"/>
              </a:spcBef>
              <a:buChar char="•"/>
              <a:tabLst>
                <a:tab pos="354965" algn="l"/>
                <a:tab pos="355600" algn="l"/>
              </a:tabLst>
            </a:pP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hani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po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el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4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luen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eholde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endParaRPr sz="2400">
              <a:latin typeface="Arial"/>
              <a:cs typeface="Arial"/>
            </a:endParaRPr>
          </a:p>
          <a:p>
            <a:pPr marL="355600" marR="412750" indent="-342900">
              <a:lnSpc>
                <a:spcPct val="150000"/>
              </a:lnSpc>
              <a:spcBef>
                <a:spcPts val="900"/>
              </a:spcBef>
              <a:buChar char="•"/>
              <a:tabLst>
                <a:tab pos="354965" algn="l"/>
                <a:tab pos="355600" algn="l"/>
              </a:tabLst>
            </a:pP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Ke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peopl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rm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4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abou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j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du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00" dirty="0">
                <a:solidFill>
                  <a:srgbClr val="1F3131"/>
                </a:solidFill>
                <a:latin typeface="Arial"/>
                <a:cs typeface="Arial"/>
              </a:rPr>
              <a:t>x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ion  </a:t>
            </a:r>
            <a:r>
              <a:rPr sz="2400" spc="-75" dirty="0">
                <a:solidFill>
                  <a:srgbClr val="1F3131"/>
                </a:solidFill>
                <a:latin typeface="Arial"/>
                <a:cs typeface="Arial"/>
              </a:rPr>
              <a:t>phase</a:t>
            </a:r>
            <a:endParaRPr sz="24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2340"/>
              </a:spcBef>
              <a:buChar char="•"/>
              <a:tabLst>
                <a:tab pos="354965" algn="l"/>
                <a:tab pos="355600" algn="l"/>
              </a:tabLst>
            </a:pP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Nega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eholde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wel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4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hei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ad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3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4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4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400" spc="-80" dirty="0">
                <a:solidFill>
                  <a:srgbClr val="1F3131"/>
                </a:solidFill>
                <a:latin typeface="Arial"/>
                <a:cs typeface="Arial"/>
              </a:rPr>
              <a:t>j</a:t>
            </a:r>
            <a:r>
              <a:rPr sz="24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4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4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40625" y="1165606"/>
            <a:ext cx="8818880" cy="91186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3266440" marR="5080" indent="-3254375">
              <a:lnSpc>
                <a:spcPts val="3190"/>
              </a:lnSpc>
              <a:spcBef>
                <a:spcPts val="705"/>
              </a:spcBef>
            </a:pPr>
            <a:r>
              <a:rPr spc="-80" dirty="0"/>
              <a:t>Stakeholder</a:t>
            </a:r>
            <a:r>
              <a:rPr spc="-195" dirty="0"/>
              <a:t> </a:t>
            </a:r>
            <a:r>
              <a:rPr spc="-80" dirty="0"/>
              <a:t>communication:</a:t>
            </a:r>
            <a:r>
              <a:rPr spc="-220" dirty="0"/>
              <a:t> </a:t>
            </a:r>
            <a:r>
              <a:rPr spc="-60" dirty="0"/>
              <a:t>From</a:t>
            </a:r>
            <a:r>
              <a:rPr spc="-185" dirty="0"/>
              <a:t> </a:t>
            </a:r>
            <a:r>
              <a:rPr spc="-75" dirty="0"/>
              <a:t>awareness</a:t>
            </a:r>
            <a:r>
              <a:rPr spc="-145" dirty="0"/>
              <a:t> </a:t>
            </a:r>
            <a:r>
              <a:rPr spc="-40" dirty="0"/>
              <a:t>to </a:t>
            </a:r>
            <a:r>
              <a:rPr spc="-860" dirty="0"/>
              <a:t> </a:t>
            </a:r>
            <a:r>
              <a:rPr spc="-85" dirty="0"/>
              <a:t>commitment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67868" y="2133600"/>
            <a:ext cx="8144255" cy="4041647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72053" y="1241806"/>
            <a:ext cx="318389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20" dirty="0"/>
              <a:t>T</a:t>
            </a:r>
            <a:r>
              <a:rPr spc="-90" dirty="0"/>
              <a:t>y</a:t>
            </a:r>
            <a:r>
              <a:rPr spc="-85" dirty="0"/>
              <a:t>p</a:t>
            </a:r>
            <a:r>
              <a:rPr spc="-90" dirty="0"/>
              <a:t>e</a:t>
            </a:r>
            <a:r>
              <a:rPr dirty="0"/>
              <a:t>s</a:t>
            </a:r>
            <a:r>
              <a:rPr spc="-175" dirty="0"/>
              <a:t> </a:t>
            </a:r>
            <a:r>
              <a:rPr spc="-80" dirty="0"/>
              <a:t>o</a:t>
            </a:r>
            <a:r>
              <a:rPr dirty="0"/>
              <a:t>f</a:t>
            </a:r>
            <a:r>
              <a:rPr spc="-190" dirty="0"/>
              <a:t> </a:t>
            </a: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ra</a:t>
            </a:r>
            <a:r>
              <a:rPr spc="-80" dirty="0"/>
              <a:t>t</a:t>
            </a:r>
            <a:r>
              <a:rPr spc="-90" dirty="0"/>
              <a:t>e</a:t>
            </a:r>
            <a:r>
              <a:rPr spc="-85" dirty="0"/>
              <a:t>g</a:t>
            </a:r>
            <a:r>
              <a:rPr dirty="0"/>
              <a:t>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000" y="1949118"/>
            <a:ext cx="8996045" cy="45859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500"/>
              </a:lnSpc>
              <a:spcBef>
                <a:spcPts val="100"/>
              </a:spcBef>
            </a:pPr>
            <a:r>
              <a:rPr sz="2100" b="1" spc="-80" dirty="0">
                <a:solidFill>
                  <a:srgbClr val="1F3131"/>
                </a:solidFill>
                <a:latin typeface="Arial"/>
                <a:cs typeface="Arial"/>
              </a:rPr>
              <a:t>Informational</a:t>
            </a:r>
            <a:r>
              <a:rPr sz="2100" b="1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spc="-80" dirty="0">
                <a:solidFill>
                  <a:srgbClr val="1F3131"/>
                </a:solidFill>
                <a:latin typeface="Arial"/>
                <a:cs typeface="Arial"/>
              </a:rPr>
              <a:t>strategy</a:t>
            </a:r>
            <a:r>
              <a:rPr sz="2100" b="1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simply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strategy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informing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someone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about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something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hroug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pre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new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repor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endParaRPr sz="2100">
              <a:latin typeface="Arial"/>
              <a:cs typeface="Arial"/>
            </a:endParaRPr>
          </a:p>
          <a:p>
            <a:pPr marL="12700" marR="27940">
              <a:lnSpc>
                <a:spcPct val="150500"/>
              </a:lnSpc>
              <a:spcBef>
                <a:spcPts val="885"/>
              </a:spcBef>
            </a:pP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ers</a:t>
            </a: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as</a:t>
            </a:r>
            <a:r>
              <a:rPr sz="2100" b="1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b="1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b="1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spc="-90" dirty="0">
                <a:solidFill>
                  <a:srgbClr val="1F3131"/>
                </a:solidFill>
                <a:latin typeface="Arial"/>
                <a:cs typeface="Arial"/>
              </a:rPr>
              <a:t>strate</a:t>
            </a:r>
            <a:r>
              <a:rPr sz="2100" b="1" spc="-75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100" b="1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b="1" spc="-1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wher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pra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hang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 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now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edge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ud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beha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ou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ourab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  organisation.</a:t>
            </a:r>
            <a:endParaRPr sz="2100">
              <a:latin typeface="Arial"/>
              <a:cs typeface="Arial"/>
            </a:endParaRPr>
          </a:p>
          <a:p>
            <a:pPr marL="12700" marR="123189">
              <a:lnSpc>
                <a:spcPct val="150300"/>
              </a:lnSpc>
              <a:spcBef>
                <a:spcPts val="905"/>
              </a:spcBef>
            </a:pPr>
            <a:r>
              <a:rPr sz="2100" b="1" spc="-80" dirty="0">
                <a:solidFill>
                  <a:srgbClr val="1F3131"/>
                </a:solidFill>
                <a:latin typeface="Arial"/>
                <a:cs typeface="Arial"/>
              </a:rPr>
              <a:t>Dialogue</a:t>
            </a:r>
            <a:r>
              <a:rPr sz="2100" b="1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b="1" spc="-80" dirty="0">
                <a:solidFill>
                  <a:srgbClr val="1F3131"/>
                </a:solidFill>
                <a:latin typeface="Arial"/>
                <a:cs typeface="Arial"/>
              </a:rPr>
              <a:t>strategy</a:t>
            </a:r>
            <a:r>
              <a:rPr sz="2100" b="1" spc="-1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where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both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parties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mutually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engage</a:t>
            </a:r>
            <a:r>
              <a:rPr sz="2100" spc="-1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exchange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ideas </a:t>
            </a:r>
            <a:r>
              <a:rPr sz="2100" spc="-5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opinions.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This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involves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active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consultation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stakeholders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working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towards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a </a:t>
            </a:r>
            <a:r>
              <a:rPr sz="2100" spc="-5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process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mutual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understanding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mutual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decisions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rather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than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strategic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self-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ere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par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organ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4257" y="1013206"/>
            <a:ext cx="8984615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5" dirty="0"/>
              <a:t>Organisation-stakeholder</a:t>
            </a:r>
            <a:r>
              <a:rPr spc="-195" dirty="0"/>
              <a:t> </a:t>
            </a:r>
            <a:r>
              <a:rPr spc="-75" dirty="0"/>
              <a:t>communication</a:t>
            </a:r>
            <a:r>
              <a:rPr spc="-210" dirty="0"/>
              <a:t> </a:t>
            </a:r>
            <a:r>
              <a:rPr spc="-70" dirty="0"/>
              <a:t>models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798991" y="2677104"/>
            <a:ext cx="4880610" cy="494030"/>
            <a:chOff x="2798991" y="2677104"/>
            <a:chExt cx="4880610" cy="494030"/>
          </a:xfrm>
        </p:grpSpPr>
        <p:sp>
          <p:nvSpPr>
            <p:cNvPr id="4" name="object 4"/>
            <p:cNvSpPr/>
            <p:nvPr/>
          </p:nvSpPr>
          <p:spPr>
            <a:xfrm>
              <a:off x="2804071" y="2682185"/>
              <a:ext cx="1498600" cy="483870"/>
            </a:xfrm>
            <a:custGeom>
              <a:avLst/>
              <a:gdLst/>
              <a:ahLst/>
              <a:cxnLst/>
              <a:rect l="l" t="t" r="r" b="b"/>
              <a:pathLst>
                <a:path w="1498600" h="483869">
                  <a:moveTo>
                    <a:pt x="1436105" y="483295"/>
                  </a:moveTo>
                  <a:lnTo>
                    <a:pt x="62439" y="483295"/>
                  </a:lnTo>
                  <a:lnTo>
                    <a:pt x="38137" y="478547"/>
                  </a:lnTo>
                  <a:lnTo>
                    <a:pt x="18289" y="465599"/>
                  </a:lnTo>
                  <a:lnTo>
                    <a:pt x="4907" y="446396"/>
                  </a:lnTo>
                  <a:lnTo>
                    <a:pt x="0" y="422883"/>
                  </a:lnTo>
                  <a:lnTo>
                    <a:pt x="0" y="60411"/>
                  </a:lnTo>
                  <a:lnTo>
                    <a:pt x="4907" y="36898"/>
                  </a:lnTo>
                  <a:lnTo>
                    <a:pt x="18289" y="17695"/>
                  </a:lnTo>
                  <a:lnTo>
                    <a:pt x="38137" y="4748"/>
                  </a:lnTo>
                  <a:lnTo>
                    <a:pt x="62439" y="0"/>
                  </a:lnTo>
                  <a:lnTo>
                    <a:pt x="1436105" y="0"/>
                  </a:lnTo>
                  <a:lnTo>
                    <a:pt x="1460407" y="4748"/>
                  </a:lnTo>
                  <a:lnTo>
                    <a:pt x="1480255" y="17695"/>
                  </a:lnTo>
                  <a:lnTo>
                    <a:pt x="1493637" y="36898"/>
                  </a:lnTo>
                  <a:lnTo>
                    <a:pt x="1498545" y="60411"/>
                  </a:lnTo>
                  <a:lnTo>
                    <a:pt x="1498545" y="422883"/>
                  </a:lnTo>
                  <a:lnTo>
                    <a:pt x="1493637" y="446396"/>
                  </a:lnTo>
                  <a:lnTo>
                    <a:pt x="1480255" y="465599"/>
                  </a:lnTo>
                  <a:lnTo>
                    <a:pt x="1460407" y="478547"/>
                  </a:lnTo>
                  <a:lnTo>
                    <a:pt x="1436105" y="4832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804071" y="2682184"/>
              <a:ext cx="1498600" cy="483870"/>
            </a:xfrm>
            <a:custGeom>
              <a:avLst/>
              <a:gdLst/>
              <a:ahLst/>
              <a:cxnLst/>
              <a:rect l="l" t="t" r="r" b="b"/>
              <a:pathLst>
                <a:path w="1498600" h="483869">
                  <a:moveTo>
                    <a:pt x="62439" y="0"/>
                  </a:moveTo>
                  <a:lnTo>
                    <a:pt x="38137" y="4748"/>
                  </a:lnTo>
                  <a:lnTo>
                    <a:pt x="18289" y="17695"/>
                  </a:lnTo>
                  <a:lnTo>
                    <a:pt x="4907" y="36898"/>
                  </a:lnTo>
                  <a:lnTo>
                    <a:pt x="0" y="60411"/>
                  </a:lnTo>
                  <a:lnTo>
                    <a:pt x="0" y="422883"/>
                  </a:lnTo>
                  <a:lnTo>
                    <a:pt x="4907" y="446396"/>
                  </a:lnTo>
                  <a:lnTo>
                    <a:pt x="18289" y="465599"/>
                  </a:lnTo>
                  <a:lnTo>
                    <a:pt x="38137" y="478547"/>
                  </a:lnTo>
                  <a:lnTo>
                    <a:pt x="62439" y="483295"/>
                  </a:lnTo>
                  <a:lnTo>
                    <a:pt x="1436105" y="483295"/>
                  </a:lnTo>
                  <a:lnTo>
                    <a:pt x="1460407" y="478547"/>
                  </a:lnTo>
                  <a:lnTo>
                    <a:pt x="1480255" y="465599"/>
                  </a:lnTo>
                  <a:lnTo>
                    <a:pt x="1493637" y="446396"/>
                  </a:lnTo>
                  <a:lnTo>
                    <a:pt x="1498545" y="422883"/>
                  </a:lnTo>
                  <a:lnTo>
                    <a:pt x="1498545" y="60411"/>
                  </a:lnTo>
                  <a:lnTo>
                    <a:pt x="1493637" y="36898"/>
                  </a:lnTo>
                  <a:lnTo>
                    <a:pt x="1480255" y="17695"/>
                  </a:lnTo>
                  <a:lnTo>
                    <a:pt x="1460407" y="4748"/>
                  </a:lnTo>
                  <a:lnTo>
                    <a:pt x="1436105" y="0"/>
                  </a:lnTo>
                  <a:lnTo>
                    <a:pt x="62439" y="0"/>
                  </a:lnTo>
                  <a:close/>
                </a:path>
              </a:pathLst>
            </a:custGeom>
            <a:ln w="10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302616" y="2923161"/>
              <a:ext cx="1554480" cy="1270"/>
            </a:xfrm>
            <a:custGeom>
              <a:avLst/>
              <a:gdLst/>
              <a:ahLst/>
              <a:cxnLst/>
              <a:rect l="l" t="t" r="r" b="b"/>
              <a:pathLst>
                <a:path w="1554479" h="1269">
                  <a:moveTo>
                    <a:pt x="0" y="0"/>
                  </a:moveTo>
                  <a:lnTo>
                    <a:pt x="1554046" y="642"/>
                  </a:lnTo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842767" y="2883518"/>
              <a:ext cx="83820" cy="80645"/>
            </a:xfrm>
            <a:custGeom>
              <a:avLst/>
              <a:gdLst/>
              <a:ahLst/>
              <a:cxnLst/>
              <a:rect l="l" t="t" r="r" b="b"/>
              <a:pathLst>
                <a:path w="83820" h="80644">
                  <a:moveTo>
                    <a:pt x="0" y="80550"/>
                  </a:moveTo>
                  <a:lnTo>
                    <a:pt x="38" y="0"/>
                  </a:lnTo>
                  <a:lnTo>
                    <a:pt x="83272" y="40314"/>
                  </a:lnTo>
                  <a:lnTo>
                    <a:pt x="0" y="8055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050918" y="2682185"/>
              <a:ext cx="1623695" cy="483870"/>
            </a:xfrm>
            <a:custGeom>
              <a:avLst/>
              <a:gdLst/>
              <a:ahLst/>
              <a:cxnLst/>
              <a:rect l="l" t="t" r="r" b="b"/>
              <a:pathLst>
                <a:path w="1623695" h="483869">
                  <a:moveTo>
                    <a:pt x="1560984" y="483295"/>
                  </a:moveTo>
                  <a:lnTo>
                    <a:pt x="62439" y="483295"/>
                  </a:lnTo>
                  <a:lnTo>
                    <a:pt x="38137" y="478547"/>
                  </a:lnTo>
                  <a:lnTo>
                    <a:pt x="18289" y="465599"/>
                  </a:lnTo>
                  <a:lnTo>
                    <a:pt x="4907" y="446396"/>
                  </a:lnTo>
                  <a:lnTo>
                    <a:pt x="0" y="422883"/>
                  </a:lnTo>
                  <a:lnTo>
                    <a:pt x="0" y="60411"/>
                  </a:lnTo>
                  <a:lnTo>
                    <a:pt x="4907" y="36898"/>
                  </a:lnTo>
                  <a:lnTo>
                    <a:pt x="18289" y="17695"/>
                  </a:lnTo>
                  <a:lnTo>
                    <a:pt x="38137" y="4748"/>
                  </a:lnTo>
                  <a:lnTo>
                    <a:pt x="62439" y="0"/>
                  </a:lnTo>
                  <a:lnTo>
                    <a:pt x="1560984" y="0"/>
                  </a:lnTo>
                  <a:lnTo>
                    <a:pt x="1585286" y="4748"/>
                  </a:lnTo>
                  <a:lnTo>
                    <a:pt x="1605134" y="17695"/>
                  </a:lnTo>
                  <a:lnTo>
                    <a:pt x="1618516" y="36898"/>
                  </a:lnTo>
                  <a:lnTo>
                    <a:pt x="1623423" y="60411"/>
                  </a:lnTo>
                  <a:lnTo>
                    <a:pt x="1623423" y="422883"/>
                  </a:lnTo>
                  <a:lnTo>
                    <a:pt x="1618516" y="446396"/>
                  </a:lnTo>
                  <a:lnTo>
                    <a:pt x="1605134" y="465599"/>
                  </a:lnTo>
                  <a:lnTo>
                    <a:pt x="1585286" y="478547"/>
                  </a:lnTo>
                  <a:lnTo>
                    <a:pt x="1560984" y="4832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6050918" y="2682184"/>
              <a:ext cx="1623695" cy="483870"/>
            </a:xfrm>
            <a:custGeom>
              <a:avLst/>
              <a:gdLst/>
              <a:ahLst/>
              <a:cxnLst/>
              <a:rect l="l" t="t" r="r" b="b"/>
              <a:pathLst>
                <a:path w="1623695" h="483869">
                  <a:moveTo>
                    <a:pt x="62439" y="0"/>
                  </a:moveTo>
                  <a:lnTo>
                    <a:pt x="38137" y="4748"/>
                  </a:lnTo>
                  <a:lnTo>
                    <a:pt x="18289" y="17695"/>
                  </a:lnTo>
                  <a:lnTo>
                    <a:pt x="4907" y="36898"/>
                  </a:lnTo>
                  <a:lnTo>
                    <a:pt x="0" y="60411"/>
                  </a:lnTo>
                  <a:lnTo>
                    <a:pt x="0" y="422883"/>
                  </a:lnTo>
                  <a:lnTo>
                    <a:pt x="4907" y="446396"/>
                  </a:lnTo>
                  <a:lnTo>
                    <a:pt x="18289" y="465599"/>
                  </a:lnTo>
                  <a:lnTo>
                    <a:pt x="38137" y="478547"/>
                  </a:lnTo>
                  <a:lnTo>
                    <a:pt x="62439" y="483295"/>
                  </a:lnTo>
                  <a:lnTo>
                    <a:pt x="1560984" y="483295"/>
                  </a:lnTo>
                  <a:lnTo>
                    <a:pt x="1585286" y="478547"/>
                  </a:lnTo>
                  <a:lnTo>
                    <a:pt x="1605134" y="465599"/>
                  </a:lnTo>
                  <a:lnTo>
                    <a:pt x="1618516" y="446396"/>
                  </a:lnTo>
                  <a:lnTo>
                    <a:pt x="1623423" y="422883"/>
                  </a:lnTo>
                  <a:lnTo>
                    <a:pt x="1623423" y="60411"/>
                  </a:lnTo>
                  <a:lnTo>
                    <a:pt x="1618516" y="36898"/>
                  </a:lnTo>
                  <a:lnTo>
                    <a:pt x="1605134" y="17695"/>
                  </a:lnTo>
                  <a:lnTo>
                    <a:pt x="1585286" y="4748"/>
                  </a:lnTo>
                  <a:lnTo>
                    <a:pt x="1560984" y="0"/>
                  </a:lnTo>
                  <a:lnTo>
                    <a:pt x="62439" y="0"/>
                  </a:lnTo>
                  <a:close/>
                </a:path>
              </a:pathLst>
            </a:custGeom>
            <a:ln w="100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016152" y="2825750"/>
            <a:ext cx="1081405" cy="186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20" dirty="0">
                <a:latin typeface="Times New Roman"/>
                <a:cs typeface="Times New Roman"/>
              </a:rPr>
              <a:t>ORGANIZATION</a:t>
            </a:r>
            <a:endParaRPr sz="105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262999" y="2825750"/>
            <a:ext cx="1033780" cy="186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20" dirty="0">
                <a:latin typeface="Times New Roman"/>
                <a:cs typeface="Times New Roman"/>
              </a:rPr>
              <a:t>STAKEHOLDER</a:t>
            </a:r>
            <a:endParaRPr sz="105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891273" y="2226465"/>
            <a:ext cx="5048885" cy="2190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250" b="1" spc="25" dirty="0">
                <a:latin typeface="Times New Roman"/>
                <a:cs typeface="Times New Roman"/>
              </a:rPr>
              <a:t>Informational</a:t>
            </a:r>
            <a:r>
              <a:rPr sz="1250" b="1" spc="20" dirty="0">
                <a:latin typeface="Times New Roman"/>
                <a:cs typeface="Times New Roman"/>
              </a:rPr>
              <a:t> strategy:</a:t>
            </a:r>
            <a:r>
              <a:rPr sz="1250" b="1" spc="30" dirty="0">
                <a:latin typeface="Times New Roman"/>
                <a:cs typeface="Times New Roman"/>
              </a:rPr>
              <a:t> one-way</a:t>
            </a:r>
            <a:r>
              <a:rPr sz="1250" b="1" spc="25" dirty="0">
                <a:latin typeface="Times New Roman"/>
                <a:cs typeface="Times New Roman"/>
              </a:rPr>
              <a:t> symmetrical</a:t>
            </a:r>
            <a:r>
              <a:rPr sz="1250" b="1" spc="40" dirty="0">
                <a:latin typeface="Times New Roman"/>
                <a:cs typeface="Times New Roman"/>
              </a:rPr>
              <a:t> </a:t>
            </a:r>
            <a:r>
              <a:rPr sz="1250" b="1" spc="25" dirty="0">
                <a:latin typeface="Times New Roman"/>
                <a:cs typeface="Times New Roman"/>
              </a:rPr>
              <a:t>model of</a:t>
            </a:r>
            <a:r>
              <a:rPr sz="1250" b="1" spc="30" dirty="0">
                <a:latin typeface="Times New Roman"/>
                <a:cs typeface="Times New Roman"/>
              </a:rPr>
              <a:t> </a:t>
            </a:r>
            <a:r>
              <a:rPr sz="1250" b="1" spc="25" dirty="0">
                <a:latin typeface="Times New Roman"/>
                <a:cs typeface="Times New Roman"/>
              </a:rPr>
              <a:t>communication</a:t>
            </a:r>
            <a:endParaRPr sz="1250">
              <a:latin typeface="Times New Roman"/>
              <a:cs typeface="Times New Roman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2798991" y="4126990"/>
            <a:ext cx="4880610" cy="494030"/>
            <a:chOff x="2798991" y="4126990"/>
            <a:chExt cx="4880610" cy="494030"/>
          </a:xfrm>
        </p:grpSpPr>
        <p:sp>
          <p:nvSpPr>
            <p:cNvPr id="14" name="object 14"/>
            <p:cNvSpPr/>
            <p:nvPr/>
          </p:nvSpPr>
          <p:spPr>
            <a:xfrm>
              <a:off x="2804071" y="4132071"/>
              <a:ext cx="1498600" cy="483870"/>
            </a:xfrm>
            <a:custGeom>
              <a:avLst/>
              <a:gdLst/>
              <a:ahLst/>
              <a:cxnLst/>
              <a:rect l="l" t="t" r="r" b="b"/>
              <a:pathLst>
                <a:path w="1498600" h="483870">
                  <a:moveTo>
                    <a:pt x="1436105" y="483295"/>
                  </a:moveTo>
                  <a:lnTo>
                    <a:pt x="62439" y="483295"/>
                  </a:lnTo>
                  <a:lnTo>
                    <a:pt x="38137" y="478547"/>
                  </a:lnTo>
                  <a:lnTo>
                    <a:pt x="18289" y="465599"/>
                  </a:lnTo>
                  <a:lnTo>
                    <a:pt x="4907" y="446396"/>
                  </a:lnTo>
                  <a:lnTo>
                    <a:pt x="0" y="422883"/>
                  </a:lnTo>
                  <a:lnTo>
                    <a:pt x="0" y="60411"/>
                  </a:lnTo>
                  <a:lnTo>
                    <a:pt x="4907" y="36898"/>
                  </a:lnTo>
                  <a:lnTo>
                    <a:pt x="18289" y="17695"/>
                  </a:lnTo>
                  <a:lnTo>
                    <a:pt x="38137" y="4748"/>
                  </a:lnTo>
                  <a:lnTo>
                    <a:pt x="62439" y="0"/>
                  </a:lnTo>
                  <a:lnTo>
                    <a:pt x="1436105" y="0"/>
                  </a:lnTo>
                  <a:lnTo>
                    <a:pt x="1460407" y="4748"/>
                  </a:lnTo>
                  <a:lnTo>
                    <a:pt x="1480255" y="17695"/>
                  </a:lnTo>
                  <a:lnTo>
                    <a:pt x="1493637" y="36898"/>
                  </a:lnTo>
                  <a:lnTo>
                    <a:pt x="1498545" y="60411"/>
                  </a:lnTo>
                  <a:lnTo>
                    <a:pt x="1498545" y="422883"/>
                  </a:lnTo>
                  <a:lnTo>
                    <a:pt x="1493637" y="446396"/>
                  </a:lnTo>
                  <a:lnTo>
                    <a:pt x="1480255" y="465599"/>
                  </a:lnTo>
                  <a:lnTo>
                    <a:pt x="1460407" y="478547"/>
                  </a:lnTo>
                  <a:lnTo>
                    <a:pt x="1436105" y="4832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804071" y="4132070"/>
              <a:ext cx="1498600" cy="483870"/>
            </a:xfrm>
            <a:custGeom>
              <a:avLst/>
              <a:gdLst/>
              <a:ahLst/>
              <a:cxnLst/>
              <a:rect l="l" t="t" r="r" b="b"/>
              <a:pathLst>
                <a:path w="1498600" h="483870">
                  <a:moveTo>
                    <a:pt x="62439" y="0"/>
                  </a:moveTo>
                  <a:lnTo>
                    <a:pt x="38137" y="4748"/>
                  </a:lnTo>
                  <a:lnTo>
                    <a:pt x="18289" y="17695"/>
                  </a:lnTo>
                  <a:lnTo>
                    <a:pt x="4907" y="36898"/>
                  </a:lnTo>
                  <a:lnTo>
                    <a:pt x="0" y="60411"/>
                  </a:lnTo>
                  <a:lnTo>
                    <a:pt x="0" y="422883"/>
                  </a:lnTo>
                  <a:lnTo>
                    <a:pt x="4907" y="446396"/>
                  </a:lnTo>
                  <a:lnTo>
                    <a:pt x="18289" y="465599"/>
                  </a:lnTo>
                  <a:lnTo>
                    <a:pt x="38137" y="478547"/>
                  </a:lnTo>
                  <a:lnTo>
                    <a:pt x="62439" y="483295"/>
                  </a:lnTo>
                  <a:lnTo>
                    <a:pt x="1436105" y="483295"/>
                  </a:lnTo>
                  <a:lnTo>
                    <a:pt x="1460407" y="478547"/>
                  </a:lnTo>
                  <a:lnTo>
                    <a:pt x="1480255" y="465599"/>
                  </a:lnTo>
                  <a:lnTo>
                    <a:pt x="1493637" y="446396"/>
                  </a:lnTo>
                  <a:lnTo>
                    <a:pt x="1498545" y="422883"/>
                  </a:lnTo>
                  <a:lnTo>
                    <a:pt x="1498545" y="60411"/>
                  </a:lnTo>
                  <a:lnTo>
                    <a:pt x="1493637" y="36898"/>
                  </a:lnTo>
                  <a:lnTo>
                    <a:pt x="1480255" y="17695"/>
                  </a:lnTo>
                  <a:lnTo>
                    <a:pt x="1460407" y="4748"/>
                  </a:lnTo>
                  <a:lnTo>
                    <a:pt x="1436105" y="0"/>
                  </a:lnTo>
                  <a:lnTo>
                    <a:pt x="62439" y="0"/>
                  </a:lnTo>
                  <a:close/>
                </a:path>
              </a:pathLst>
            </a:custGeom>
            <a:ln w="10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6050918" y="4132071"/>
              <a:ext cx="1623695" cy="483870"/>
            </a:xfrm>
            <a:custGeom>
              <a:avLst/>
              <a:gdLst/>
              <a:ahLst/>
              <a:cxnLst/>
              <a:rect l="l" t="t" r="r" b="b"/>
              <a:pathLst>
                <a:path w="1623695" h="483870">
                  <a:moveTo>
                    <a:pt x="1560984" y="483295"/>
                  </a:moveTo>
                  <a:lnTo>
                    <a:pt x="62439" y="483295"/>
                  </a:lnTo>
                  <a:lnTo>
                    <a:pt x="38137" y="478547"/>
                  </a:lnTo>
                  <a:lnTo>
                    <a:pt x="18289" y="465599"/>
                  </a:lnTo>
                  <a:lnTo>
                    <a:pt x="4907" y="446396"/>
                  </a:lnTo>
                  <a:lnTo>
                    <a:pt x="0" y="422883"/>
                  </a:lnTo>
                  <a:lnTo>
                    <a:pt x="0" y="60411"/>
                  </a:lnTo>
                  <a:lnTo>
                    <a:pt x="4907" y="36898"/>
                  </a:lnTo>
                  <a:lnTo>
                    <a:pt x="18289" y="17695"/>
                  </a:lnTo>
                  <a:lnTo>
                    <a:pt x="38137" y="4748"/>
                  </a:lnTo>
                  <a:lnTo>
                    <a:pt x="62439" y="0"/>
                  </a:lnTo>
                  <a:lnTo>
                    <a:pt x="1560984" y="0"/>
                  </a:lnTo>
                  <a:lnTo>
                    <a:pt x="1585286" y="4748"/>
                  </a:lnTo>
                  <a:lnTo>
                    <a:pt x="1605134" y="17695"/>
                  </a:lnTo>
                  <a:lnTo>
                    <a:pt x="1618516" y="36898"/>
                  </a:lnTo>
                  <a:lnTo>
                    <a:pt x="1623423" y="60411"/>
                  </a:lnTo>
                  <a:lnTo>
                    <a:pt x="1623423" y="422883"/>
                  </a:lnTo>
                  <a:lnTo>
                    <a:pt x="1618516" y="446396"/>
                  </a:lnTo>
                  <a:lnTo>
                    <a:pt x="1605134" y="465599"/>
                  </a:lnTo>
                  <a:lnTo>
                    <a:pt x="1585286" y="478547"/>
                  </a:lnTo>
                  <a:lnTo>
                    <a:pt x="1560984" y="4832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6050918" y="4132070"/>
              <a:ext cx="1623695" cy="483870"/>
            </a:xfrm>
            <a:custGeom>
              <a:avLst/>
              <a:gdLst/>
              <a:ahLst/>
              <a:cxnLst/>
              <a:rect l="l" t="t" r="r" b="b"/>
              <a:pathLst>
                <a:path w="1623695" h="483870">
                  <a:moveTo>
                    <a:pt x="62439" y="0"/>
                  </a:moveTo>
                  <a:lnTo>
                    <a:pt x="38137" y="4748"/>
                  </a:lnTo>
                  <a:lnTo>
                    <a:pt x="18289" y="17695"/>
                  </a:lnTo>
                  <a:lnTo>
                    <a:pt x="4907" y="36898"/>
                  </a:lnTo>
                  <a:lnTo>
                    <a:pt x="0" y="60411"/>
                  </a:lnTo>
                  <a:lnTo>
                    <a:pt x="0" y="422883"/>
                  </a:lnTo>
                  <a:lnTo>
                    <a:pt x="4907" y="446396"/>
                  </a:lnTo>
                  <a:lnTo>
                    <a:pt x="18289" y="465599"/>
                  </a:lnTo>
                  <a:lnTo>
                    <a:pt x="38137" y="478547"/>
                  </a:lnTo>
                  <a:lnTo>
                    <a:pt x="62439" y="483295"/>
                  </a:lnTo>
                  <a:lnTo>
                    <a:pt x="1560984" y="483295"/>
                  </a:lnTo>
                  <a:lnTo>
                    <a:pt x="1585286" y="478547"/>
                  </a:lnTo>
                  <a:lnTo>
                    <a:pt x="1605134" y="465599"/>
                  </a:lnTo>
                  <a:lnTo>
                    <a:pt x="1618516" y="446396"/>
                  </a:lnTo>
                  <a:lnTo>
                    <a:pt x="1623423" y="422883"/>
                  </a:lnTo>
                  <a:lnTo>
                    <a:pt x="1623423" y="60411"/>
                  </a:lnTo>
                  <a:lnTo>
                    <a:pt x="1618516" y="36898"/>
                  </a:lnTo>
                  <a:lnTo>
                    <a:pt x="1605134" y="17695"/>
                  </a:lnTo>
                  <a:lnTo>
                    <a:pt x="1585286" y="4748"/>
                  </a:lnTo>
                  <a:lnTo>
                    <a:pt x="1560984" y="0"/>
                  </a:lnTo>
                  <a:lnTo>
                    <a:pt x="62439" y="0"/>
                  </a:lnTo>
                  <a:close/>
                </a:path>
              </a:pathLst>
            </a:custGeom>
            <a:ln w="100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3016152" y="4275637"/>
            <a:ext cx="1081405" cy="186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20" dirty="0">
                <a:latin typeface="Times New Roman"/>
                <a:cs typeface="Times New Roman"/>
              </a:rPr>
              <a:t>ORGANIZATION</a:t>
            </a:r>
            <a:endParaRPr sz="105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262999" y="4275637"/>
            <a:ext cx="1033780" cy="186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20" dirty="0">
                <a:latin typeface="Times New Roman"/>
                <a:cs typeface="Times New Roman"/>
              </a:rPr>
              <a:t>STAKEHOLDER</a:t>
            </a:r>
            <a:endParaRPr sz="1050">
              <a:latin typeface="Times New Roman"/>
              <a:cs typeface="Times New Roman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4295631" y="4333406"/>
            <a:ext cx="1630680" cy="80645"/>
            <a:chOff x="4295631" y="4333406"/>
            <a:chExt cx="1630680" cy="80645"/>
          </a:xfrm>
        </p:grpSpPr>
        <p:sp>
          <p:nvSpPr>
            <p:cNvPr id="21" name="object 21"/>
            <p:cNvSpPr/>
            <p:nvPr/>
          </p:nvSpPr>
          <p:spPr>
            <a:xfrm>
              <a:off x="4302616" y="4373048"/>
              <a:ext cx="1554480" cy="1270"/>
            </a:xfrm>
            <a:custGeom>
              <a:avLst/>
              <a:gdLst/>
              <a:ahLst/>
              <a:cxnLst/>
              <a:rect l="l" t="t" r="r" b="b"/>
              <a:pathLst>
                <a:path w="1554479" h="1270">
                  <a:moveTo>
                    <a:pt x="0" y="0"/>
                  </a:moveTo>
                  <a:lnTo>
                    <a:pt x="1554046" y="642"/>
                  </a:lnTo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5842768" y="4333406"/>
              <a:ext cx="83820" cy="80645"/>
            </a:xfrm>
            <a:custGeom>
              <a:avLst/>
              <a:gdLst/>
              <a:ahLst/>
              <a:cxnLst/>
              <a:rect l="l" t="t" r="r" b="b"/>
              <a:pathLst>
                <a:path w="83820" h="80645">
                  <a:moveTo>
                    <a:pt x="0" y="80547"/>
                  </a:moveTo>
                  <a:lnTo>
                    <a:pt x="38" y="0"/>
                  </a:lnTo>
                  <a:lnTo>
                    <a:pt x="83272" y="40311"/>
                  </a:lnTo>
                  <a:lnTo>
                    <a:pt x="0" y="8054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2891273" y="3555527"/>
            <a:ext cx="4898390" cy="2190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250" b="1" spc="25" dirty="0">
                <a:latin typeface="Times New Roman"/>
                <a:cs typeface="Times New Roman"/>
              </a:rPr>
              <a:t>Persuasive</a:t>
            </a:r>
            <a:r>
              <a:rPr sz="1250" b="1" spc="15" dirty="0">
                <a:latin typeface="Times New Roman"/>
                <a:cs typeface="Times New Roman"/>
              </a:rPr>
              <a:t> </a:t>
            </a:r>
            <a:r>
              <a:rPr sz="1250" b="1" spc="20" dirty="0">
                <a:latin typeface="Times New Roman"/>
                <a:cs typeface="Times New Roman"/>
              </a:rPr>
              <a:t>strategy: </a:t>
            </a:r>
            <a:r>
              <a:rPr sz="1250" b="1" spc="30" dirty="0">
                <a:latin typeface="Times New Roman"/>
                <a:cs typeface="Times New Roman"/>
              </a:rPr>
              <a:t>two-way</a:t>
            </a:r>
            <a:r>
              <a:rPr sz="1250" b="1" spc="25" dirty="0">
                <a:latin typeface="Times New Roman"/>
                <a:cs typeface="Times New Roman"/>
              </a:rPr>
              <a:t> asymmetrical</a:t>
            </a:r>
            <a:r>
              <a:rPr sz="1250" b="1" spc="45" dirty="0">
                <a:latin typeface="Times New Roman"/>
                <a:cs typeface="Times New Roman"/>
              </a:rPr>
              <a:t> </a:t>
            </a:r>
            <a:r>
              <a:rPr sz="1250" b="1" spc="25" dirty="0">
                <a:latin typeface="Times New Roman"/>
                <a:cs typeface="Times New Roman"/>
              </a:rPr>
              <a:t>model of</a:t>
            </a:r>
            <a:r>
              <a:rPr sz="1250" b="1" spc="30" dirty="0">
                <a:latin typeface="Times New Roman"/>
                <a:cs typeface="Times New Roman"/>
              </a:rPr>
              <a:t> </a:t>
            </a:r>
            <a:r>
              <a:rPr sz="1250" b="1" spc="25" dirty="0">
                <a:latin typeface="Times New Roman"/>
                <a:cs typeface="Times New Roman"/>
              </a:rPr>
              <a:t>communication</a:t>
            </a:r>
            <a:endParaRPr sz="1250">
              <a:latin typeface="Times New Roman"/>
              <a:cs typeface="Times New Roman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2798991" y="5818525"/>
            <a:ext cx="4880610" cy="494030"/>
            <a:chOff x="2798991" y="5818525"/>
            <a:chExt cx="4880610" cy="494030"/>
          </a:xfrm>
        </p:grpSpPr>
        <p:sp>
          <p:nvSpPr>
            <p:cNvPr id="25" name="object 25"/>
            <p:cNvSpPr/>
            <p:nvPr/>
          </p:nvSpPr>
          <p:spPr>
            <a:xfrm>
              <a:off x="2804071" y="5823605"/>
              <a:ext cx="1498600" cy="483870"/>
            </a:xfrm>
            <a:custGeom>
              <a:avLst/>
              <a:gdLst/>
              <a:ahLst/>
              <a:cxnLst/>
              <a:rect l="l" t="t" r="r" b="b"/>
              <a:pathLst>
                <a:path w="1498600" h="483870">
                  <a:moveTo>
                    <a:pt x="1436105" y="483295"/>
                  </a:moveTo>
                  <a:lnTo>
                    <a:pt x="62439" y="483295"/>
                  </a:lnTo>
                  <a:lnTo>
                    <a:pt x="38137" y="478547"/>
                  </a:lnTo>
                  <a:lnTo>
                    <a:pt x="18289" y="465599"/>
                  </a:lnTo>
                  <a:lnTo>
                    <a:pt x="4907" y="446396"/>
                  </a:lnTo>
                  <a:lnTo>
                    <a:pt x="0" y="422883"/>
                  </a:lnTo>
                  <a:lnTo>
                    <a:pt x="0" y="60411"/>
                  </a:lnTo>
                  <a:lnTo>
                    <a:pt x="4907" y="36898"/>
                  </a:lnTo>
                  <a:lnTo>
                    <a:pt x="18289" y="17695"/>
                  </a:lnTo>
                  <a:lnTo>
                    <a:pt x="38137" y="4748"/>
                  </a:lnTo>
                  <a:lnTo>
                    <a:pt x="62439" y="0"/>
                  </a:lnTo>
                  <a:lnTo>
                    <a:pt x="1436105" y="0"/>
                  </a:lnTo>
                  <a:lnTo>
                    <a:pt x="1460407" y="4748"/>
                  </a:lnTo>
                  <a:lnTo>
                    <a:pt x="1480255" y="17695"/>
                  </a:lnTo>
                  <a:lnTo>
                    <a:pt x="1493637" y="36898"/>
                  </a:lnTo>
                  <a:lnTo>
                    <a:pt x="1498545" y="60411"/>
                  </a:lnTo>
                  <a:lnTo>
                    <a:pt x="1498545" y="422883"/>
                  </a:lnTo>
                  <a:lnTo>
                    <a:pt x="1493637" y="446396"/>
                  </a:lnTo>
                  <a:lnTo>
                    <a:pt x="1480255" y="465599"/>
                  </a:lnTo>
                  <a:lnTo>
                    <a:pt x="1460407" y="478547"/>
                  </a:lnTo>
                  <a:lnTo>
                    <a:pt x="1436105" y="4832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804071" y="5823605"/>
              <a:ext cx="1498600" cy="483870"/>
            </a:xfrm>
            <a:custGeom>
              <a:avLst/>
              <a:gdLst/>
              <a:ahLst/>
              <a:cxnLst/>
              <a:rect l="l" t="t" r="r" b="b"/>
              <a:pathLst>
                <a:path w="1498600" h="483870">
                  <a:moveTo>
                    <a:pt x="62439" y="0"/>
                  </a:moveTo>
                  <a:lnTo>
                    <a:pt x="38137" y="4748"/>
                  </a:lnTo>
                  <a:lnTo>
                    <a:pt x="18289" y="17695"/>
                  </a:lnTo>
                  <a:lnTo>
                    <a:pt x="4907" y="36898"/>
                  </a:lnTo>
                  <a:lnTo>
                    <a:pt x="0" y="60411"/>
                  </a:lnTo>
                  <a:lnTo>
                    <a:pt x="0" y="422883"/>
                  </a:lnTo>
                  <a:lnTo>
                    <a:pt x="4907" y="446396"/>
                  </a:lnTo>
                  <a:lnTo>
                    <a:pt x="18289" y="465599"/>
                  </a:lnTo>
                  <a:lnTo>
                    <a:pt x="38137" y="478547"/>
                  </a:lnTo>
                  <a:lnTo>
                    <a:pt x="62439" y="483295"/>
                  </a:lnTo>
                  <a:lnTo>
                    <a:pt x="1436105" y="483295"/>
                  </a:lnTo>
                  <a:lnTo>
                    <a:pt x="1460407" y="478547"/>
                  </a:lnTo>
                  <a:lnTo>
                    <a:pt x="1480255" y="465599"/>
                  </a:lnTo>
                  <a:lnTo>
                    <a:pt x="1493637" y="446396"/>
                  </a:lnTo>
                  <a:lnTo>
                    <a:pt x="1498545" y="422883"/>
                  </a:lnTo>
                  <a:lnTo>
                    <a:pt x="1498545" y="60411"/>
                  </a:lnTo>
                  <a:lnTo>
                    <a:pt x="1493637" y="36898"/>
                  </a:lnTo>
                  <a:lnTo>
                    <a:pt x="1480255" y="17695"/>
                  </a:lnTo>
                  <a:lnTo>
                    <a:pt x="1460407" y="4748"/>
                  </a:lnTo>
                  <a:lnTo>
                    <a:pt x="1436105" y="0"/>
                  </a:lnTo>
                  <a:lnTo>
                    <a:pt x="62439" y="0"/>
                  </a:lnTo>
                  <a:close/>
                </a:path>
              </a:pathLst>
            </a:custGeom>
            <a:ln w="10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4302616" y="5943758"/>
              <a:ext cx="1554480" cy="1270"/>
            </a:xfrm>
            <a:custGeom>
              <a:avLst/>
              <a:gdLst/>
              <a:ahLst/>
              <a:cxnLst/>
              <a:rect l="l" t="t" r="r" b="b"/>
              <a:pathLst>
                <a:path w="1554479" h="1270">
                  <a:moveTo>
                    <a:pt x="0" y="0"/>
                  </a:moveTo>
                  <a:lnTo>
                    <a:pt x="1554046" y="642"/>
                  </a:lnTo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5842767" y="5904115"/>
              <a:ext cx="83820" cy="80645"/>
            </a:xfrm>
            <a:custGeom>
              <a:avLst/>
              <a:gdLst/>
              <a:ahLst/>
              <a:cxnLst/>
              <a:rect l="l" t="t" r="r" b="b"/>
              <a:pathLst>
                <a:path w="83820" h="80645">
                  <a:moveTo>
                    <a:pt x="0" y="80547"/>
                  </a:moveTo>
                  <a:lnTo>
                    <a:pt x="38" y="0"/>
                  </a:lnTo>
                  <a:lnTo>
                    <a:pt x="83272" y="40311"/>
                  </a:lnTo>
                  <a:lnTo>
                    <a:pt x="0" y="8054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6050918" y="5823605"/>
              <a:ext cx="1623695" cy="483870"/>
            </a:xfrm>
            <a:custGeom>
              <a:avLst/>
              <a:gdLst/>
              <a:ahLst/>
              <a:cxnLst/>
              <a:rect l="l" t="t" r="r" b="b"/>
              <a:pathLst>
                <a:path w="1623695" h="483870">
                  <a:moveTo>
                    <a:pt x="1560984" y="483295"/>
                  </a:moveTo>
                  <a:lnTo>
                    <a:pt x="62439" y="483295"/>
                  </a:lnTo>
                  <a:lnTo>
                    <a:pt x="38137" y="478547"/>
                  </a:lnTo>
                  <a:lnTo>
                    <a:pt x="18289" y="465599"/>
                  </a:lnTo>
                  <a:lnTo>
                    <a:pt x="4907" y="446396"/>
                  </a:lnTo>
                  <a:lnTo>
                    <a:pt x="0" y="422883"/>
                  </a:lnTo>
                  <a:lnTo>
                    <a:pt x="0" y="60411"/>
                  </a:lnTo>
                  <a:lnTo>
                    <a:pt x="4907" y="36898"/>
                  </a:lnTo>
                  <a:lnTo>
                    <a:pt x="18289" y="17695"/>
                  </a:lnTo>
                  <a:lnTo>
                    <a:pt x="38137" y="4748"/>
                  </a:lnTo>
                  <a:lnTo>
                    <a:pt x="62439" y="0"/>
                  </a:lnTo>
                  <a:lnTo>
                    <a:pt x="1560984" y="0"/>
                  </a:lnTo>
                  <a:lnTo>
                    <a:pt x="1585286" y="4748"/>
                  </a:lnTo>
                  <a:lnTo>
                    <a:pt x="1605134" y="17695"/>
                  </a:lnTo>
                  <a:lnTo>
                    <a:pt x="1618516" y="36898"/>
                  </a:lnTo>
                  <a:lnTo>
                    <a:pt x="1623423" y="60411"/>
                  </a:lnTo>
                  <a:lnTo>
                    <a:pt x="1623423" y="422883"/>
                  </a:lnTo>
                  <a:lnTo>
                    <a:pt x="1618516" y="446396"/>
                  </a:lnTo>
                  <a:lnTo>
                    <a:pt x="1605134" y="465599"/>
                  </a:lnTo>
                  <a:lnTo>
                    <a:pt x="1585286" y="478547"/>
                  </a:lnTo>
                  <a:lnTo>
                    <a:pt x="1560984" y="48329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6050918" y="5823605"/>
              <a:ext cx="1623695" cy="483870"/>
            </a:xfrm>
            <a:custGeom>
              <a:avLst/>
              <a:gdLst/>
              <a:ahLst/>
              <a:cxnLst/>
              <a:rect l="l" t="t" r="r" b="b"/>
              <a:pathLst>
                <a:path w="1623695" h="483870">
                  <a:moveTo>
                    <a:pt x="62439" y="0"/>
                  </a:moveTo>
                  <a:lnTo>
                    <a:pt x="38137" y="4748"/>
                  </a:lnTo>
                  <a:lnTo>
                    <a:pt x="18289" y="17695"/>
                  </a:lnTo>
                  <a:lnTo>
                    <a:pt x="4907" y="36898"/>
                  </a:lnTo>
                  <a:lnTo>
                    <a:pt x="0" y="60411"/>
                  </a:lnTo>
                  <a:lnTo>
                    <a:pt x="0" y="422883"/>
                  </a:lnTo>
                  <a:lnTo>
                    <a:pt x="4907" y="446396"/>
                  </a:lnTo>
                  <a:lnTo>
                    <a:pt x="18289" y="465599"/>
                  </a:lnTo>
                  <a:lnTo>
                    <a:pt x="38137" y="478547"/>
                  </a:lnTo>
                  <a:lnTo>
                    <a:pt x="62439" y="483295"/>
                  </a:lnTo>
                  <a:lnTo>
                    <a:pt x="1560984" y="483295"/>
                  </a:lnTo>
                  <a:lnTo>
                    <a:pt x="1585286" y="478547"/>
                  </a:lnTo>
                  <a:lnTo>
                    <a:pt x="1605134" y="465599"/>
                  </a:lnTo>
                  <a:lnTo>
                    <a:pt x="1618516" y="446396"/>
                  </a:lnTo>
                  <a:lnTo>
                    <a:pt x="1623423" y="422883"/>
                  </a:lnTo>
                  <a:lnTo>
                    <a:pt x="1623423" y="60411"/>
                  </a:lnTo>
                  <a:lnTo>
                    <a:pt x="1618516" y="36898"/>
                  </a:lnTo>
                  <a:lnTo>
                    <a:pt x="1605134" y="17695"/>
                  </a:lnTo>
                  <a:lnTo>
                    <a:pt x="1585286" y="4748"/>
                  </a:lnTo>
                  <a:lnTo>
                    <a:pt x="1560984" y="0"/>
                  </a:lnTo>
                  <a:lnTo>
                    <a:pt x="62439" y="0"/>
                  </a:lnTo>
                  <a:close/>
                </a:path>
              </a:pathLst>
            </a:custGeom>
            <a:ln w="10096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4496871" y="6185434"/>
              <a:ext cx="1554480" cy="1270"/>
            </a:xfrm>
            <a:custGeom>
              <a:avLst/>
              <a:gdLst/>
              <a:ahLst/>
              <a:cxnLst/>
              <a:rect l="l" t="t" r="r" b="b"/>
              <a:pathLst>
                <a:path w="1554479" h="1270">
                  <a:moveTo>
                    <a:pt x="0" y="0"/>
                  </a:moveTo>
                  <a:lnTo>
                    <a:pt x="1554046" y="642"/>
                  </a:lnTo>
                </a:path>
              </a:pathLst>
            </a:custGeom>
            <a:ln w="134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4427495" y="6145162"/>
              <a:ext cx="83820" cy="80645"/>
            </a:xfrm>
            <a:custGeom>
              <a:avLst/>
              <a:gdLst/>
              <a:ahLst/>
              <a:cxnLst/>
              <a:rect l="l" t="t" r="r" b="b"/>
              <a:pathLst>
                <a:path w="83820" h="80645">
                  <a:moveTo>
                    <a:pt x="83235" y="80547"/>
                  </a:moveTo>
                  <a:lnTo>
                    <a:pt x="0" y="40242"/>
                  </a:lnTo>
                  <a:lnTo>
                    <a:pt x="83267" y="0"/>
                  </a:lnTo>
                  <a:lnTo>
                    <a:pt x="83235" y="8054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3" name="object 33"/>
          <p:cNvSpPr txBox="1"/>
          <p:nvPr/>
        </p:nvSpPr>
        <p:spPr>
          <a:xfrm>
            <a:off x="6262999" y="5967170"/>
            <a:ext cx="1033780" cy="186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20" dirty="0">
                <a:latin typeface="Times New Roman"/>
                <a:cs typeface="Times New Roman"/>
              </a:rPr>
              <a:t>STAKEHOLDER</a:t>
            </a:r>
            <a:endParaRPr sz="1050">
              <a:latin typeface="Times New Roman"/>
              <a:cs typeface="Times New Roma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016152" y="5967170"/>
            <a:ext cx="1081405" cy="186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20" dirty="0">
                <a:latin typeface="Times New Roman"/>
                <a:cs typeface="Times New Roman"/>
              </a:rPr>
              <a:t>ORGANIZATION</a:t>
            </a:r>
            <a:endParaRPr sz="1050">
              <a:latin typeface="Times New Roman"/>
              <a:cs typeface="Times New Roma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891273" y="5247061"/>
            <a:ext cx="1540510" cy="2190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1250" b="1" spc="25" dirty="0">
                <a:latin typeface="Times New Roman"/>
                <a:cs typeface="Times New Roman"/>
              </a:rPr>
              <a:t>Dialogue</a:t>
            </a:r>
            <a:r>
              <a:rPr sz="1250" b="1" spc="-5" dirty="0">
                <a:latin typeface="Times New Roman"/>
                <a:cs typeface="Times New Roman"/>
              </a:rPr>
              <a:t> </a:t>
            </a:r>
            <a:r>
              <a:rPr sz="1250" b="1" spc="20" dirty="0">
                <a:latin typeface="Times New Roman"/>
                <a:cs typeface="Times New Roman"/>
              </a:rPr>
              <a:t>strategy:</a:t>
            </a:r>
            <a:r>
              <a:rPr sz="1250" b="1" spc="5" dirty="0">
                <a:latin typeface="Times New Roman"/>
                <a:cs typeface="Times New Roman"/>
              </a:rPr>
              <a:t> </a:t>
            </a:r>
            <a:r>
              <a:rPr sz="1250" b="1" spc="25" dirty="0">
                <a:latin typeface="Times New Roman"/>
                <a:cs typeface="Times New Roman"/>
              </a:rPr>
              <a:t>tw</a:t>
            </a:r>
            <a:endParaRPr sz="1250">
              <a:latin typeface="Times New Roman"/>
              <a:cs typeface="Times New Roma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420860" y="5247061"/>
            <a:ext cx="3155950" cy="21907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14"/>
              </a:spcBef>
            </a:pPr>
            <a:r>
              <a:rPr sz="1250" b="1" spc="30" dirty="0">
                <a:latin typeface="Times New Roman"/>
                <a:cs typeface="Times New Roman"/>
              </a:rPr>
              <a:t>o-way</a:t>
            </a:r>
            <a:r>
              <a:rPr sz="1250" b="1" spc="10" dirty="0">
                <a:latin typeface="Times New Roman"/>
                <a:cs typeface="Times New Roman"/>
              </a:rPr>
              <a:t> </a:t>
            </a:r>
            <a:r>
              <a:rPr sz="1250" b="1" spc="25" dirty="0">
                <a:latin typeface="Times New Roman"/>
                <a:cs typeface="Times New Roman"/>
              </a:rPr>
              <a:t>symmetrical model of</a:t>
            </a:r>
            <a:r>
              <a:rPr sz="1250" b="1" spc="15" dirty="0">
                <a:latin typeface="Times New Roman"/>
                <a:cs typeface="Times New Roman"/>
              </a:rPr>
              <a:t> </a:t>
            </a:r>
            <a:r>
              <a:rPr sz="1250" b="1" spc="25" dirty="0">
                <a:latin typeface="Times New Roman"/>
                <a:cs typeface="Times New Roman"/>
              </a:rPr>
              <a:t>communication</a:t>
            </a:r>
            <a:endParaRPr sz="1250">
              <a:latin typeface="Times New Roman"/>
              <a:cs typeface="Times New Roman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4260989" y="4654026"/>
            <a:ext cx="1880235" cy="376555"/>
            <a:chOff x="4260989" y="4654026"/>
            <a:chExt cx="1880235" cy="376555"/>
          </a:xfrm>
        </p:grpSpPr>
        <p:sp>
          <p:nvSpPr>
            <p:cNvPr id="38" name="object 38"/>
            <p:cNvSpPr/>
            <p:nvPr/>
          </p:nvSpPr>
          <p:spPr>
            <a:xfrm>
              <a:off x="4323250" y="4661011"/>
              <a:ext cx="1811020" cy="362585"/>
            </a:xfrm>
            <a:custGeom>
              <a:avLst/>
              <a:gdLst/>
              <a:ahLst/>
              <a:cxnLst/>
              <a:rect l="l" t="t" r="r" b="b"/>
              <a:pathLst>
                <a:path w="1811020" h="362585">
                  <a:moveTo>
                    <a:pt x="1810920" y="0"/>
                  </a:moveTo>
                  <a:lnTo>
                    <a:pt x="1761863" y="25871"/>
                  </a:lnTo>
                  <a:lnTo>
                    <a:pt x="1712828" y="51625"/>
                  </a:lnTo>
                  <a:lnTo>
                    <a:pt x="1663832" y="77144"/>
                  </a:lnTo>
                  <a:lnTo>
                    <a:pt x="1614897" y="102310"/>
                  </a:lnTo>
                  <a:lnTo>
                    <a:pt x="1566043" y="127007"/>
                  </a:lnTo>
                  <a:lnTo>
                    <a:pt x="1517291" y="151117"/>
                  </a:lnTo>
                  <a:lnTo>
                    <a:pt x="1468659" y="174523"/>
                  </a:lnTo>
                  <a:lnTo>
                    <a:pt x="1420169" y="197106"/>
                  </a:lnTo>
                  <a:lnTo>
                    <a:pt x="1371842" y="218751"/>
                  </a:lnTo>
                  <a:lnTo>
                    <a:pt x="1323696" y="239338"/>
                  </a:lnTo>
                  <a:lnTo>
                    <a:pt x="1275752" y="258751"/>
                  </a:lnTo>
                  <a:lnTo>
                    <a:pt x="1228031" y="276873"/>
                  </a:lnTo>
                  <a:lnTo>
                    <a:pt x="1180552" y="293585"/>
                  </a:lnTo>
                  <a:lnTo>
                    <a:pt x="1133337" y="308772"/>
                  </a:lnTo>
                  <a:lnTo>
                    <a:pt x="1086404" y="322314"/>
                  </a:lnTo>
                  <a:lnTo>
                    <a:pt x="1039775" y="334095"/>
                  </a:lnTo>
                  <a:lnTo>
                    <a:pt x="993470" y="343997"/>
                  </a:lnTo>
                  <a:lnTo>
                    <a:pt x="947509" y="351903"/>
                  </a:lnTo>
                  <a:lnTo>
                    <a:pt x="901911" y="357696"/>
                  </a:lnTo>
                  <a:lnTo>
                    <a:pt x="856698" y="361258"/>
                  </a:lnTo>
                  <a:lnTo>
                    <a:pt x="811890" y="362471"/>
                  </a:lnTo>
                  <a:lnTo>
                    <a:pt x="765291" y="360359"/>
                  </a:lnTo>
                  <a:lnTo>
                    <a:pt x="717458" y="354280"/>
                  </a:lnTo>
                  <a:lnTo>
                    <a:pt x="668654" y="344617"/>
                  </a:lnTo>
                  <a:lnTo>
                    <a:pt x="619145" y="331753"/>
                  </a:lnTo>
                  <a:lnTo>
                    <a:pt x="569194" y="316073"/>
                  </a:lnTo>
                  <a:lnTo>
                    <a:pt x="519067" y="297961"/>
                  </a:lnTo>
                  <a:lnTo>
                    <a:pt x="469027" y="277800"/>
                  </a:lnTo>
                  <a:lnTo>
                    <a:pt x="419339" y="255975"/>
                  </a:lnTo>
                  <a:lnTo>
                    <a:pt x="370267" y="232868"/>
                  </a:lnTo>
                  <a:lnTo>
                    <a:pt x="322077" y="208864"/>
                  </a:lnTo>
                  <a:lnTo>
                    <a:pt x="275031" y="184346"/>
                  </a:lnTo>
                  <a:lnTo>
                    <a:pt x="229396" y="159699"/>
                  </a:lnTo>
                  <a:lnTo>
                    <a:pt x="185435" y="135306"/>
                  </a:lnTo>
                  <a:lnTo>
                    <a:pt x="143412" y="111551"/>
                  </a:lnTo>
                  <a:lnTo>
                    <a:pt x="103593" y="88818"/>
                  </a:lnTo>
                  <a:lnTo>
                    <a:pt x="66242" y="67490"/>
                  </a:lnTo>
                  <a:lnTo>
                    <a:pt x="31622" y="47951"/>
                  </a:lnTo>
                  <a:lnTo>
                    <a:pt x="0" y="30586"/>
                  </a:lnTo>
                </a:path>
              </a:pathLst>
            </a:custGeom>
            <a:ln w="13441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9" name="object 39"/>
            <p:cNvSpPr/>
            <p:nvPr/>
          </p:nvSpPr>
          <p:spPr>
            <a:xfrm>
              <a:off x="4260989" y="4661010"/>
              <a:ext cx="93345" cy="72390"/>
            </a:xfrm>
            <a:custGeom>
              <a:avLst/>
              <a:gdLst/>
              <a:ahLst/>
              <a:cxnLst/>
              <a:rect l="l" t="t" r="r" b="b"/>
              <a:pathLst>
                <a:path w="93345" h="72389">
                  <a:moveTo>
                    <a:pt x="55391" y="72375"/>
                  </a:moveTo>
                  <a:lnTo>
                    <a:pt x="0" y="0"/>
                  </a:lnTo>
                  <a:lnTo>
                    <a:pt x="93077" y="552"/>
                  </a:lnTo>
                  <a:lnTo>
                    <a:pt x="55391" y="7237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40" name="object 40"/>
          <p:cNvSpPr txBox="1"/>
          <p:nvPr/>
        </p:nvSpPr>
        <p:spPr>
          <a:xfrm>
            <a:off x="6013241" y="4884589"/>
            <a:ext cx="450215" cy="154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5" dirty="0">
                <a:latin typeface="Times New Roman"/>
                <a:cs typeface="Times New Roman"/>
              </a:rPr>
              <a:t>Feedback</a:t>
            </a:r>
            <a:endParaRPr sz="850">
              <a:latin typeface="Times New Roman"/>
              <a:cs typeface="Times New Roman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2771303" y="1919469"/>
            <a:ext cx="6054725" cy="4712335"/>
            <a:chOff x="2764053" y="1928122"/>
            <a:chExt cx="6054725" cy="4712335"/>
          </a:xfrm>
        </p:grpSpPr>
        <p:sp>
          <p:nvSpPr>
            <p:cNvPr id="42" name="object 42"/>
            <p:cNvSpPr/>
            <p:nvPr/>
          </p:nvSpPr>
          <p:spPr>
            <a:xfrm>
              <a:off x="2764053" y="1928122"/>
              <a:ext cx="6054725" cy="4712335"/>
            </a:xfrm>
            <a:custGeom>
              <a:avLst/>
              <a:gdLst/>
              <a:ahLst/>
              <a:cxnLst/>
              <a:rect l="l" t="t" r="r" b="b"/>
              <a:pathLst>
                <a:path w="6054725" h="4712334">
                  <a:moveTo>
                    <a:pt x="6054699" y="0"/>
                  </a:moveTo>
                  <a:lnTo>
                    <a:pt x="0" y="0"/>
                  </a:lnTo>
                  <a:lnTo>
                    <a:pt x="0" y="4711774"/>
                  </a:lnTo>
                  <a:lnTo>
                    <a:pt x="6054699" y="4711774"/>
                  </a:lnTo>
                  <a:lnTo>
                    <a:pt x="6054699" y="0"/>
                  </a:lnTo>
                  <a:close/>
                </a:path>
              </a:pathLst>
            </a:custGeom>
            <a:solidFill>
              <a:srgbClr val="FFFFFF">
                <a:alpha val="999"/>
              </a:srgbClr>
            </a:solidFill>
          </p:spPr>
          <p:txBody>
            <a:bodyPr wrap="square" lIns="0" tIns="0" rIns="0" bIns="0" rtlCol="0"/>
            <a:lstStyle/>
            <a:p>
              <a:endParaRPr dirty="0"/>
            </a:p>
          </p:txBody>
        </p:sp>
        <p:sp>
          <p:nvSpPr>
            <p:cNvPr id="47" name="object 47"/>
            <p:cNvSpPr/>
            <p:nvPr/>
          </p:nvSpPr>
          <p:spPr>
            <a:xfrm>
              <a:off x="6050711" y="2419236"/>
              <a:ext cx="965835" cy="3950970"/>
            </a:xfrm>
            <a:custGeom>
              <a:avLst/>
              <a:gdLst/>
              <a:ahLst/>
              <a:cxnLst/>
              <a:rect l="l" t="t" r="r" b="b"/>
              <a:pathLst>
                <a:path w="965834" h="3950970">
                  <a:moveTo>
                    <a:pt x="965377" y="0"/>
                  </a:moveTo>
                  <a:lnTo>
                    <a:pt x="0" y="0"/>
                  </a:lnTo>
                  <a:lnTo>
                    <a:pt x="0" y="3950791"/>
                  </a:lnTo>
                  <a:lnTo>
                    <a:pt x="965377" y="3950791"/>
                  </a:lnTo>
                  <a:lnTo>
                    <a:pt x="965377" y="0"/>
                  </a:lnTo>
                  <a:close/>
                </a:path>
              </a:pathLst>
            </a:custGeom>
            <a:solidFill>
              <a:srgbClr val="000000">
                <a:alpha val="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9" name="object 49"/>
            <p:cNvSpPr/>
            <p:nvPr/>
          </p:nvSpPr>
          <p:spPr>
            <a:xfrm>
              <a:off x="7440980" y="3498713"/>
              <a:ext cx="969010" cy="2871470"/>
            </a:xfrm>
            <a:custGeom>
              <a:avLst/>
              <a:gdLst/>
              <a:ahLst/>
              <a:cxnLst/>
              <a:rect l="l" t="t" r="r" b="b"/>
              <a:pathLst>
                <a:path w="969009" h="2871470">
                  <a:moveTo>
                    <a:pt x="968502" y="0"/>
                  </a:moveTo>
                  <a:lnTo>
                    <a:pt x="0" y="0"/>
                  </a:lnTo>
                  <a:lnTo>
                    <a:pt x="0" y="2871313"/>
                  </a:lnTo>
                  <a:lnTo>
                    <a:pt x="968502" y="2871313"/>
                  </a:lnTo>
                  <a:lnTo>
                    <a:pt x="968502" y="0"/>
                  </a:lnTo>
                  <a:close/>
                </a:path>
              </a:pathLst>
            </a:custGeom>
            <a:solidFill>
              <a:srgbClr val="000000">
                <a:alpha val="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920750" y="876300"/>
          <a:ext cx="8763000" cy="56083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60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60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60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605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605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4605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07744">
                <a:tc gridSpan="6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1030"/>
                        </a:spcBef>
                      </a:pPr>
                      <a:r>
                        <a:rPr sz="15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Stakeholder</a:t>
                      </a:r>
                      <a:r>
                        <a:rPr sz="1500" b="1" spc="-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Communication</a:t>
                      </a:r>
                      <a:r>
                        <a:rPr sz="1500" b="1" spc="-3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1500" b="1" spc="-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5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Template</a:t>
                      </a:r>
                      <a:endParaRPr sz="1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2485">
                <a:tc>
                  <a:txBody>
                    <a:bodyPr/>
                    <a:lstStyle/>
                    <a:p>
                      <a:pPr marL="401320">
                        <a:lnSpc>
                          <a:spcPct val="100000"/>
                        </a:lnSpc>
                        <a:spcBef>
                          <a:spcPts val="890"/>
                        </a:spcBef>
                      </a:pPr>
                      <a:r>
                        <a:rPr sz="900" b="1" spc="-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Stakeholder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130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 marL="360680">
                        <a:lnSpc>
                          <a:spcPct val="100000"/>
                        </a:lnSpc>
                        <a:spcBef>
                          <a:spcPts val="890"/>
                        </a:spcBef>
                      </a:pPr>
                      <a:r>
                        <a:rPr sz="90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Power/Interest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130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187960">
                        <a:lnSpc>
                          <a:spcPct val="100000"/>
                        </a:lnSpc>
                        <a:spcBef>
                          <a:spcPts val="890"/>
                        </a:spcBef>
                      </a:pPr>
                      <a:r>
                        <a:rPr sz="90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900" spc="-2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900" spc="-3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&amp;</a:t>
                      </a:r>
                      <a:r>
                        <a:rPr sz="900" spc="-2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Issues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130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528320" marR="323850" indent="-198120">
                        <a:lnSpc>
                          <a:spcPts val="1060"/>
                        </a:lnSpc>
                        <a:spcBef>
                          <a:spcPts val="5"/>
                        </a:spcBef>
                      </a:pPr>
                      <a:r>
                        <a:rPr sz="900" spc="-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C</a:t>
                      </a:r>
                      <a:r>
                        <a:rPr sz="9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900" spc="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mm</a:t>
                      </a:r>
                      <a:r>
                        <a:rPr sz="9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uni</a:t>
                      </a:r>
                      <a:r>
                        <a:rPr sz="900" spc="5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c</a:t>
                      </a:r>
                      <a:r>
                        <a:rPr sz="9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900" spc="-1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9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on  channel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457834">
                        <a:lnSpc>
                          <a:spcPct val="100000"/>
                        </a:lnSpc>
                        <a:spcBef>
                          <a:spcPts val="890"/>
                        </a:spcBef>
                      </a:pPr>
                      <a:r>
                        <a:rPr sz="9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Frequency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130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 marL="451484">
                        <a:lnSpc>
                          <a:spcPct val="100000"/>
                        </a:lnSpc>
                        <a:spcBef>
                          <a:spcPts val="890"/>
                        </a:spcBef>
                      </a:pPr>
                      <a:r>
                        <a:rPr sz="900" dirty="0">
                          <a:solidFill>
                            <a:srgbClr val="1F3131"/>
                          </a:solidFill>
                          <a:latin typeface="Arial"/>
                          <a:cs typeface="Arial"/>
                        </a:rPr>
                        <a:t>Comments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1303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80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80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80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280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280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EEA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280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9C5FB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DED2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61977" y="1089406"/>
            <a:ext cx="270002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5" dirty="0"/>
              <a:t>C</a:t>
            </a:r>
            <a:r>
              <a:rPr spc="-90" dirty="0"/>
              <a:t>as</a:t>
            </a:r>
            <a:r>
              <a:rPr dirty="0"/>
              <a:t>e</a:t>
            </a:r>
            <a:r>
              <a:rPr spc="-175" dirty="0"/>
              <a:t> </a:t>
            </a:r>
            <a:r>
              <a:rPr spc="-90" dirty="0"/>
              <a:t>s</a:t>
            </a:r>
            <a:r>
              <a:rPr spc="-80" dirty="0"/>
              <a:t>tud</a:t>
            </a:r>
            <a:r>
              <a:rPr dirty="0"/>
              <a:t>y</a:t>
            </a:r>
            <a:r>
              <a:rPr spc="-200" dirty="0"/>
              <a:t> </a:t>
            </a:r>
            <a:r>
              <a:rPr spc="-85" dirty="0"/>
              <a:t>B</a:t>
            </a:r>
            <a:r>
              <a:rPr dirty="0"/>
              <a:t>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27100" y="1813306"/>
            <a:ext cx="8695055" cy="3139440"/>
          </a:xfrm>
          <a:prstGeom prst="rect">
            <a:avLst/>
          </a:prstGeom>
        </p:spPr>
        <p:txBody>
          <a:bodyPr vert="horz" wrap="square" lIns="0" tIns="12509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85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&amp;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pany</a:t>
            </a:r>
            <a:endParaRPr sz="2100">
              <a:latin typeface="Arial"/>
              <a:cs typeface="Arial"/>
            </a:endParaRPr>
          </a:p>
          <a:p>
            <a:pPr marL="354965" marR="869315" indent="-342900">
              <a:lnSpc>
                <a:spcPts val="2500"/>
              </a:lnSpc>
              <a:spcBef>
                <a:spcPts val="990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Upstream</a:t>
            </a:r>
            <a:r>
              <a:rPr sz="21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segment-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oil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natural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gas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exploration,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development</a:t>
            </a:r>
            <a:r>
              <a:rPr sz="2100" spc="-1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production</a:t>
            </a:r>
            <a:endParaRPr sz="2100">
              <a:latin typeface="Arial"/>
              <a:cs typeface="Arial"/>
            </a:endParaRPr>
          </a:p>
          <a:p>
            <a:pPr marL="354965" marR="826769" indent="-342900">
              <a:lnSpc>
                <a:spcPts val="2510"/>
              </a:lnSpc>
              <a:spcBef>
                <a:spcPts val="885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Down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rea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eg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–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produ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er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-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and 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petrochemicals.</a:t>
            </a:r>
            <a:endParaRPr sz="21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790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hareho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-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pany</a:t>
            </a:r>
            <a:endParaRPr sz="2100">
              <a:latin typeface="Arial"/>
              <a:cs typeface="Arial"/>
            </a:endParaRPr>
          </a:p>
          <a:p>
            <a:pPr marL="355600" marR="5080" indent="-342900">
              <a:lnSpc>
                <a:spcPts val="2510"/>
              </a:lnSpc>
              <a:spcBef>
                <a:spcPts val="970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Attempted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gain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higher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stock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values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through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higher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profits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at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expense</a:t>
            </a:r>
            <a:r>
              <a:rPr sz="2100" spc="-1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safety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concerns.</a:t>
            </a:r>
            <a:endParaRPr sz="21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87440" y="5073396"/>
            <a:ext cx="3744467" cy="2253995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0694035" cy="7556500"/>
            <a:chOff x="0" y="0"/>
            <a:chExt cx="10694035" cy="7556500"/>
          </a:xfrm>
        </p:grpSpPr>
        <p:sp>
          <p:nvSpPr>
            <p:cNvPr id="3" name="object 3"/>
            <p:cNvSpPr/>
            <p:nvPr/>
          </p:nvSpPr>
          <p:spPr>
            <a:xfrm>
              <a:off x="0" y="0"/>
              <a:ext cx="10694035" cy="155575"/>
            </a:xfrm>
            <a:custGeom>
              <a:avLst/>
              <a:gdLst/>
              <a:ahLst/>
              <a:cxnLst/>
              <a:rect l="l" t="t" r="r" b="b"/>
              <a:pathLst>
                <a:path w="10694035" h="155575">
                  <a:moveTo>
                    <a:pt x="10693908" y="0"/>
                  </a:moveTo>
                  <a:lnTo>
                    <a:pt x="0" y="0"/>
                  </a:lnTo>
                  <a:lnTo>
                    <a:pt x="0" y="155448"/>
                  </a:lnTo>
                  <a:lnTo>
                    <a:pt x="10693908" y="155448"/>
                  </a:lnTo>
                  <a:lnTo>
                    <a:pt x="10693908" y="0"/>
                  </a:lnTo>
                  <a:close/>
                </a:path>
              </a:pathLst>
            </a:custGeom>
            <a:solidFill>
              <a:srgbClr val="9C5FB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"/>
              <a:ext cx="4080725" cy="755599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4456938" y="2330958"/>
              <a:ext cx="5534025" cy="0"/>
            </a:xfrm>
            <a:custGeom>
              <a:avLst/>
              <a:gdLst/>
              <a:ahLst/>
              <a:cxnLst/>
              <a:rect l="l" t="t" r="r" b="b"/>
              <a:pathLst>
                <a:path w="5534025">
                  <a:moveTo>
                    <a:pt x="0" y="0"/>
                  </a:moveTo>
                  <a:lnTo>
                    <a:pt x="5533834" y="0"/>
                  </a:lnTo>
                </a:path>
              </a:pathLst>
            </a:custGeom>
            <a:ln w="19812">
              <a:solidFill>
                <a:srgbClr val="FFFC5E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4349278" y="1199674"/>
            <a:ext cx="5798820" cy="911860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2206625" marR="5080" indent="-2194560">
              <a:lnSpc>
                <a:spcPts val="3190"/>
              </a:lnSpc>
              <a:spcBef>
                <a:spcPts val="705"/>
              </a:spcBef>
            </a:pPr>
            <a:r>
              <a:rPr spc="-85" dirty="0"/>
              <a:t>D</a:t>
            </a:r>
            <a:r>
              <a:rPr spc="-90" dirty="0"/>
              <a:t>ee</a:t>
            </a:r>
            <a:r>
              <a:rPr spc="-80" dirty="0"/>
              <a:t>pw</a:t>
            </a:r>
            <a:r>
              <a:rPr spc="-90" dirty="0"/>
              <a:t>a</a:t>
            </a:r>
            <a:r>
              <a:rPr spc="-80" dirty="0"/>
              <a:t>t</a:t>
            </a:r>
            <a:r>
              <a:rPr spc="-90" dirty="0"/>
              <a:t>e</a:t>
            </a:r>
            <a:r>
              <a:rPr dirty="0"/>
              <a:t>r</a:t>
            </a:r>
            <a:r>
              <a:rPr spc="-185" dirty="0"/>
              <a:t> 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90" dirty="0"/>
              <a:t>riz</a:t>
            </a:r>
            <a:r>
              <a:rPr spc="-80" dirty="0"/>
              <a:t>o</a:t>
            </a:r>
            <a:r>
              <a:rPr dirty="0"/>
              <a:t>n</a:t>
            </a:r>
            <a:r>
              <a:rPr spc="-225" dirty="0"/>
              <a:t> </a:t>
            </a:r>
            <a:r>
              <a:rPr spc="-80" dirty="0"/>
              <a:t>o</a:t>
            </a:r>
            <a:r>
              <a:rPr spc="-85" dirty="0"/>
              <a:t>i</a:t>
            </a:r>
            <a:r>
              <a:rPr dirty="0"/>
              <a:t>l</a:t>
            </a:r>
            <a:r>
              <a:rPr spc="-195" dirty="0"/>
              <a:t> </a:t>
            </a:r>
            <a:r>
              <a:rPr spc="-90" dirty="0"/>
              <a:t>s</a:t>
            </a:r>
            <a:r>
              <a:rPr spc="-85" dirty="0"/>
              <a:t>pil</a:t>
            </a:r>
            <a:r>
              <a:rPr dirty="0"/>
              <a:t>l</a:t>
            </a:r>
            <a:r>
              <a:rPr spc="-315" dirty="0"/>
              <a:t> </a:t>
            </a:r>
            <a:r>
              <a:rPr spc="-85" dirty="0"/>
              <a:t>A</a:t>
            </a:r>
            <a:r>
              <a:rPr spc="-80" dirty="0"/>
              <a:t>p</a:t>
            </a:r>
            <a:r>
              <a:rPr spc="-90" dirty="0"/>
              <a:t>ri</a:t>
            </a:r>
            <a:r>
              <a:rPr dirty="0"/>
              <a:t>l  </a:t>
            </a:r>
            <a:r>
              <a:rPr spc="-45" dirty="0"/>
              <a:t>20</a:t>
            </a:r>
            <a:r>
              <a:rPr spc="-165" dirty="0"/>
              <a:t> </a:t>
            </a:r>
            <a:r>
              <a:rPr spc="-90" dirty="0"/>
              <a:t>2010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22169" y="2492889"/>
            <a:ext cx="5760720" cy="4434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>
              <a:lnSpc>
                <a:spcPct val="123000"/>
              </a:lnSpc>
              <a:spcBef>
                <a:spcPts val="95"/>
              </a:spcBef>
              <a:buChar char="•"/>
              <a:tabLst>
                <a:tab pos="354965" algn="l"/>
                <a:tab pos="355600" algn="l"/>
              </a:tabLst>
            </a:pPr>
            <a:r>
              <a:rPr sz="1700" spc="-75" dirty="0">
                <a:solidFill>
                  <a:srgbClr val="1F3131"/>
                </a:solidFill>
                <a:latin typeface="Arial"/>
                <a:cs typeface="Arial"/>
              </a:rPr>
              <a:t>Biggest</a:t>
            </a:r>
            <a:r>
              <a:rPr sz="17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55" dirty="0">
                <a:solidFill>
                  <a:srgbClr val="1F3131"/>
                </a:solidFill>
                <a:latin typeface="Arial"/>
                <a:cs typeface="Arial"/>
              </a:rPr>
              <a:t>hit</a:t>
            </a:r>
            <a:r>
              <a:rPr sz="17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17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40" dirty="0">
                <a:solidFill>
                  <a:srgbClr val="1F3131"/>
                </a:solidFill>
                <a:latin typeface="Arial"/>
                <a:cs typeface="Arial"/>
              </a:rPr>
              <a:t>BP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60" dirty="0">
                <a:solidFill>
                  <a:srgbClr val="1F3131"/>
                </a:solidFill>
                <a:latin typeface="Arial"/>
                <a:cs typeface="Arial"/>
              </a:rPr>
              <a:t>its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0" dirty="0">
                <a:solidFill>
                  <a:srgbClr val="1F3131"/>
                </a:solidFill>
                <a:latin typeface="Arial"/>
                <a:cs typeface="Arial"/>
              </a:rPr>
              <a:t>public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5" dirty="0">
                <a:solidFill>
                  <a:srgbClr val="1F3131"/>
                </a:solidFill>
                <a:latin typeface="Arial"/>
                <a:cs typeface="Arial"/>
              </a:rPr>
              <a:t>relations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0" dirty="0">
                <a:solidFill>
                  <a:srgbClr val="1F3131"/>
                </a:solidFill>
                <a:latin typeface="Arial"/>
                <a:cs typeface="Arial"/>
              </a:rPr>
              <a:t>which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65" dirty="0">
                <a:solidFill>
                  <a:srgbClr val="1F3131"/>
                </a:solidFill>
                <a:latin typeface="Arial"/>
                <a:cs typeface="Arial"/>
              </a:rPr>
              <a:t>also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55" dirty="0">
                <a:solidFill>
                  <a:srgbClr val="1F3131"/>
                </a:solidFill>
                <a:latin typeface="Arial"/>
                <a:cs typeface="Arial"/>
              </a:rPr>
              <a:t>had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direct </a:t>
            </a:r>
            <a:r>
              <a:rPr sz="1700" spc="-4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pac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sha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ces.</a:t>
            </a:r>
            <a:endParaRPr sz="1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1360"/>
              </a:spcBef>
              <a:buChar char="•"/>
              <a:tabLst>
                <a:tab pos="354965" algn="l"/>
                <a:tab pos="355600" algn="l"/>
              </a:tabLst>
            </a:pPr>
            <a:r>
              <a:rPr sz="1700" spc="-60" dirty="0">
                <a:solidFill>
                  <a:srgbClr val="1F3131"/>
                </a:solidFill>
                <a:latin typeface="Arial"/>
                <a:cs typeface="Arial"/>
              </a:rPr>
              <a:t>4.9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5" dirty="0">
                <a:solidFill>
                  <a:srgbClr val="1F3131"/>
                </a:solidFill>
                <a:latin typeface="Arial"/>
                <a:cs typeface="Arial"/>
              </a:rPr>
              <a:t>million</a:t>
            </a:r>
            <a:r>
              <a:rPr sz="17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5" dirty="0">
                <a:solidFill>
                  <a:srgbClr val="1F3131"/>
                </a:solidFill>
                <a:latin typeface="Arial"/>
                <a:cs typeface="Arial"/>
              </a:rPr>
              <a:t>barrels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7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55" dirty="0">
                <a:solidFill>
                  <a:srgbClr val="1F3131"/>
                </a:solidFill>
                <a:latin typeface="Arial"/>
                <a:cs typeface="Arial"/>
              </a:rPr>
              <a:t>oil</a:t>
            </a:r>
            <a:r>
              <a:rPr sz="17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65" dirty="0">
                <a:solidFill>
                  <a:srgbClr val="1F3131"/>
                </a:solidFill>
                <a:latin typeface="Arial"/>
                <a:cs typeface="Arial"/>
              </a:rPr>
              <a:t>into</a:t>
            </a:r>
            <a:r>
              <a:rPr sz="17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65" dirty="0">
                <a:solidFill>
                  <a:srgbClr val="1F3131"/>
                </a:solidFill>
                <a:latin typeface="Arial"/>
                <a:cs typeface="Arial"/>
              </a:rPr>
              <a:t>gulf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Mexico</a:t>
            </a:r>
            <a:endParaRPr sz="1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1355"/>
              </a:spcBef>
              <a:buChar char="•"/>
              <a:tabLst>
                <a:tab pos="354965" algn="l"/>
                <a:tab pos="355600" algn="l"/>
              </a:tabLst>
            </a:pP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esu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9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1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1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dea</a:t>
            </a:r>
            <a:r>
              <a:rPr sz="1700" spc="-9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1700" spc="-9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j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700" spc="-9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es</a:t>
            </a:r>
            <a:endParaRPr sz="1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1365"/>
              </a:spcBef>
              <a:buChar char="•"/>
              <a:tabLst>
                <a:tab pos="354965" algn="l"/>
                <a:tab pos="355600" algn="l"/>
              </a:tabLst>
            </a:pP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Louisiana,</a:t>
            </a:r>
            <a:r>
              <a:rPr sz="17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Mississippi,</a:t>
            </a:r>
            <a:r>
              <a:rPr sz="17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5" dirty="0">
                <a:solidFill>
                  <a:srgbClr val="1F3131"/>
                </a:solidFill>
                <a:latin typeface="Arial"/>
                <a:cs typeface="Arial"/>
              </a:rPr>
              <a:t>Alabama,</a:t>
            </a:r>
            <a:r>
              <a:rPr sz="17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0" dirty="0">
                <a:solidFill>
                  <a:srgbClr val="1F3131"/>
                </a:solidFill>
                <a:latin typeface="Arial"/>
                <a:cs typeface="Arial"/>
              </a:rPr>
              <a:t>Texas</a:t>
            </a:r>
            <a:r>
              <a:rPr sz="17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Florida</a:t>
            </a:r>
            <a:endParaRPr sz="1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1355"/>
              </a:spcBef>
              <a:buChar char="•"/>
              <a:tabLst>
                <a:tab pos="354965" algn="l"/>
                <a:tab pos="355600" algn="l"/>
              </a:tabLst>
            </a:pP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Env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1700" spc="-10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1700" spc="-9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17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hea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17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&amp;</a:t>
            </a:r>
            <a:r>
              <a:rPr sz="17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econo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consequences</a:t>
            </a:r>
            <a:endParaRPr sz="1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1360"/>
              </a:spcBef>
              <a:buChar char="•"/>
              <a:tabLst>
                <a:tab pos="354965" algn="l"/>
                <a:tab pos="355600" algn="l"/>
              </a:tabLst>
            </a:pP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nde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rm</a:t>
            </a:r>
            <a:r>
              <a:rPr sz="1700" spc="-9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ne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700" spc="-100" dirty="0">
                <a:solidFill>
                  <a:srgbClr val="1F3131"/>
                </a:solidFill>
                <a:latin typeface="Arial"/>
                <a:cs typeface="Arial"/>
              </a:rPr>
              <a:t>x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17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da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age</a:t>
            </a:r>
            <a:endParaRPr sz="1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1365"/>
              </a:spcBef>
              <a:buChar char="•"/>
              <a:tabLst>
                <a:tab pos="354965" algn="l"/>
                <a:tab pos="355600" algn="l"/>
              </a:tabLst>
            </a:pP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pa</a:t>
            </a:r>
            <a:r>
              <a:rPr sz="1700" spc="-9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7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hos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7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700" spc="-95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ec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ed</a:t>
            </a:r>
            <a:endParaRPr sz="1700">
              <a:latin typeface="Arial"/>
              <a:cs typeface="Arial"/>
            </a:endParaRPr>
          </a:p>
          <a:p>
            <a:pPr marL="355600" marR="31115" indent="-342900">
              <a:lnSpc>
                <a:spcPct val="122400"/>
              </a:lnSpc>
              <a:spcBef>
                <a:spcPts val="900"/>
              </a:spcBef>
              <a:buChar char="•"/>
              <a:tabLst>
                <a:tab pos="354965" algn="l"/>
                <a:tab pos="355600" algn="l"/>
              </a:tabLst>
            </a:pPr>
            <a:r>
              <a:rPr sz="1700" spc="-65" dirty="0">
                <a:solidFill>
                  <a:srgbClr val="1F3131"/>
                </a:solidFill>
                <a:latin typeface="Arial"/>
                <a:cs typeface="Arial"/>
              </a:rPr>
              <a:t>Gave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5" dirty="0">
                <a:solidFill>
                  <a:srgbClr val="1F3131"/>
                </a:solidFill>
                <a:latin typeface="Arial"/>
                <a:cs typeface="Arial"/>
              </a:rPr>
              <a:t>priority</a:t>
            </a:r>
            <a:r>
              <a:rPr sz="17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7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company’s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shareholders</a:t>
            </a:r>
            <a:r>
              <a:rPr sz="17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7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5" dirty="0">
                <a:solidFill>
                  <a:srgbClr val="1F3131"/>
                </a:solidFill>
                <a:latin typeface="Arial"/>
                <a:cs typeface="Arial"/>
              </a:rPr>
              <a:t>managers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5" dirty="0">
                <a:solidFill>
                  <a:srgbClr val="1F3131"/>
                </a:solidFill>
                <a:latin typeface="Arial"/>
                <a:cs typeface="Arial"/>
              </a:rPr>
              <a:t>before </a:t>
            </a:r>
            <a:r>
              <a:rPr sz="1700" spc="-45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0" dirty="0">
                <a:solidFill>
                  <a:srgbClr val="1F3131"/>
                </a:solidFill>
                <a:latin typeface="Arial"/>
                <a:cs typeface="Arial"/>
              </a:rPr>
              <a:t>those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7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7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environment</a:t>
            </a:r>
            <a:r>
              <a:rPr sz="17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55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7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communities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affected</a:t>
            </a:r>
            <a:r>
              <a:rPr sz="17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45" dirty="0">
                <a:solidFill>
                  <a:srgbClr val="1F3131"/>
                </a:solidFill>
                <a:latin typeface="Arial"/>
                <a:cs typeface="Arial"/>
              </a:rPr>
              <a:t>by</a:t>
            </a:r>
            <a:r>
              <a:rPr sz="17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7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70" dirty="0">
                <a:solidFill>
                  <a:srgbClr val="1F3131"/>
                </a:solidFill>
                <a:latin typeface="Arial"/>
                <a:cs typeface="Arial"/>
              </a:rPr>
              <a:t>spill.</a:t>
            </a:r>
            <a:endParaRPr sz="170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1370"/>
              </a:spcBef>
              <a:buChar char="•"/>
              <a:tabLst>
                <a:tab pos="354965" algn="l"/>
                <a:tab pos="355600" algn="l"/>
              </a:tabLst>
            </a:pP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va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ou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700" spc="-8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17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ad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17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17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esea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che</a:t>
            </a:r>
            <a:r>
              <a:rPr sz="17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700" spc="-85" dirty="0">
                <a:solidFill>
                  <a:srgbClr val="1F3131"/>
                </a:solidFill>
                <a:latin typeface="Arial"/>
                <a:cs typeface="Arial"/>
              </a:rPr>
              <a:t>s.</a:t>
            </a:r>
            <a:endParaRPr sz="1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6550" y="506920"/>
            <a:ext cx="4180840" cy="91186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 marR="5080">
              <a:lnSpc>
                <a:spcPts val="3190"/>
              </a:lnSpc>
              <a:spcBef>
                <a:spcPts val="700"/>
              </a:spcBef>
            </a:pP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er</a:t>
            </a:r>
            <a:r>
              <a:rPr dirty="0"/>
              <a:t>s</a:t>
            </a:r>
            <a:r>
              <a:rPr spc="-185" dirty="0"/>
              <a:t> </a:t>
            </a:r>
            <a:r>
              <a:rPr spc="-80" dirty="0"/>
              <a:t>o</a:t>
            </a:r>
            <a:r>
              <a:rPr dirty="0"/>
              <a:t>f</a:t>
            </a:r>
            <a:r>
              <a:rPr spc="-190" dirty="0"/>
              <a:t> </a:t>
            </a:r>
            <a:r>
              <a:rPr spc="-80" dirty="0"/>
              <a:t>th</a:t>
            </a:r>
            <a:r>
              <a:rPr dirty="0"/>
              <a:t>e</a:t>
            </a:r>
            <a:r>
              <a:rPr spc="-195" dirty="0"/>
              <a:t> </a:t>
            </a:r>
            <a:r>
              <a:rPr spc="-85" dirty="0"/>
              <a:t>B</a:t>
            </a:r>
            <a:r>
              <a:rPr dirty="0"/>
              <a:t>P  </a:t>
            </a:r>
            <a:r>
              <a:rPr spc="-80" dirty="0"/>
              <a:t>O</a:t>
            </a:r>
            <a:r>
              <a:rPr spc="-85" dirty="0"/>
              <a:t>i</a:t>
            </a:r>
            <a:r>
              <a:rPr dirty="0"/>
              <a:t>l</a:t>
            </a:r>
            <a:r>
              <a:rPr spc="-180" dirty="0"/>
              <a:t> </a:t>
            </a:r>
            <a:r>
              <a:rPr spc="-90" dirty="0"/>
              <a:t>S</a:t>
            </a:r>
            <a:r>
              <a:rPr spc="-80" dirty="0"/>
              <a:t>p</a:t>
            </a:r>
            <a:r>
              <a:rPr spc="-85" dirty="0"/>
              <a:t>ill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9539" y="2025396"/>
            <a:ext cx="5785103" cy="4771643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273040" y="267268"/>
            <a:ext cx="99186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Informational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73040" y="633028"/>
            <a:ext cx="50742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65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create public </a:t>
            </a:r>
            <a:r>
              <a:rPr sz="1200" b="1" dirty="0">
                <a:solidFill>
                  <a:srgbClr val="1F3131"/>
                </a:solidFill>
                <a:latin typeface="Arial"/>
                <a:cs typeface="Arial"/>
              </a:rPr>
              <a:t>awareness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the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different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steps that BP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was taking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to fix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oil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spill.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73040" y="1181667"/>
            <a:ext cx="45421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6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increase</a:t>
            </a:r>
            <a:r>
              <a:rPr sz="1200" b="1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public</a:t>
            </a:r>
            <a:r>
              <a:rPr sz="1200" b="1" spc="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awareness</a:t>
            </a:r>
            <a:r>
              <a:rPr sz="1200" b="1" spc="-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(e.g.,</a:t>
            </a:r>
            <a:r>
              <a:rPr sz="1200" spc="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general</a:t>
            </a:r>
            <a:r>
              <a:rPr sz="1200" spc="-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public,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shareholders, </a:t>
            </a:r>
            <a:r>
              <a:rPr sz="1200" spc="-3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environmentalists)</a:t>
            </a:r>
            <a:r>
              <a:rPr sz="1200" spc="-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safety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measures</a:t>
            </a:r>
            <a:r>
              <a:rPr sz="12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taken</a:t>
            </a:r>
            <a:r>
              <a:rPr sz="1200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by the</a:t>
            </a:r>
            <a:r>
              <a:rPr sz="1200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company.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73040" y="1730307"/>
            <a:ext cx="5162550" cy="5481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5720">
              <a:lnSpc>
                <a:spcPct val="100000"/>
              </a:lnSpc>
              <a:spcBef>
                <a:spcPts val="100"/>
              </a:spcBef>
            </a:pPr>
            <a:r>
              <a:rPr sz="1200" b="1" spc="-45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inform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shareholders, government,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and the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clients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that the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incident was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 not an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internal</a:t>
            </a:r>
            <a:r>
              <a:rPr sz="12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problem,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but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instead</a:t>
            </a:r>
            <a:r>
              <a:rPr sz="1200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2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contracting</a:t>
            </a:r>
            <a:r>
              <a:rPr sz="1200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issue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(Transocean</a:t>
            </a:r>
            <a:r>
              <a:rPr sz="1200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(LTD)).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Arial"/>
              <a:cs typeface="Arial"/>
            </a:endParaRPr>
          </a:p>
          <a:p>
            <a:pPr marL="12700" marR="71120">
              <a:lnSpc>
                <a:spcPct val="100000"/>
              </a:lnSpc>
            </a:pPr>
            <a:r>
              <a:rPr sz="1200" b="1" spc="-45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inform the </a:t>
            </a:r>
            <a:r>
              <a:rPr sz="1200" b="1" dirty="0">
                <a:solidFill>
                  <a:srgbClr val="1F3131"/>
                </a:solidFill>
                <a:latin typeface="Arial"/>
                <a:cs typeface="Arial"/>
              </a:rPr>
              <a:t>general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public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about claim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funds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available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for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victims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the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Deepwater</a:t>
            </a:r>
            <a:r>
              <a:rPr sz="1200" spc="-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Horizon 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disaster.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50">
              <a:latin typeface="Arial"/>
              <a:cs typeface="Arial"/>
            </a:endParaRPr>
          </a:p>
          <a:p>
            <a:pPr marL="12700" marR="575945">
              <a:lnSpc>
                <a:spcPct val="100000"/>
              </a:lnSpc>
            </a:pPr>
            <a:r>
              <a:rPr sz="1200" b="1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200" b="1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educate</a:t>
            </a:r>
            <a:r>
              <a:rPr sz="1200" b="1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200" b="1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target</a:t>
            </a:r>
            <a:r>
              <a:rPr sz="1200" b="1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publics</a:t>
            </a:r>
            <a:r>
              <a:rPr sz="1200" b="1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about</a:t>
            </a:r>
            <a:r>
              <a:rPr sz="12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the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Gulf</a:t>
            </a:r>
            <a:r>
              <a:rPr sz="12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 Mexico</a:t>
            </a:r>
            <a:r>
              <a:rPr sz="12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restoration </a:t>
            </a:r>
            <a:r>
              <a:rPr sz="1200" spc="-3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program.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b="1" spc="-10" dirty="0">
                <a:solidFill>
                  <a:srgbClr val="1F3131"/>
                </a:solidFill>
                <a:latin typeface="Arial"/>
                <a:cs typeface="Arial"/>
              </a:rPr>
              <a:t>Attitudinal</a:t>
            </a:r>
            <a:endParaRPr sz="1200">
              <a:latin typeface="Arial"/>
              <a:cs typeface="Arial"/>
            </a:endParaRPr>
          </a:p>
          <a:p>
            <a:pPr marL="12700" marR="913130">
              <a:lnSpc>
                <a:spcPct val="200000"/>
              </a:lnSpc>
            </a:pPr>
            <a:r>
              <a:rPr sz="1200" b="1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200" b="1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reverse</a:t>
            </a:r>
            <a:r>
              <a:rPr sz="1200" b="1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200" b="1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general</a:t>
            </a:r>
            <a:r>
              <a:rPr sz="1200" b="1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public</a:t>
            </a:r>
            <a:r>
              <a:rPr sz="1200" b="1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negative</a:t>
            </a:r>
            <a:r>
              <a:rPr sz="1200" b="1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attitudes</a:t>
            </a:r>
            <a:r>
              <a:rPr sz="12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towards </a:t>
            </a:r>
            <a:r>
              <a:rPr sz="1200" spc="-55" dirty="0">
                <a:solidFill>
                  <a:srgbClr val="1F3131"/>
                </a:solidFill>
                <a:latin typeface="Arial"/>
                <a:cs typeface="Arial"/>
              </a:rPr>
              <a:t>BP.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6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convince</a:t>
            </a:r>
            <a:r>
              <a:rPr sz="1200" b="1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200" b="1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1F3131"/>
                </a:solidFill>
                <a:latin typeface="Arial"/>
                <a:cs typeface="Arial"/>
              </a:rPr>
              <a:t>general</a:t>
            </a:r>
            <a:r>
              <a:rPr sz="1200" b="1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public</a:t>
            </a:r>
            <a:r>
              <a:rPr sz="1200" b="1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1200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1200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will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 not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happen</a:t>
            </a:r>
            <a:r>
              <a:rPr sz="1200" spc="-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again.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50">
              <a:latin typeface="Arial"/>
              <a:cs typeface="Arial"/>
            </a:endParaRPr>
          </a:p>
          <a:p>
            <a:pPr marL="12700" marR="494030">
              <a:lnSpc>
                <a:spcPct val="100000"/>
              </a:lnSpc>
            </a:pPr>
            <a:r>
              <a:rPr sz="1200" spc="-6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restore</a:t>
            </a:r>
            <a:r>
              <a:rPr sz="1200" b="1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200" b="1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confidence</a:t>
            </a:r>
            <a:r>
              <a:rPr sz="1200" b="1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200" b="1" spc="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Gulf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residents</a:t>
            </a:r>
            <a:r>
              <a:rPr sz="1200" spc="-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that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BP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is</a:t>
            </a:r>
            <a:r>
              <a:rPr sz="12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 responsible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1F3131"/>
                </a:solidFill>
                <a:latin typeface="Arial"/>
                <a:cs typeface="Arial"/>
              </a:rPr>
              <a:t>company.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b="1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200" b="1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1F3131"/>
                </a:solidFill>
                <a:latin typeface="Arial"/>
                <a:cs typeface="Arial"/>
              </a:rPr>
              <a:t>downplay</a:t>
            </a:r>
            <a:r>
              <a:rPr sz="1200" b="1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 degree</a:t>
            </a:r>
            <a:r>
              <a:rPr sz="1200" spc="-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of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devastation</a:t>
            </a:r>
            <a:r>
              <a:rPr sz="1200" spc="-5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2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media.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5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1200" b="1" spc="-45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persuade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clients, shareholders,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government representatives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that BP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is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 environmentally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friendly</a:t>
            </a:r>
            <a:r>
              <a:rPr sz="12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corporation.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Behavioural</a:t>
            </a:r>
            <a:endParaRPr sz="1200">
              <a:latin typeface="Arial"/>
              <a:cs typeface="Arial"/>
            </a:endParaRPr>
          </a:p>
          <a:p>
            <a:pPr marL="12700" marR="1293495">
              <a:lnSpc>
                <a:spcPct val="200000"/>
              </a:lnSpc>
            </a:pPr>
            <a:r>
              <a:rPr sz="1200" b="1" spc="-45" dirty="0">
                <a:solidFill>
                  <a:srgbClr val="1F3131"/>
                </a:solidFill>
                <a:latin typeface="Arial"/>
                <a:cs typeface="Arial"/>
              </a:rPr>
              <a:t>To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persuade </a:t>
            </a:r>
            <a:r>
              <a:rPr sz="1200" spc="-10" dirty="0">
                <a:solidFill>
                  <a:srgbClr val="1F3131"/>
                </a:solidFill>
                <a:latin typeface="Arial"/>
                <a:cs typeface="Arial"/>
              </a:rPr>
              <a:t>BP’s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former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customers </a:t>
            </a:r>
            <a:r>
              <a:rPr sz="1200" dirty="0">
                <a:solidFill>
                  <a:srgbClr val="1F3131"/>
                </a:solidFill>
                <a:latin typeface="Arial"/>
                <a:cs typeface="Arial"/>
              </a:rPr>
              <a:t>to buy BP 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products. </a:t>
            </a:r>
            <a:r>
              <a:rPr sz="1200" spc="-3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spc="-6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200" spc="-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1F3131"/>
                </a:solidFill>
                <a:latin typeface="Arial"/>
                <a:cs typeface="Arial"/>
              </a:rPr>
              <a:t>keep</a:t>
            </a:r>
            <a:r>
              <a:rPr sz="1200" b="1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shareholders</a:t>
            </a:r>
            <a:r>
              <a:rPr sz="1200" b="1" spc="-3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investing</a:t>
            </a:r>
            <a:r>
              <a:rPr sz="1200" b="1" spc="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their</a:t>
            </a:r>
            <a:r>
              <a:rPr sz="1200" b="1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" dirty="0">
                <a:solidFill>
                  <a:srgbClr val="1F3131"/>
                </a:solidFill>
                <a:latin typeface="Arial"/>
                <a:cs typeface="Arial"/>
              </a:rPr>
              <a:t>money </a:t>
            </a:r>
            <a:r>
              <a:rPr sz="1200" b="1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1200" b="1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200" b="1" spc="-55" dirty="0">
                <a:solidFill>
                  <a:srgbClr val="1F3131"/>
                </a:solidFill>
                <a:latin typeface="Arial"/>
                <a:cs typeface="Arial"/>
              </a:rPr>
              <a:t>BP.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1100" b="1" spc="-1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100" b="1" spc="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100" b="1" spc="-5" dirty="0">
                <a:solidFill>
                  <a:srgbClr val="1F3131"/>
                </a:solidFill>
                <a:latin typeface="Arial"/>
                <a:cs typeface="Arial"/>
              </a:rPr>
              <a:t>reduce</a:t>
            </a:r>
            <a:r>
              <a:rPr sz="1100" b="1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10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1100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1F3131"/>
                </a:solidFill>
                <a:latin typeface="Arial"/>
                <a:cs typeface="Arial"/>
              </a:rPr>
              <a:t>number</a:t>
            </a:r>
            <a:r>
              <a:rPr sz="1100" spc="-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1100" spc="-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1F3131"/>
                </a:solidFill>
                <a:latin typeface="Arial"/>
                <a:cs typeface="Arial"/>
              </a:rPr>
              <a:t>people</a:t>
            </a:r>
            <a:r>
              <a:rPr sz="1100" spc="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100" spc="-10" dirty="0">
                <a:solidFill>
                  <a:srgbClr val="1F3131"/>
                </a:solidFill>
                <a:latin typeface="Arial"/>
                <a:cs typeface="Arial"/>
              </a:rPr>
              <a:t>who</a:t>
            </a:r>
            <a:r>
              <a:rPr sz="1100" spc="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1F3131"/>
                </a:solidFill>
                <a:latin typeface="Arial"/>
                <a:cs typeface="Arial"/>
              </a:rPr>
              <a:t>boycotted</a:t>
            </a:r>
            <a:r>
              <a:rPr sz="1100" spc="-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100" spc="-5" dirty="0">
                <a:solidFill>
                  <a:srgbClr val="1F3131"/>
                </a:solidFill>
                <a:latin typeface="Arial"/>
                <a:cs typeface="Arial"/>
              </a:rPr>
              <a:t>BP.</a:t>
            </a:r>
            <a:endParaRPr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7305">
              <a:lnSpc>
                <a:spcPct val="100000"/>
              </a:lnSpc>
              <a:spcBef>
                <a:spcPts val="105"/>
              </a:spcBef>
            </a:pPr>
            <a:r>
              <a:rPr spc="-80" dirty="0"/>
              <a:t>Th</a:t>
            </a:r>
            <a:r>
              <a:rPr spc="-90" dirty="0"/>
              <a:t>e</a:t>
            </a:r>
            <a:r>
              <a:rPr spc="-80" dirty="0"/>
              <a:t>m</a:t>
            </a:r>
            <a:r>
              <a:rPr spc="-90" dirty="0"/>
              <a:t>e</a:t>
            </a:r>
            <a:r>
              <a:rPr dirty="0"/>
              <a:t>s</a:t>
            </a:r>
            <a:r>
              <a:rPr spc="-185" dirty="0"/>
              <a:t> </a:t>
            </a:r>
            <a:r>
              <a:rPr spc="-90" dirty="0"/>
              <a:t>a</a:t>
            </a:r>
            <a:r>
              <a:rPr spc="-85" dirty="0"/>
              <a:t>n</a:t>
            </a:r>
            <a:r>
              <a:rPr dirty="0"/>
              <a:t>d</a:t>
            </a:r>
            <a:r>
              <a:rPr spc="-180" dirty="0"/>
              <a:t> </a:t>
            </a:r>
            <a:r>
              <a:rPr spc="-80" dirty="0"/>
              <a:t>M</a:t>
            </a:r>
            <a:r>
              <a:rPr spc="-90" dirty="0"/>
              <a:t>essa</a:t>
            </a:r>
            <a:r>
              <a:rPr spc="-80" dirty="0"/>
              <a:t>g</a:t>
            </a:r>
            <a:r>
              <a:rPr spc="-90" dirty="0"/>
              <a:t>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90714" y="1949195"/>
            <a:ext cx="8839835" cy="4438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spc="-22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announ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ad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0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‘</a:t>
            </a:r>
            <a:r>
              <a:rPr sz="2100" spc="-125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l 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get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done.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We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will</a:t>
            </a:r>
            <a:r>
              <a:rPr sz="21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make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right’.</a:t>
            </a:r>
            <a:endParaRPr sz="2100">
              <a:latin typeface="Arial"/>
              <a:cs typeface="Arial"/>
            </a:endParaRPr>
          </a:p>
          <a:p>
            <a:pPr marL="12700" marR="523240">
              <a:lnSpc>
                <a:spcPct val="150000"/>
              </a:lnSpc>
              <a:spcBef>
                <a:spcPts val="900"/>
              </a:spcBef>
            </a:pP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Drawn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5" dirty="0">
                <a:solidFill>
                  <a:srgbClr val="1F3131"/>
                </a:solidFill>
                <a:latin typeface="Arial"/>
                <a:cs typeface="Arial"/>
              </a:rPr>
              <a:t>from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press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conferences,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advertisements,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websites,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messages </a:t>
            </a:r>
            <a:r>
              <a:rPr sz="2100" spc="-5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pha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iz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ow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21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8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(1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)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ob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21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Gu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un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850">
              <a:latin typeface="Arial"/>
              <a:cs typeface="Arial"/>
            </a:endParaRPr>
          </a:p>
          <a:p>
            <a:pPr marL="367030" indent="-354965">
              <a:lnSpc>
                <a:spcPct val="100000"/>
              </a:lnSpc>
              <a:buAutoNum type="arabicParenBoth" startAt="2"/>
              <a:tabLst>
                <a:tab pos="367665" algn="l"/>
              </a:tabLst>
            </a:pP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committed</a:t>
            </a:r>
            <a:r>
              <a:rPr sz="21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restore</a:t>
            </a:r>
            <a:r>
              <a:rPr sz="21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environment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in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Gulf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of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Mexico,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1F3131"/>
              </a:buClr>
              <a:buFont typeface="Arial"/>
              <a:buAutoNum type="arabicParenBoth" startAt="2"/>
            </a:pPr>
            <a:endParaRPr sz="1850">
              <a:latin typeface="Arial"/>
              <a:cs typeface="Arial"/>
            </a:endParaRPr>
          </a:p>
          <a:p>
            <a:pPr marL="367030" indent="-354965">
              <a:lnSpc>
                <a:spcPct val="100000"/>
              </a:lnSpc>
              <a:buAutoNum type="arabicParenBoth" startAt="2"/>
              <a:tabLst>
                <a:tab pos="367665" algn="l"/>
              </a:tabLst>
            </a:pP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concerned</a:t>
            </a:r>
            <a:r>
              <a:rPr sz="21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about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0" dirty="0">
                <a:solidFill>
                  <a:srgbClr val="1F3131"/>
                </a:solidFill>
                <a:latin typeface="Arial"/>
                <a:cs typeface="Arial"/>
              </a:rPr>
              <a:t>harm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5" dirty="0">
                <a:solidFill>
                  <a:srgbClr val="1F3131"/>
                </a:solidFill>
                <a:latin typeface="Arial"/>
                <a:cs typeface="Arial"/>
              </a:rPr>
              <a:t>it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caused</a:t>
            </a:r>
            <a:r>
              <a:rPr sz="21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40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people</a:t>
            </a:r>
            <a:r>
              <a:rPr sz="21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environment,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Clr>
                <a:srgbClr val="1F3131"/>
              </a:buClr>
              <a:buFont typeface="Arial"/>
              <a:buAutoNum type="arabicParenBoth" startAt="2"/>
            </a:pPr>
            <a:endParaRPr sz="1850">
              <a:latin typeface="Arial"/>
              <a:cs typeface="Arial"/>
            </a:endParaRPr>
          </a:p>
          <a:p>
            <a:pPr marL="367030" indent="-354965">
              <a:lnSpc>
                <a:spcPct val="100000"/>
              </a:lnSpc>
              <a:buAutoNum type="arabicParenBoth" startAt="2"/>
              <a:tabLst>
                <a:tab pos="367665" algn="l"/>
              </a:tabLst>
            </a:pPr>
            <a:r>
              <a:rPr sz="2100" spc="-75" dirty="0">
                <a:solidFill>
                  <a:srgbClr val="1F3131"/>
                </a:solidFill>
                <a:latin typeface="Arial"/>
                <a:cs typeface="Arial"/>
              </a:rPr>
              <a:t>acting</a:t>
            </a:r>
            <a:r>
              <a:rPr sz="21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100" dirty="0">
                <a:solidFill>
                  <a:srgbClr val="1F3131"/>
                </a:solidFill>
                <a:latin typeface="Arial"/>
                <a:cs typeface="Arial"/>
              </a:rPr>
              <a:t>ethically,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(5)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responsible</a:t>
            </a:r>
            <a:r>
              <a:rPr sz="2100" spc="-21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21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60" dirty="0">
                <a:solidFill>
                  <a:srgbClr val="1F3131"/>
                </a:solidFill>
                <a:latin typeface="Arial"/>
                <a:cs typeface="Arial"/>
              </a:rPr>
              <a:t>the</a:t>
            </a:r>
            <a:r>
              <a:rPr sz="21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clean-ups.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63"/>
            <a:ext cx="1574800" cy="1581785"/>
          </a:xfrm>
          <a:custGeom>
            <a:avLst/>
            <a:gdLst/>
            <a:ahLst/>
            <a:cxnLst/>
            <a:rect l="l" t="t" r="r" b="b"/>
            <a:pathLst>
              <a:path w="1574800" h="1581785">
                <a:moveTo>
                  <a:pt x="1574749" y="447929"/>
                </a:moveTo>
                <a:lnTo>
                  <a:pt x="1271193" y="144373"/>
                </a:lnTo>
                <a:lnTo>
                  <a:pt x="0" y="0"/>
                </a:lnTo>
                <a:lnTo>
                  <a:pt x="0" y="960056"/>
                </a:lnTo>
                <a:lnTo>
                  <a:pt x="23075" y="1163231"/>
                </a:lnTo>
                <a:lnTo>
                  <a:pt x="441261" y="1581416"/>
                </a:lnTo>
                <a:lnTo>
                  <a:pt x="933818" y="1088859"/>
                </a:lnTo>
                <a:lnTo>
                  <a:pt x="1116355" y="1271371"/>
                </a:lnTo>
                <a:lnTo>
                  <a:pt x="1516595" y="871118"/>
                </a:lnTo>
                <a:lnTo>
                  <a:pt x="1334071" y="688606"/>
                </a:lnTo>
                <a:lnTo>
                  <a:pt x="1574749" y="447929"/>
                </a:lnTo>
                <a:close/>
              </a:path>
            </a:pathLst>
          </a:custGeom>
          <a:solidFill>
            <a:srgbClr val="9C5FB5">
              <a:alpha val="3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06740" y="0"/>
            <a:ext cx="2487295" cy="1632585"/>
          </a:xfrm>
          <a:custGeom>
            <a:avLst/>
            <a:gdLst/>
            <a:ahLst/>
            <a:cxnLst/>
            <a:rect l="l" t="t" r="r" b="b"/>
            <a:pathLst>
              <a:path w="2487295" h="1632585">
                <a:moveTo>
                  <a:pt x="2487168" y="0"/>
                </a:moveTo>
                <a:lnTo>
                  <a:pt x="0" y="0"/>
                </a:lnTo>
                <a:lnTo>
                  <a:pt x="668083" y="800608"/>
                </a:lnTo>
                <a:lnTo>
                  <a:pt x="422706" y="1045984"/>
                </a:lnTo>
                <a:lnTo>
                  <a:pt x="958329" y="1581607"/>
                </a:lnTo>
                <a:lnTo>
                  <a:pt x="1155382" y="1384554"/>
                </a:lnTo>
                <a:lnTo>
                  <a:pt x="1362049" y="1632204"/>
                </a:lnTo>
                <a:lnTo>
                  <a:pt x="2487168" y="283921"/>
                </a:lnTo>
                <a:lnTo>
                  <a:pt x="2487168" y="0"/>
                </a:lnTo>
                <a:close/>
              </a:path>
            </a:pathLst>
          </a:custGeom>
          <a:solidFill>
            <a:srgbClr val="0073CF">
              <a:alpha val="30194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254252" y="708660"/>
            <a:ext cx="8185784" cy="6847840"/>
            <a:chOff x="1254252" y="708660"/>
            <a:chExt cx="8185784" cy="6847840"/>
          </a:xfrm>
        </p:grpSpPr>
        <p:sp>
          <p:nvSpPr>
            <p:cNvPr id="5" name="object 5"/>
            <p:cNvSpPr/>
            <p:nvPr/>
          </p:nvSpPr>
          <p:spPr>
            <a:xfrm>
              <a:off x="6995160" y="6739128"/>
              <a:ext cx="1312545" cy="817244"/>
            </a:xfrm>
            <a:custGeom>
              <a:avLst/>
              <a:gdLst/>
              <a:ahLst/>
              <a:cxnLst/>
              <a:rect l="l" t="t" r="r" b="b"/>
              <a:pathLst>
                <a:path w="1312545" h="817245">
                  <a:moveTo>
                    <a:pt x="656082" y="0"/>
                  </a:moveTo>
                  <a:lnTo>
                    <a:pt x="0" y="816863"/>
                  </a:lnTo>
                  <a:lnTo>
                    <a:pt x="1312164" y="816863"/>
                  </a:lnTo>
                  <a:lnTo>
                    <a:pt x="656082" y="0"/>
                  </a:lnTo>
                  <a:close/>
                </a:path>
              </a:pathLst>
            </a:custGeom>
            <a:solidFill>
              <a:srgbClr val="9C5FB5">
                <a:alpha val="3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254252" y="708660"/>
              <a:ext cx="8185404" cy="6138671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6669027" y="7110984"/>
              <a:ext cx="715010" cy="445134"/>
            </a:xfrm>
            <a:custGeom>
              <a:avLst/>
              <a:gdLst/>
              <a:ahLst/>
              <a:cxnLst/>
              <a:rect l="l" t="t" r="r" b="b"/>
              <a:pathLst>
                <a:path w="715009" h="445134">
                  <a:moveTo>
                    <a:pt x="357365" y="0"/>
                  </a:moveTo>
                  <a:lnTo>
                    <a:pt x="0" y="445007"/>
                  </a:lnTo>
                  <a:lnTo>
                    <a:pt x="714756" y="445007"/>
                  </a:lnTo>
                  <a:lnTo>
                    <a:pt x="357365" y="0"/>
                  </a:lnTo>
                  <a:close/>
                </a:path>
              </a:pathLst>
            </a:custGeom>
            <a:solidFill>
              <a:srgbClr val="9C5FB5">
                <a:alpha val="3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0694035" cy="155575"/>
          </a:xfrm>
          <a:custGeom>
            <a:avLst/>
            <a:gdLst/>
            <a:ahLst/>
            <a:cxnLst/>
            <a:rect l="l" t="t" r="r" b="b"/>
            <a:pathLst>
              <a:path w="10694035" h="155575">
                <a:moveTo>
                  <a:pt x="10693908" y="0"/>
                </a:moveTo>
                <a:lnTo>
                  <a:pt x="0" y="0"/>
                </a:lnTo>
                <a:lnTo>
                  <a:pt x="0" y="155448"/>
                </a:lnTo>
                <a:lnTo>
                  <a:pt x="10693908" y="155448"/>
                </a:lnTo>
                <a:lnTo>
                  <a:pt x="10693908" y="0"/>
                </a:lnTo>
                <a:close/>
              </a:path>
            </a:pathLst>
          </a:custGeom>
          <a:solidFill>
            <a:srgbClr val="9C5FB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59528" y="1016234"/>
            <a:ext cx="7980127" cy="5446629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16281" y="1089406"/>
            <a:ext cx="7379334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5" dirty="0"/>
              <a:t>A</a:t>
            </a:r>
            <a:r>
              <a:rPr spc="-80" dirty="0"/>
              <a:t>pp</a:t>
            </a:r>
            <a:r>
              <a:rPr spc="-90" dirty="0"/>
              <a:t>r</a:t>
            </a:r>
            <a:r>
              <a:rPr spc="-95" dirty="0"/>
              <a:t>o</a:t>
            </a:r>
            <a:r>
              <a:rPr spc="-90" dirty="0"/>
              <a:t>ac</a:t>
            </a:r>
            <a:r>
              <a:rPr spc="-85" dirty="0"/>
              <a:t>h</a:t>
            </a:r>
            <a:r>
              <a:rPr spc="-90" dirty="0"/>
              <a:t>e</a:t>
            </a:r>
            <a:r>
              <a:rPr dirty="0"/>
              <a:t>s</a:t>
            </a:r>
            <a:r>
              <a:rPr spc="-200" dirty="0"/>
              <a:t> </a:t>
            </a:r>
            <a:r>
              <a:rPr spc="-80" dirty="0"/>
              <a:t>t</a:t>
            </a:r>
            <a:r>
              <a:rPr dirty="0"/>
              <a:t>o</a:t>
            </a:r>
            <a:r>
              <a:rPr spc="-190" dirty="0"/>
              <a:t> </a:t>
            </a:r>
            <a:r>
              <a:rPr spc="-90" dirty="0"/>
              <a:t>s</a:t>
            </a:r>
            <a:r>
              <a:rPr spc="-80" dirty="0"/>
              <a:t>t</a:t>
            </a:r>
            <a:r>
              <a:rPr spc="-90" dirty="0"/>
              <a:t>ake</a:t>
            </a:r>
            <a:r>
              <a:rPr spc="-85" dirty="0"/>
              <a:t>h</a:t>
            </a:r>
            <a:r>
              <a:rPr spc="-80" dirty="0"/>
              <a:t>o</a:t>
            </a:r>
            <a:r>
              <a:rPr spc="-85" dirty="0"/>
              <a:t>l</a:t>
            </a:r>
            <a:r>
              <a:rPr spc="-80" dirty="0"/>
              <a:t>d</a:t>
            </a:r>
            <a:r>
              <a:rPr spc="-90" dirty="0"/>
              <a:t>e</a:t>
            </a:r>
            <a:r>
              <a:rPr dirty="0"/>
              <a:t>r</a:t>
            </a:r>
            <a:r>
              <a:rPr spc="-200" dirty="0"/>
              <a:t> </a:t>
            </a:r>
            <a:r>
              <a:rPr spc="-90" dirty="0"/>
              <a:t>rela</a:t>
            </a:r>
            <a:r>
              <a:rPr spc="-80" dirty="0"/>
              <a:t>t</a:t>
            </a:r>
            <a:r>
              <a:rPr spc="-85" dirty="0"/>
              <a:t>i</a:t>
            </a:r>
            <a:r>
              <a:rPr spc="-80" dirty="0"/>
              <a:t>on</a:t>
            </a:r>
            <a:r>
              <a:rPr spc="-90" dirty="0"/>
              <a:t>s</a:t>
            </a:r>
            <a:r>
              <a:rPr spc="-85" dirty="0"/>
              <a:t>hi</a:t>
            </a:r>
            <a:r>
              <a:rPr spc="-95" dirty="0"/>
              <a:t>p</a:t>
            </a:r>
            <a:r>
              <a:rPr dirty="0"/>
              <a:t>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47216" y="2237232"/>
            <a:ext cx="7999475" cy="4104131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72805" y="1394206"/>
            <a:ext cx="1923414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20" dirty="0"/>
              <a:t>T</a:t>
            </a:r>
            <a:r>
              <a:rPr dirty="0"/>
              <a:t>o</a:t>
            </a:r>
            <a:r>
              <a:rPr spc="-190" dirty="0"/>
              <a:t> </a:t>
            </a:r>
            <a:r>
              <a:rPr spc="-90" dirty="0"/>
              <a:t>s</a:t>
            </a:r>
            <a:r>
              <a:rPr spc="-80" dirty="0"/>
              <a:t>u</a:t>
            </a:r>
            <a:r>
              <a:rPr spc="5" dirty="0"/>
              <a:t>m</a:t>
            </a:r>
            <a:r>
              <a:rPr spc="-180" dirty="0"/>
              <a:t> </a:t>
            </a:r>
            <a:r>
              <a:rPr spc="-80" dirty="0"/>
              <a:t>up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2303813"/>
            <a:ext cx="8703310" cy="26136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fi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es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1F3131"/>
              </a:buClr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por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anage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4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organ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ons</a:t>
            </a:r>
            <a:endParaRPr sz="2100">
              <a:latin typeface="Arial"/>
              <a:cs typeface="Arial"/>
            </a:endParaRPr>
          </a:p>
          <a:p>
            <a:pPr marL="355600" marR="5080" indent="-342900">
              <a:lnSpc>
                <a:spcPct val="150500"/>
              </a:lnSpc>
              <a:spcBef>
                <a:spcPts val="885"/>
              </a:spcBef>
              <a:buChar char="•"/>
              <a:tabLst>
                <a:tab pos="354965" algn="l"/>
                <a:tab pos="355600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12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eren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ra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eg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ode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wh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pra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n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  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den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21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k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eho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l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der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21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6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organ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ti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ons</a:t>
            </a:r>
            <a:endParaRPr sz="2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1F3131"/>
              </a:buClr>
              <a:buFont typeface="Arial"/>
              <a:buChar char="•"/>
            </a:pPr>
            <a:endParaRPr sz="1850">
              <a:latin typeface="Arial"/>
              <a:cs typeface="Arial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Ho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mm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un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2100" spc="-14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engag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2100" spc="-13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w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h</a:t>
            </a:r>
            <a:r>
              <a:rPr sz="21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21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2100" spc="-90" dirty="0">
                <a:solidFill>
                  <a:srgbClr val="1F3131"/>
                </a:solidFill>
                <a:latin typeface="Arial"/>
                <a:cs typeface="Arial"/>
              </a:rPr>
              <a:t>he</a:t>
            </a:r>
            <a:r>
              <a:rPr sz="21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21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90577" y="764306"/>
            <a:ext cx="2089150" cy="5067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80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0600" y="1282954"/>
            <a:ext cx="9005570" cy="4665980"/>
          </a:xfrm>
          <a:prstGeom prst="rect">
            <a:avLst/>
          </a:prstGeom>
        </p:spPr>
        <p:txBody>
          <a:bodyPr vert="horz" wrap="square" lIns="0" tIns="1270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Neil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Jeffrey,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2009.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Stakeholder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Engagement: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Road</a:t>
            </a:r>
            <a:r>
              <a:rPr sz="18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Map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to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Meaningful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Engagement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[pdf]</a:t>
            </a:r>
            <a:endParaRPr sz="1800">
              <a:latin typeface="Arial"/>
              <a:cs typeface="Arial"/>
            </a:endParaRPr>
          </a:p>
          <a:p>
            <a:pPr marL="355600" marR="713105" indent="-342900">
              <a:lnSpc>
                <a:spcPct val="100000"/>
              </a:lnSpc>
              <a:spcBef>
                <a:spcPts val="90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Bryan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0" dirty="0">
                <a:solidFill>
                  <a:srgbClr val="1F3131"/>
                </a:solidFill>
                <a:latin typeface="Arial"/>
                <a:cs typeface="Arial"/>
              </a:rPr>
              <a:t>W.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Husted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David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Bruce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Allen,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(2010).Corporate</a:t>
            </a:r>
            <a:r>
              <a:rPr sz="1800" spc="-22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Social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Strategy: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Stakeholder </a:t>
            </a:r>
            <a:r>
              <a:rPr sz="1800" spc="-48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ngage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Co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pe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age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Ca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idg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Uni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v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rs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i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y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Pr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ss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endParaRPr sz="1800">
              <a:latin typeface="Arial"/>
              <a:cs typeface="Arial"/>
            </a:endParaRPr>
          </a:p>
          <a:p>
            <a:pPr marL="355600" marR="1218565" indent="-342900">
              <a:lnSpc>
                <a:spcPct val="100000"/>
              </a:lnSpc>
              <a:spcBef>
                <a:spcPts val="90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Nu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B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ck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18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.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(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1992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)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egi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18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anage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m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en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o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f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P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ubli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c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an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T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hi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r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d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S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e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ct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or 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Organizations:</a:t>
            </a:r>
            <a:r>
              <a:rPr sz="1800" spc="-21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Handbook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Leaders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,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p.439,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San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Francisco,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CA: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Jossey-Bass.</a:t>
            </a:r>
            <a:endParaRPr sz="1800">
              <a:latin typeface="Arial"/>
              <a:cs typeface="Arial"/>
            </a:endParaRPr>
          </a:p>
          <a:p>
            <a:pPr marL="355600" marR="447040" indent="-342900">
              <a:lnSpc>
                <a:spcPct val="100000"/>
              </a:lnSpc>
              <a:spcBef>
                <a:spcPts val="90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Freeman,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R.</a:t>
            </a:r>
            <a:r>
              <a:rPr sz="18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E.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(1984)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Strategic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Management: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Stakeholder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Approach,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p46,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Boston,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MA: </a:t>
            </a:r>
            <a:r>
              <a:rPr sz="1800" spc="-48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Pitman.</a:t>
            </a:r>
            <a:r>
              <a:rPr sz="18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Latest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edition</a:t>
            </a:r>
            <a:endParaRPr sz="1800">
              <a:latin typeface="Arial"/>
              <a:cs typeface="Arial"/>
            </a:endParaRPr>
          </a:p>
          <a:p>
            <a:pPr marL="354965" marR="152400" indent="-342900">
              <a:lnSpc>
                <a:spcPct val="100000"/>
              </a:lnSpc>
              <a:spcBef>
                <a:spcPts val="90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Bryson,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J.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(1995)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Strategic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Planning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for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Public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Nonprofit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Organization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(rev.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edn),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p27,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San </a:t>
            </a:r>
            <a:r>
              <a:rPr sz="1800" spc="-48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Franciso,</a:t>
            </a:r>
            <a:r>
              <a:rPr sz="1800" spc="-20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CA: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Jossey-Bass.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Latest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edition</a:t>
            </a:r>
            <a:endParaRPr sz="1800">
              <a:latin typeface="Arial"/>
              <a:cs typeface="Arial"/>
            </a:endParaRPr>
          </a:p>
          <a:p>
            <a:pPr marL="355600" marR="526415" indent="-342900">
              <a:lnSpc>
                <a:spcPct val="100000"/>
              </a:lnSpc>
              <a:spcBef>
                <a:spcPts val="90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Johnson,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G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Scholes,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K.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(2002)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Exploring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Corporate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Strategy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5" dirty="0">
                <a:solidFill>
                  <a:srgbClr val="1F3131"/>
                </a:solidFill>
                <a:latin typeface="Arial"/>
                <a:cs typeface="Arial"/>
              </a:rPr>
              <a:t>(6th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edn),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p206,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Harlow, </a:t>
            </a:r>
            <a:r>
              <a:rPr sz="1800" spc="-48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England: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Pearson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Education.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Latest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edition</a:t>
            </a:r>
            <a:endParaRPr sz="18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900"/>
              </a:spcBef>
              <a:buChar char="•"/>
              <a:tabLst>
                <a:tab pos="354965" algn="l"/>
                <a:tab pos="355600" algn="l"/>
              </a:tabLst>
            </a:pP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Carroll,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1F3131"/>
                </a:solidFill>
                <a:latin typeface="Arial"/>
                <a:cs typeface="Arial"/>
              </a:rPr>
              <a:t>A</a:t>
            </a:r>
            <a:r>
              <a:rPr sz="1800" spc="-17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1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Buchholtz,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45" dirty="0">
                <a:solidFill>
                  <a:srgbClr val="1F3131"/>
                </a:solidFill>
                <a:latin typeface="Arial"/>
                <a:cs typeface="Arial"/>
              </a:rPr>
              <a:t>A.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(2009)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Business</a:t>
            </a:r>
            <a:r>
              <a:rPr sz="1800" spc="-18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16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Society: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Ethics</a:t>
            </a:r>
            <a:r>
              <a:rPr sz="1800" spc="-20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17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Stakeholder</a:t>
            </a:r>
            <a:r>
              <a:rPr sz="1800" spc="-195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Management </a:t>
            </a:r>
            <a:r>
              <a:rPr sz="1800" spc="-484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7th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edition,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p113, </a:t>
            </a:r>
            <a:r>
              <a:rPr sz="1800" spc="-70" dirty="0">
                <a:solidFill>
                  <a:srgbClr val="1F3131"/>
                </a:solidFill>
                <a:latin typeface="Arial"/>
                <a:cs typeface="Arial"/>
              </a:rPr>
              <a:t>South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Western. Latest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edition Business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Society: </a:t>
            </a:r>
            <a:r>
              <a:rPr sz="1800" spc="-75" dirty="0">
                <a:solidFill>
                  <a:srgbClr val="1F3131"/>
                </a:solidFill>
                <a:latin typeface="Arial"/>
                <a:cs typeface="Arial"/>
              </a:rPr>
              <a:t>Ethics, </a:t>
            </a:r>
            <a:r>
              <a:rPr sz="1800" spc="-85" dirty="0">
                <a:solidFill>
                  <a:srgbClr val="1F3131"/>
                </a:solidFill>
                <a:latin typeface="Arial"/>
                <a:cs typeface="Arial"/>
              </a:rPr>
              <a:t>Sustainability,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1F3131"/>
                </a:solidFill>
                <a:latin typeface="Arial"/>
                <a:cs typeface="Arial"/>
              </a:rPr>
              <a:t>and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80" dirty="0">
                <a:solidFill>
                  <a:srgbClr val="1F3131"/>
                </a:solidFill>
                <a:latin typeface="Arial"/>
                <a:cs typeface="Arial"/>
              </a:rPr>
              <a:t>Stakeholder</a:t>
            </a:r>
            <a:r>
              <a:rPr sz="1800" spc="-190" dirty="0">
                <a:solidFill>
                  <a:srgbClr val="1F313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1F3131"/>
                </a:solidFill>
                <a:latin typeface="Arial"/>
                <a:cs typeface="Arial"/>
              </a:rPr>
              <a:t>Management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73C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3064</Words>
  <Application>Microsoft Office PowerPoint</Application>
  <PresentationFormat>Custom</PresentationFormat>
  <Paragraphs>343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Arial</vt:lpstr>
      <vt:lpstr>Arial Narrow</vt:lpstr>
      <vt:lpstr>Calibri</vt:lpstr>
      <vt:lpstr>Franklin Gothic Book</vt:lpstr>
      <vt:lpstr>Times New Roman</vt:lpstr>
      <vt:lpstr>Office Theme</vt:lpstr>
      <vt:lpstr>Stakeholder Management &amp; Engagement </vt:lpstr>
      <vt:lpstr>Learning Objectives</vt:lpstr>
      <vt:lpstr>PowerPoint Presentation</vt:lpstr>
      <vt:lpstr>Two models of Stakeholder Management</vt:lpstr>
      <vt:lpstr>Neo-classical model</vt:lpstr>
      <vt:lpstr>Stakeholder Theory</vt:lpstr>
      <vt:lpstr>Stakeholder Theory</vt:lpstr>
      <vt:lpstr>Normative dimension of stakeholder theory</vt:lpstr>
      <vt:lpstr>Stakeholder Model</vt:lpstr>
      <vt:lpstr>Who are stakeholders?</vt:lpstr>
      <vt:lpstr>The notion of legitimacy</vt:lpstr>
      <vt:lpstr>Types of stakes</vt:lpstr>
      <vt:lpstr>Types of stakeholders</vt:lpstr>
      <vt:lpstr>Contractual and community stakeholders</vt:lpstr>
      <vt:lpstr>Stakeholder Analysis</vt:lpstr>
      <vt:lpstr>Why do a stakeholder Analysis</vt:lpstr>
      <vt:lpstr>Stakeholder Salience Theory</vt:lpstr>
      <vt:lpstr>Stakeholder Salience Theory</vt:lpstr>
      <vt:lpstr>Stakeholder salience model</vt:lpstr>
      <vt:lpstr>PowerPoint Presentation</vt:lpstr>
      <vt:lpstr>Stakeholder salience model</vt:lpstr>
      <vt:lpstr>Power-Interest Matrix</vt:lpstr>
      <vt:lpstr>Power-Interest Matrix</vt:lpstr>
      <vt:lpstr>Power-Interest matrix</vt:lpstr>
      <vt:lpstr>Basic stakeholder identification analysis</vt:lpstr>
      <vt:lpstr>Stakeholder analysis</vt:lpstr>
      <vt:lpstr>Benefits of Stakeholder analysis</vt:lpstr>
      <vt:lpstr>Stakeholder communication: From awareness to  commitment</vt:lpstr>
      <vt:lpstr>Types of Strategy</vt:lpstr>
      <vt:lpstr>Organisation-stakeholder communication models</vt:lpstr>
      <vt:lpstr>PowerPoint Presentation</vt:lpstr>
      <vt:lpstr>Case study BP</vt:lpstr>
      <vt:lpstr>Deepwater Horizon oil spill April  20 2010</vt:lpstr>
      <vt:lpstr>Stakeholders of the BP  Oil Spill</vt:lpstr>
      <vt:lpstr>Themes and Messages</vt:lpstr>
      <vt:lpstr>PowerPoint Presentation</vt:lpstr>
      <vt:lpstr>PowerPoint Presentation</vt:lpstr>
      <vt:lpstr>Approaches to stakeholder relationships</vt:lpstr>
      <vt:lpstr>To sum up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6HUM1134 Corporate Communications &amp; PR</dc:title>
  <dc:creator>Genevieve Bosah</dc:creator>
  <cp:lastModifiedBy>Pepple, Dennis G. (Dr.)</cp:lastModifiedBy>
  <cp:revision>1</cp:revision>
  <dcterms:created xsi:type="dcterms:W3CDTF">2022-01-06T19:13:49Z</dcterms:created>
  <dcterms:modified xsi:type="dcterms:W3CDTF">2022-05-11T08:14:31Z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2020-11-12T00:00:00Z</vt:filetime>
  </property>
  <property fmtid="{D5CDD505-2E9C-101B-9397-08002B2CF9AE}" pid="3" name="Creator">
    <vt:lpwstr>Acrobat PDFMaker 19 for PowerPoint</vt:lpwstr>
  </property>
  <property fmtid="{D5CDD505-2E9C-101B-9397-08002B2CF9AE}" pid="4" name="LastSaved">
    <vt:filetime>2022-01-06T00:00:00Z</vt:filetime>
  </property>
</Properties>
</file>