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4"/>
  </p:sldMasterIdLst>
  <p:sldIdLst>
    <p:sldId id="271" r:id="rId5"/>
    <p:sldId id="290" r:id="rId6"/>
    <p:sldId id="261" r:id="rId7"/>
    <p:sldId id="262" r:id="rId8"/>
    <p:sldId id="260" r:id="rId9"/>
    <p:sldId id="258" r:id="rId10"/>
    <p:sldId id="267" r:id="rId11"/>
    <p:sldId id="268" r:id="rId12"/>
    <p:sldId id="287" r:id="rId13"/>
    <p:sldId id="280" r:id="rId14"/>
    <p:sldId id="279" r:id="rId15"/>
    <p:sldId id="283" r:id="rId16"/>
    <p:sldId id="284" r:id="rId17"/>
    <p:sldId id="281" r:id="rId18"/>
    <p:sldId id="288" r:id="rId19"/>
    <p:sldId id="282" r:id="rId20"/>
    <p:sldId id="28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iana Maria Zabrac (2030656)" initials="DMZ(" lastIdx="1" clrIdx="0">
    <p:extLst>
      <p:ext uri="{19B8F6BF-5375-455C-9EA6-DF929625EA0E}">
        <p15:presenceInfo xmlns:p15="http://schemas.microsoft.com/office/powerpoint/2012/main" userId="Diana Maria Zabrac (20306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30479-52BC-42F5-BB23-8FF9D532AF92}" v="36" dt="2021-07-21T15:48:09.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08/08/2021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3086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08/08/2021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948301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D79C62-CB8D-4E67-98C0-99F479766C25}" type="datetimeFigureOut">
              <a:rPr lang="en-GB" smtClean="0"/>
              <a:t>08/08/2021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844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D79C62-CB8D-4E67-98C0-99F479766C25}" type="datetimeFigureOut">
              <a:rPr lang="en-GB" smtClean="0"/>
              <a:t>08/08/2021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4115766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D79C62-CB8D-4E67-98C0-99F479766C25}" type="datetimeFigureOut">
              <a:rPr lang="en-GB" smtClean="0"/>
              <a:t>08/08/2021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267246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D79C62-CB8D-4E67-98C0-99F479766C25}" type="datetimeFigureOut">
              <a:rPr lang="en-GB" smtClean="0"/>
              <a:t>08/08/2021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1816100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9D79C62-CB8D-4E67-98C0-99F479766C25}" type="datetimeFigureOut">
              <a:rPr lang="en-GB" smtClean="0"/>
              <a:t>08/08/2021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2637492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9D79C62-CB8D-4E67-98C0-99F479766C25}" type="datetimeFigureOut">
              <a:rPr lang="en-GB" smtClean="0"/>
              <a:t>08/08/2021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BF01E10-DC54-476A-8034-9583B05B3D7D}" type="slidenum">
              <a:rPr lang="en-GB" smtClean="0"/>
              <a:t>‹#›</a:t>
            </a:fld>
            <a:endParaRPr lang="en-GB"/>
          </a:p>
        </p:txBody>
      </p:sp>
    </p:spTree>
    <p:extLst>
      <p:ext uri="{BB962C8B-B14F-4D97-AF65-F5344CB8AC3E}">
        <p14:creationId xmlns:p14="http://schemas.microsoft.com/office/powerpoint/2010/main" val="619350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D79C62-CB8D-4E67-98C0-99F479766C25}" type="datetimeFigureOut">
              <a:rPr lang="en-GB" smtClean="0"/>
              <a:t>08/08/2021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35932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08/08/2021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317839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08/08/2021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1284416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9D79C62-CB8D-4E67-98C0-99F479766C25}" type="datetimeFigureOut">
              <a:rPr lang="en-GB" smtClean="0"/>
              <a:t>08/08/2021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BF01E10-DC54-476A-8034-9583B05B3D7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9072231"/>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7" name="Rectangle 136">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9" name="Rectangle 138">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FA2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56E25F5-45CB-4A26-B9C8-3DCB2E789B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27133" y="801793"/>
            <a:ext cx="9332145" cy="5249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4785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1E371F-E91D-4BC8-BF0F-2A6E1F1A802C}"/>
              </a:ext>
            </a:extLst>
          </p:cNvPr>
          <p:cNvSpPr txBox="1"/>
          <p:nvPr/>
        </p:nvSpPr>
        <p:spPr>
          <a:xfrm>
            <a:off x="161674" y="747870"/>
            <a:ext cx="7249677" cy="4093428"/>
          </a:xfrm>
          <a:prstGeom prst="rect">
            <a:avLst/>
          </a:prstGeom>
          <a:noFill/>
        </p:spPr>
        <p:txBody>
          <a:bodyPr wrap="none" rtlCol="0">
            <a:spAutoFit/>
          </a:bodyPr>
          <a:lstStyle/>
          <a:p>
            <a:r>
              <a:rPr lang="en-US" sz="2400" dirty="0"/>
              <a:t>STUDENTS NAME:</a:t>
            </a:r>
          </a:p>
          <a:p>
            <a:r>
              <a:rPr lang="en-US" sz="2400" dirty="0"/>
              <a:t>DIANA MARIA ZABRAC (2030656)</a:t>
            </a:r>
          </a:p>
          <a:p>
            <a:r>
              <a:rPr lang="en-US" sz="2400" dirty="0"/>
              <a:t>ROXANA ALEXANDRA POPA (2030768)</a:t>
            </a:r>
          </a:p>
          <a:p>
            <a:r>
              <a:rPr lang="en-US" sz="2400" dirty="0"/>
              <a:t>PETRANKAB NACHEVA (2030728)</a:t>
            </a:r>
          </a:p>
          <a:p>
            <a:r>
              <a:rPr lang="en-US" sz="2400" dirty="0"/>
              <a:t>MIHAI GEORGE SANTA (2030796)</a:t>
            </a:r>
          </a:p>
          <a:p>
            <a:endParaRPr lang="en-US" sz="2400" dirty="0"/>
          </a:p>
          <a:p>
            <a:r>
              <a:rPr lang="en-US" sz="2400" dirty="0"/>
              <a:t>MODULE NAME : DIGITAL SKILLS AND RESEARCH METHO</a:t>
            </a:r>
          </a:p>
          <a:p>
            <a:r>
              <a:rPr lang="en-US" sz="2400" dirty="0"/>
              <a:t>MODULE NUMBER: (BMSW4003)</a:t>
            </a:r>
          </a:p>
          <a:p>
            <a:endParaRPr lang="en-US" sz="2400" dirty="0"/>
          </a:p>
          <a:p>
            <a:r>
              <a:rPr lang="en-US" sz="2400" dirty="0"/>
              <a:t>LECTURE NAME: AKINSEYE ALUKO</a:t>
            </a:r>
            <a:endParaRPr lang="en-GB" sz="2400" dirty="0"/>
          </a:p>
          <a:p>
            <a:endParaRPr lang="en-GB" sz="2000" dirty="0"/>
          </a:p>
        </p:txBody>
      </p:sp>
    </p:spTree>
    <p:extLst>
      <p:ext uri="{BB962C8B-B14F-4D97-AF65-F5344CB8AC3E}">
        <p14:creationId xmlns:p14="http://schemas.microsoft.com/office/powerpoint/2010/main" val="2630145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F35747-2822-4D06-BE10-CD33AC6B0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2C4466-5B1B-4361-B9D9-39ED9A8A3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21CEEF7-9E2F-433C-A2E3-37AC84576CB5}"/>
              </a:ext>
            </a:extLst>
          </p:cNvPr>
          <p:cNvSpPr txBox="1"/>
          <p:nvPr/>
        </p:nvSpPr>
        <p:spPr>
          <a:xfrm>
            <a:off x="498127" y="1570662"/>
            <a:ext cx="5977938" cy="3652667"/>
          </a:xfrm>
          <a:prstGeom prst="rect">
            <a:avLst/>
          </a:prstGeom>
        </p:spPr>
        <p:txBody>
          <a:bodyPr vert="horz" lIns="0" tIns="45720" rIns="0" bIns="45720" rtlCol="0">
            <a:normAutofit/>
          </a:bodyPr>
          <a:lstStyle/>
          <a:p>
            <a:pPr marL="342900" indent="-342900" defTabSz="914400">
              <a:lnSpc>
                <a:spcPct val="90000"/>
              </a:lnSpc>
              <a:spcAft>
                <a:spcPts val="600"/>
              </a:spcAft>
              <a:buClr>
                <a:schemeClr val="accent1"/>
              </a:buClr>
              <a:buFont typeface="Calibri" panose="020F0502020204030204" pitchFamily="34" charset="0"/>
              <a:buChar char="Ø"/>
            </a:pPr>
            <a:r>
              <a:rPr lang="en-US" sz="2400" b="1" i="0" dirty="0">
                <a:solidFill>
                  <a:srgbClr val="FFFFFF"/>
                </a:solidFill>
                <a:effectLst/>
              </a:rPr>
              <a:t>Amazon was founded in 1995 by Jeff Bezos. At the time, his company </a:t>
            </a:r>
            <a:r>
              <a:rPr lang="en-US" sz="2400" b="1" dirty="0">
                <a:solidFill>
                  <a:srgbClr val="FFFFFF"/>
                </a:solidFill>
              </a:rPr>
              <a:t>started in</a:t>
            </a:r>
            <a:r>
              <a:rPr lang="en-US" sz="2400" b="1" i="0" dirty="0">
                <a:solidFill>
                  <a:srgbClr val="FFFFFF"/>
                </a:solidFill>
                <a:effectLst/>
              </a:rPr>
              <a:t> his garage in Bellevue, Washington.</a:t>
            </a:r>
          </a:p>
          <a:p>
            <a:pPr marL="342900" indent="-342900" defTabSz="914400">
              <a:lnSpc>
                <a:spcPct val="90000"/>
              </a:lnSpc>
              <a:spcAft>
                <a:spcPts val="600"/>
              </a:spcAft>
              <a:buClr>
                <a:schemeClr val="accent1"/>
              </a:buClr>
              <a:buFont typeface="Calibri" panose="020F0502020204030204" pitchFamily="34" charset="0"/>
              <a:buChar char="Ø"/>
            </a:pPr>
            <a:r>
              <a:rPr lang="en-US" sz="2400" b="1" dirty="0">
                <a:solidFill>
                  <a:srgbClr val="FFFFFF"/>
                </a:solidFill>
              </a:rPr>
              <a:t>Later , has been moved</a:t>
            </a:r>
            <a:r>
              <a:rPr lang="en-US" sz="2400" b="1" i="0" dirty="0">
                <a:solidFill>
                  <a:srgbClr val="FFFFFF"/>
                </a:solidFill>
                <a:effectLst/>
              </a:rPr>
              <a:t> in Seattle, started out as an online bookseller and went on to become the world's largest non-travel e-commerce business.</a:t>
            </a:r>
          </a:p>
        </p:txBody>
      </p:sp>
      <p:sp>
        <p:nvSpPr>
          <p:cNvPr id="17" name="Rectangle 16">
            <a:extLst>
              <a:ext uri="{FF2B5EF4-FFF2-40B4-BE49-F238E27FC236}">
                <a16:creationId xmlns:a16="http://schemas.microsoft.com/office/drawing/2014/main" id="{FD745DAE-5A8A-44FA-937C-CD65CF7A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2" descr="See the source image">
            <a:extLst>
              <a:ext uri="{FF2B5EF4-FFF2-40B4-BE49-F238E27FC236}">
                <a16:creationId xmlns:a16="http://schemas.microsoft.com/office/drawing/2014/main" id="{E755E1B2-C944-4E51-9646-8B60FBDD31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84579" y="764834"/>
            <a:ext cx="3609294" cy="203022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67696AA1-B1DD-4C75-9AC1-69EE9F65FF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3396996"/>
            <a:ext cx="464256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3">
            <a:extLst>
              <a:ext uri="{FF2B5EF4-FFF2-40B4-BE49-F238E27FC236}">
                <a16:creationId xmlns:a16="http://schemas.microsoft.com/office/drawing/2014/main" id="{FD473C81-F9A2-4F51-A1AB-8AE6D6C22D6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084579" y="3981728"/>
            <a:ext cx="3609294" cy="219264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247033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EE378F3-9642-471B-8215-AA3288422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405F82-F7FB-4124-AE2B-3D69A007C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299636BF-7F04-4965-A951-D323FE32F24A}"/>
              </a:ext>
            </a:extLst>
          </p:cNvPr>
          <p:cNvSpPr txBox="1"/>
          <p:nvPr/>
        </p:nvSpPr>
        <p:spPr>
          <a:xfrm>
            <a:off x="784986" y="1602666"/>
            <a:ext cx="5977938" cy="3652667"/>
          </a:xfrm>
          <a:prstGeom prst="rect">
            <a:avLst/>
          </a:prstGeom>
        </p:spPr>
        <p:txBody>
          <a:bodyPr vert="horz" lIns="0" tIns="45720" rIns="0" bIns="45720" rtlCol="0">
            <a:normAutofit/>
          </a:bodyPr>
          <a:lstStyle/>
          <a:p>
            <a:pPr defTabSz="914400" fontAlgn="base">
              <a:lnSpc>
                <a:spcPct val="90000"/>
              </a:lnSpc>
              <a:spcAft>
                <a:spcPts val="600"/>
              </a:spcAft>
              <a:buClr>
                <a:schemeClr val="accent1"/>
              </a:buClr>
              <a:buFont typeface="Calibri" panose="020F0502020204030204" pitchFamily="34" charset="0"/>
            </a:pPr>
            <a:r>
              <a:rPr lang="en-US" sz="2400" b="1" i="0" dirty="0">
                <a:solidFill>
                  <a:srgbClr val="FFFFFF"/>
                </a:solidFill>
                <a:effectLst/>
              </a:rPr>
              <a:t>This first investment </a:t>
            </a:r>
            <a:r>
              <a:rPr lang="en-US" sz="2400" b="1" dirty="0">
                <a:solidFill>
                  <a:srgbClr val="FFFFFF"/>
                </a:solidFill>
              </a:rPr>
              <a:t>was</a:t>
            </a:r>
            <a:r>
              <a:rPr lang="en-US" sz="2400" b="1" i="0" dirty="0">
                <a:solidFill>
                  <a:srgbClr val="FFFFFF"/>
                </a:solidFill>
                <a:effectLst/>
              </a:rPr>
              <a:t> $40,000 and become $100,000 later.</a:t>
            </a:r>
          </a:p>
          <a:p>
            <a:pPr defTabSz="914400" fontAlgn="base">
              <a:lnSpc>
                <a:spcPct val="90000"/>
              </a:lnSpc>
              <a:spcAft>
                <a:spcPts val="600"/>
              </a:spcAft>
              <a:buClr>
                <a:schemeClr val="accent1"/>
              </a:buClr>
              <a:buFont typeface="Calibri" panose="020F0502020204030204" pitchFamily="34" charset="0"/>
            </a:pPr>
            <a:r>
              <a:rPr lang="en-US" sz="2400" b="1" dirty="0">
                <a:solidFill>
                  <a:srgbClr val="FFFFFF"/>
                </a:solidFill>
              </a:rPr>
              <a:t>This was possible because </a:t>
            </a:r>
            <a:r>
              <a:rPr lang="en-US" sz="2400" b="1" i="0" dirty="0">
                <a:solidFill>
                  <a:srgbClr val="FFFFFF"/>
                </a:solidFill>
                <a:effectLst/>
              </a:rPr>
              <a:t>Tom </a:t>
            </a:r>
            <a:r>
              <a:rPr lang="en-US" sz="2400" b="1" i="0" dirty="0" err="1">
                <a:solidFill>
                  <a:srgbClr val="FFFFFF"/>
                </a:solidFill>
                <a:effectLst/>
              </a:rPr>
              <a:t>Alburg</a:t>
            </a:r>
            <a:r>
              <a:rPr lang="en-US" sz="2400" b="1" i="0" dirty="0">
                <a:solidFill>
                  <a:srgbClr val="FFFFFF"/>
                </a:solidFill>
                <a:effectLst/>
              </a:rPr>
              <a:t> helped making the new website more user-friendly.</a:t>
            </a:r>
          </a:p>
          <a:p>
            <a:pPr defTabSz="914400" fontAlgn="base">
              <a:lnSpc>
                <a:spcPct val="90000"/>
              </a:lnSpc>
              <a:spcAft>
                <a:spcPts val="600"/>
              </a:spcAft>
              <a:buClr>
                <a:schemeClr val="accent1"/>
              </a:buClr>
              <a:buFont typeface="Calibri" panose="020F0502020204030204" pitchFamily="34" charset="0"/>
            </a:pPr>
            <a:r>
              <a:rPr lang="en-US" sz="2400" b="1" i="0" dirty="0">
                <a:solidFill>
                  <a:srgbClr val="FFFFFF"/>
                </a:solidFill>
                <a:effectLst/>
              </a:rPr>
              <a:t>During the first month of business, Bezos fulfilled and shipped orders to all 50 states of US, and to 45 countries. Books were the only product available at that time.</a:t>
            </a:r>
          </a:p>
        </p:txBody>
      </p:sp>
      <p:sp>
        <p:nvSpPr>
          <p:cNvPr id="22" name="Rectangle 21">
            <a:extLst>
              <a:ext uri="{FF2B5EF4-FFF2-40B4-BE49-F238E27FC236}">
                <a16:creationId xmlns:a16="http://schemas.microsoft.com/office/drawing/2014/main" id="{AAAE29FD-C3A6-46E4-BF94-132A4C4EE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2" descr="See the source image">
            <a:extLst>
              <a:ext uri="{FF2B5EF4-FFF2-40B4-BE49-F238E27FC236}">
                <a16:creationId xmlns:a16="http://schemas.microsoft.com/office/drawing/2014/main" id="{6D55C0CF-0B55-4769-93E8-75BB4C0BF1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1982" y="2491595"/>
            <a:ext cx="3294253" cy="1853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2114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ee the source image">
            <a:extLst>
              <a:ext uri="{FF2B5EF4-FFF2-40B4-BE49-F238E27FC236}">
                <a16:creationId xmlns:a16="http://schemas.microsoft.com/office/drawing/2014/main" id="{A6C6F81D-D117-43B0-8118-E023C7FC3B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tretch/>
        </p:blipFill>
        <p:spPr bwMode="auto">
          <a:xfrm>
            <a:off x="633999" y="2171914"/>
            <a:ext cx="4001315" cy="2250739"/>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8125FE-38A4-4017-8BC5-4430169F50A9}"/>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v"/>
            </a:pPr>
            <a:r>
              <a:rPr lang="en-US" sz="2400" b="1" i="0" dirty="0">
                <a:effectLst/>
              </a:rPr>
              <a:t>Amazon was a pioneer in the use of software that monitors each online customer's preferences and to suggest other products that may be of interest to buy.</a:t>
            </a:r>
            <a:endParaRPr lang="en-GB" sz="2400" b="1" dirty="0"/>
          </a:p>
        </p:txBody>
      </p:sp>
      <p:sp>
        <p:nvSpPr>
          <p:cNvPr id="13" name="Rectangle 12">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35144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2">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4">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204DAA42-FC5E-49DC-A5BC-8CF07637F344}"/>
              </a:ext>
            </a:extLst>
          </p:cNvPr>
          <p:cNvSpPr txBox="1"/>
          <p:nvPr/>
        </p:nvSpPr>
        <p:spPr>
          <a:xfrm>
            <a:off x="1016841" y="1632565"/>
            <a:ext cx="6099142" cy="3416320"/>
          </a:xfrm>
          <a:prstGeom prst="rect">
            <a:avLst/>
          </a:prstGeom>
          <a:noFill/>
        </p:spPr>
        <p:txBody>
          <a:bodyPr wrap="square">
            <a:spAutoFit/>
          </a:bodyPr>
          <a:lstStyle/>
          <a:p>
            <a:r>
              <a:rPr lang="en-US" sz="2400" dirty="0"/>
              <a:t>It was mentioned in the report recently that some of Amazon's sales were starting to fall. But with the help of the deliverers, who were delivering and still doing this, sales increase every year by 10%.</a:t>
            </a:r>
          </a:p>
          <a:p>
            <a:r>
              <a:rPr lang="en-US" sz="2400" dirty="0"/>
              <a:t>While other business lines have taken over growth mainly from online stores, this operating segment still accounts for 50% of revenue.</a:t>
            </a:r>
          </a:p>
        </p:txBody>
      </p:sp>
    </p:spTree>
    <p:extLst>
      <p:ext uri="{BB962C8B-B14F-4D97-AF65-F5344CB8AC3E}">
        <p14:creationId xmlns:p14="http://schemas.microsoft.com/office/powerpoint/2010/main" val="286095929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3">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67672C38-057C-4C0C-975F-504E4C6B48F4}"/>
              </a:ext>
            </a:extLst>
          </p:cNvPr>
          <p:cNvSpPr txBox="1"/>
          <p:nvPr/>
        </p:nvSpPr>
        <p:spPr>
          <a:xfrm>
            <a:off x="2102178" y="1282044"/>
            <a:ext cx="8097624" cy="2677656"/>
          </a:xfrm>
          <a:prstGeom prst="rect">
            <a:avLst/>
          </a:prstGeom>
          <a:noFill/>
        </p:spPr>
        <p:txBody>
          <a:bodyPr wrap="square">
            <a:spAutoFit/>
          </a:bodyPr>
          <a:lstStyle/>
          <a:p>
            <a:r>
              <a:rPr lang="en-GB" sz="2400" dirty="0"/>
              <a:t>In a December report, Edgewater Research's Daryl Boehringer pointed out that Amazon pulled back on promotions and price matching versus rivals last year, appears to be taking advantage of Amazon's less aggressive stance, he wrote, citing an apparent profit focus, rather than a growth focus.</a:t>
            </a:r>
          </a:p>
          <a:p>
            <a:r>
              <a:rPr lang="en-US" sz="2400" dirty="0"/>
              <a:t>For this reason, many investors are on Amazon's eyes from 2019.</a:t>
            </a:r>
            <a:endParaRPr lang="en-GB" sz="2400" dirty="0"/>
          </a:p>
        </p:txBody>
      </p:sp>
    </p:spTree>
    <p:extLst>
      <p:ext uri="{BB962C8B-B14F-4D97-AF65-F5344CB8AC3E}">
        <p14:creationId xmlns:p14="http://schemas.microsoft.com/office/powerpoint/2010/main" val="3956013373"/>
      </p:ext>
    </p:extLst>
  </p:cSld>
  <p:clrMapOvr>
    <a:masterClrMapping/>
  </p:clrMapOvr>
  <p:transition spd="med">
    <p:pull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26">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3EAD079-0863-4F0D-9B28-5307F0A13D9F}"/>
              </a:ext>
            </a:extLst>
          </p:cNvPr>
          <p:cNvSpPr txBox="1"/>
          <p:nvPr/>
        </p:nvSpPr>
        <p:spPr>
          <a:xfrm>
            <a:off x="5134882" y="963507"/>
            <a:ext cx="6135097" cy="4938851"/>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b="0" i="0" dirty="0">
                <a:solidFill>
                  <a:schemeClr val="tx1">
                    <a:lumMod val="75000"/>
                    <a:lumOff val="25000"/>
                  </a:schemeClr>
                </a:solidFill>
                <a:effectLst/>
              </a:rPr>
              <a:t>With Amazon's newer efforts in areas like health care consistently in the news, Evercore's DiClemente wrote that a fresh wave of investment by Amazon could be imminent in 2019. Amazon is obviously notorious for plowing earnings back into the business, he wrote. With new initiatives like healthcare, payments, logistics</a:t>
            </a:r>
            <a:r>
              <a:rPr lang="en-US" dirty="0">
                <a:solidFill>
                  <a:schemeClr val="tx1">
                    <a:lumMod val="75000"/>
                    <a:lumOff val="25000"/>
                  </a:schemeClr>
                </a:solidFill>
              </a:rPr>
              <a:t>.</a:t>
            </a:r>
            <a:br>
              <a:rPr lang="en-US" dirty="0">
                <a:solidFill>
                  <a:schemeClr val="tx1">
                    <a:lumMod val="75000"/>
                    <a:lumOff val="25000"/>
                  </a:schemeClr>
                </a:solidFill>
              </a:rPr>
            </a:br>
            <a:endParaRPr lang="en-US" dirty="0">
              <a:solidFill>
                <a:schemeClr val="tx1">
                  <a:lumMod val="75000"/>
                  <a:lumOff val="25000"/>
                </a:schemeClr>
              </a:solidFill>
            </a:endParaRPr>
          </a:p>
        </p:txBody>
      </p:sp>
    </p:spTree>
    <p:extLst>
      <p:ext uri="{BB962C8B-B14F-4D97-AF65-F5344CB8AC3E}">
        <p14:creationId xmlns:p14="http://schemas.microsoft.com/office/powerpoint/2010/main" val="2438367216"/>
      </p:ext>
    </p:extLst>
  </p:cSld>
  <p:clrMapOvr>
    <a:masterClrMapping/>
  </p:clrMapOvr>
  <p:transition spd="slow">
    <p:cover dir="d"/>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1">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13">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1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2A6A10F0-A54D-463A-8C2B-59FFDF449E61}"/>
              </a:ext>
            </a:extLst>
          </p:cNvPr>
          <p:cNvSpPr txBox="1"/>
          <p:nvPr/>
        </p:nvSpPr>
        <p:spPr>
          <a:xfrm>
            <a:off x="4742016" y="605896"/>
            <a:ext cx="6413663" cy="5646208"/>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C</a:t>
            </a:r>
            <a:r>
              <a:rPr lang="en-US" sz="2400" b="0" i="0" dirty="0">
                <a:solidFill>
                  <a:schemeClr val="tx1">
                    <a:lumMod val="75000"/>
                    <a:lumOff val="25000"/>
                  </a:schemeClr>
                </a:solidFill>
                <a:effectLst/>
              </a:rPr>
              <a:t>ontinuing to make headlines, there is some concern amongst investors that the next aggressive investment inflection could be just around the corner. Although investing in new technologies and lines of business can reap rewards down the road, an aggressive investment ramp-up could also weigh on Amazon's earnings growth story in the coming year.</a:t>
            </a:r>
          </a:p>
        </p:txBody>
      </p:sp>
    </p:spTree>
    <p:extLst>
      <p:ext uri="{BB962C8B-B14F-4D97-AF65-F5344CB8AC3E}">
        <p14:creationId xmlns:p14="http://schemas.microsoft.com/office/powerpoint/2010/main" val="1726455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6621222-B693-4304-8208-BD1C50540E0C}"/>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3200" dirty="0">
                <a:solidFill>
                  <a:srgbClr val="FFFFFF"/>
                </a:solidFill>
              </a:rPr>
              <a:t>Before technology everything was sorted manually for example: in the past they didn’t scan the parcels they use to sort them based on postcodes. Now they are using devices with a program which is showing them where they must scan the parcels.</a:t>
            </a:r>
            <a:br>
              <a:rPr lang="en-US" sz="3200" dirty="0">
                <a:solidFill>
                  <a:srgbClr val="FFFFFF"/>
                </a:solidFill>
              </a:rPr>
            </a:br>
            <a:r>
              <a:rPr lang="en-US" sz="3200" dirty="0">
                <a:solidFill>
                  <a:srgbClr val="FFFFFF"/>
                </a:solidFill>
              </a:rPr>
              <a:t>In present they are using lots of programs which are making the operation easier to understand and the process quickest. </a:t>
            </a:r>
          </a:p>
        </p:txBody>
      </p:sp>
    </p:spTree>
    <p:extLst>
      <p:ext uri="{BB962C8B-B14F-4D97-AF65-F5344CB8AC3E}">
        <p14:creationId xmlns:p14="http://schemas.microsoft.com/office/powerpoint/2010/main" val="41100606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invX="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963C8-8CB4-4CD3-9DAD-E64506AE4817}"/>
              </a:ext>
            </a:extLst>
          </p:cNvPr>
          <p:cNvSpPr>
            <a:spLocks noGrp="1"/>
          </p:cNvSpPr>
          <p:nvPr>
            <p:ph type="title"/>
          </p:nvPr>
        </p:nvSpPr>
        <p:spPr>
          <a:xfrm>
            <a:off x="1097280" y="758952"/>
            <a:ext cx="10058400" cy="3501964"/>
          </a:xfrm>
        </p:spPr>
        <p:txBody>
          <a:bodyPr>
            <a:normAutofit/>
          </a:bodyPr>
          <a:lstStyle/>
          <a:p>
            <a:pPr algn="l"/>
            <a:r>
              <a:rPr lang="en-US" sz="2500" b="0" i="0" dirty="0">
                <a:solidFill>
                  <a:srgbClr val="151515"/>
                </a:solidFill>
                <a:effectLst/>
                <a:latin typeface="+mn-lt"/>
              </a:rPr>
              <a:t>From the use of people to handle and process orders or recruit to experimenting  </a:t>
            </a:r>
            <a:r>
              <a:rPr lang="en-US" sz="2500" b="0" dirty="0">
                <a:solidFill>
                  <a:srgbClr val="151515"/>
                </a:solidFill>
                <a:effectLst/>
                <a:latin typeface="+mn-lt"/>
              </a:rPr>
              <a:t>with </a:t>
            </a:r>
            <a:r>
              <a:rPr lang="en-US" sz="2500" dirty="0">
                <a:solidFill>
                  <a:srgbClr val="020202"/>
                </a:solidFill>
                <a:latin typeface="+mn-lt"/>
              </a:rPr>
              <a:t>drones and robots </a:t>
            </a:r>
            <a:r>
              <a:rPr lang="en-US" sz="2500" b="0" dirty="0">
                <a:solidFill>
                  <a:srgbClr val="151515"/>
                </a:solidFill>
                <a:effectLst/>
                <a:latin typeface="+mn-lt"/>
              </a:rPr>
              <a:t> for order fulfillment and delivery, Amazon is certainly not afraid of testing out the latest innovation in technology. </a:t>
            </a:r>
            <a:br>
              <a:rPr lang="en-US" sz="2500" b="0" dirty="0">
                <a:solidFill>
                  <a:srgbClr val="151515"/>
                </a:solidFill>
                <a:effectLst/>
                <a:latin typeface="+mn-lt"/>
              </a:rPr>
            </a:br>
            <a:r>
              <a:rPr lang="en-US" sz="2500" b="0" dirty="0">
                <a:solidFill>
                  <a:srgbClr val="151515"/>
                </a:solidFill>
                <a:effectLst/>
                <a:latin typeface="+mn-lt"/>
              </a:rPr>
              <a:t>This approach, however, been both good and bad. </a:t>
            </a:r>
            <a:br>
              <a:rPr lang="en-US" sz="2500" b="0" dirty="0">
                <a:solidFill>
                  <a:srgbClr val="151515"/>
                </a:solidFill>
                <a:effectLst/>
                <a:latin typeface="+mn-lt"/>
              </a:rPr>
            </a:br>
            <a:endParaRPr lang="en-GB" sz="1800" dirty="0">
              <a:latin typeface="+mn-lt"/>
            </a:endParaRPr>
          </a:p>
        </p:txBody>
      </p:sp>
    </p:spTree>
    <p:extLst>
      <p:ext uri="{BB962C8B-B14F-4D97-AF65-F5344CB8AC3E}">
        <p14:creationId xmlns:p14="http://schemas.microsoft.com/office/powerpoint/2010/main" val="2596746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12">
            <a:extLst>
              <a:ext uri="{FF2B5EF4-FFF2-40B4-BE49-F238E27FC236}">
                <a16:creationId xmlns:a16="http://schemas.microsoft.com/office/drawing/2014/main" id="{F3B3B6C5-748F-437C-AE76-DB11FEA9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4">
            <a:extLst>
              <a:ext uri="{FF2B5EF4-FFF2-40B4-BE49-F238E27FC236}">
                <a16:creationId xmlns:a16="http://schemas.microsoft.com/office/drawing/2014/main" id="{197CEB5D-9BB2-475C-BA8D-AC88BB8C9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D5703-1482-4819-BE8B-6622F3110EFA}"/>
              </a:ext>
            </a:extLst>
          </p:cNvPr>
          <p:cNvSpPr>
            <a:spLocks noGrp="1"/>
          </p:cNvSpPr>
          <p:nvPr>
            <p:ph type="title"/>
          </p:nvPr>
        </p:nvSpPr>
        <p:spPr>
          <a:xfrm>
            <a:off x="4380588" y="965199"/>
            <a:ext cx="6766078" cy="4927601"/>
          </a:xfrm>
        </p:spPr>
        <p:txBody>
          <a:bodyPr vert="horz" lIns="91440" tIns="45720" rIns="91440" bIns="45720" rtlCol="0" anchor="ctr">
            <a:normAutofit/>
          </a:bodyPr>
          <a:lstStyle/>
          <a:p>
            <a:r>
              <a:rPr lang="en-US" sz="2800" b="0" dirty="0">
                <a:solidFill>
                  <a:schemeClr val="tx1">
                    <a:lumMod val="85000"/>
                    <a:lumOff val="15000"/>
                  </a:schemeClr>
                </a:solidFill>
                <a:effectLst/>
              </a:rPr>
              <a:t>For example, </a:t>
            </a:r>
            <a:r>
              <a:rPr lang="en-US" sz="2800" dirty="0">
                <a:solidFill>
                  <a:schemeClr val="tx1">
                    <a:lumMod val="85000"/>
                    <a:lumOff val="15000"/>
                  </a:schemeClr>
                </a:solidFill>
              </a:rPr>
              <a:t>a machine-learning recruitment tool</a:t>
            </a:r>
            <a:r>
              <a:rPr lang="en-US" sz="2800" b="0" dirty="0">
                <a:solidFill>
                  <a:schemeClr val="tx1">
                    <a:lumMod val="85000"/>
                    <a:lumOff val="15000"/>
                  </a:schemeClr>
                </a:solidFill>
                <a:effectLst/>
              </a:rPr>
              <a:t> the company adopted, though apparently was not used in the final decision process, was later shown to have an apparent bias against certain groups of people for software developers and other technical positions. </a:t>
            </a:r>
            <a:br>
              <a:rPr lang="en-US" sz="2800" b="0" dirty="0">
                <a:solidFill>
                  <a:schemeClr val="tx1">
                    <a:lumMod val="85000"/>
                    <a:lumOff val="15000"/>
                  </a:schemeClr>
                </a:solidFill>
                <a:effectLst/>
              </a:rPr>
            </a:br>
            <a:r>
              <a:rPr lang="en-US" sz="2800" b="0" dirty="0">
                <a:solidFill>
                  <a:schemeClr val="tx1">
                    <a:lumMod val="85000"/>
                    <a:lumOff val="15000"/>
                  </a:schemeClr>
                </a:solidFill>
                <a:effectLst/>
              </a:rPr>
              <a:t>Once the issue was discovered, Amazon duly canceled the product.</a:t>
            </a:r>
            <a:br>
              <a:rPr lang="en-US" sz="3000" b="0" dirty="0">
                <a:solidFill>
                  <a:schemeClr val="tx1">
                    <a:lumMod val="85000"/>
                    <a:lumOff val="15000"/>
                  </a:schemeClr>
                </a:solidFill>
                <a:effectLst/>
              </a:rPr>
            </a:br>
            <a:br>
              <a:rPr lang="en-US" sz="3000" b="0" dirty="0">
                <a:solidFill>
                  <a:schemeClr val="tx1">
                    <a:lumMod val="85000"/>
                    <a:lumOff val="15000"/>
                  </a:schemeClr>
                </a:solidFill>
                <a:effectLst/>
              </a:rPr>
            </a:br>
            <a:endParaRPr lang="en-US" sz="3000" dirty="0">
              <a:solidFill>
                <a:schemeClr val="tx1">
                  <a:lumMod val="85000"/>
                  <a:lumOff val="15000"/>
                </a:schemeClr>
              </a:solidFill>
            </a:endParaRPr>
          </a:p>
        </p:txBody>
      </p:sp>
      <p:cxnSp>
        <p:nvCxnSpPr>
          <p:cNvPr id="24" name="Straight Connector 16">
            <a:extLst>
              <a:ext uri="{FF2B5EF4-FFF2-40B4-BE49-F238E27FC236}">
                <a16:creationId xmlns:a16="http://schemas.microsoft.com/office/drawing/2014/main" id="{BB14AD1F-ADD5-46E7-966F-4C0290232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96815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12">
            <a:extLst>
              <a:ext uri="{FF2B5EF4-FFF2-40B4-BE49-F238E27FC236}">
                <a16:creationId xmlns:a16="http://schemas.microsoft.com/office/drawing/2014/main" id="{88C4CF77-7AF8-4122-A7B0-041ABDF16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5DFCB-F5D2-42BC-B33A-2B52FB4C50E6}"/>
              </a:ext>
            </a:extLst>
          </p:cNvPr>
          <p:cNvSpPr>
            <a:spLocks noGrp="1"/>
          </p:cNvSpPr>
          <p:nvPr>
            <p:ph type="title" idx="4294967295"/>
          </p:nvPr>
        </p:nvSpPr>
        <p:spPr>
          <a:xfrm>
            <a:off x="6573409" y="988741"/>
            <a:ext cx="4813935" cy="4880518"/>
          </a:xfrm>
          <a:noFill/>
          <a:ln>
            <a:noFill/>
          </a:ln>
        </p:spPr>
        <p:txBody>
          <a:bodyPr vert="horz" wrap="square" lIns="91440" tIns="45720" rIns="91440" bIns="45720" rtlCol="0" anchor="ctr">
            <a:normAutofit/>
          </a:bodyPr>
          <a:lstStyle/>
          <a:p>
            <a:r>
              <a:rPr lang="en-US" sz="2400" b="0" dirty="0">
                <a:solidFill>
                  <a:schemeClr val="tx1">
                    <a:lumMod val="85000"/>
                    <a:lumOff val="15000"/>
                  </a:schemeClr>
                </a:solidFill>
                <a:effectLst/>
                <a:latin typeface="+mn-lt"/>
              </a:rPr>
              <a:t>Amazon has also </a:t>
            </a:r>
            <a:r>
              <a:rPr lang="en-US" sz="2400" dirty="0">
                <a:solidFill>
                  <a:schemeClr val="tx1">
                    <a:lumMod val="85000"/>
                    <a:lumOff val="15000"/>
                  </a:schemeClr>
                </a:solidFill>
                <a:latin typeface="+mn-lt"/>
              </a:rPr>
              <a:t>adopted automated processes </a:t>
            </a:r>
            <a:r>
              <a:rPr lang="en-US" sz="2400" b="0" dirty="0">
                <a:solidFill>
                  <a:schemeClr val="tx1">
                    <a:lumMod val="85000"/>
                    <a:lumOff val="15000"/>
                  </a:schemeClr>
                </a:solidFill>
                <a:effectLst/>
                <a:latin typeface="+mn-lt"/>
              </a:rPr>
              <a:t> for firing, as well as hiring. </a:t>
            </a:r>
            <a:br>
              <a:rPr lang="en-US" sz="2400" b="0" dirty="0">
                <a:solidFill>
                  <a:schemeClr val="tx1">
                    <a:lumMod val="85000"/>
                    <a:lumOff val="15000"/>
                  </a:schemeClr>
                </a:solidFill>
                <a:effectLst/>
                <a:latin typeface="+mn-lt"/>
              </a:rPr>
            </a:br>
            <a:r>
              <a:rPr lang="en-US" sz="2400" b="0" dirty="0">
                <a:solidFill>
                  <a:schemeClr val="tx1">
                    <a:lumMod val="85000"/>
                    <a:lumOff val="15000"/>
                  </a:schemeClr>
                </a:solidFill>
                <a:effectLst/>
                <a:latin typeface="+mn-lt"/>
              </a:rPr>
              <a:t>Such systems have been criticized for making decisions without being able to take into consideration all factors — like issues in someone's personal life, etc. Software solutions, like Amazon's "Anytime Feedback Tool", for example, enable staff to either praise or criticize their coworkers.</a:t>
            </a:r>
            <a:br>
              <a:rPr lang="en-US" sz="2600" b="0" dirty="0">
                <a:solidFill>
                  <a:schemeClr val="tx1">
                    <a:lumMod val="85000"/>
                    <a:lumOff val="15000"/>
                  </a:schemeClr>
                </a:solidFill>
                <a:effectLst/>
              </a:rPr>
            </a:br>
            <a:endParaRPr lang="en-US" sz="2600" dirty="0">
              <a:solidFill>
                <a:schemeClr val="tx1">
                  <a:lumMod val="85000"/>
                  <a:lumOff val="15000"/>
                </a:schemeClr>
              </a:solidFill>
            </a:endParaRPr>
          </a:p>
        </p:txBody>
      </p:sp>
      <p:sp>
        <p:nvSpPr>
          <p:cNvPr id="23" name="Rectangle 14">
            <a:extLst>
              <a:ext uri="{FF2B5EF4-FFF2-40B4-BE49-F238E27FC236}">
                <a16:creationId xmlns:a16="http://schemas.microsoft.com/office/drawing/2014/main" id="{D509D458-5758-41CE-89DE-485C1BBCD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tx1">
              <a:lumMod val="75000"/>
              <a:lumOff val="25000"/>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4" name="Rectangle 16">
            <a:extLst>
              <a:ext uri="{FF2B5EF4-FFF2-40B4-BE49-F238E27FC236}">
                <a16:creationId xmlns:a16="http://schemas.microsoft.com/office/drawing/2014/main" id="{1D38966F-378A-47DC-83CC-D5A783224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96221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3A57138-426E-457C-8262-D803ADA3554F}"/>
              </a:ext>
            </a:extLst>
          </p:cNvPr>
          <p:cNvSpPr txBox="1"/>
          <p:nvPr/>
        </p:nvSpPr>
        <p:spPr>
          <a:xfrm>
            <a:off x="1097280" y="1086678"/>
            <a:ext cx="10027920" cy="3471467"/>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2400" b="0" i="0" dirty="0">
                <a:solidFill>
                  <a:schemeClr val="tx1">
                    <a:lumMod val="75000"/>
                    <a:lumOff val="25000"/>
                  </a:schemeClr>
                </a:solidFill>
                <a:effectLst/>
              </a:rPr>
              <a:t>Though his launching of the business was random and impulsive, Bezos has since been methodical in building his brand. During the 21st century, Amazon has led the way on many technological fronts, from cloud computing to e-readers, online grocery shopping, video streaming, and gaming.</a:t>
            </a:r>
          </a:p>
        </p:txBody>
      </p:sp>
      <p:sp>
        <p:nvSpPr>
          <p:cNvPr id="18" name="Rectangle 17">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65869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570271"/>
            <a:ext cx="0" cy="3200400"/>
          </a:xfrm>
          <a:prstGeom prst="line">
            <a:avLst/>
          </a:prstGeom>
          <a:ln w="31750">
            <a:solidFill>
              <a:schemeClr val="accent2"/>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9F099E7-5DAC-40F2-B64D-7D6B2A218D47}"/>
              </a:ext>
            </a:extLst>
          </p:cNvPr>
          <p:cNvSpPr txBox="1"/>
          <p:nvPr/>
        </p:nvSpPr>
        <p:spPr>
          <a:xfrm>
            <a:off x="4351019" y="643466"/>
            <a:ext cx="6895973" cy="5225628"/>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sz="2400" b="0" i="0" dirty="0">
                <a:solidFill>
                  <a:schemeClr val="tx1">
                    <a:lumMod val="75000"/>
                    <a:lumOff val="25000"/>
                  </a:schemeClr>
                </a:solidFill>
                <a:effectLst/>
              </a:rPr>
              <a:t>Most are, not incidentally, ways to receive, consume, and store information, entertainment, and products that are sold by Amazon. And the company has a host of new technologies in its pipeline, working their way through various stages of development.</a:t>
            </a:r>
            <a:endParaRPr lang="en-US" sz="2400" dirty="0">
              <a:solidFill>
                <a:schemeClr val="tx1">
                  <a:lumMod val="75000"/>
                  <a:lumOff val="25000"/>
                </a:schemeClr>
              </a:solidFill>
            </a:endParaRPr>
          </a:p>
        </p:txBody>
      </p:sp>
      <p:sp>
        <p:nvSpPr>
          <p:cNvPr id="18" name="Rectangle 17">
            <a:extLst>
              <a:ext uri="{FF2B5EF4-FFF2-40B4-BE49-F238E27FC236}">
                <a16:creationId xmlns:a16="http://schemas.microsoft.com/office/drawing/2014/main" id="{4C15B19B-E7BB-4060-B12F-3CDA8EF16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336792"/>
            <a:ext cx="12188825" cy="52120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83161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D17A5F-BAE1-448A-960A-B1736122A965}"/>
              </a:ext>
            </a:extLst>
          </p:cNvPr>
          <p:cNvSpPr txBox="1"/>
          <p:nvPr/>
        </p:nvSpPr>
        <p:spPr>
          <a:xfrm>
            <a:off x="188536" y="2037903"/>
            <a:ext cx="11726944" cy="707886"/>
          </a:xfrm>
          <a:prstGeom prst="rect">
            <a:avLst/>
          </a:prstGeom>
          <a:noFill/>
        </p:spPr>
        <p:txBody>
          <a:bodyPr wrap="square">
            <a:spAutoFit/>
          </a:bodyPr>
          <a:lstStyle/>
          <a:p>
            <a:pPr algn="ctr"/>
            <a:r>
              <a:rPr lang="en-US" b="0" i="0" dirty="0">
                <a:solidFill>
                  <a:srgbClr val="111111"/>
                </a:solidFill>
                <a:effectLst/>
              </a:rPr>
              <a:t>Even if you start from nothing you can grow, you can be successful.</a:t>
            </a:r>
          </a:p>
          <a:p>
            <a:pPr algn="ctr"/>
            <a:r>
              <a:rPr lang="en-US" sz="2200" b="1" i="0" dirty="0">
                <a:solidFill>
                  <a:srgbClr val="111111"/>
                </a:solidFill>
                <a:effectLst/>
              </a:rPr>
              <a:t>“Make everyday day 1”</a:t>
            </a:r>
            <a:endParaRPr lang="en-GB" sz="2200" b="1" dirty="0"/>
          </a:p>
        </p:txBody>
      </p:sp>
    </p:spTree>
    <p:extLst>
      <p:ext uri="{BB962C8B-B14F-4D97-AF65-F5344CB8AC3E}">
        <p14:creationId xmlns:p14="http://schemas.microsoft.com/office/powerpoint/2010/main" val="12579381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7B7607-EE2E-4090-8099-A873468CF284}"/>
              </a:ext>
            </a:extLst>
          </p:cNvPr>
          <p:cNvSpPr txBox="1"/>
          <p:nvPr/>
        </p:nvSpPr>
        <p:spPr>
          <a:xfrm>
            <a:off x="2941163" y="1762814"/>
            <a:ext cx="5506123" cy="523220"/>
          </a:xfrm>
          <a:prstGeom prst="rect">
            <a:avLst/>
          </a:prstGeom>
          <a:noFill/>
        </p:spPr>
        <p:txBody>
          <a:bodyPr wrap="none" rtlCol="0">
            <a:spAutoFit/>
          </a:bodyPr>
          <a:lstStyle/>
          <a:p>
            <a:r>
              <a:rPr lang="en-US" sz="2800" b="1" dirty="0"/>
              <a:t>THANK YOU FOR YOUR ATTENTION!</a:t>
            </a:r>
            <a:endParaRPr lang="en-GB" sz="2800" b="1" dirty="0"/>
          </a:p>
        </p:txBody>
      </p:sp>
      <p:sp>
        <p:nvSpPr>
          <p:cNvPr id="3" name="TextBox 2">
            <a:extLst>
              <a:ext uri="{FF2B5EF4-FFF2-40B4-BE49-F238E27FC236}">
                <a16:creationId xmlns:a16="http://schemas.microsoft.com/office/drawing/2014/main" id="{19529111-384B-442D-B53A-7358A62216BE}"/>
              </a:ext>
            </a:extLst>
          </p:cNvPr>
          <p:cNvSpPr txBox="1"/>
          <p:nvPr/>
        </p:nvSpPr>
        <p:spPr>
          <a:xfrm>
            <a:off x="1244338" y="4440025"/>
            <a:ext cx="2616678" cy="1754326"/>
          </a:xfrm>
          <a:prstGeom prst="rect">
            <a:avLst/>
          </a:prstGeom>
          <a:noFill/>
        </p:spPr>
        <p:txBody>
          <a:bodyPr wrap="none" rtlCol="0">
            <a:spAutoFit/>
          </a:bodyPr>
          <a:lstStyle/>
          <a:p>
            <a:r>
              <a:rPr lang="en-US" dirty="0"/>
              <a:t>Reference:</a:t>
            </a:r>
          </a:p>
          <a:p>
            <a:r>
              <a:rPr lang="en-US" dirty="0"/>
              <a:t>Amazon biggest challenge</a:t>
            </a:r>
          </a:p>
          <a:p>
            <a:r>
              <a:rPr lang="en-US" dirty="0"/>
              <a:t>Amazon background</a:t>
            </a:r>
          </a:p>
          <a:p>
            <a:r>
              <a:rPr lang="en-US" dirty="0"/>
              <a:t>4 amazon technology</a:t>
            </a:r>
          </a:p>
          <a:p>
            <a:endParaRPr lang="en-US" dirty="0"/>
          </a:p>
          <a:p>
            <a:endParaRPr lang="en-GB" dirty="0"/>
          </a:p>
        </p:txBody>
      </p:sp>
    </p:spTree>
    <p:extLst>
      <p:ext uri="{BB962C8B-B14F-4D97-AF65-F5344CB8AC3E}">
        <p14:creationId xmlns:p14="http://schemas.microsoft.com/office/powerpoint/2010/main" val="190540546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2" ma:contentTypeDescription="Create a new document." ma:contentTypeScope="" ma:versionID="7c6207be0ed472d84318204502fa2a99">
  <xsd:schema xmlns:xsd="http://www.w3.org/2001/XMLSchema" xmlns:xs="http://www.w3.org/2001/XMLSchema" xmlns:p="http://schemas.microsoft.com/office/2006/metadata/properties" xmlns:ns3="0c664b51-63af-4b9d-8d70-3880ca420fc4" targetNamespace="http://schemas.microsoft.com/office/2006/metadata/properties" ma:root="true" ma:fieldsID="43dccd35a9f54e98d1013bf76e2c9301" ns3:_="">
    <xsd:import namespace="0c664b51-63af-4b9d-8d70-3880ca420fc4"/>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D6FE7A-174D-4454-B353-88B31DBC542B}">
  <ds:schemaRefs>
    <ds:schemaRef ds:uri="http://schemas.microsoft.com/sharepoint/v3/contenttype/forms"/>
  </ds:schemaRefs>
</ds:datastoreItem>
</file>

<file path=customXml/itemProps2.xml><?xml version="1.0" encoding="utf-8"?>
<ds:datastoreItem xmlns:ds="http://schemas.openxmlformats.org/officeDocument/2006/customXml" ds:itemID="{8C1E4771-7D32-4356-A95D-B68E9FE5FA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B81674E-A9FE-4EA8-8A16-0D0F95B64A28}">
  <ds:schemaRefs>
    <ds:schemaRef ds:uri="http://purl.org/dc/elements/1.1/"/>
    <ds:schemaRef ds:uri="http://www.w3.org/XML/1998/namespace"/>
    <ds:schemaRef ds:uri="0c664b51-63af-4b9d-8d70-3880ca420fc4"/>
    <ds:schemaRef ds:uri="http://schemas.microsoft.com/office/2006/metadata/propertie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517</TotalTime>
  <Words>804</Words>
  <Application>Microsoft Office PowerPoint</Application>
  <PresentationFormat>Widescreen</PresentationFormat>
  <Paragraphs>35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Calibri Light</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Before technology everything was sorted manually for example: in the past they didn’t scan the parcels they use to sort them based on postcodes. Now they are using devices with a program which is showing them where they must scan the parcels. In present they are using lots of programs which are making the operation easier to understand and the process quickest. </vt:lpstr>
      <vt:lpstr>From the use of people to handle and process orders or recruit to experimenting  with drones and robots  for order fulfillment and delivery, Amazon is certainly not afraid of testing out the latest innovation in technology.  This approach, however, been both good and bad.  </vt:lpstr>
      <vt:lpstr>For example, a machine-learning recruitment tool the company adopted, though apparently was not used in the final decision process, was later shown to have an apparent bias against certain groups of people for software developers and other technical positions.  Once the issue was discovered, Amazon duly canceled the product.  </vt:lpstr>
      <vt:lpstr>Amazon has also adopted automated processes  for firing, as well as hiring.  Such systems have been criticized for making decisions without being able to take into consideration all factors — like issues in someone's personal life, etc. Software solutions, like Amazon's "Anytime Feedback Tool", for example, enable staff to either praise or criticize their coworkers.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Maria Zabrac (2030656)</dc:creator>
  <cp:lastModifiedBy>Diana Maria Zabrac (2030656)</cp:lastModifiedBy>
  <cp:revision>7</cp:revision>
  <dcterms:created xsi:type="dcterms:W3CDTF">2021-07-21T14:01:57Z</dcterms:created>
  <dcterms:modified xsi:type="dcterms:W3CDTF">2021-08-08T12:20:22Z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