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ink/ink1.xml" ContentType="application/inkml+xml"/>
  <Override PartName="/ppt/notesSlides/notesSlide12.xml" ContentType="application/vnd.openxmlformats-officedocument.presentationml.notesSlide+xml"/>
  <Override PartName="/ppt/ink/ink2.xml" ContentType="application/inkml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4"/>
  </p:notesMasterIdLst>
  <p:sldIdLst>
    <p:sldId id="256" r:id="rId2"/>
    <p:sldId id="257" r:id="rId3"/>
    <p:sldId id="258" r:id="rId4"/>
    <p:sldId id="391" r:id="rId5"/>
    <p:sldId id="392" r:id="rId6"/>
    <p:sldId id="393" r:id="rId7"/>
    <p:sldId id="395" r:id="rId8"/>
    <p:sldId id="398" r:id="rId9"/>
    <p:sldId id="397" r:id="rId10"/>
    <p:sldId id="260" r:id="rId11"/>
    <p:sldId id="265" r:id="rId12"/>
    <p:sldId id="399" r:id="rId13"/>
    <p:sldId id="401" r:id="rId14"/>
    <p:sldId id="403" r:id="rId15"/>
    <p:sldId id="400" r:id="rId16"/>
    <p:sldId id="389" r:id="rId17"/>
    <p:sldId id="402" r:id="rId18"/>
    <p:sldId id="259" r:id="rId19"/>
    <p:sldId id="262" r:id="rId20"/>
    <p:sldId id="405" r:id="rId21"/>
    <p:sldId id="267" r:id="rId22"/>
    <p:sldId id="270" r:id="rId23"/>
    <p:sldId id="271" r:id="rId24"/>
    <p:sldId id="407" r:id="rId25"/>
    <p:sldId id="408" r:id="rId26"/>
    <p:sldId id="410" r:id="rId27"/>
    <p:sldId id="409" r:id="rId28"/>
    <p:sldId id="261" r:id="rId29"/>
    <p:sldId id="263" r:id="rId30"/>
    <p:sldId id="266" r:id="rId31"/>
    <p:sldId id="418" r:id="rId32"/>
    <p:sldId id="419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291" autoAdjust="0"/>
    <p:restoredTop sz="76575" autoAdjust="0"/>
  </p:normalViewPr>
  <p:slideViewPr>
    <p:cSldViewPr snapToGrid="0">
      <p:cViewPr varScale="1">
        <p:scale>
          <a:sx n="77" d="100"/>
          <a:sy n="77" d="100"/>
        </p:scale>
        <p:origin x="208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commentAuthors" Target="comment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1-28T12:46:46.6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4463 1598 24575,'0'-5'0,"-2"1"0,1 0 0,-5 1 0,-4-5 0,-1 1 0,-21-8 0,-26-1 0,-5-1 0,-21 0 0,15 6 0,-15-2 0,1 6 0,-10-2 0,40 8 0,-1 0 0,4 0 0,0 0 0,-2 1 0,1 0 0,-45 0 0,19 0 0,25 2 0,-2 0 0,-35 1 0,37 0 0,-1 1 0,3-1 0,0 0 0,-44 2 0,40-2 0,1 1 0,-46 2 0,3-1 0,7 3 0,9-1 0,8 1 0,-2 4 0,6 1 0,-1 4 0,-6 4 0,-12 3 0,36-9 0,-3 0 0,-8 4 0,0 0 0,6-2 0,2 1 0,-1 4 0,0 0 0,8-4 0,1 1 0,-8 4 0,0 2 0,-2 1 0,0 1 0,3-2 0,0 3 0,-4 7 0,2 1 0,9-3 0,2 0 0,-4 5 0,0 3 0,2 2 0,2 1 0,5-2 0,1 0 0,2-1 0,1 1 0,1 2 0,2 0 0,-19 26 0,23-28 0,1 1 0,-23 41 0,4 2 0,18-32 0,0 1 0,4-1 0,0 1 0,0-2 0,0 2 0,-1 7 0,2-1 0,6-12 0,1-1 0,-2 13 0,3 1 0,4-4 0,3 0 0,1 0 0,2 0 0,2 1 0,2-1 0,3-6 0,2 0 0,3 44 0,2-44 0,4-1 0,14 44 0,11-6 0,-15-43 0,3-2 0,23 29 0,-16-29 0,4 1 0,2 0 0,2-1 0,1-4 0,2-1 0,5 5 0,2-2 0,-2-7 0,0-1 0,-2 0 0,1-1 0,7 1 0,1-2 0,-10-4 0,1-1 0,9 3 0,2 0 0,-3-2 0,0-1 0,-1 1 0,2-2 0,5 1 0,1-1 0,-4 0 0,0-1 0,-1-3 0,0 0 0,0 1 0,0-2 0,36 7 0,-38-10 0,3 0 0,-1-4 0,1-1 0,-2 0 0,1 0 0,11 1 0,1-2-221,-5-3 0,1 0 221,3 1 0,2 0 0,4-2 0,-2-1 0,-11-2 0,-2-1 0,2 0 0,1-1 0,-3-1 0,-2-1 0,43 1 0,-46-3 0,0 0 0,37-4 0,-4-2 0,6-2 0,-11 1 442,13-4-442,-46 5 0,1-1 0,45-13 0,-39 6 0,0-2 0,-3-1 0,-1-2 0,1 0 0,0-2 0,2-2 0,-2 0 0,35-20 0,-38 18 0,0-2 0,-3 0 0,-1 0 0,-2-1 0,0 0 0,0-3 0,0-1 0,-1-1 0,-1 0 0,-2 1 0,-1 1 0,6-5 0,0 0 0,29-24 0,-31 27 0,2 0 0,2-4 0,-1 0 0,2 3 0,1 0 0,3-7 0,0 1 0,-3 4 0,-1 2 0,-2-2 0,0 0 0,1 2 0,-2 1 0,27-26 0,5-5 0,-15 6 0,1-5 0,-6 1 0,-3-2 0,-3-6 0,2-9 0,-8 2 0,-6 3 0,-5-4 0,-12 12 0,5-24 0,-9 3 0,2-3 0,-3 1 0,-6 15 0,2-5 0,-7-4 0,1 1 0,-6 33 0,0-2 0,1-43 0,-2-2 0,0 41 0,0 1 0,-2 1 0,0 2 0,0-1 0,1-1 0,-4-12 0,0 0 0,0 14 0,-1 1 0,-3-19 0,-2-2 0,-2 7 0,-1 0-334,-3-1 1,-3-2 333,-5-8 0,-4-1 0,-4 2 0,-3 1 0,-3 0 0,-3 1 0,-9-6 0,-2 3 0,9 17 0,-2 2 0,-12-14 0,-2 1 0,6 13 0,0 2 0,0-1 0,-1 2 0,-3 3 0,0 4 0,8 7 0,0 3 0,-6 1 0,-1 1 0,1 1 0,0 2 0,5 7 0,1 1 0,-1-1 0,1 2 0,-32-8 0,0 3 0,-3 6 0,6 5 667,-4 5-667,-1 4 0,5 6 0,-6-1 0,-7 3 0,9 0 0,26 1 0,-3 1 0,2-1 0,-1 0 0,-12 1 0,-1-1 0,0 1 0,1 0 0,10 0 0,2 1 0,2-1 0,1 1 0,-28 7 0,9-2 0,10 6 0,1 5 0,9-1 0,-4 6 0,12-1 0,-11 6 0,-7 7 0,-5-1 0,6 4 0,12-6 0,10 0 0,2-1 0,5-4 0,1 1 0,8-6 0,5-3 0,4-1 0,8-7 0,2 0 0,2-4 0,4-1 0,-3 1 0,-1 4 0,-1 4 0,-2 4 0,-3 5 0,0 0 0,-2 6 0,2-6 0,-1 8 0,0-6 0,1 0 0,4-4 0,0-6 0,3-3 0,-2-4 0,4-3 0,-3-6 0,-7-8 0,2-1 0,-3-1 0,7 4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1-28T12:46:54.58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2877 167 24575,'-19'-7'0,"0"0"0,-6-2 0,-2 2 0,-1-2 0,-2 1 0,6 1 0,3 1 0,1 1 0,1 0 0,-8 1 0,-3-3 0,-1 3 0,-8-3 0,-6 1 0,-7-2 0,-18-1 0,-1 1 0,-3 3 0,-4-5 0,15 7 0,-13-9 0,18 7 0,3-1 0,14 4 0,4 2 0,-5 0 0,-19 0 0,2 0 0,-14 0 0,-1 0 0,0 0 0,-13 2 0,23 0 0,6 4 0,18-1 0,6 4 0,-9 4 0,-12 6 0,-10 4 0,-13 7 0,4-2 0,12-1 0,9-1 0,19-9 0,1 5 0,2-2 0,2 3 0,-3 4 0,-6 3 0,5 0 0,-10 8 0,8-3 0,-6 11 0,4-1 0,0 8 0,-7 14 0,-2 13 0,-4 4 0,7 3 0,14-24 0,6 7 0,6-10 0,5 4 0,3 2 0,5-5 0,2-3 0,2-1 0,0-13 0,0 3 0,0 1 0,4-1 0,2 10 0,6-8 0,0 1 0,2-5 0,-2-8 0,1 4 0,0-1 0,0-1 0,5 2 0,5 2 0,7 0 0,9 9 0,0-6 0,8 9 0,1-6 0,-4-4 0,6 3 0,-7-11 0,1 3 0,1-7 0,-7-6 0,7 4 0,0-5 0,-2-1 0,8 0 0,-1-1 0,0-1 0,15 1 0,-14-6 0,21 3 0,-11-5 0,6 1 0,0-5 0,0-2 0,1-2 0,5 1 0,-8-3 0,-1 0 0,4-4 0,-10 0 0,19 0 0,-3 0 0,9 2 0,11 1 0,-2-3 0,0 0 0,-5-2 0,-22-2 0,2 0 0,-5-4 0,0-4 0,3-5 0,2-8 0,-1-1 0,6-7 0,-8 1 0,0-6 0,-4-6 0,-7 1 0,0-11 0,-8 0 0,3-4 0,3-10 0,-7 10 0,9-17 0,-12 7 0,7-4 0,1-1 0,-5 6 0,-4 8 0,-4-2 0,-10 14 0,2-7 0,-2 0 0,-8 7 0,1-6 0,-4 8 0,-1-4 0,1-7 0,-5 10 0,0-10 0,-3 9 0,-3-1 0,0 3 0,-4 3 0,0 6 0,0 2 0,0 6 0,0-2 0,0 0 0,0 3 0,0-1 0,-2 3 0,0 1 0,-3-4 0,-1 4 0,-1-9 0,-4 4 0,1-2 0,-4-2 0,1 1 0,-3 1 0,-1 2 0,-3 1 0,2 8 0,2 0 0,2 8 0,2 0 0,0 3 0,-3-3 0,-1 1 0,-3-2 0,-8-1 0,-7-3 0,-4-1 0,-4-1 0,10 6 0,10 2 0,7 3 0,8 4 0,1 1 0,-2-1 0,-1 0 0,-10-1 0,-9-3 0,-6 0 0,-9-1 0,9 1 0,4 2 0,11 1 0,7 1 0,0-2 0,-3-1 0,-10 0 0,-9-3 0,-10 0 0,-2 1 0,9 1 0,5 1 0,16 3 0,4 0 0,7 2 0,3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B70DF3-57A5-4308-A8B2-EA3A959B41D0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6C42D-F31F-4305-874D-942FF62D7C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16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3EFD9D-CAB0-4B7A-B839-155198F762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922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canolbwynt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 – </a:t>
            </a:r>
            <a:r>
              <a:rPr lang="en-GB" dirty="0" err="1"/>
              <a:t>dyma’r</a:t>
            </a:r>
            <a:r>
              <a:rPr lang="en-GB" dirty="0"/>
              <a:t> nod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POB </a:t>
            </a:r>
            <a:r>
              <a:rPr lang="en-GB" dirty="0" err="1"/>
              <a:t>disgybl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764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348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839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Felly, y </a:t>
            </a:r>
            <a:r>
              <a:rPr lang="en-US" dirty="0" err="1"/>
              <a:t>gallu</a:t>
            </a:r>
            <a:r>
              <a:rPr lang="en-US" dirty="0"/>
              <a:t> I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gwersi</a:t>
            </a:r>
            <a:r>
              <a:rPr lang="en-US" dirty="0"/>
              <a:t> CYMRAEG / IAITH  </a:t>
            </a:r>
            <a:r>
              <a:rPr lang="en-US" dirty="0" err="1"/>
              <a:t>a’u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ehangach</a:t>
            </a:r>
            <a:r>
              <a:rPr lang="en-US" dirty="0"/>
              <a:t> AR DRAWS Y CWRICWLWM.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3632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ymgyfarwyddo</a:t>
            </a:r>
            <a:r>
              <a:rPr lang="en-US" dirty="0"/>
              <a:t> </a:t>
            </a:r>
            <a:r>
              <a:rPr lang="en-US" dirty="0" err="1"/>
              <a:t>â’r</a:t>
            </a:r>
            <a:r>
              <a:rPr lang="en-US" dirty="0"/>
              <a:t> </a:t>
            </a:r>
            <a:r>
              <a:rPr lang="en-US" dirty="0" err="1"/>
              <a:t>eirfa</a:t>
            </a:r>
            <a:r>
              <a:rPr lang="en-US" dirty="0"/>
              <a:t>:</a:t>
            </a:r>
          </a:p>
          <a:p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: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Chyfathrebu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Llinyn</a:t>
            </a:r>
            <a:r>
              <a:rPr lang="en-US" dirty="0"/>
              <a:t>, </a:t>
            </a:r>
            <a:r>
              <a:rPr lang="en-US" dirty="0" err="1"/>
              <a:t>e.e.</a:t>
            </a:r>
            <a:r>
              <a:rPr lang="en-US" dirty="0"/>
              <a:t> </a:t>
            </a:r>
            <a:r>
              <a:rPr lang="en-US" dirty="0" err="1"/>
              <a:t>Llafar</a:t>
            </a:r>
            <a:r>
              <a:rPr lang="en-US" dirty="0"/>
              <a:t>, </a:t>
            </a:r>
            <a:r>
              <a:rPr lang="en-US" dirty="0" err="1"/>
              <a:t>Darllen</a:t>
            </a:r>
            <a:r>
              <a:rPr lang="en-US" dirty="0"/>
              <a:t>, </a:t>
            </a:r>
            <a:r>
              <a:rPr lang="en-US" dirty="0" err="1"/>
              <a:t>Ysgrifennu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/>
              <a:t>Pa ELFEN o </a:t>
            </a:r>
            <a:r>
              <a:rPr lang="en-US" dirty="0" err="1"/>
              <a:t>fewn</a:t>
            </a:r>
            <a:r>
              <a:rPr lang="en-US" dirty="0"/>
              <a:t> y </a:t>
            </a:r>
            <a:r>
              <a:rPr lang="en-US" dirty="0" err="1"/>
              <a:t>llinyn</a:t>
            </a:r>
            <a:r>
              <a:rPr lang="en-US" dirty="0"/>
              <a:t>, </a:t>
            </a:r>
            <a:r>
              <a:rPr lang="en-US" dirty="0" err="1"/>
              <a:t>e.e.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a </a:t>
            </a:r>
            <a:r>
              <a:rPr lang="en-US" dirty="0" err="1"/>
              <a:t>chyflwyno</a:t>
            </a:r>
            <a:r>
              <a:rPr lang="en-US" dirty="0"/>
              <a:t> </a:t>
            </a:r>
            <a:r>
              <a:rPr lang="en-US" dirty="0" err="1"/>
              <a:t>gwybodaeth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Agwedd</a:t>
            </a:r>
            <a:r>
              <a:rPr lang="en-US" dirty="0"/>
              <a:t>: </a:t>
            </a:r>
            <a:r>
              <a:rPr lang="en-US" dirty="0" err="1"/>
              <a:t>Siarad</a:t>
            </a:r>
            <a:r>
              <a:rPr lang="en-US" dirty="0"/>
              <a:t> / </a:t>
            </a:r>
            <a:r>
              <a:rPr lang="en-US" dirty="0" err="1"/>
              <a:t>Gwrando</a:t>
            </a:r>
            <a:r>
              <a:rPr lang="en-US" dirty="0"/>
              <a:t> (o </a:t>
            </a:r>
            <a:r>
              <a:rPr lang="en-US" dirty="0" err="1"/>
              <a:t>fewn</a:t>
            </a:r>
            <a:r>
              <a:rPr lang="en-US" dirty="0"/>
              <a:t> y </a:t>
            </a:r>
            <a:r>
              <a:rPr lang="en-US" dirty="0" err="1"/>
              <a:t>llinyn</a:t>
            </a:r>
            <a:r>
              <a:rPr lang="en-US" dirty="0"/>
              <a:t> </a:t>
            </a:r>
            <a:r>
              <a:rPr lang="en-US" dirty="0" err="1"/>
              <a:t>Llafar</a:t>
            </a:r>
            <a:r>
              <a:rPr lang="en-US" dirty="0"/>
              <a:t>)</a:t>
            </a:r>
          </a:p>
          <a:p>
            <a:pPr marL="228600" indent="-228600">
              <a:buAutoNum type="arabicPeriod"/>
            </a:pPr>
            <a:r>
              <a:rPr lang="en-US" dirty="0"/>
              <a:t>Print </a:t>
            </a:r>
            <a:r>
              <a:rPr lang="en-US" dirty="0" err="1"/>
              <a:t>arferol</a:t>
            </a:r>
            <a:r>
              <a:rPr lang="en-US" dirty="0"/>
              <a:t>: </a:t>
            </a:r>
            <a:r>
              <a:rPr lang="en-US" dirty="0" err="1"/>
              <a:t>datganiadau’r</a:t>
            </a:r>
            <a:r>
              <a:rPr lang="en-US" dirty="0"/>
              <a:t> </a:t>
            </a:r>
            <a:r>
              <a:rPr lang="en-US" dirty="0" err="1"/>
              <a:t>Ffamwaith</a:t>
            </a:r>
            <a:r>
              <a:rPr lang="en-US" dirty="0"/>
              <a:t> </a:t>
            </a:r>
            <a:r>
              <a:rPr lang="en-US" dirty="0" err="1"/>
              <a:t>Sgiliau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/>
              <a:t>Print Bras: </a:t>
            </a:r>
            <a:r>
              <a:rPr lang="en-US" dirty="0" err="1"/>
              <a:t>datganiadau’r</a:t>
            </a:r>
            <a:r>
              <a:rPr lang="en-US" dirty="0"/>
              <a:t> MAES DYSGU </a:t>
            </a:r>
          </a:p>
          <a:p>
            <a:pPr marL="228600" indent="-228600">
              <a:buAutoNum type="arabicPeriod"/>
            </a:pPr>
            <a:r>
              <a:rPr lang="en-US" dirty="0" err="1"/>
              <a:t>Triongl</a:t>
            </a:r>
            <a:r>
              <a:rPr lang="en-US" dirty="0"/>
              <a:t>: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ehangach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Diamwnt</a:t>
            </a:r>
            <a:r>
              <a:rPr lang="en-US" dirty="0"/>
              <a:t>: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Chyfathrebu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cyfuno</a:t>
            </a:r>
            <a:r>
              <a:rPr lang="en-US" dirty="0"/>
              <a:t> </a:t>
            </a:r>
            <a:r>
              <a:rPr lang="en-US" dirty="0" err="1"/>
              <a:t>ers</a:t>
            </a:r>
            <a:r>
              <a:rPr lang="en-US" dirty="0"/>
              <a:t> 2015, </a:t>
            </a:r>
            <a:r>
              <a:rPr lang="en-US" dirty="0" err="1"/>
              <a:t>cyn</a:t>
            </a:r>
            <a:r>
              <a:rPr lang="en-US" dirty="0"/>
              <a:t> </a:t>
            </a:r>
            <a:r>
              <a:rPr lang="en-US" dirty="0" err="1"/>
              <a:t>hynny</a:t>
            </a:r>
            <a:r>
              <a:rPr lang="en-US" dirty="0"/>
              <a:t> </a:t>
            </a:r>
            <a:r>
              <a:rPr lang="en-US" dirty="0" err="1"/>
              <a:t>roedd</a:t>
            </a:r>
            <a:r>
              <a:rPr lang="en-US" dirty="0"/>
              <a:t> y </a:t>
            </a:r>
            <a:r>
              <a:rPr lang="en-US" dirty="0" err="1"/>
              <a:t>Fframwaith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ddogfen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wahan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, felly,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haws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.</a:t>
            </a:r>
          </a:p>
          <a:p>
            <a:pPr marL="228600" indent="-228600">
              <a:buAutoNum type="arabicPeriod"/>
            </a:pPr>
            <a:r>
              <a:rPr lang="en-US" dirty="0" err="1"/>
              <a:t>Neges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mai</a:t>
            </a:r>
            <a:r>
              <a:rPr lang="en-US" dirty="0"/>
              <a:t> </a:t>
            </a:r>
            <a:r>
              <a:rPr lang="en-US" dirty="0" err="1"/>
              <a:t>continwwm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Fframwaith</a:t>
            </a:r>
            <a:r>
              <a:rPr lang="en-US" dirty="0"/>
              <a:t>, </a:t>
            </a:r>
            <a:r>
              <a:rPr lang="en-US" dirty="0" err="1"/>
              <a:t>e.e.</a:t>
            </a:r>
            <a:r>
              <a:rPr lang="en-US" dirty="0"/>
              <a:t> </a:t>
            </a:r>
            <a:r>
              <a:rPr lang="en-US" dirty="0" err="1"/>
              <a:t>plentyn</a:t>
            </a:r>
            <a:r>
              <a:rPr lang="en-US" dirty="0"/>
              <a:t> da </a:t>
            </a:r>
            <a:r>
              <a:rPr lang="en-US" dirty="0" err="1"/>
              <a:t>ym</a:t>
            </a:r>
            <a:r>
              <a:rPr lang="en-US" dirty="0"/>
              <a:t> </a:t>
            </a:r>
            <a:r>
              <a:rPr lang="en-US" dirty="0" err="1"/>
              <a:t>mlwyddyn</a:t>
            </a:r>
            <a:r>
              <a:rPr lang="en-US" dirty="0"/>
              <a:t> 1 – </a:t>
            </a:r>
            <a:r>
              <a:rPr lang="en-US" dirty="0" err="1"/>
              <a:t>Blwyddyn</a:t>
            </a:r>
            <a:r>
              <a:rPr lang="en-US" dirty="0"/>
              <a:t> 2. 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modd</a:t>
            </a:r>
            <a:r>
              <a:rPr lang="en-US" dirty="0"/>
              <a:t>, </a:t>
            </a:r>
            <a:r>
              <a:rPr lang="en-US" dirty="0" err="1"/>
              <a:t>plentyn</a:t>
            </a:r>
            <a:r>
              <a:rPr lang="en-US" dirty="0"/>
              <a:t> </a:t>
            </a:r>
            <a:r>
              <a:rPr lang="en-US" dirty="0" err="1"/>
              <a:t>gwan</a:t>
            </a:r>
            <a:r>
              <a:rPr lang="en-US" dirty="0"/>
              <a:t> </a:t>
            </a:r>
            <a:r>
              <a:rPr lang="en-US" dirty="0" err="1"/>
              <a:t>ym</a:t>
            </a:r>
            <a:r>
              <a:rPr lang="en-US" dirty="0"/>
              <a:t> </a:t>
            </a:r>
            <a:r>
              <a:rPr lang="en-US" dirty="0" err="1"/>
              <a:t>mlwyddyn</a:t>
            </a:r>
            <a:r>
              <a:rPr lang="en-US" dirty="0"/>
              <a:t> 1 – </a:t>
            </a:r>
            <a:r>
              <a:rPr lang="en-US" dirty="0" err="1"/>
              <a:t>nol</a:t>
            </a:r>
            <a:r>
              <a:rPr lang="en-US" dirty="0"/>
              <a:t> </a:t>
            </a:r>
            <a:r>
              <a:rPr lang="en-US" dirty="0" err="1"/>
              <a:t>lawr</a:t>
            </a:r>
            <a:r>
              <a:rPr lang="en-US" dirty="0"/>
              <a:t> I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derbyn</a:t>
            </a:r>
            <a:r>
              <a:rPr lang="en-US" dirty="0"/>
              <a:t> ac </a:t>
            </a:r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meithrin</a:t>
            </a:r>
            <a:r>
              <a:rPr lang="en-US" dirty="0"/>
              <a:t>.</a:t>
            </a:r>
          </a:p>
          <a:p>
            <a:pPr marL="228600" indent="-228600">
              <a:buAutoNum type="arabicPeriod"/>
            </a:pPr>
            <a:endParaRPr lang="en-US" dirty="0"/>
          </a:p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5273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US" dirty="0" err="1"/>
              <a:t>Llafar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Gwrando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Darllen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Ysgrifennu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Rhifedd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Cymdeithasol</a:t>
            </a:r>
            <a:r>
              <a:rPr lang="en-US" dirty="0"/>
              <a:t> / </a:t>
            </a:r>
            <a:r>
              <a:rPr lang="en-US" dirty="0" err="1"/>
              <a:t>cwrteisi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8340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Cadwch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cof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76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Neges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gofio.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8395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llonydd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Cadw’n</a:t>
            </a:r>
            <a:r>
              <a:rPr lang="en-US" dirty="0"/>
              <a:t> </a:t>
            </a:r>
            <a:r>
              <a:rPr lang="en-US" dirty="0" err="1"/>
              <a:t>dawel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siaradwr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Meddwl</a:t>
            </a:r>
            <a:r>
              <a:rPr lang="en-US" dirty="0"/>
              <a:t> am y </a:t>
            </a:r>
            <a:r>
              <a:rPr lang="en-US" dirty="0" err="1"/>
              <a:t>siaradwr</a:t>
            </a:r>
            <a:endParaRPr lang="en-US" dirty="0"/>
          </a:p>
          <a:p>
            <a:pPr marL="228600" indent="-228600">
              <a:buAutoNum type="arabicPeriod"/>
            </a:pPr>
            <a:r>
              <a:rPr lang="en-US" dirty="0" err="1"/>
              <a:t>Aros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dro</a:t>
            </a:r>
            <a:endParaRPr lang="en-US" dirty="0"/>
          </a:p>
          <a:p>
            <a:pPr marL="228600" indent="-228600">
              <a:buAutoNum type="arabicPeriod"/>
            </a:pPr>
            <a:endParaRPr lang="en-US" dirty="0"/>
          </a:p>
          <a:p>
            <a:pPr marL="228600" indent="-228600">
              <a:buAutoNum type="arabicPeriod"/>
            </a:pPr>
            <a:r>
              <a:rPr lang="en-US" dirty="0"/>
              <a:t>Felly,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uchod</a:t>
            </a:r>
            <a:r>
              <a:rPr lang="en-US" dirty="0"/>
              <a:t>, </a:t>
            </a:r>
            <a:r>
              <a:rPr lang="en-US" dirty="0" err="1"/>
              <a:t>rydych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gwybod</a:t>
            </a:r>
            <a:r>
              <a:rPr lang="en-US" dirty="0"/>
              <a:t>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ydyn</a:t>
            </a:r>
            <a:r>
              <a:rPr lang="en-US" dirty="0"/>
              <a:t> </a:t>
            </a:r>
            <a:r>
              <a:rPr lang="en-US" dirty="0" err="1"/>
              <a:t>nhw’n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.  Felly, </a:t>
            </a:r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sgil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.</a:t>
            </a:r>
          </a:p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432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Syniadau</a:t>
            </a:r>
            <a:r>
              <a:rPr lang="en-US" dirty="0"/>
              <a:t> am </a:t>
            </a:r>
            <a:r>
              <a:rPr lang="en-US" dirty="0" err="1"/>
              <a:t>weithgareddau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: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cylch</a:t>
            </a:r>
            <a:r>
              <a:rPr lang="en-US" dirty="0"/>
              <a:t>, </a:t>
            </a:r>
            <a:r>
              <a:rPr lang="en-US" dirty="0" err="1"/>
              <a:t>fel</a:t>
            </a:r>
            <a:r>
              <a:rPr lang="en-US" dirty="0"/>
              <a:t> bod PAWB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medru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tegan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 – y person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cydio</a:t>
            </a:r>
            <a:r>
              <a:rPr lang="en-US" dirty="0"/>
              <a:t> </a:t>
            </a:r>
            <a:r>
              <a:rPr lang="en-US" dirty="0" err="1"/>
              <a:t>ynddo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brofiad</a:t>
            </a:r>
            <a:r>
              <a:rPr lang="en-US" dirty="0"/>
              <a:t> / </a:t>
            </a:r>
            <a:r>
              <a:rPr lang="en-US" dirty="0" err="1"/>
              <a:t>meddwl</a:t>
            </a:r>
            <a:r>
              <a:rPr lang="en-US" dirty="0"/>
              <a:t> am </a:t>
            </a:r>
            <a:r>
              <a:rPr lang="en-US" dirty="0" err="1"/>
              <a:t>deimladau</a:t>
            </a:r>
            <a:r>
              <a:rPr lang="en-US" dirty="0"/>
              <a:t> / gall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Seren</a:t>
            </a:r>
            <a:r>
              <a:rPr lang="en-US" dirty="0"/>
              <a:t> / </a:t>
            </a:r>
            <a:r>
              <a:rPr lang="en-US" dirty="0" err="1"/>
              <a:t>Sbarc</a:t>
            </a:r>
            <a:r>
              <a:rPr lang="en-US" dirty="0"/>
              <a:t> / Cari </a:t>
            </a:r>
            <a:r>
              <a:rPr lang="en-US" dirty="0" err="1"/>
              <a:t>Curiad</a:t>
            </a:r>
            <a:r>
              <a:rPr lang="en-US" dirty="0"/>
              <a:t> / </a:t>
            </a:r>
            <a:r>
              <a:rPr lang="en-US" dirty="0" err="1"/>
              <a:t>Sali</a:t>
            </a:r>
            <a:r>
              <a:rPr lang="en-US" dirty="0"/>
              <a:t> Mali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Clapio</a:t>
            </a:r>
            <a:r>
              <a:rPr lang="en-US" dirty="0"/>
              <a:t> </a:t>
            </a:r>
            <a:r>
              <a:rPr lang="en-US" dirty="0" err="1"/>
              <a:t>curiadau</a:t>
            </a: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Bocs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931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Syniadau</a:t>
            </a:r>
            <a:r>
              <a:rPr lang="en-US" dirty="0"/>
              <a:t> am </a:t>
            </a:r>
            <a:r>
              <a:rPr lang="en-US" dirty="0" err="1"/>
              <a:t>weithgareddau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: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cylch</a:t>
            </a:r>
            <a:r>
              <a:rPr lang="en-US" dirty="0"/>
              <a:t>, </a:t>
            </a:r>
            <a:r>
              <a:rPr lang="en-US" dirty="0" err="1"/>
              <a:t>fel</a:t>
            </a:r>
            <a:r>
              <a:rPr lang="en-US" dirty="0"/>
              <a:t> bod PAWB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medru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tegan</a:t>
            </a:r>
            <a:r>
              <a:rPr lang="en-US" dirty="0"/>
              <a:t> medal – y person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cydio</a:t>
            </a:r>
            <a:r>
              <a:rPr lang="en-US" dirty="0"/>
              <a:t> </a:t>
            </a:r>
            <a:r>
              <a:rPr lang="en-US" dirty="0" err="1"/>
              <a:t>ynddo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brofiad</a:t>
            </a:r>
            <a:r>
              <a:rPr lang="en-US" dirty="0"/>
              <a:t> / </a:t>
            </a:r>
            <a:r>
              <a:rPr lang="en-US" dirty="0" err="1"/>
              <a:t>meddwl</a:t>
            </a:r>
            <a:r>
              <a:rPr lang="en-US" dirty="0"/>
              <a:t> am </a:t>
            </a:r>
            <a:r>
              <a:rPr lang="en-US" dirty="0" err="1"/>
              <a:t>deimladau</a:t>
            </a:r>
            <a:r>
              <a:rPr lang="en-US" dirty="0"/>
              <a:t> / gall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Seren</a:t>
            </a:r>
            <a:r>
              <a:rPr lang="en-US" dirty="0"/>
              <a:t> / </a:t>
            </a:r>
            <a:r>
              <a:rPr lang="en-US" dirty="0" err="1"/>
              <a:t>Sbarc</a:t>
            </a:r>
            <a:r>
              <a:rPr lang="en-US" dirty="0"/>
              <a:t> / Cari </a:t>
            </a:r>
            <a:r>
              <a:rPr lang="en-US" dirty="0" err="1"/>
              <a:t>Curiad</a:t>
            </a:r>
            <a:r>
              <a:rPr lang="en-US" dirty="0"/>
              <a:t> / </a:t>
            </a:r>
            <a:r>
              <a:rPr lang="en-US" dirty="0" err="1"/>
              <a:t>Sali</a:t>
            </a:r>
            <a:r>
              <a:rPr lang="en-US" dirty="0"/>
              <a:t> Mali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Clapio</a:t>
            </a:r>
            <a:r>
              <a:rPr lang="en-US" dirty="0"/>
              <a:t> </a:t>
            </a:r>
            <a:r>
              <a:rPr lang="en-US" dirty="0" err="1"/>
              <a:t>curiadau</a:t>
            </a: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Bocs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7844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Syniadau</a:t>
            </a:r>
            <a:r>
              <a:rPr lang="en-US" dirty="0"/>
              <a:t> am </a:t>
            </a:r>
            <a:r>
              <a:rPr lang="en-US" dirty="0" err="1"/>
              <a:t>weithgareddau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: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cylch</a:t>
            </a:r>
            <a:r>
              <a:rPr lang="en-US" dirty="0"/>
              <a:t>, </a:t>
            </a:r>
            <a:r>
              <a:rPr lang="en-US" dirty="0" err="1"/>
              <a:t>fel</a:t>
            </a:r>
            <a:r>
              <a:rPr lang="en-US" dirty="0"/>
              <a:t> bod PAWB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medru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tegan</a:t>
            </a:r>
            <a:r>
              <a:rPr lang="en-US" dirty="0"/>
              <a:t> medal – y person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cydio</a:t>
            </a:r>
            <a:r>
              <a:rPr lang="en-US" dirty="0"/>
              <a:t> </a:t>
            </a:r>
            <a:r>
              <a:rPr lang="en-US" dirty="0" err="1"/>
              <a:t>ynddo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brofiad</a:t>
            </a:r>
            <a:r>
              <a:rPr lang="en-US" dirty="0"/>
              <a:t> / </a:t>
            </a:r>
            <a:r>
              <a:rPr lang="en-US" dirty="0" err="1"/>
              <a:t>meddwl</a:t>
            </a:r>
            <a:r>
              <a:rPr lang="en-US" dirty="0"/>
              <a:t> am </a:t>
            </a:r>
            <a:r>
              <a:rPr lang="en-US" dirty="0" err="1"/>
              <a:t>deimladau</a:t>
            </a:r>
            <a:r>
              <a:rPr lang="en-US" dirty="0"/>
              <a:t> / gall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Seren</a:t>
            </a:r>
            <a:r>
              <a:rPr lang="en-US" dirty="0"/>
              <a:t> / </a:t>
            </a:r>
            <a:r>
              <a:rPr lang="en-US" dirty="0" err="1"/>
              <a:t>Sbarc</a:t>
            </a:r>
            <a:r>
              <a:rPr lang="en-US" dirty="0"/>
              <a:t> / Cari </a:t>
            </a:r>
            <a:r>
              <a:rPr lang="en-US" dirty="0" err="1"/>
              <a:t>Curiad</a:t>
            </a:r>
            <a:r>
              <a:rPr lang="en-US" dirty="0"/>
              <a:t> / </a:t>
            </a:r>
            <a:r>
              <a:rPr lang="en-US" dirty="0" err="1"/>
              <a:t>Sali</a:t>
            </a:r>
            <a:r>
              <a:rPr lang="en-US" dirty="0"/>
              <a:t> Mali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Clapio</a:t>
            </a:r>
            <a:r>
              <a:rPr lang="en-US" dirty="0"/>
              <a:t> </a:t>
            </a:r>
            <a:r>
              <a:rPr lang="en-US" dirty="0" err="1"/>
              <a:t>curiadau</a:t>
            </a: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Bocs</a:t>
            </a:r>
            <a:r>
              <a:rPr lang="en-US" dirty="0"/>
              <a:t> </a:t>
            </a:r>
            <a:r>
              <a:rPr lang="en-US" dirty="0" err="1"/>
              <a:t>gwrthrychau</a:t>
            </a:r>
            <a:r>
              <a:rPr lang="en-US" dirty="0"/>
              <a:t>: </a:t>
            </a:r>
            <a:r>
              <a:rPr lang="en-US" dirty="0" err="1"/>
              <a:t>dewis</a:t>
            </a:r>
            <a:r>
              <a:rPr lang="en-US" dirty="0"/>
              <a:t> 3 </a:t>
            </a:r>
            <a:r>
              <a:rPr lang="en-US" dirty="0" err="1"/>
              <a:t>gwrthrych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swn</a:t>
            </a:r>
            <a:r>
              <a:rPr lang="en-US" dirty="0"/>
              <a:t>, </a:t>
            </a:r>
            <a:r>
              <a:rPr lang="en-US" dirty="0" err="1"/>
              <a:t>e.e.</a:t>
            </a:r>
            <a:r>
              <a:rPr lang="en-US" dirty="0"/>
              <a:t> </a:t>
            </a:r>
            <a:r>
              <a:rPr lang="en-US" dirty="0" err="1"/>
              <a:t>allwedd</a:t>
            </a:r>
            <a:r>
              <a:rPr lang="en-US" dirty="0"/>
              <a:t> / </a:t>
            </a:r>
            <a:r>
              <a:rPr lang="en-US" dirty="0" err="1"/>
              <a:t>cau</a:t>
            </a:r>
            <a:r>
              <a:rPr lang="en-US" dirty="0"/>
              <a:t> </a:t>
            </a:r>
            <a:r>
              <a:rPr lang="en-US" dirty="0" err="1"/>
              <a:t>llyfr</a:t>
            </a:r>
            <a:r>
              <a:rPr lang="en-US" dirty="0"/>
              <a:t> / car </a:t>
            </a:r>
            <a:r>
              <a:rPr lang="en-US" dirty="0" err="1"/>
              <a:t>bach</a:t>
            </a: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Offerynnau</a:t>
            </a:r>
            <a:r>
              <a:rPr lang="en-US" dirty="0"/>
              <a:t> </a:t>
            </a:r>
            <a:r>
              <a:rPr lang="en-US" dirty="0" err="1"/>
              <a:t>cerdd</a:t>
            </a:r>
            <a:r>
              <a:rPr lang="en-US" dirty="0"/>
              <a:t>: </a:t>
            </a:r>
            <a:r>
              <a:rPr lang="en-US" dirty="0" err="1"/>
              <a:t>pâr</a:t>
            </a:r>
            <a:endParaRPr lang="en-US" dirty="0"/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Rhannu’r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o 4 – un </a:t>
            </a:r>
            <a:r>
              <a:rPr lang="en-US" dirty="0" err="1"/>
              <a:t>eistedd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gadair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gorfod</a:t>
            </a:r>
            <a:r>
              <a:rPr lang="en-US" dirty="0"/>
              <a:t> </a:t>
            </a:r>
            <a:r>
              <a:rPr lang="en-US" dirty="0" err="1"/>
              <a:t>cau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lygaid</a:t>
            </a:r>
            <a:r>
              <a:rPr lang="en-US" dirty="0"/>
              <a:t>.  Y tri </a:t>
            </a:r>
            <a:r>
              <a:rPr lang="en-US" dirty="0" err="1"/>
              <a:t>arall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tro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sŵn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gwrthrych</a:t>
            </a:r>
            <a:r>
              <a:rPr lang="en-US" dirty="0"/>
              <a:t>.  Beth </a:t>
            </a:r>
            <a:r>
              <a:rPr lang="en-US" dirty="0" err="1"/>
              <a:t>oedd</a:t>
            </a:r>
            <a:r>
              <a:rPr lang="en-US" dirty="0"/>
              <a:t> y </a:t>
            </a:r>
            <a:r>
              <a:rPr lang="en-US" dirty="0" err="1"/>
              <a:t>sŵn</a:t>
            </a:r>
            <a:r>
              <a:rPr lang="en-US" dirty="0"/>
              <a:t>? 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ehangu</a:t>
            </a:r>
            <a:r>
              <a:rPr lang="en-US" dirty="0"/>
              <a:t>,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y </a:t>
            </a:r>
            <a:r>
              <a:rPr lang="en-US" dirty="0" err="1"/>
              <a:t>sŵn</a:t>
            </a:r>
            <a:r>
              <a:rPr lang="en-US" dirty="0"/>
              <a:t>?  Pa </a:t>
            </a:r>
            <a:r>
              <a:rPr lang="en-US" dirty="0" err="1"/>
              <a:t>sŵn</a:t>
            </a:r>
            <a:r>
              <a:rPr lang="en-US" dirty="0"/>
              <a:t> </a:t>
            </a:r>
            <a:r>
              <a:rPr lang="en-US" dirty="0" err="1"/>
              <a:t>ddaeth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gyntaf</a:t>
            </a:r>
            <a:r>
              <a:rPr lang="en-US" dirty="0"/>
              <a:t>?  Pa </a:t>
            </a:r>
            <a:r>
              <a:rPr lang="en-US" dirty="0" err="1"/>
              <a:t>sŵn</a:t>
            </a:r>
            <a:r>
              <a:rPr lang="en-US" dirty="0"/>
              <a:t> </a:t>
            </a:r>
            <a:r>
              <a:rPr lang="en-US" dirty="0" err="1"/>
              <a:t>ddaeth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ail, </a:t>
            </a:r>
            <a:r>
              <a:rPr lang="en-US" dirty="0" err="1"/>
              <a:t>a.y.y.b</a:t>
            </a:r>
            <a:r>
              <a:rPr lang="en-US" dirty="0"/>
              <a:t>.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Offerynnau</a:t>
            </a:r>
            <a:r>
              <a:rPr lang="en-US" dirty="0"/>
              <a:t> </a:t>
            </a:r>
            <a:r>
              <a:rPr lang="en-US" dirty="0" err="1"/>
              <a:t>cerdd</a:t>
            </a:r>
            <a:r>
              <a:rPr lang="en-US" dirty="0"/>
              <a:t>: Gwaith </a:t>
            </a:r>
            <a:r>
              <a:rPr lang="en-US" dirty="0" err="1"/>
              <a:t>pâr</a:t>
            </a:r>
            <a:r>
              <a:rPr lang="en-US" dirty="0"/>
              <a:t> (un </a:t>
            </a:r>
            <a:r>
              <a:rPr lang="en-US" dirty="0" err="1"/>
              <a:t>swn</a:t>
            </a:r>
            <a:r>
              <a:rPr lang="en-US" dirty="0"/>
              <a:t> / rhythm </a:t>
            </a:r>
            <a:r>
              <a:rPr lang="en-US" dirty="0" err="1"/>
              <a:t>a’r</a:t>
            </a:r>
            <a:r>
              <a:rPr lang="en-US" dirty="0"/>
              <a:t> partner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adleisio</a:t>
            </a:r>
            <a:r>
              <a:rPr lang="en-US" dirty="0"/>
              <a:t>)</a:t>
            </a:r>
          </a:p>
          <a:p>
            <a:pPr marL="228600" indent="-228600">
              <a:buFont typeface="Arial" panose="020B0604020202020204" pitchFamily="34" charset="0"/>
              <a:buChar char="•"/>
            </a:pPr>
            <a:r>
              <a:rPr lang="en-US" dirty="0" err="1"/>
              <a:t>Gemau</a:t>
            </a:r>
            <a:r>
              <a:rPr lang="en-US" dirty="0"/>
              <a:t> </a:t>
            </a:r>
            <a:r>
              <a:rPr lang="en-US" dirty="0" err="1"/>
              <a:t>masnachol</a:t>
            </a:r>
            <a:r>
              <a:rPr lang="en-US" dirty="0"/>
              <a:t> - </a:t>
            </a:r>
            <a:r>
              <a:rPr lang="en-US" dirty="0" err="1"/>
              <a:t>synau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5890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llythyren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Wyddor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bob </a:t>
            </a:r>
            <a:r>
              <a:rPr lang="en-US" dirty="0" err="1"/>
              <a:t>disgybl</a:t>
            </a:r>
            <a:r>
              <a:rPr lang="en-US" dirty="0"/>
              <a:t> –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cysylltu’r</a:t>
            </a:r>
            <a:r>
              <a:rPr lang="en-US" dirty="0"/>
              <a:t> </a:t>
            </a:r>
            <a:r>
              <a:rPr lang="en-US" dirty="0" err="1"/>
              <a:t>gwrando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.  </a:t>
            </a:r>
            <a:r>
              <a:rPr lang="en-US" dirty="0" err="1"/>
              <a:t>Gobeithio</a:t>
            </a:r>
            <a:r>
              <a:rPr lang="en-US" dirty="0"/>
              <a:t> y </a:t>
            </a: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darithoedd</a:t>
            </a:r>
            <a:r>
              <a:rPr lang="en-US" dirty="0"/>
              <a:t> </a:t>
            </a:r>
            <a:r>
              <a:rPr lang="en-US" dirty="0" err="1"/>
              <a:t>dilynnol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15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Angen</a:t>
            </a:r>
            <a:r>
              <a:rPr lang="en-US" dirty="0"/>
              <a:t> MODELU bob un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Bocs</a:t>
            </a:r>
            <a:r>
              <a:rPr lang="en-US" dirty="0"/>
              <a:t> </a:t>
            </a:r>
            <a:r>
              <a:rPr lang="en-US" dirty="0" err="1"/>
              <a:t>cofrestru</a:t>
            </a:r>
            <a:r>
              <a:rPr lang="en-US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hi </a:t>
            </a:r>
            <a:r>
              <a:rPr lang="en-US" dirty="0" err="1"/>
              <a:t>heddiw</a:t>
            </a:r>
            <a:r>
              <a:rPr lang="en-US" dirty="0"/>
              <a:t>? ? 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oedd</a:t>
            </a:r>
            <a:r>
              <a:rPr lang="en-US" dirty="0"/>
              <a:t> hi </a:t>
            </a:r>
            <a:r>
              <a:rPr lang="en-US" dirty="0" err="1"/>
              <a:t>ddoe</a:t>
            </a:r>
            <a:r>
              <a:rPr lang="en-US" dirty="0"/>
              <a:t>?  Pa </a:t>
            </a:r>
            <a:r>
              <a:rPr lang="en-US" dirty="0" err="1"/>
              <a:t>ddiwrnod</a:t>
            </a:r>
            <a:r>
              <a:rPr lang="en-US" dirty="0"/>
              <a:t> </a:t>
            </a:r>
            <a:r>
              <a:rPr lang="en-US" dirty="0" err="1"/>
              <a:t>fydd</a:t>
            </a:r>
            <a:r>
              <a:rPr lang="en-US" dirty="0"/>
              <a:t> hi </a:t>
            </a:r>
            <a:r>
              <a:rPr lang="en-US" dirty="0" err="1"/>
              <a:t>yfory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Beth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nofio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 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 </a:t>
            </a:r>
            <a:r>
              <a:rPr lang="en-US" dirty="0" err="1"/>
              <a:t>fath</a:t>
            </a:r>
            <a:r>
              <a:rPr lang="en-US" dirty="0"/>
              <a:t> o </a:t>
            </a:r>
            <a:r>
              <a:rPr lang="en-US" dirty="0" err="1"/>
              <a:t>dywydd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hi </a:t>
            </a:r>
            <a:r>
              <a:rPr lang="en-US" dirty="0" err="1"/>
              <a:t>heddiw</a:t>
            </a:r>
            <a:r>
              <a:rPr lang="en-US" dirty="0"/>
              <a:t>? 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bwrw</a:t>
            </a:r>
            <a:r>
              <a:rPr lang="en-US" dirty="0"/>
              <a:t> </a:t>
            </a:r>
            <a:r>
              <a:rPr lang="en-US" dirty="0" err="1"/>
              <a:t>glaw</a:t>
            </a:r>
            <a:r>
              <a:rPr lang="en-US" dirty="0"/>
              <a:t>? 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sych</a:t>
            </a:r>
            <a:r>
              <a:rPr lang="en-US" dirty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Holi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drwy’r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– Beth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nawr</a:t>
            </a:r>
            <a:r>
              <a:rPr lang="en-US" dirty="0"/>
              <a:t>?  Pam? 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bod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syniad</a:t>
            </a:r>
            <a:r>
              <a:rPr lang="en-US" dirty="0"/>
              <a:t> da?  Pam?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caneuon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ffordd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o </a:t>
            </a:r>
            <a:r>
              <a:rPr lang="en-US" dirty="0" err="1"/>
              <a:t>gyflwyno</a:t>
            </a:r>
            <a:r>
              <a:rPr lang="en-US" dirty="0"/>
              <a:t> </a:t>
            </a:r>
            <a:r>
              <a:rPr lang="en-US" dirty="0" err="1"/>
              <a:t>patrymau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, </a:t>
            </a:r>
            <a:r>
              <a:rPr lang="en-US" dirty="0" err="1"/>
              <a:t>e.e.</a:t>
            </a:r>
            <a:r>
              <a:rPr lang="en-US" dirty="0"/>
              <a:t> am y </a:t>
            </a:r>
            <a:r>
              <a:rPr lang="en-US" dirty="0" err="1"/>
              <a:t>tywydd</a:t>
            </a:r>
            <a:r>
              <a:rPr lang="en-US" dirty="0"/>
              <a:t> (</a:t>
            </a:r>
            <a:r>
              <a:rPr lang="en-US" dirty="0" err="1"/>
              <a:t>cofier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ganeuon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Ganolfan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neu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 </a:t>
            </a:r>
            <a:r>
              <a:rPr lang="en-US" dirty="0" err="1"/>
              <a:t>Mynediad</a:t>
            </a:r>
            <a:r>
              <a:rPr lang="en-US" dirty="0"/>
              <a:t>)</a:t>
            </a:r>
          </a:p>
          <a:p>
            <a:endParaRPr lang="en-US" dirty="0"/>
          </a:p>
          <a:p>
            <a:r>
              <a:rPr lang="en-US" dirty="0"/>
              <a:t>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6C42D-F31F-4305-874D-942FF62D7CE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1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030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360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756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39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83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412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809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482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61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251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535883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7639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07399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916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7520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4758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chart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idx="1"/>
          </p:nvPr>
        </p:nvSpPr>
        <p:spPr>
          <a:xfrm>
            <a:off x="609600" y="1600201"/>
            <a:ext cx="10972800" cy="37004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5FA6A-237A-4F6B-A414-7617F2E260E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5268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4FF40-7041-422A-A1F5-4F6F006C23F3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2DB3E7B-6EE9-4FC5-B2A4-5F2A83B88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055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customXml" Target="../ink/ink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customXml" Target="../ink/ink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19.jpe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Relationship Id="rId9" Type="http://schemas.openxmlformats.org/officeDocument/2006/relationships/image" Target="../media/image26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92CFB-E1F6-4708-B6E0-DDCC844569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596147"/>
            <a:ext cx="12191999" cy="1646302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Y </a:t>
            </a:r>
            <a:r>
              <a:rPr lang="en-GB" b="1" dirty="0" err="1">
                <a:solidFill>
                  <a:schemeClr val="tx1"/>
                </a:solidFill>
              </a:rPr>
              <a:t>Gymraeg</a:t>
            </a:r>
            <a:r>
              <a:rPr lang="en-GB" b="1" dirty="0">
                <a:solidFill>
                  <a:schemeClr val="tx1"/>
                </a:solidFill>
              </a:rPr>
              <a:t> yn y </a:t>
            </a: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 err="1">
                <a:solidFill>
                  <a:schemeClr val="tx1"/>
                </a:solidFill>
              </a:rPr>
              <a:t>Cyfnod</a:t>
            </a:r>
            <a:r>
              <a:rPr lang="en-GB" b="1" dirty="0">
                <a:solidFill>
                  <a:schemeClr val="tx1"/>
                </a:solidFill>
              </a:rPr>
              <a:t> Sylfaen</a:t>
            </a:r>
            <a:br>
              <a:rPr lang="en-GB" dirty="0"/>
            </a:br>
            <a:r>
              <a:rPr lang="en-GB" sz="3600" b="1" dirty="0">
                <a:solidFill>
                  <a:schemeClr val="tx1"/>
                </a:solidFill>
              </a:rPr>
              <a:t>(</a:t>
            </a:r>
            <a:r>
              <a:rPr lang="en-GB" sz="3600" b="1" dirty="0" err="1">
                <a:solidFill>
                  <a:schemeClr val="tx1"/>
                </a:solidFill>
              </a:rPr>
              <a:t>Ieithoedd</a:t>
            </a:r>
            <a:r>
              <a:rPr lang="en-GB" sz="3600" b="1" dirty="0">
                <a:solidFill>
                  <a:schemeClr val="tx1"/>
                </a:solidFill>
              </a:rPr>
              <a:t>, </a:t>
            </a:r>
            <a:r>
              <a:rPr lang="en-GB" sz="3600" b="1" dirty="0" err="1">
                <a:solidFill>
                  <a:schemeClr val="tx1"/>
                </a:solidFill>
              </a:rPr>
              <a:t>Llythrennedd</a:t>
            </a:r>
            <a:r>
              <a:rPr lang="en-GB" sz="3600" b="1" dirty="0">
                <a:solidFill>
                  <a:schemeClr val="tx1"/>
                </a:solidFill>
              </a:rPr>
              <a:t> a </a:t>
            </a:r>
            <a:r>
              <a:rPr lang="en-GB" sz="3600" b="1" dirty="0" err="1">
                <a:solidFill>
                  <a:schemeClr val="tx1"/>
                </a:solidFill>
              </a:rPr>
              <a:t>Chyfathrebu</a:t>
            </a:r>
            <a:r>
              <a:rPr lang="en-GB" sz="3600" b="1" dirty="0">
                <a:solidFill>
                  <a:schemeClr val="tx1"/>
                </a:solidFill>
              </a:rPr>
              <a:t>)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845451-E63B-4D18-B519-2246C4BDE0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9829" y="3615552"/>
            <a:ext cx="8458567" cy="2982675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600" b="1" dirty="0"/>
              <a:t>BA </a:t>
            </a:r>
            <a:r>
              <a:rPr lang="en-GB" sz="2600" b="1" dirty="0" err="1"/>
              <a:t>Addysg</a:t>
            </a:r>
            <a:r>
              <a:rPr lang="en-GB" sz="2600" b="1" dirty="0"/>
              <a:t> 1A</a:t>
            </a:r>
          </a:p>
          <a:p>
            <a:pPr algn="ctr"/>
            <a:r>
              <a:rPr lang="en-GB" sz="2600" b="1" dirty="0"/>
              <a:t>ECAD4008</a:t>
            </a:r>
          </a:p>
          <a:p>
            <a:pPr algn="ctr"/>
            <a:endParaRPr lang="en-GB" sz="2600" b="1" dirty="0"/>
          </a:p>
          <a:p>
            <a:pPr algn="ctr"/>
            <a:r>
              <a:rPr lang="en-GB" sz="2600" b="1" dirty="0" err="1"/>
              <a:t>Darlithydd</a:t>
            </a:r>
            <a:r>
              <a:rPr lang="en-GB" sz="2600" b="1" dirty="0"/>
              <a:t>: Nia Wyn Evans</a:t>
            </a:r>
          </a:p>
          <a:p>
            <a:pPr algn="ctr"/>
            <a:endParaRPr lang="en-GB" sz="2600" b="1" dirty="0"/>
          </a:p>
          <a:p>
            <a:pPr algn="ctr"/>
            <a:r>
              <a:rPr lang="en-GB" sz="2600" b="1" dirty="0" err="1"/>
              <a:t>Darlith</a:t>
            </a:r>
            <a:r>
              <a:rPr lang="en-GB" sz="2600" b="1" dirty="0"/>
              <a:t> 1: 5ed o </a:t>
            </a:r>
            <a:r>
              <a:rPr lang="en-GB" sz="2600" b="1" dirty="0" err="1"/>
              <a:t>Chwefror</a:t>
            </a:r>
            <a:r>
              <a:rPr lang="en-GB" sz="2600" b="1" dirty="0"/>
              <a:t> 2020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30787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4D91-793B-47F6-A19E-3ED8FF96C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17" y="251791"/>
            <a:ext cx="8596668" cy="834887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Heddiw, </a:t>
            </a:r>
            <a:r>
              <a:rPr lang="en-GB" sz="4400" b="1" dirty="0" err="1">
                <a:solidFill>
                  <a:schemeClr val="tx1"/>
                </a:solidFill>
              </a:rPr>
              <a:t>fe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fyddwn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ni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yn</a:t>
            </a:r>
            <a:r>
              <a:rPr lang="en-GB" sz="4400" b="1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BA8F9-7922-45BA-9167-645D7E466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287" y="2160589"/>
            <a:ext cx="10972799" cy="3880773"/>
          </a:xfrm>
        </p:spPr>
        <p:txBody>
          <a:bodyPr>
            <a:normAutofit/>
          </a:bodyPr>
          <a:lstStyle/>
          <a:p>
            <a:r>
              <a:rPr lang="en-GB" sz="3200" dirty="0" err="1"/>
              <a:t>ystyried</a:t>
            </a:r>
            <a:r>
              <a:rPr lang="en-GB" sz="3200" dirty="0"/>
              <a:t> </a:t>
            </a:r>
            <a:r>
              <a:rPr lang="en-GB" sz="3200" dirty="0" err="1"/>
              <a:t>sefyllfa</a:t>
            </a:r>
            <a:r>
              <a:rPr lang="en-GB" sz="3200" dirty="0"/>
              <a:t> </a:t>
            </a:r>
            <a:r>
              <a:rPr lang="en-GB" sz="3200" dirty="0" err="1"/>
              <a:t>bresennol</a:t>
            </a:r>
            <a:r>
              <a:rPr lang="en-GB" sz="3200" dirty="0"/>
              <a:t> Y </a:t>
            </a:r>
            <a:r>
              <a:rPr lang="en-GB" sz="3200" dirty="0" err="1"/>
              <a:t>Gymraeg</a:t>
            </a:r>
            <a:r>
              <a:rPr lang="en-GB" sz="3200" dirty="0"/>
              <a:t>.</a:t>
            </a:r>
          </a:p>
          <a:p>
            <a:r>
              <a:rPr lang="en-GB" sz="3200" dirty="0" err="1"/>
              <a:t>gosod</a:t>
            </a:r>
            <a:r>
              <a:rPr lang="en-GB" sz="3200" dirty="0"/>
              <a:t> </a:t>
            </a:r>
            <a:r>
              <a:rPr lang="en-GB" sz="3200" dirty="0" err="1"/>
              <a:t>addysg</a:t>
            </a:r>
            <a:r>
              <a:rPr lang="en-GB" sz="3200" dirty="0"/>
              <a:t> </a:t>
            </a:r>
            <a:r>
              <a:rPr lang="en-GB" sz="3200" dirty="0" err="1"/>
              <a:t>yng</a:t>
            </a:r>
            <a:r>
              <a:rPr lang="en-GB" sz="3200" dirty="0"/>
              <a:t> </a:t>
            </a:r>
            <a:r>
              <a:rPr lang="en-GB" sz="3200" dirty="0" err="1"/>
              <a:t>Nghymru</a:t>
            </a:r>
            <a:r>
              <a:rPr lang="en-GB" sz="3200" dirty="0"/>
              <a:t> yn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chyd-destun</a:t>
            </a:r>
            <a:r>
              <a:rPr lang="en-GB" sz="3200" dirty="0"/>
              <a:t> </a:t>
            </a:r>
            <a:r>
              <a:rPr lang="en-GB" sz="3200" dirty="0" err="1"/>
              <a:t>presennol</a:t>
            </a:r>
            <a:r>
              <a:rPr lang="en-GB" sz="3200" dirty="0"/>
              <a:t>.</a:t>
            </a:r>
          </a:p>
          <a:p>
            <a:r>
              <a:rPr lang="en-GB" sz="3200" dirty="0" err="1"/>
              <a:t>ymgyfarwyddo</a:t>
            </a:r>
            <a:r>
              <a:rPr lang="en-GB" sz="3200" dirty="0"/>
              <a:t> </a:t>
            </a:r>
            <a:r>
              <a:rPr lang="en-GB" sz="3200" dirty="0" err="1"/>
              <a:t>â’r</a:t>
            </a:r>
            <a:r>
              <a:rPr lang="en-GB" sz="3200" dirty="0"/>
              <a:t> </a:t>
            </a:r>
            <a:r>
              <a:rPr lang="en-GB" sz="3200" dirty="0" err="1"/>
              <a:t>dogfennau</a:t>
            </a:r>
            <a:r>
              <a:rPr lang="en-GB" sz="3200" dirty="0"/>
              <a:t> </a:t>
            </a:r>
            <a:r>
              <a:rPr lang="en-GB" sz="3200" dirty="0" err="1"/>
              <a:t>priodol</a:t>
            </a:r>
            <a:r>
              <a:rPr lang="en-GB" sz="3200" dirty="0"/>
              <a:t>.</a:t>
            </a:r>
          </a:p>
          <a:p>
            <a:r>
              <a:rPr lang="en-GB" sz="3200" dirty="0" err="1"/>
              <a:t>ystyried</a:t>
            </a:r>
            <a:r>
              <a:rPr lang="en-GB" sz="3200" dirty="0"/>
              <a:t>: </a:t>
            </a:r>
            <a:r>
              <a:rPr lang="en-GB" sz="3200" b="1" u="sng" dirty="0" err="1"/>
              <a:t>sut</a:t>
            </a:r>
            <a:r>
              <a:rPr lang="en-GB" sz="3200" dirty="0"/>
              <a:t> </a:t>
            </a:r>
            <a:r>
              <a:rPr lang="en-GB" sz="3200" dirty="0" err="1"/>
              <a:t>ydw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</a:t>
            </a:r>
            <a:r>
              <a:rPr lang="en-GB" sz="3200" dirty="0" err="1"/>
              <a:t>addysgu’r</a:t>
            </a:r>
            <a:r>
              <a:rPr lang="en-GB" sz="3200" dirty="0"/>
              <a:t> </a:t>
            </a:r>
            <a:r>
              <a:rPr lang="en-GB" sz="3200" dirty="0" err="1"/>
              <a:t>disgyblion</a:t>
            </a:r>
            <a:r>
              <a:rPr lang="en-GB" sz="3200" dirty="0"/>
              <a:t>?</a:t>
            </a:r>
          </a:p>
          <a:p>
            <a:r>
              <a:rPr lang="en-GB" sz="3200" dirty="0" err="1"/>
              <a:t>ystyried</a:t>
            </a:r>
            <a:r>
              <a:rPr lang="en-GB" sz="3200" dirty="0"/>
              <a:t>: </a:t>
            </a:r>
            <a:r>
              <a:rPr lang="en-GB" sz="3200" b="1" u="sng" dirty="0" err="1"/>
              <a:t>beth</a:t>
            </a:r>
            <a:r>
              <a:rPr lang="en-GB" sz="3200" dirty="0"/>
              <a:t> </a:t>
            </a:r>
            <a:r>
              <a:rPr lang="en-GB" sz="3200" dirty="0" err="1"/>
              <a:t>ydw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</a:t>
            </a:r>
            <a:r>
              <a:rPr lang="en-GB" sz="3200" dirty="0" err="1"/>
              <a:t>addysgu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disgyblion</a:t>
            </a:r>
            <a:r>
              <a:rPr lang="en-GB" sz="3200" dirty="0"/>
              <a:t>?</a:t>
            </a: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936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D705A-CD33-445F-99A3-C9A9801F4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908" y="212035"/>
            <a:ext cx="11064092" cy="901148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tx1"/>
                </a:solidFill>
              </a:rPr>
              <a:t>Beth </a:t>
            </a:r>
            <a:r>
              <a:rPr lang="en-GB" sz="4400" b="1" dirty="0" err="1">
                <a:solidFill>
                  <a:schemeClr val="tx1"/>
                </a:solidFill>
              </a:rPr>
              <a:t>yw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sefyllfa’r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Gymraeg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heddiw</a:t>
            </a:r>
            <a:r>
              <a:rPr lang="en-GB" sz="44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09327-916E-4ADF-8250-249EB7F501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50505"/>
            <a:ext cx="6531849" cy="4490858"/>
          </a:xfrm>
        </p:spPr>
        <p:txBody>
          <a:bodyPr>
            <a:normAutofit/>
          </a:bodyPr>
          <a:lstStyle/>
          <a:p>
            <a:r>
              <a:rPr lang="en-GB" sz="2800" dirty="0"/>
              <a:t>Yn </a:t>
            </a:r>
            <a:r>
              <a:rPr lang="en-GB" sz="2800" dirty="0" err="1"/>
              <a:t>ôl</a:t>
            </a:r>
            <a:r>
              <a:rPr lang="en-GB" sz="2800" dirty="0"/>
              <a:t> </a:t>
            </a:r>
            <a:r>
              <a:rPr lang="en-GB" sz="2800" dirty="0" err="1"/>
              <a:t>cyfrifiad</a:t>
            </a:r>
            <a:r>
              <a:rPr lang="en-GB" sz="2800" dirty="0"/>
              <a:t> 1911, </a:t>
            </a:r>
            <a:r>
              <a:rPr lang="en-GB" sz="2800" dirty="0" err="1"/>
              <a:t>roedd</a:t>
            </a:r>
            <a:r>
              <a:rPr lang="en-GB" sz="2800" dirty="0"/>
              <a:t> 977,366 o </a:t>
            </a:r>
            <a:r>
              <a:rPr lang="en-GB" sz="2800" dirty="0" err="1"/>
              <a:t>siaradwyr</a:t>
            </a:r>
            <a:r>
              <a:rPr lang="en-GB" sz="2800" dirty="0"/>
              <a:t> </a:t>
            </a:r>
            <a:r>
              <a:rPr lang="en-GB" sz="2800" dirty="0" err="1"/>
              <a:t>Cymraeg</a:t>
            </a:r>
            <a:r>
              <a:rPr lang="en-GB" sz="2800" dirty="0"/>
              <a:t> yn </a:t>
            </a:r>
            <a:r>
              <a:rPr lang="en-GB" sz="2800" dirty="0" err="1"/>
              <a:t>byw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Nghyrmu</a:t>
            </a:r>
            <a:r>
              <a:rPr lang="en-GB" sz="2800" dirty="0"/>
              <a:t>, (</a:t>
            </a:r>
            <a:r>
              <a:rPr lang="en-GB" sz="2800" dirty="0" err="1"/>
              <a:t>sef</a:t>
            </a:r>
            <a:r>
              <a:rPr lang="en-GB" sz="2800" dirty="0"/>
              <a:t> 43.5%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boblogaeth</a:t>
            </a:r>
            <a:r>
              <a:rPr lang="en-GB" sz="2800" dirty="0"/>
              <a:t>).</a:t>
            </a:r>
          </a:p>
          <a:p>
            <a:endParaRPr lang="en-GB" sz="2800" dirty="0"/>
          </a:p>
          <a:p>
            <a:r>
              <a:rPr lang="en-GB" sz="2800" dirty="0"/>
              <a:t>Yn </a:t>
            </a:r>
            <a:r>
              <a:rPr lang="en-GB" sz="2800" dirty="0" err="1"/>
              <a:t>ôl</a:t>
            </a:r>
            <a:r>
              <a:rPr lang="en-GB" sz="2800" dirty="0"/>
              <a:t> </a:t>
            </a:r>
            <a:r>
              <a:rPr lang="en-GB" sz="2800" dirty="0" err="1"/>
              <a:t>cyfrifiad</a:t>
            </a:r>
            <a:r>
              <a:rPr lang="en-GB" sz="2800" dirty="0"/>
              <a:t> 2011, </a:t>
            </a:r>
            <a:r>
              <a:rPr lang="en-GB" sz="2800" dirty="0" err="1"/>
              <a:t>roedd</a:t>
            </a:r>
            <a:r>
              <a:rPr lang="en-GB" sz="2800" dirty="0"/>
              <a:t> y </a:t>
            </a:r>
            <a:r>
              <a:rPr lang="en-GB" sz="2800" dirty="0" err="1"/>
              <a:t>nifer</a:t>
            </a:r>
            <a:r>
              <a:rPr lang="en-GB" sz="2800" dirty="0"/>
              <a:t> </a:t>
            </a:r>
            <a:r>
              <a:rPr lang="en-GB" sz="2800" dirty="0" err="1"/>
              <a:t>a’r</a:t>
            </a:r>
            <a:r>
              <a:rPr lang="en-GB" sz="2800" dirty="0"/>
              <a:t> </a:t>
            </a:r>
            <a:r>
              <a:rPr lang="en-GB" sz="2800" dirty="0" err="1"/>
              <a:t>ganran</a:t>
            </a:r>
            <a:r>
              <a:rPr lang="en-GB" sz="2800" dirty="0"/>
              <a:t>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haneru</a:t>
            </a:r>
            <a:r>
              <a:rPr lang="en-GB" sz="2800" dirty="0"/>
              <a:t>, </a:t>
            </a:r>
            <a:r>
              <a:rPr lang="en-GB" sz="2800" dirty="0" err="1"/>
              <a:t>gyda</a:t>
            </a:r>
            <a:r>
              <a:rPr lang="en-GB" sz="2800" dirty="0"/>
              <a:t> 562,000 o </a:t>
            </a:r>
            <a:r>
              <a:rPr lang="en-GB" sz="2800" dirty="0" err="1"/>
              <a:t>siaradwyr</a:t>
            </a:r>
            <a:r>
              <a:rPr lang="en-GB" sz="2800" dirty="0"/>
              <a:t> </a:t>
            </a:r>
            <a:r>
              <a:rPr lang="en-GB" sz="2800" dirty="0" err="1"/>
              <a:t>Cymraeg</a:t>
            </a:r>
            <a:r>
              <a:rPr lang="en-GB" sz="2800" dirty="0"/>
              <a:t> </a:t>
            </a:r>
            <a:r>
              <a:rPr lang="en-GB" sz="2800" dirty="0" err="1"/>
              <a:t>bellach</a:t>
            </a:r>
            <a:r>
              <a:rPr lang="en-GB" sz="2800" dirty="0"/>
              <a:t> yn </a:t>
            </a:r>
            <a:r>
              <a:rPr lang="en-GB" sz="2800" dirty="0" err="1"/>
              <a:t>byw</a:t>
            </a:r>
            <a:r>
              <a:rPr lang="en-GB" sz="2800" dirty="0"/>
              <a:t> </a:t>
            </a:r>
            <a:r>
              <a:rPr lang="en-GB" sz="2800" dirty="0" err="1"/>
              <a:t>yng</a:t>
            </a:r>
            <a:r>
              <a:rPr lang="en-GB" sz="2800" dirty="0"/>
              <a:t> </a:t>
            </a:r>
            <a:r>
              <a:rPr lang="en-GB" sz="2800" dirty="0" err="1"/>
              <a:t>Nghymru</a:t>
            </a:r>
            <a:r>
              <a:rPr lang="en-GB" sz="2800" dirty="0"/>
              <a:t>, (</a:t>
            </a:r>
            <a:r>
              <a:rPr lang="en-GB" sz="2800" dirty="0" err="1"/>
              <a:t>sef</a:t>
            </a:r>
            <a:r>
              <a:rPr lang="en-GB" sz="2800" dirty="0"/>
              <a:t> 19%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boblogaeth</a:t>
            </a:r>
            <a:r>
              <a:rPr lang="en-GB" sz="2800" dirty="0"/>
              <a:t>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2D46CD-8828-D54B-BE8A-F6E65ABE5C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9181" y="871432"/>
            <a:ext cx="4638261" cy="5938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951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092" y="283468"/>
            <a:ext cx="11816861" cy="3731941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114300" indent="0">
              <a:buNone/>
            </a:pPr>
            <a:r>
              <a:rPr lang="en-GB" sz="4000" b="1" dirty="0"/>
              <a:t>“</a:t>
            </a:r>
            <a:r>
              <a:rPr lang="en-GB" sz="3600" b="1" dirty="0" err="1"/>
              <a:t>Mae’r</a:t>
            </a:r>
            <a:r>
              <a:rPr lang="en-GB" sz="3600" b="1" dirty="0"/>
              <a:t> </a:t>
            </a:r>
            <a:r>
              <a:rPr lang="en-GB" sz="3600" b="1" dirty="0" err="1"/>
              <a:t>Gymraeg</a:t>
            </a:r>
            <a:r>
              <a:rPr lang="en-GB" sz="3600" b="1" dirty="0"/>
              <a:t> yn un o </a:t>
            </a:r>
            <a:r>
              <a:rPr lang="en-GB" sz="3600" b="1" dirty="0" err="1"/>
              <a:t>drysorau</a:t>
            </a:r>
            <a:r>
              <a:rPr lang="en-GB" sz="3600" b="1" dirty="0"/>
              <a:t> Cymru…… Ein </a:t>
            </a:r>
            <a:r>
              <a:rPr lang="en-GB" sz="3600" b="1" dirty="0" err="1"/>
              <a:t>huchelgais</a:t>
            </a:r>
            <a:r>
              <a:rPr lang="en-GB" sz="3600" b="1" dirty="0"/>
              <a:t> </a:t>
            </a:r>
            <a:r>
              <a:rPr lang="en-GB" sz="3600" b="1" dirty="0" err="1"/>
              <a:t>ni</a:t>
            </a:r>
            <a:r>
              <a:rPr lang="en-GB" sz="3600" b="1" dirty="0"/>
              <a:t> </a:t>
            </a:r>
            <a:r>
              <a:rPr lang="en-GB" sz="3600" b="1" dirty="0" err="1"/>
              <a:t>fel</a:t>
            </a:r>
            <a:r>
              <a:rPr lang="en-GB" sz="3600" b="1" dirty="0"/>
              <a:t> </a:t>
            </a:r>
            <a:r>
              <a:rPr lang="en-GB" sz="3600" b="1" dirty="0" err="1"/>
              <a:t>Llywodraeth</a:t>
            </a:r>
            <a:r>
              <a:rPr lang="en-GB" sz="3600" b="1" dirty="0"/>
              <a:t> Cymru </a:t>
            </a:r>
            <a:r>
              <a:rPr lang="en-GB" sz="3600" b="1" dirty="0" err="1"/>
              <a:t>yw</a:t>
            </a:r>
            <a:r>
              <a:rPr lang="en-GB" sz="3600" b="1" dirty="0"/>
              <a:t> </a:t>
            </a:r>
            <a:r>
              <a:rPr lang="en-GB" sz="3600" b="1" dirty="0" err="1"/>
              <a:t>gweld</a:t>
            </a:r>
            <a:r>
              <a:rPr lang="en-GB" sz="3600" b="1" dirty="0"/>
              <a:t> </a:t>
            </a:r>
            <a:r>
              <a:rPr lang="en-GB" sz="3600" b="1" dirty="0" err="1"/>
              <a:t>miliwn</a:t>
            </a:r>
            <a:r>
              <a:rPr lang="en-GB" sz="3600" b="1" dirty="0"/>
              <a:t> o </a:t>
            </a:r>
            <a:r>
              <a:rPr lang="en-GB" sz="3600" b="1" dirty="0" err="1"/>
              <a:t>bobl</a:t>
            </a:r>
            <a:r>
              <a:rPr lang="en-GB" sz="3600" b="1" dirty="0"/>
              <a:t> yn </a:t>
            </a:r>
            <a:r>
              <a:rPr lang="en-GB" sz="3600" b="1" dirty="0" err="1"/>
              <a:t>gallu</a:t>
            </a:r>
            <a:r>
              <a:rPr lang="en-GB" sz="3600" b="1" dirty="0"/>
              <a:t> </a:t>
            </a:r>
            <a:r>
              <a:rPr lang="en-GB" sz="3600" b="1" dirty="0" err="1"/>
              <a:t>mwynhau</a:t>
            </a:r>
            <a:r>
              <a:rPr lang="en-GB" sz="3600" b="1" dirty="0"/>
              <a:t> </a:t>
            </a:r>
            <a:r>
              <a:rPr lang="en-GB" sz="3600" b="1" dirty="0" err="1"/>
              <a:t>siarad</a:t>
            </a:r>
            <a:r>
              <a:rPr lang="en-GB" sz="3600" b="1" dirty="0"/>
              <a:t> a  </a:t>
            </a:r>
            <a:r>
              <a:rPr lang="en-GB" sz="3600" b="1" dirty="0" err="1"/>
              <a:t>defnyddio’r</a:t>
            </a:r>
            <a:r>
              <a:rPr lang="en-GB" sz="3600" b="1" dirty="0"/>
              <a:t> </a:t>
            </a:r>
            <a:r>
              <a:rPr lang="en-GB" sz="3600" b="1" dirty="0" err="1"/>
              <a:t>Gymraeg</a:t>
            </a:r>
            <a:r>
              <a:rPr lang="en-GB" sz="3600" b="1" dirty="0"/>
              <a:t> </a:t>
            </a:r>
            <a:r>
              <a:rPr lang="en-GB" sz="3600" b="1" dirty="0" err="1"/>
              <a:t>erbyn</a:t>
            </a:r>
            <a:r>
              <a:rPr lang="en-GB" sz="3600" b="1" dirty="0"/>
              <a:t> 2050.  Does dim </a:t>
            </a:r>
            <a:r>
              <a:rPr lang="en-GB" sz="3600" b="1" dirty="0" err="1"/>
              <a:t>dwywaith</a:t>
            </a:r>
            <a:r>
              <a:rPr lang="en-GB" sz="3600" b="1" dirty="0"/>
              <a:t> </a:t>
            </a:r>
            <a:r>
              <a:rPr lang="en-GB" sz="3600" b="1" dirty="0" err="1"/>
              <a:t>fod</a:t>
            </a:r>
            <a:r>
              <a:rPr lang="en-GB" sz="3600" b="1" dirty="0"/>
              <a:t> hon </a:t>
            </a:r>
            <a:r>
              <a:rPr lang="en-GB" sz="3600" b="1" u="sng" dirty="0"/>
              <a:t>yn </a:t>
            </a:r>
            <a:r>
              <a:rPr lang="en-GB" sz="3600" b="1" u="sng" dirty="0" err="1"/>
              <a:t>uchelgais</a:t>
            </a:r>
            <a:r>
              <a:rPr lang="en-GB" sz="3600" b="1" u="sng" dirty="0"/>
              <a:t> </a:t>
            </a:r>
            <a:r>
              <a:rPr lang="en-GB" sz="3600" b="1" u="sng" dirty="0" err="1"/>
              <a:t>heriol</a:t>
            </a:r>
            <a:r>
              <a:rPr lang="en-GB" sz="3600" b="1" dirty="0"/>
              <a:t> ……”</a:t>
            </a:r>
            <a:endParaRPr lang="en-GB" sz="3600" dirty="0"/>
          </a:p>
          <a:p>
            <a:pPr marL="114300" indent="0">
              <a:buNone/>
            </a:pPr>
            <a:endParaRPr lang="en-GB" sz="2000" dirty="0"/>
          </a:p>
          <a:p>
            <a:pPr marL="114300" indent="0">
              <a:buNone/>
            </a:pPr>
            <a:r>
              <a:rPr lang="en-GB" sz="2000" dirty="0" err="1"/>
              <a:t>Rhagair</a:t>
            </a:r>
            <a:r>
              <a:rPr lang="en-GB" sz="2000" dirty="0"/>
              <a:t> Carwyn Jones AC (</a:t>
            </a:r>
            <a:r>
              <a:rPr lang="en-GB" sz="2000" dirty="0" err="1"/>
              <a:t>Prif</a:t>
            </a:r>
            <a:r>
              <a:rPr lang="en-GB" sz="2000" dirty="0"/>
              <a:t> </a:t>
            </a:r>
            <a:r>
              <a:rPr lang="en-GB" sz="2000" dirty="0" err="1"/>
              <a:t>Weinidog</a:t>
            </a:r>
            <a:r>
              <a:rPr lang="en-GB" sz="2000" dirty="0"/>
              <a:t> yn 2017) ac Alun Davies AC (</a:t>
            </a:r>
            <a:r>
              <a:rPr lang="en-GB" sz="2000" dirty="0" err="1"/>
              <a:t>Gweinidog</a:t>
            </a:r>
            <a:r>
              <a:rPr lang="en-GB" sz="2000" dirty="0"/>
              <a:t> y </a:t>
            </a:r>
            <a:r>
              <a:rPr lang="en-GB" sz="2000" dirty="0" err="1"/>
              <a:t>Gymraeg</a:t>
            </a:r>
            <a:r>
              <a:rPr lang="en-GB" sz="2000" dirty="0"/>
              <a:t> a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Gydol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yn 2017)</a:t>
            </a:r>
          </a:p>
          <a:p>
            <a:pPr marL="114300" indent="0">
              <a:buNone/>
            </a:pPr>
            <a:endParaRPr lang="en-GB" sz="1600" dirty="0"/>
          </a:p>
        </p:txBody>
      </p:sp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3E8C9467-9B81-40A0-B3F4-49FE02A5CB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3617" y="4456834"/>
            <a:ext cx="3781603" cy="2117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951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8D079-2410-E849-BBF2-7BF9CDC11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9990" y="210457"/>
            <a:ext cx="6171976" cy="873277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err="1">
                <a:latin typeface="Segoe Print"/>
              </a:rPr>
              <a:t>Dyma’r</a:t>
            </a:r>
            <a:r>
              <a:rPr lang="en-US" dirty="0">
                <a:latin typeface="Segoe Print"/>
              </a:rPr>
              <a:t> </a:t>
            </a:r>
            <a:r>
              <a:rPr lang="en-US" dirty="0" err="1">
                <a:latin typeface="Segoe Print"/>
              </a:rPr>
              <a:t>cyd-destun</a:t>
            </a:r>
            <a:r>
              <a:rPr lang="en-US" dirty="0">
                <a:latin typeface="Segoe Print"/>
              </a:rPr>
              <a:t> ……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16850C-A0E1-F340-97FD-6485601B4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537" y="1234107"/>
            <a:ext cx="8498560" cy="5623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224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08A19-933D-47FF-9932-6B5848373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04" y="1763581"/>
            <a:ext cx="10786617" cy="49364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 dirty="0">
                <a:ea typeface="+mn-lt"/>
                <a:cs typeface="+mn-lt"/>
              </a:rPr>
              <a:t>“… </a:t>
            </a:r>
            <a:r>
              <a:rPr lang="en-GB" sz="3200" b="1" dirty="0">
                <a:highlight>
                  <a:srgbClr val="FFFF00"/>
                </a:highlight>
                <a:ea typeface="+mn-lt"/>
                <a:cs typeface="+mn-lt"/>
              </a:rPr>
              <a:t>y system </a:t>
            </a:r>
            <a:r>
              <a:rPr lang="en-GB" sz="3200" b="1" dirty="0" err="1">
                <a:highlight>
                  <a:srgbClr val="FFFF00"/>
                </a:highlight>
                <a:ea typeface="+mn-lt"/>
                <a:cs typeface="+mn-lt"/>
              </a:rPr>
              <a:t>addysg</a:t>
            </a:r>
            <a:r>
              <a:rPr lang="en-GB" sz="3200" b="1" dirty="0">
                <a:highlight>
                  <a:srgbClr val="FFFF00"/>
                </a:highlight>
                <a:ea typeface="+mn-lt"/>
                <a:cs typeface="+mn-lt"/>
              </a:rPr>
              <a:t> a </a:t>
            </a:r>
            <a:r>
              <a:rPr lang="en-GB" sz="3200" b="1" dirty="0" err="1">
                <a:highlight>
                  <a:srgbClr val="FFFF00"/>
                </a:highlight>
                <a:ea typeface="+mn-lt"/>
                <a:cs typeface="+mn-lt"/>
              </a:rPr>
              <a:t>hyfforddiant</a:t>
            </a:r>
            <a:r>
              <a:rPr lang="en-GB" sz="3200" b="1" dirty="0">
                <a:ea typeface="+mn-lt"/>
                <a:cs typeface="+mn-lt"/>
              </a:rPr>
              <a:t> </a:t>
            </a:r>
            <a:r>
              <a:rPr lang="en-GB" sz="3200" b="1" dirty="0" err="1">
                <a:ea typeface="+mn-lt"/>
                <a:cs typeface="+mn-lt"/>
              </a:rPr>
              <a:t>yw’r</a:t>
            </a:r>
            <a:r>
              <a:rPr lang="en-GB" sz="3200" b="1" dirty="0">
                <a:ea typeface="+mn-lt"/>
                <a:cs typeface="+mn-lt"/>
              </a:rPr>
              <a:t> </a:t>
            </a:r>
            <a:r>
              <a:rPr lang="en-GB" sz="3200" b="1" dirty="0" err="1">
                <a:ea typeface="+mn-lt"/>
                <a:cs typeface="+mn-lt"/>
              </a:rPr>
              <a:t>prif</a:t>
            </a:r>
            <a:r>
              <a:rPr lang="en-GB" sz="3200" b="1" dirty="0">
                <a:ea typeface="+mn-lt"/>
                <a:cs typeface="+mn-lt"/>
              </a:rPr>
              <a:t> </a:t>
            </a:r>
            <a:r>
              <a:rPr lang="en-GB" sz="3200" b="1" dirty="0" err="1">
                <a:ea typeface="+mn-lt"/>
                <a:cs typeface="+mn-lt"/>
              </a:rPr>
              <a:t>ddull</a:t>
            </a:r>
            <a:r>
              <a:rPr lang="en-GB" sz="3200" b="1" dirty="0">
                <a:ea typeface="+mn-lt"/>
                <a:cs typeface="+mn-lt"/>
              </a:rPr>
              <a:t> o </a:t>
            </a:r>
            <a:r>
              <a:rPr lang="en-GB" sz="3200" b="1" dirty="0" err="1">
                <a:ea typeface="+mn-lt"/>
                <a:cs typeface="+mn-lt"/>
              </a:rPr>
              <a:t>greu</a:t>
            </a:r>
            <a:r>
              <a:rPr lang="en-GB" sz="3200" b="1" dirty="0">
                <a:ea typeface="+mn-lt"/>
                <a:cs typeface="+mn-lt"/>
              </a:rPr>
              <a:t> </a:t>
            </a:r>
            <a:r>
              <a:rPr lang="en-GB" sz="3200" b="1" dirty="0" err="1">
                <a:ea typeface="+mn-lt"/>
                <a:cs typeface="+mn-lt"/>
              </a:rPr>
              <a:t>siaradwyr</a:t>
            </a:r>
            <a:r>
              <a:rPr lang="en-GB" sz="3200" b="1" dirty="0">
                <a:ea typeface="+mn-lt"/>
                <a:cs typeface="+mn-lt"/>
              </a:rPr>
              <a:t> </a:t>
            </a:r>
            <a:r>
              <a:rPr lang="en-GB" sz="3200" b="1" dirty="0" err="1">
                <a:ea typeface="+mn-lt"/>
                <a:cs typeface="+mn-lt"/>
              </a:rPr>
              <a:t>Cymraeg</a:t>
            </a:r>
            <a:r>
              <a:rPr lang="en-GB" sz="3200" b="1" dirty="0">
                <a:ea typeface="+mn-lt"/>
                <a:cs typeface="+mn-lt"/>
              </a:rPr>
              <a:t> </a:t>
            </a:r>
            <a:r>
              <a:rPr lang="en-GB" sz="3200" b="1" dirty="0" err="1">
                <a:ea typeface="+mn-lt"/>
                <a:cs typeface="+mn-lt"/>
              </a:rPr>
              <a:t>newydd</a:t>
            </a:r>
            <a:r>
              <a:rPr lang="en-GB" sz="3200" b="1" dirty="0">
                <a:ea typeface="+mn-lt"/>
                <a:cs typeface="+mn-lt"/>
              </a:rPr>
              <a:t>.”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     (</a:t>
            </a:r>
            <a:r>
              <a:rPr lang="en-GB" dirty="0" err="1">
                <a:ea typeface="+mn-lt"/>
                <a:cs typeface="+mn-lt"/>
              </a:rPr>
              <a:t>tud</a:t>
            </a:r>
            <a:r>
              <a:rPr lang="en-GB" dirty="0">
                <a:ea typeface="+mn-lt"/>
                <a:cs typeface="+mn-lt"/>
              </a:rPr>
              <a:t> 31,  </a:t>
            </a:r>
            <a:r>
              <a:rPr lang="en-GB" dirty="0" err="1">
                <a:ea typeface="+mn-lt"/>
                <a:cs typeface="+mn-lt"/>
              </a:rPr>
              <a:t>Cymraeg</a:t>
            </a:r>
            <a:r>
              <a:rPr lang="en-GB" dirty="0">
                <a:ea typeface="+mn-lt"/>
                <a:cs typeface="+mn-lt"/>
              </a:rPr>
              <a:t> 2050 </a:t>
            </a:r>
            <a:r>
              <a:rPr lang="en-GB" dirty="0" err="1">
                <a:ea typeface="+mn-lt"/>
                <a:cs typeface="+mn-lt"/>
              </a:rPr>
              <a:t>Miliwn</a:t>
            </a:r>
            <a:r>
              <a:rPr lang="en-GB" dirty="0">
                <a:ea typeface="+mn-lt"/>
                <a:cs typeface="+mn-lt"/>
              </a:rPr>
              <a:t> o </a:t>
            </a:r>
            <a:r>
              <a:rPr lang="en-GB" dirty="0" err="1">
                <a:ea typeface="+mn-lt"/>
                <a:cs typeface="+mn-lt"/>
              </a:rPr>
              <a:t>Siaradwyr</a:t>
            </a:r>
            <a:r>
              <a:rPr lang="en-GB" dirty="0">
                <a:ea typeface="+mn-lt"/>
                <a:cs typeface="+mn-lt"/>
              </a:rPr>
              <a:t>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algn="r"/>
            <a:endParaRPr lang="en-GB" dirty="0">
              <a:ea typeface="+mn-lt"/>
              <a:cs typeface="+mn-lt"/>
            </a:endParaRPr>
          </a:p>
          <a:p>
            <a:pPr algn="r"/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shirt, man, sign, young&#10;&#10;Description generated with very high confidence">
            <a:extLst>
              <a:ext uri="{FF2B5EF4-FFF2-40B4-BE49-F238E27FC236}">
                <a16:creationId xmlns:a16="http://schemas.microsoft.com/office/drawing/2014/main" id="{3F2C01DB-C471-4BD5-923C-3CCD6D7B57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563" y="4736346"/>
            <a:ext cx="2253500" cy="187064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97B0149-80BD-4BBD-BE47-7EEF75CC4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386" y="251012"/>
            <a:ext cx="8596668" cy="88789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Beth </a:t>
            </a:r>
            <a:r>
              <a:rPr lang="en-GB" sz="4400" b="1" dirty="0" err="1">
                <a:solidFill>
                  <a:schemeClr val="tx1"/>
                </a:solidFill>
              </a:rPr>
              <a:t>amdanom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ni</a:t>
            </a:r>
            <a:r>
              <a:rPr lang="en-GB" sz="4400" b="1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79388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73943230-51A5-4EF3-8965-2254F664E4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7655" y="84840"/>
            <a:ext cx="4767262" cy="6690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712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DB47B5-C519-4A93-BA19-9BCF4F4DB5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3" t="2720" r="2771"/>
          <a:stretch/>
        </p:blipFill>
        <p:spPr>
          <a:xfrm>
            <a:off x="3869636" y="225287"/>
            <a:ext cx="4598504" cy="66327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0D96CC-76DA-454F-A14C-770BA4BDE95E}"/>
              </a:ext>
            </a:extLst>
          </p:cNvPr>
          <p:cNvSpPr txBox="1"/>
          <p:nvPr/>
        </p:nvSpPr>
        <p:spPr>
          <a:xfrm>
            <a:off x="596348" y="636104"/>
            <a:ext cx="20938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Felly, …</a:t>
            </a:r>
          </a:p>
        </p:txBody>
      </p:sp>
    </p:spTree>
    <p:extLst>
      <p:ext uri="{BB962C8B-B14F-4D97-AF65-F5344CB8AC3E}">
        <p14:creationId xmlns:p14="http://schemas.microsoft.com/office/powerpoint/2010/main" val="2285923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CBCC6-356F-408F-B115-3A498E88D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099" y="158815"/>
            <a:ext cx="8585801" cy="728975"/>
          </a:xfrm>
          <a:solidFill>
            <a:schemeClr val="bg1"/>
          </a:solidFill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/>
              </a:rPr>
              <a:t>Beth </a:t>
            </a:r>
            <a:r>
              <a:rPr lang="en-GB" b="1" dirty="0" err="1">
                <a:solidFill>
                  <a:schemeClr val="tx1"/>
                </a:solidFill>
                <a:latin typeface="Segoe Print"/>
              </a:rPr>
              <a:t>sy’n</a:t>
            </a:r>
            <a:r>
              <a:rPr lang="en-GB" b="1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Segoe Print"/>
              </a:rPr>
              <a:t>digwydd</a:t>
            </a:r>
            <a:r>
              <a:rPr lang="en-GB" b="1" dirty="0">
                <a:solidFill>
                  <a:schemeClr val="tx1"/>
                </a:solidFill>
                <a:latin typeface="Segoe Print"/>
              </a:rPr>
              <a:t> yn </a:t>
            </a:r>
            <a:r>
              <a:rPr lang="en-GB" b="1" dirty="0" err="1">
                <a:solidFill>
                  <a:schemeClr val="tx1"/>
                </a:solidFill>
                <a:latin typeface="Segoe Print"/>
              </a:rPr>
              <a:t>yr</a:t>
            </a:r>
            <a:r>
              <a:rPr lang="en-GB" b="1" dirty="0">
                <a:solidFill>
                  <a:schemeClr val="tx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Segoe Print"/>
              </a:rPr>
              <a:t>ysgolion</a:t>
            </a:r>
            <a:r>
              <a:rPr lang="en-GB" b="1" dirty="0">
                <a:solidFill>
                  <a:schemeClr val="tx1"/>
                </a:solidFill>
                <a:latin typeface="Segoe Print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D51E0-DACA-4C66-8D2B-BA4995C6D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47" y="1355240"/>
            <a:ext cx="11913704" cy="437509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800" dirty="0" err="1">
                <a:ea typeface="+mn-lt"/>
                <a:cs typeface="+mn-lt"/>
              </a:rPr>
              <a:t>Mae’r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Siarter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Iaith</a:t>
            </a:r>
            <a:r>
              <a:rPr lang="en-GB" sz="2800" dirty="0">
                <a:ea typeface="+mn-lt"/>
                <a:cs typeface="+mn-lt"/>
              </a:rPr>
              <a:t> yn </a:t>
            </a:r>
            <a:r>
              <a:rPr lang="en-GB" sz="2800" dirty="0" err="1">
                <a:ea typeface="+mn-lt"/>
                <a:cs typeface="+mn-lt"/>
              </a:rPr>
              <a:t>gynllun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newydd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er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mwyn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hybu’r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defnydd</a:t>
            </a:r>
            <a:r>
              <a:rPr lang="en-GB" sz="2800" dirty="0">
                <a:ea typeface="+mn-lt"/>
                <a:cs typeface="+mn-lt"/>
              </a:rPr>
              <a:t> o </a:t>
            </a:r>
            <a:r>
              <a:rPr lang="en-GB" sz="2800" dirty="0" err="1">
                <a:ea typeface="+mn-lt"/>
                <a:cs typeface="+mn-lt"/>
              </a:rPr>
              <a:t>Gymraeg</a:t>
            </a:r>
            <a:r>
              <a:rPr lang="en-GB" sz="2800" dirty="0">
                <a:ea typeface="+mn-lt"/>
                <a:cs typeface="+mn-lt"/>
              </a:rPr>
              <a:t> yn </a:t>
            </a:r>
            <a:r>
              <a:rPr lang="en-GB" sz="2800" dirty="0" err="1">
                <a:ea typeface="+mn-lt"/>
                <a:cs typeface="+mn-lt"/>
              </a:rPr>
              <a:t>gymdeithasol</a:t>
            </a:r>
            <a:r>
              <a:rPr lang="en-GB" sz="2800" dirty="0">
                <a:ea typeface="+mn-lt"/>
                <a:cs typeface="+mn-lt"/>
              </a:rPr>
              <a:t> yn </a:t>
            </a:r>
            <a:r>
              <a:rPr lang="en-GB" sz="2800" dirty="0" err="1">
                <a:ea typeface="+mn-lt"/>
                <a:cs typeface="+mn-lt"/>
              </a:rPr>
              <a:t>ysgolion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cynradd</a:t>
            </a:r>
            <a:r>
              <a:rPr lang="en-GB" sz="2800" dirty="0">
                <a:ea typeface="+mn-lt"/>
                <a:cs typeface="+mn-lt"/>
              </a:rPr>
              <a:t> Cymru.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GB" sz="2800" dirty="0">
                <a:ea typeface="+mn-lt"/>
                <a:cs typeface="+mn-lt"/>
              </a:rPr>
              <a:t>Mae </a:t>
            </a:r>
            <a:r>
              <a:rPr lang="en-GB" sz="2800" dirty="0" err="1">
                <a:ea typeface="+mn-lt"/>
                <a:cs typeface="+mn-lt"/>
              </a:rPr>
              <a:t>dau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gymeriad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newydd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wedi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cael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eu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cyflwyno</a:t>
            </a:r>
            <a:r>
              <a:rPr lang="en-GB" sz="2800" dirty="0">
                <a:ea typeface="+mn-lt"/>
                <a:cs typeface="+mn-lt"/>
              </a:rPr>
              <a:t>, </a:t>
            </a:r>
            <a:r>
              <a:rPr lang="en-GB" sz="2800" dirty="0" err="1">
                <a:ea typeface="+mn-lt"/>
                <a:cs typeface="+mn-lt"/>
              </a:rPr>
              <a:t>sef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Seren</a:t>
            </a:r>
            <a:r>
              <a:rPr lang="en-GB" sz="2800" dirty="0">
                <a:ea typeface="+mn-lt"/>
                <a:cs typeface="+mn-lt"/>
              </a:rPr>
              <a:t> a </a:t>
            </a:r>
            <a:r>
              <a:rPr lang="en-GB" sz="2800" dirty="0" err="1">
                <a:ea typeface="+mn-lt"/>
                <a:cs typeface="+mn-lt"/>
              </a:rPr>
              <a:t>Sbarc</a:t>
            </a:r>
            <a:r>
              <a:rPr lang="en-GB" sz="2800" dirty="0">
                <a:ea typeface="+mn-lt"/>
                <a:cs typeface="+mn-lt"/>
              </a:rPr>
              <a:t>.</a:t>
            </a:r>
            <a:endParaRPr lang="en-GB" sz="2800" dirty="0"/>
          </a:p>
          <a:p>
            <a:pPr marL="0" indent="0">
              <a:buNone/>
            </a:pPr>
            <a:r>
              <a:rPr lang="en-GB" sz="2800" dirty="0">
                <a:ea typeface="+mn-lt"/>
                <a:cs typeface="+mn-lt"/>
              </a:rPr>
              <a:t>     </a:t>
            </a:r>
            <a:endParaRPr lang="en-GB" sz="2800" dirty="0">
              <a:latin typeface="Berlin Sans FB"/>
              <a:ea typeface="+mn-lt"/>
              <a:cs typeface="+mn-lt"/>
            </a:endParaRPr>
          </a:p>
          <a:p>
            <a:r>
              <a:rPr lang="en-GB" sz="2800" dirty="0" err="1">
                <a:ea typeface="+mn-lt"/>
                <a:cs typeface="+mn-lt"/>
              </a:rPr>
              <a:t>Fel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rhan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o'r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Siarter</a:t>
            </a:r>
            <a:r>
              <a:rPr lang="en-GB" sz="2800" dirty="0">
                <a:ea typeface="+mn-lt"/>
                <a:cs typeface="+mn-lt"/>
              </a:rPr>
              <a:t>, </a:t>
            </a:r>
            <a:r>
              <a:rPr lang="en-GB" sz="2800" dirty="0" err="1">
                <a:ea typeface="+mn-lt"/>
                <a:cs typeface="+mn-lt"/>
              </a:rPr>
              <a:t>mae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pob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ysgol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unigol</a:t>
            </a:r>
            <a:r>
              <a:rPr lang="en-GB" sz="2800" dirty="0">
                <a:ea typeface="+mn-lt"/>
                <a:cs typeface="+mn-lt"/>
              </a:rPr>
              <a:t> yn </a:t>
            </a:r>
            <a:r>
              <a:rPr lang="en-GB" sz="2800" dirty="0" err="1">
                <a:ea typeface="+mn-lt"/>
                <a:cs typeface="+mn-lt"/>
              </a:rPr>
              <a:t>cwblhau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ymarfer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sylfaenol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i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bennu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defnydd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o'r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iaith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cyn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datblygu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cynllun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gweithredu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i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weithio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tuag</a:t>
            </a:r>
            <a:r>
              <a:rPr lang="en-GB" sz="2800" dirty="0">
                <a:ea typeface="+mn-lt"/>
                <a:cs typeface="+mn-lt"/>
              </a:rPr>
              <a:t> at </a:t>
            </a:r>
            <a:r>
              <a:rPr lang="en-GB" sz="2800" dirty="0" err="1">
                <a:ea typeface="+mn-lt"/>
                <a:cs typeface="+mn-lt"/>
              </a:rPr>
              <a:t>wobr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efydd</a:t>
            </a:r>
            <a:r>
              <a:rPr lang="en-GB" sz="2800" dirty="0">
                <a:ea typeface="+mn-lt"/>
                <a:cs typeface="+mn-lt"/>
              </a:rPr>
              <a:t>, </a:t>
            </a:r>
            <a:r>
              <a:rPr lang="en-GB" sz="2800" dirty="0" err="1">
                <a:ea typeface="+mn-lt"/>
                <a:cs typeface="+mn-lt"/>
              </a:rPr>
              <a:t>arian</a:t>
            </a:r>
            <a:r>
              <a:rPr lang="en-GB" sz="2800" dirty="0">
                <a:ea typeface="+mn-lt"/>
                <a:cs typeface="+mn-lt"/>
              </a:rPr>
              <a:t> neu </a:t>
            </a:r>
            <a:r>
              <a:rPr lang="en-GB" sz="2800" dirty="0" err="1">
                <a:ea typeface="+mn-lt"/>
                <a:cs typeface="+mn-lt"/>
              </a:rPr>
              <a:t>aur</a:t>
            </a:r>
            <a:r>
              <a:rPr lang="en-GB" sz="2800" dirty="0">
                <a:ea typeface="+mn-lt"/>
                <a:cs typeface="+mn-lt"/>
              </a:rPr>
              <a:t>. </a:t>
            </a:r>
            <a:r>
              <a:rPr lang="en-GB" sz="2800" dirty="0" err="1">
                <a:ea typeface="+mn-lt"/>
                <a:cs typeface="+mn-lt"/>
              </a:rPr>
              <a:t>Mae'r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cynllun</a:t>
            </a:r>
            <a:r>
              <a:rPr lang="en-GB" sz="2800" dirty="0">
                <a:ea typeface="+mn-lt"/>
                <a:cs typeface="+mn-lt"/>
              </a:rPr>
              <a:t> yn </a:t>
            </a:r>
            <a:r>
              <a:rPr lang="en-GB" sz="2800" dirty="0" err="1">
                <a:ea typeface="+mn-lt"/>
                <a:cs typeface="+mn-lt"/>
              </a:rPr>
              <a:t>annog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cyfranogiad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gan</a:t>
            </a:r>
            <a:r>
              <a:rPr lang="en-GB" sz="2800" dirty="0">
                <a:ea typeface="+mn-lt"/>
                <a:cs typeface="+mn-lt"/>
              </a:rPr>
              <a:t> bob </a:t>
            </a:r>
            <a:r>
              <a:rPr lang="en-GB" sz="2800" dirty="0" err="1">
                <a:ea typeface="+mn-lt"/>
                <a:cs typeface="+mn-lt"/>
              </a:rPr>
              <a:t>aelod</a:t>
            </a:r>
            <a:r>
              <a:rPr lang="en-GB" sz="2800" dirty="0">
                <a:ea typeface="+mn-lt"/>
                <a:cs typeface="+mn-lt"/>
              </a:rPr>
              <a:t> o </a:t>
            </a:r>
            <a:r>
              <a:rPr lang="en-GB" sz="2800" dirty="0" err="1">
                <a:ea typeface="+mn-lt"/>
                <a:cs typeface="+mn-lt"/>
              </a:rPr>
              <a:t>gymuned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yr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ysgol</a:t>
            </a:r>
            <a:r>
              <a:rPr lang="en-GB" sz="2800" dirty="0">
                <a:ea typeface="+mn-lt"/>
                <a:cs typeface="+mn-lt"/>
              </a:rPr>
              <a:t> - yn </a:t>
            </a:r>
            <a:r>
              <a:rPr lang="en-GB" sz="2800" dirty="0" err="1">
                <a:ea typeface="+mn-lt"/>
                <a:cs typeface="+mn-lt"/>
              </a:rPr>
              <a:t>ddisgyblion</a:t>
            </a:r>
            <a:r>
              <a:rPr lang="en-GB" sz="2800" dirty="0">
                <a:ea typeface="+mn-lt"/>
                <a:cs typeface="+mn-lt"/>
              </a:rPr>
              <a:t>, </a:t>
            </a:r>
            <a:r>
              <a:rPr lang="en-GB" sz="2800" dirty="0" err="1">
                <a:ea typeface="+mn-lt"/>
                <a:cs typeface="+mn-lt"/>
              </a:rPr>
              <a:t>rhieni</a:t>
            </a:r>
            <a:r>
              <a:rPr lang="en-GB" sz="2800" dirty="0">
                <a:ea typeface="+mn-lt"/>
                <a:cs typeface="+mn-lt"/>
              </a:rPr>
              <a:t>, </a:t>
            </a:r>
            <a:r>
              <a:rPr lang="en-GB" sz="2800" dirty="0" err="1">
                <a:ea typeface="+mn-lt"/>
                <a:cs typeface="+mn-lt"/>
              </a:rPr>
              <a:t>llywodraethwyr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ysgol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a'r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gymuned</a:t>
            </a:r>
            <a:r>
              <a:rPr lang="en-GB" sz="2800" dirty="0">
                <a:ea typeface="+mn-lt"/>
                <a:cs typeface="+mn-lt"/>
              </a:rPr>
              <a:t> </a:t>
            </a:r>
            <a:r>
              <a:rPr lang="en-GB" sz="2800" dirty="0" err="1">
                <a:ea typeface="+mn-lt"/>
                <a:cs typeface="+mn-lt"/>
              </a:rPr>
              <a:t>ehangach</a:t>
            </a:r>
            <a:r>
              <a:rPr lang="en-GB" sz="2800" dirty="0">
                <a:ea typeface="+mn-lt"/>
                <a:cs typeface="+mn-lt"/>
              </a:rPr>
              <a:t>.</a:t>
            </a:r>
            <a:endParaRPr lang="en-GB" sz="2800" dirty="0"/>
          </a:p>
          <a:p>
            <a:pPr marL="0" indent="0">
              <a:buNone/>
            </a:pPr>
            <a:r>
              <a:rPr lang="en-GB" sz="2800" dirty="0">
                <a:ea typeface="+mn-lt"/>
                <a:cs typeface="+mn-lt"/>
              </a:rPr>
              <a:t>     </a:t>
            </a:r>
            <a:endParaRPr lang="en-GB" dirty="0"/>
          </a:p>
        </p:txBody>
      </p:sp>
      <p:pic>
        <p:nvPicPr>
          <p:cNvPr id="4" name="Picture 4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E1D2929C-CC41-4819-93D7-C92D7BFD0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2505" y="5206012"/>
            <a:ext cx="1204470" cy="1464036"/>
          </a:xfrm>
          <a:prstGeom prst="rect">
            <a:avLst/>
          </a:prstGeom>
        </p:spPr>
      </p:pic>
      <p:pic>
        <p:nvPicPr>
          <p:cNvPr id="8" name="Picture 8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2350970C-AEC3-41E9-99BF-499973237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1818" y="5206012"/>
            <a:ext cx="1204470" cy="1434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499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4AE9C-53C0-484A-B49B-CA77E2167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504" y="182742"/>
            <a:ext cx="8097079" cy="94369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 err="1">
                <a:solidFill>
                  <a:schemeClr val="tx1"/>
                </a:solidFill>
              </a:rPr>
              <a:t>Ydych</a:t>
            </a:r>
            <a:r>
              <a:rPr lang="en-GB" sz="4400" b="1" dirty="0">
                <a:solidFill>
                  <a:schemeClr val="tx1"/>
                </a:solidFill>
              </a:rPr>
              <a:t> chi </a:t>
            </a:r>
            <a:r>
              <a:rPr lang="en-GB" sz="4400" b="1" dirty="0" err="1">
                <a:solidFill>
                  <a:schemeClr val="tx1"/>
                </a:solidFill>
              </a:rPr>
              <a:t>wedi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clywed</a:t>
            </a:r>
            <a:r>
              <a:rPr lang="en-GB" sz="4400" b="1" dirty="0">
                <a:solidFill>
                  <a:schemeClr val="tx1"/>
                </a:solidFill>
              </a:rPr>
              <a:t>……?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3826E-937D-4741-846A-46F282E4B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6434"/>
            <a:ext cx="11887200" cy="5548824"/>
          </a:xfrm>
        </p:spPr>
        <p:txBody>
          <a:bodyPr>
            <a:normAutofit/>
          </a:bodyPr>
          <a:lstStyle/>
          <a:p>
            <a:r>
              <a:rPr lang="en-GB" sz="2000" dirty="0"/>
              <a:t>Mae Y CWRICWLWM I GYMRU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gyhoeddi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28ain o </a:t>
            </a:r>
            <a:r>
              <a:rPr lang="en-GB" sz="2000" dirty="0" err="1"/>
              <a:t>Ionawr</a:t>
            </a:r>
            <a:r>
              <a:rPr lang="en-GB" sz="2000" dirty="0"/>
              <a:t>, 2020.</a:t>
            </a:r>
          </a:p>
          <a:p>
            <a:r>
              <a:rPr lang="en-GB" sz="2000" dirty="0" err="1"/>
              <a:t>Bydd</a:t>
            </a:r>
            <a:r>
              <a:rPr lang="en-GB" sz="2000" dirty="0"/>
              <a:t> Y CWRICWLWM I GYMRU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newid</a:t>
            </a:r>
            <a:r>
              <a:rPr lang="en-GB" sz="2000" dirty="0"/>
              <a:t> y </a:t>
            </a:r>
            <a:r>
              <a:rPr lang="en-GB" sz="2000" dirty="0" err="1"/>
              <a:t>ffordd</a:t>
            </a:r>
            <a:r>
              <a:rPr lang="en-GB" sz="2000" dirty="0"/>
              <a:t> </a:t>
            </a:r>
            <a:r>
              <a:rPr lang="en-GB" sz="2000" dirty="0" err="1"/>
              <a:t>mae</a:t>
            </a:r>
            <a:r>
              <a:rPr lang="en-GB" sz="2000" dirty="0"/>
              <a:t> plant a </a:t>
            </a:r>
            <a:r>
              <a:rPr lang="en-GB" sz="2000" dirty="0" err="1"/>
              <a:t>phobl</a:t>
            </a:r>
            <a:r>
              <a:rPr lang="en-GB" sz="2000" dirty="0"/>
              <a:t> </a:t>
            </a:r>
            <a:r>
              <a:rPr lang="en-GB" sz="2000" dirty="0" err="1"/>
              <a:t>ifanc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o </a:t>
            </a:r>
            <a:r>
              <a:rPr lang="en-GB" sz="2000" dirty="0" err="1"/>
              <a:t>fis</a:t>
            </a:r>
            <a:r>
              <a:rPr lang="en-GB" sz="2000" dirty="0"/>
              <a:t> Medi 2022 </a:t>
            </a:r>
            <a:r>
              <a:rPr lang="en-GB" sz="2000" dirty="0" err="1"/>
              <a:t>ymlaen</a:t>
            </a:r>
            <a:r>
              <a:rPr lang="en-GB" sz="2000" dirty="0"/>
              <a:t>.</a:t>
            </a:r>
          </a:p>
          <a:p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gyfrifol</a:t>
            </a:r>
            <a:r>
              <a:rPr lang="en-GB" sz="2000" dirty="0"/>
              <a:t> am </a:t>
            </a:r>
            <a:r>
              <a:rPr lang="en-GB" sz="2000" dirty="0" err="1"/>
              <a:t>ysgrifennu</a:t>
            </a:r>
            <a:r>
              <a:rPr lang="en-GB" sz="2000" dirty="0"/>
              <a:t>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hunain</a:t>
            </a:r>
            <a:r>
              <a:rPr lang="en-GB" sz="2000" dirty="0"/>
              <a:t> (</a:t>
            </a:r>
            <a:r>
              <a:rPr lang="en-GB" sz="2000" dirty="0" err="1"/>
              <a:t>hynny</a:t>
            </a:r>
            <a:r>
              <a:rPr lang="en-GB" sz="2000" dirty="0"/>
              <a:t> </a:t>
            </a:r>
            <a:r>
              <a:rPr lang="en-GB" sz="2000" dirty="0" err="1"/>
              <a:t>yw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penderfynu</a:t>
            </a:r>
            <a:r>
              <a:rPr lang="en-GB" sz="2000" dirty="0"/>
              <a:t> </a:t>
            </a:r>
            <a:r>
              <a:rPr lang="en-GB" sz="2000" b="1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ddylen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, </a:t>
            </a:r>
            <a:r>
              <a:rPr lang="en-GB" sz="2000" b="1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ddylen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a </a:t>
            </a:r>
            <a:r>
              <a:rPr lang="en-GB" sz="2000" b="1" dirty="0" err="1"/>
              <a:t>pham</a:t>
            </a:r>
            <a:r>
              <a:rPr lang="en-GB" sz="2000" dirty="0"/>
              <a:t> </a:t>
            </a:r>
            <a:r>
              <a:rPr lang="en-GB" sz="2000" dirty="0" err="1"/>
              <a:t>ddylen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</a:t>
            </a:r>
            <a:r>
              <a:rPr lang="en-GB" sz="2000" dirty="0" err="1"/>
              <a:t>hyn</a:t>
            </a:r>
            <a:r>
              <a:rPr lang="en-GB" sz="2000" dirty="0"/>
              <a:t>).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 algn="ctr">
              <a:buNone/>
            </a:pPr>
            <a:endParaRPr lang="en-GB" sz="2000" b="1" u="sng" dirty="0"/>
          </a:p>
          <a:p>
            <a:pPr marL="0" indent="0" algn="ctr">
              <a:buNone/>
            </a:pPr>
            <a:r>
              <a:rPr lang="en-GB" sz="2000" b="1" u="sng" dirty="0" err="1"/>
              <a:t>Newidiadau</a:t>
            </a:r>
            <a:r>
              <a:rPr lang="en-GB" sz="2000" b="1" u="sng" dirty="0"/>
              <a:t> </a:t>
            </a:r>
            <a:r>
              <a:rPr lang="en-GB" sz="2000" b="1" u="sng" dirty="0" err="1"/>
              <a:t>mwyaf</a:t>
            </a:r>
            <a:r>
              <a:rPr lang="en-GB" sz="2000" b="1" u="sng" dirty="0"/>
              <a:t> </a:t>
            </a:r>
            <a:r>
              <a:rPr lang="en-GB" sz="2000" b="1" u="sng" dirty="0" err="1"/>
              <a:t>amlwg</a:t>
            </a:r>
            <a:r>
              <a:rPr lang="en-GB" sz="2000" b="1" u="sng" dirty="0"/>
              <a:t>:</a:t>
            </a:r>
          </a:p>
          <a:p>
            <a:pPr>
              <a:buAutoNum type="arabicPeriod"/>
            </a:pPr>
            <a:r>
              <a:rPr lang="en-GB" sz="2000" dirty="0" err="1"/>
              <a:t>Fydd</a:t>
            </a:r>
            <a:r>
              <a:rPr lang="en-GB" sz="2000" dirty="0"/>
              <a:t> neb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dweud</a:t>
            </a:r>
            <a:r>
              <a:rPr lang="en-GB" sz="2000" dirty="0"/>
              <a:t>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ysgolion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union </a:t>
            </a:r>
            <a:r>
              <a:rPr lang="en-GB" sz="2000" dirty="0" err="1"/>
              <a:t>i’w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gwersi</a:t>
            </a:r>
            <a:r>
              <a:rPr lang="en-GB" sz="2000" dirty="0"/>
              <a:t>;</a:t>
            </a:r>
          </a:p>
          <a:p>
            <a:pPr>
              <a:buAutoNum type="arabicPeriod"/>
            </a:pPr>
            <a:r>
              <a:rPr lang="en-GB" sz="2000" dirty="0" err="1"/>
              <a:t>Ond</a:t>
            </a:r>
            <a:r>
              <a:rPr lang="en-GB" sz="2000" dirty="0"/>
              <a:t>, </a:t>
            </a:r>
            <a:r>
              <a:rPr lang="en-GB" sz="2000" dirty="0" err="1"/>
              <a:t>fe</a:t>
            </a:r>
            <a:r>
              <a:rPr lang="en-GB" sz="2000" dirty="0"/>
              <a:t> </a:t>
            </a:r>
            <a:r>
              <a:rPr lang="en-GB" sz="2000" dirty="0" err="1"/>
              <a:t>fydd</a:t>
            </a:r>
            <a:r>
              <a:rPr lang="en-GB" sz="2000" dirty="0"/>
              <a:t> </a:t>
            </a:r>
            <a:r>
              <a:rPr lang="en-GB" sz="2000" dirty="0" err="1"/>
              <a:t>yna</a:t>
            </a:r>
            <a:r>
              <a:rPr lang="en-GB" sz="2000" dirty="0"/>
              <a:t> </a:t>
            </a:r>
            <a:r>
              <a:rPr lang="en-GB" sz="2000" dirty="0" err="1"/>
              <a:t>ddeddf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dweud</a:t>
            </a:r>
            <a:r>
              <a:rPr lang="en-GB" sz="2000" dirty="0"/>
              <a:t>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fydd</a:t>
            </a:r>
            <a:r>
              <a:rPr lang="en-GB" sz="2000" dirty="0"/>
              <a:t> RHAID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;</a:t>
            </a:r>
          </a:p>
          <a:p>
            <a:pPr>
              <a:buAutoNum type="arabicPeriod"/>
            </a:pPr>
            <a:r>
              <a:rPr lang="en-GB" sz="2000" dirty="0" err="1"/>
              <a:t>Bydd</a:t>
            </a:r>
            <a:r>
              <a:rPr lang="en-GB" sz="2000" dirty="0"/>
              <a:t> </a:t>
            </a:r>
            <a:r>
              <a:rPr lang="en-GB" sz="2000" dirty="0" err="1"/>
              <a:t>rhaid</a:t>
            </a:r>
            <a:r>
              <a:rPr lang="en-GB" sz="2000" dirty="0"/>
              <a:t> bod </a:t>
            </a:r>
            <a:r>
              <a:rPr lang="en-GB" sz="2000" dirty="0" err="1"/>
              <a:t>pob</a:t>
            </a:r>
            <a:r>
              <a:rPr lang="en-GB" sz="2000" dirty="0"/>
              <a:t> </a:t>
            </a:r>
            <a:r>
              <a:rPr lang="en-GB" sz="2000" dirty="0" err="1"/>
              <a:t>ysgol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ysgrifennu</a:t>
            </a:r>
            <a:r>
              <a:rPr lang="en-GB" sz="2000" dirty="0"/>
              <a:t> </a:t>
            </a:r>
            <a:r>
              <a:rPr lang="en-GB" sz="2000" dirty="0" err="1"/>
              <a:t>cwricwlwm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helpu</a:t>
            </a:r>
            <a:r>
              <a:rPr lang="en-GB" sz="2000" dirty="0"/>
              <a:t> plant a </a:t>
            </a:r>
            <a:r>
              <a:rPr lang="en-GB" sz="2000" dirty="0" err="1"/>
              <a:t>phobl</a:t>
            </a:r>
            <a:r>
              <a:rPr lang="en-GB" sz="2000" dirty="0"/>
              <a:t> </a:t>
            </a:r>
            <a:r>
              <a:rPr lang="en-GB" sz="2000" dirty="0" err="1"/>
              <a:t>ifanc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gyflawni’r</a:t>
            </a:r>
            <a:r>
              <a:rPr lang="en-GB" sz="2000" dirty="0"/>
              <a:t> 4 </a:t>
            </a:r>
            <a:r>
              <a:rPr lang="en-GB" sz="2000" dirty="0" err="1"/>
              <a:t>prif</a:t>
            </a:r>
            <a:r>
              <a:rPr lang="en-GB" sz="2000" dirty="0"/>
              <a:t> nod, </a:t>
            </a:r>
            <a:r>
              <a:rPr lang="en-GB" sz="2000" dirty="0" err="1"/>
              <a:t>sef</a:t>
            </a:r>
            <a:r>
              <a:rPr lang="en-GB" sz="2000" dirty="0"/>
              <a:t> Y PEDWAR DIBEN.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73A2FDF-95B0-634A-B2C2-7699265C2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6073" y="3057996"/>
            <a:ext cx="1636827" cy="1157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3029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6CEE0B6-9850-A54C-BD69-E9A33D0CD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500" y="32506"/>
            <a:ext cx="9105900" cy="682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415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4AE9C-53C0-484A-B49B-CA77E2167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467" y="182742"/>
            <a:ext cx="8097079" cy="943692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6 </a:t>
            </a:r>
            <a:r>
              <a:rPr lang="en-GB" sz="4400" b="1" dirty="0" err="1">
                <a:solidFill>
                  <a:schemeClr val="tx1"/>
                </a:solidFill>
              </a:rPr>
              <a:t>Maes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Dysgu</a:t>
            </a:r>
            <a:r>
              <a:rPr lang="en-GB" sz="4400" b="1" dirty="0">
                <a:solidFill>
                  <a:schemeClr val="tx1"/>
                </a:solidFill>
              </a:rPr>
              <a:t> a </a:t>
            </a:r>
            <a:r>
              <a:rPr lang="en-GB" sz="4400" b="1" dirty="0" err="1">
                <a:solidFill>
                  <a:schemeClr val="tx1"/>
                </a:solidFill>
              </a:rPr>
              <a:t>Phrofiad</a:t>
            </a:r>
            <a:endParaRPr lang="en-GB" sz="4400" b="1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636913-AB0D-B34B-83FF-E84B6758B6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180"/>
          <a:stretch/>
        </p:blipFill>
        <p:spPr>
          <a:xfrm>
            <a:off x="1041124" y="969960"/>
            <a:ext cx="9606983" cy="570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287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09FF4-054A-422F-B1B8-975EAF824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0284" y="148092"/>
            <a:ext cx="8596668" cy="78466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Beth </a:t>
            </a:r>
            <a:r>
              <a:rPr lang="en-GB" sz="4400" b="1" dirty="0" err="1">
                <a:solidFill>
                  <a:schemeClr val="tx1"/>
                </a:solidFill>
              </a:rPr>
              <a:t>sy’n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digwydd</a:t>
            </a:r>
            <a:r>
              <a:rPr lang="en-GB" sz="4400" b="1" dirty="0">
                <a:solidFill>
                  <a:schemeClr val="tx1"/>
                </a:solidFill>
              </a:rPr>
              <a:t> a </a:t>
            </a:r>
            <a:r>
              <a:rPr lang="en-GB" sz="4400" b="1" dirty="0" err="1">
                <a:solidFill>
                  <a:schemeClr val="tx1"/>
                </a:solidFill>
              </a:rPr>
              <a:t>phryd</a:t>
            </a:r>
            <a:r>
              <a:rPr lang="en-GB" sz="4400" b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11EFBD-F846-614F-AB9C-3C7F437A24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085850"/>
            <a:ext cx="12155956" cy="5624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528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E4C458-F996-4D93-B1E6-2BEA24116A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693" y="268857"/>
            <a:ext cx="8815136" cy="63202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444683-0249-41EA-A0E8-FE0CC3EE3B76}"/>
              </a:ext>
            </a:extLst>
          </p:cNvPr>
          <p:cNvSpPr txBox="1"/>
          <p:nvPr/>
        </p:nvSpPr>
        <p:spPr>
          <a:xfrm>
            <a:off x="2655278" y="2582614"/>
            <a:ext cx="603152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4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… </a:t>
            </a:r>
            <a:r>
              <a:rPr lang="en-GB" sz="10400" b="1" dirty="0" err="1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ond</a:t>
            </a:r>
            <a:r>
              <a:rPr lang="en-GB" sz="104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3086986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4AE9C-53C0-484A-B49B-CA77E2167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391" y="103228"/>
            <a:ext cx="9939131" cy="771415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 err="1">
                <a:solidFill>
                  <a:schemeClr val="tx1"/>
                </a:solidFill>
              </a:rPr>
              <a:t>Fframwaith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Llythrennedd</a:t>
            </a:r>
            <a:r>
              <a:rPr lang="en-GB" sz="4400" b="1" dirty="0">
                <a:solidFill>
                  <a:schemeClr val="tx1"/>
                </a:solidFill>
              </a:rPr>
              <a:t> a </a:t>
            </a:r>
            <a:r>
              <a:rPr lang="en-GB" sz="4400" b="1" dirty="0" err="1">
                <a:solidFill>
                  <a:schemeClr val="tx1"/>
                </a:solidFill>
              </a:rPr>
              <a:t>Rhifedd</a:t>
            </a:r>
            <a:endParaRPr lang="en-GB" sz="4400" b="1" dirty="0">
              <a:solidFill>
                <a:schemeClr val="tx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1283653-B2C6-4A9E-AB50-5A90AEEF2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52939"/>
            <a:ext cx="12192000" cy="5601833"/>
          </a:xfrm>
        </p:spPr>
        <p:txBody>
          <a:bodyPr>
            <a:normAutofit fontScale="85000" lnSpcReduction="10000"/>
          </a:bodyPr>
          <a:lstStyle/>
          <a:p>
            <a:r>
              <a:rPr lang="en-GB" sz="2400" b="1" dirty="0" err="1"/>
              <a:t>Bydd</a:t>
            </a:r>
            <a:r>
              <a:rPr lang="en-GB" sz="2400" b="1" dirty="0"/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llythrennedd</a:t>
            </a:r>
            <a:r>
              <a:rPr lang="en-GB" sz="2400" b="1" dirty="0">
                <a:highlight>
                  <a:srgbClr val="FFFF00"/>
                </a:highlight>
              </a:rPr>
              <a:t>, </a:t>
            </a:r>
            <a:r>
              <a:rPr lang="en-GB" sz="2400" b="1" dirty="0" err="1">
                <a:highlight>
                  <a:srgbClr val="FFFF00"/>
                </a:highlight>
              </a:rPr>
              <a:t>rhifedd</a:t>
            </a:r>
            <a:r>
              <a:rPr lang="en-GB" sz="2400" b="1" dirty="0">
                <a:highlight>
                  <a:srgbClr val="FFFF00"/>
                </a:highlight>
              </a:rPr>
              <a:t> a </a:t>
            </a:r>
            <a:r>
              <a:rPr lang="en-GB" sz="2400" b="1" dirty="0" err="1">
                <a:highlight>
                  <a:srgbClr val="FFFF00"/>
                </a:highlight>
              </a:rPr>
              <a:t>chymhwysedd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digidol</a:t>
            </a:r>
            <a:r>
              <a:rPr lang="en-GB" sz="2400" b="1" dirty="0">
                <a:highlight>
                  <a:srgbClr val="FFFF00"/>
                </a:highlight>
              </a:rPr>
              <a:t> yn </a:t>
            </a:r>
            <a:r>
              <a:rPr lang="en-GB" sz="2400" b="1" dirty="0" err="1">
                <a:highlight>
                  <a:srgbClr val="FFFF00"/>
                </a:highlight>
              </a:rPr>
              <a:t>gyfrifoldebau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statudol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ar</a:t>
            </a:r>
            <a:r>
              <a:rPr lang="en-GB" sz="2400" b="1" dirty="0">
                <a:highlight>
                  <a:srgbClr val="FFFF00"/>
                </a:highlight>
              </a:rPr>
              <a:t> draws </a:t>
            </a:r>
            <a:r>
              <a:rPr lang="en-GB" sz="2400" b="1" dirty="0" err="1">
                <a:highlight>
                  <a:srgbClr val="FFFF00"/>
                </a:highlight>
              </a:rPr>
              <a:t>pob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maes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dysgu</a:t>
            </a:r>
            <a:r>
              <a:rPr lang="en-GB" sz="2400" b="1" dirty="0">
                <a:highlight>
                  <a:srgbClr val="FFFF00"/>
                </a:highlight>
              </a:rPr>
              <a:t> a </a:t>
            </a:r>
            <a:r>
              <a:rPr lang="en-GB" sz="2400" b="1" dirty="0" err="1">
                <a:highlight>
                  <a:srgbClr val="FFFF00"/>
                </a:highlight>
              </a:rPr>
              <a:t>phrofiad</a:t>
            </a:r>
            <a:r>
              <a:rPr lang="en-GB" sz="2400" b="1" dirty="0"/>
              <a:t> a </a:t>
            </a:r>
            <a:r>
              <a:rPr lang="en-GB" sz="2400" b="1" dirty="0" err="1"/>
              <a:t>bydd</a:t>
            </a:r>
            <a:r>
              <a:rPr lang="en-GB" sz="2400" b="1" dirty="0"/>
              <a:t> </a:t>
            </a:r>
            <a:r>
              <a:rPr lang="en-GB" sz="2400" b="1" dirty="0" err="1"/>
              <a:t>angen</a:t>
            </a:r>
            <a:r>
              <a:rPr lang="en-GB" sz="2400" b="1" dirty="0"/>
              <a:t> </a:t>
            </a:r>
            <a:r>
              <a:rPr lang="en-GB" sz="2400" b="1" dirty="0" err="1"/>
              <a:t>eu</a:t>
            </a:r>
            <a:r>
              <a:rPr lang="en-GB" sz="2400" b="1" dirty="0"/>
              <a:t> </a:t>
            </a:r>
            <a:r>
              <a:rPr lang="en-GB" sz="2400" b="1" dirty="0" err="1"/>
              <a:t>hystyried</a:t>
            </a:r>
            <a:r>
              <a:rPr lang="en-GB" sz="2400" b="1" dirty="0"/>
              <a:t> </a:t>
            </a:r>
            <a:r>
              <a:rPr lang="en-GB" sz="2400" b="1" dirty="0" err="1"/>
              <a:t>ym</a:t>
            </a:r>
            <a:r>
              <a:rPr lang="en-GB" sz="2400" b="1" dirty="0"/>
              <a:t> </a:t>
            </a:r>
            <a:r>
              <a:rPr lang="en-GB" sz="2400" b="1" dirty="0" err="1"/>
              <a:t>mhob</a:t>
            </a:r>
            <a:r>
              <a:rPr lang="en-GB" sz="2400" b="1" dirty="0"/>
              <a:t> </a:t>
            </a:r>
            <a:r>
              <a:rPr lang="en-GB" sz="2400" b="1" dirty="0" err="1"/>
              <a:t>agwedd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ddylunio’r</a:t>
            </a:r>
            <a:r>
              <a:rPr lang="en-GB" sz="2400" b="1" dirty="0"/>
              <a:t> </a:t>
            </a:r>
            <a:r>
              <a:rPr lang="en-GB" sz="2400" b="1" dirty="0" err="1"/>
              <a:t>cwricwlwm</a:t>
            </a:r>
            <a:r>
              <a:rPr lang="en-GB" sz="2400" b="1" dirty="0"/>
              <a:t>. </a:t>
            </a:r>
            <a:r>
              <a:rPr lang="en-GB" sz="2400" b="1" dirty="0" err="1"/>
              <a:t>Cyfrifoldeb</a:t>
            </a:r>
            <a:r>
              <a:rPr lang="en-GB" sz="2400" b="1" dirty="0"/>
              <a:t> </a:t>
            </a:r>
            <a:r>
              <a:rPr lang="en-GB" sz="2400" b="1" dirty="0" err="1"/>
              <a:t>yr</a:t>
            </a:r>
            <a:r>
              <a:rPr lang="en-GB" sz="2400" b="1" dirty="0"/>
              <a:t> </a:t>
            </a:r>
            <a:r>
              <a:rPr lang="en-GB" sz="2400" b="1" dirty="0" err="1"/>
              <a:t>athrawon</a:t>
            </a:r>
            <a:r>
              <a:rPr lang="en-GB" sz="2400" b="1" dirty="0"/>
              <a:t> </a:t>
            </a:r>
            <a:r>
              <a:rPr lang="en-GB" sz="2400" b="1" dirty="0" err="1"/>
              <a:t>fydd</a:t>
            </a:r>
            <a:r>
              <a:rPr lang="en-GB" sz="2400" b="1" dirty="0"/>
              <a:t> </a:t>
            </a:r>
            <a:r>
              <a:rPr lang="en-GB" sz="2400" b="1" dirty="0" err="1"/>
              <a:t>cynllunio</a:t>
            </a:r>
            <a:r>
              <a:rPr lang="en-GB" sz="2400" b="1" dirty="0"/>
              <a:t> </a:t>
            </a:r>
            <a:r>
              <a:rPr lang="en-GB" sz="2400" b="1" dirty="0" err="1"/>
              <a:t>cynnydd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draws </a:t>
            </a:r>
            <a:r>
              <a:rPr lang="en-GB" sz="2400" b="1" dirty="0" err="1"/>
              <a:t>yr</a:t>
            </a:r>
            <a:r>
              <a:rPr lang="en-GB" sz="2400" b="1" dirty="0"/>
              <a:t> </a:t>
            </a:r>
            <a:r>
              <a:rPr lang="en-GB" sz="2400" b="1" dirty="0" err="1"/>
              <a:t>holl</a:t>
            </a:r>
            <a:r>
              <a:rPr lang="en-GB" sz="2400" b="1" dirty="0"/>
              <a:t> </a:t>
            </a:r>
            <a:r>
              <a:rPr lang="en-GB" sz="2400" b="1" dirty="0" err="1"/>
              <a:t>ystod</a:t>
            </a:r>
            <a:r>
              <a:rPr lang="en-GB" sz="2400" b="1" dirty="0"/>
              <a:t> o </a:t>
            </a:r>
            <a:r>
              <a:rPr lang="en-GB" sz="2400" b="1" dirty="0" err="1"/>
              <a:t>sgiliau</a:t>
            </a:r>
            <a:r>
              <a:rPr lang="en-GB" sz="2400" b="1" dirty="0"/>
              <a:t> o ran </a:t>
            </a:r>
            <a:r>
              <a:rPr lang="en-GB" sz="2400" b="1" dirty="0" err="1"/>
              <a:t>llythrennedd</a:t>
            </a:r>
            <a:r>
              <a:rPr lang="en-GB" sz="2400" b="1" dirty="0"/>
              <a:t>, </a:t>
            </a:r>
            <a:r>
              <a:rPr lang="en-GB" sz="2400" b="1" dirty="0" err="1"/>
              <a:t>rhifedd</a:t>
            </a:r>
            <a:r>
              <a:rPr lang="en-GB" sz="2400" b="1" dirty="0"/>
              <a:t> a </a:t>
            </a:r>
            <a:r>
              <a:rPr lang="en-GB" sz="2400" b="1" dirty="0" err="1"/>
              <a:t>sgiliau</a:t>
            </a:r>
            <a:r>
              <a:rPr lang="en-GB" sz="2400" b="1" dirty="0"/>
              <a:t> </a:t>
            </a:r>
            <a:r>
              <a:rPr lang="en-GB" sz="2400" b="1" dirty="0" err="1"/>
              <a:t>digidol</a:t>
            </a:r>
            <a:r>
              <a:rPr lang="en-GB" sz="2400" b="1" dirty="0"/>
              <a:t>.</a:t>
            </a:r>
          </a:p>
          <a:p>
            <a:endParaRPr lang="en-GB" sz="2400" b="1" dirty="0"/>
          </a:p>
          <a:p>
            <a:r>
              <a:rPr lang="en-GB" sz="2400" b="1" dirty="0"/>
              <a:t>Mater </a:t>
            </a:r>
            <a:r>
              <a:rPr lang="en-GB" sz="2400" b="1" dirty="0" err="1"/>
              <a:t>i’w</a:t>
            </a:r>
            <a:r>
              <a:rPr lang="en-GB" sz="2400" b="1" dirty="0"/>
              <a:t> </a:t>
            </a:r>
            <a:r>
              <a:rPr lang="en-GB" sz="2400" b="1" dirty="0" err="1"/>
              <a:t>benderfynu</a:t>
            </a:r>
            <a:r>
              <a:rPr lang="en-GB" sz="2400" b="1" dirty="0"/>
              <a:t> </a:t>
            </a:r>
            <a:r>
              <a:rPr lang="en-GB" sz="2400" b="1" dirty="0" err="1"/>
              <a:t>arno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lefel</a:t>
            </a:r>
            <a:r>
              <a:rPr lang="en-GB" sz="2400" b="1" dirty="0"/>
              <a:t> </a:t>
            </a:r>
            <a:r>
              <a:rPr lang="en-GB" sz="2400" b="1" dirty="0" err="1"/>
              <a:t>leol</a:t>
            </a:r>
            <a:r>
              <a:rPr lang="en-GB" sz="2400" b="1" dirty="0"/>
              <a:t> </a:t>
            </a:r>
            <a:r>
              <a:rPr lang="en-GB" sz="2400" b="1" dirty="0" err="1"/>
              <a:t>yw</a:t>
            </a:r>
            <a:r>
              <a:rPr lang="en-GB" sz="2400" b="1" dirty="0"/>
              <a:t> </a:t>
            </a:r>
            <a:r>
              <a:rPr lang="en-GB" sz="2400" b="1" dirty="0" err="1"/>
              <a:t>sut</a:t>
            </a:r>
            <a:r>
              <a:rPr lang="en-GB" sz="2400" b="1" dirty="0"/>
              <a:t> y </a:t>
            </a:r>
            <a:r>
              <a:rPr lang="en-GB" sz="2400" b="1" dirty="0" err="1"/>
              <a:t>bydd</a:t>
            </a:r>
            <a:r>
              <a:rPr lang="en-GB" sz="2400" b="1" dirty="0"/>
              <a:t> </a:t>
            </a:r>
            <a:r>
              <a:rPr lang="en-GB" sz="2400" b="1" dirty="0" err="1"/>
              <a:t>sgiliau</a:t>
            </a:r>
            <a:r>
              <a:rPr lang="en-GB" sz="2400" b="1" dirty="0"/>
              <a:t> </a:t>
            </a:r>
            <a:r>
              <a:rPr lang="en-GB" sz="2400" b="1" dirty="0" err="1"/>
              <a:t>llythrennedd</a:t>
            </a:r>
            <a:r>
              <a:rPr lang="en-GB" sz="2400" b="1" dirty="0"/>
              <a:t>, </a:t>
            </a:r>
            <a:r>
              <a:rPr lang="en-GB" sz="2400" b="1" dirty="0" err="1"/>
              <a:t>rhifedd</a:t>
            </a:r>
            <a:r>
              <a:rPr lang="en-GB" sz="2400" b="1" dirty="0"/>
              <a:t> a </a:t>
            </a:r>
            <a:r>
              <a:rPr lang="en-GB" sz="2400" b="1" dirty="0" err="1"/>
              <a:t>chymhwysedd</a:t>
            </a:r>
            <a:r>
              <a:rPr lang="en-GB" sz="2400" b="1" dirty="0"/>
              <a:t> </a:t>
            </a:r>
            <a:r>
              <a:rPr lang="en-GB" sz="2400" b="1" dirty="0" err="1"/>
              <a:t>digidol</a:t>
            </a:r>
            <a:r>
              <a:rPr lang="en-GB" sz="2400" b="1" dirty="0"/>
              <a:t> yn </a:t>
            </a:r>
            <a:r>
              <a:rPr lang="en-GB" sz="2400" b="1" dirty="0" err="1"/>
              <a:t>cael</a:t>
            </a:r>
            <a:r>
              <a:rPr lang="en-GB" sz="2400" b="1" dirty="0"/>
              <a:t> </a:t>
            </a:r>
            <a:r>
              <a:rPr lang="en-GB" sz="2400" b="1" dirty="0" err="1"/>
              <a:t>eu</a:t>
            </a:r>
            <a:r>
              <a:rPr lang="en-GB" sz="2400" b="1" dirty="0"/>
              <a:t> </a:t>
            </a:r>
            <a:r>
              <a:rPr lang="en-GB" sz="2400" b="1" dirty="0" err="1"/>
              <a:t>datblygu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draws </a:t>
            </a:r>
            <a:r>
              <a:rPr lang="en-GB" sz="2400" b="1" dirty="0" err="1"/>
              <a:t>pob</a:t>
            </a:r>
            <a:r>
              <a:rPr lang="en-GB" sz="2400" b="1" dirty="0"/>
              <a:t> </a:t>
            </a:r>
            <a:r>
              <a:rPr lang="en-GB" sz="2400" b="1" dirty="0" err="1"/>
              <a:t>maes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 a </a:t>
            </a:r>
            <a:r>
              <a:rPr lang="en-GB" sz="2400" b="1" dirty="0" err="1"/>
              <a:t>phrofiad</a:t>
            </a:r>
            <a:r>
              <a:rPr lang="en-GB" sz="2400" b="1" dirty="0"/>
              <a:t> – a </a:t>
            </a:r>
            <a:r>
              <a:rPr lang="en-GB" sz="2400" b="1" dirty="0" err="1"/>
              <a:t>rhaid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hynny</a:t>
            </a:r>
            <a:r>
              <a:rPr lang="en-GB" sz="2400" b="1" dirty="0"/>
              <a:t> </a:t>
            </a:r>
            <a:r>
              <a:rPr lang="en-GB" sz="2400" b="1" dirty="0" err="1"/>
              <a:t>gweddu</a:t>
            </a:r>
            <a:r>
              <a:rPr lang="en-GB" sz="2400" b="1" dirty="0"/>
              <a:t> </a:t>
            </a:r>
            <a:r>
              <a:rPr lang="en-GB" sz="2400" b="1" dirty="0" err="1"/>
              <a:t>hefyd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ddulliau</a:t>
            </a:r>
            <a:r>
              <a:rPr lang="en-GB" sz="2400" b="1" dirty="0"/>
              <a:t> </a:t>
            </a:r>
            <a:r>
              <a:rPr lang="en-GB" sz="2400" b="1" dirty="0" err="1"/>
              <a:t>gweithredu’r</a:t>
            </a:r>
            <a:r>
              <a:rPr lang="en-GB" sz="2400" b="1" dirty="0"/>
              <a:t> </a:t>
            </a:r>
            <a:r>
              <a:rPr lang="en-GB" sz="2400" b="1" dirty="0" err="1"/>
              <a:t>ysgolion</a:t>
            </a:r>
            <a:r>
              <a:rPr lang="en-GB" sz="2400" b="1" dirty="0"/>
              <a:t> </a:t>
            </a:r>
            <a:r>
              <a:rPr lang="en-GB" sz="2400" b="1" dirty="0" err="1"/>
              <a:t>unigol</a:t>
            </a:r>
            <a:r>
              <a:rPr lang="en-GB" sz="2400" b="1" dirty="0"/>
              <a:t>. </a:t>
            </a:r>
            <a:r>
              <a:rPr lang="en-GB" sz="2400" b="1" dirty="0" err="1"/>
              <a:t>Er</a:t>
            </a:r>
            <a:r>
              <a:rPr lang="en-GB" sz="2400" b="1" dirty="0"/>
              <a:t> </a:t>
            </a:r>
            <a:r>
              <a:rPr lang="en-GB" sz="2400" b="1" dirty="0" err="1"/>
              <a:t>mwyn</a:t>
            </a:r>
            <a:r>
              <a:rPr lang="en-GB" sz="2400" b="1" dirty="0"/>
              <a:t> </a:t>
            </a:r>
            <a:r>
              <a:rPr lang="en-GB" sz="2400" b="1" dirty="0" err="1"/>
              <a:t>sicrhau</a:t>
            </a:r>
            <a:r>
              <a:rPr lang="en-GB" sz="2400" b="1" dirty="0"/>
              <a:t> bod </a:t>
            </a:r>
            <a:r>
              <a:rPr lang="en-GB" sz="2400" b="1" dirty="0" err="1"/>
              <a:t>dysgwyr</a:t>
            </a:r>
            <a:r>
              <a:rPr lang="en-GB" sz="2400" b="1" dirty="0"/>
              <a:t> yn </a:t>
            </a:r>
            <a:r>
              <a:rPr lang="en-GB" sz="2400" b="1" dirty="0" err="1"/>
              <a:t>datblygu</a:t>
            </a:r>
            <a:r>
              <a:rPr lang="en-GB" sz="2400" b="1" dirty="0"/>
              <a:t> </a:t>
            </a:r>
            <a:r>
              <a:rPr lang="en-GB" sz="2400" b="1" dirty="0" err="1"/>
              <a:t>lefelau</a:t>
            </a:r>
            <a:r>
              <a:rPr lang="en-GB" sz="2400" b="1" dirty="0"/>
              <a:t> </a:t>
            </a:r>
            <a:r>
              <a:rPr lang="en-GB" sz="2400" b="1" dirty="0" err="1"/>
              <a:t>uchel</a:t>
            </a:r>
            <a:r>
              <a:rPr lang="en-GB" sz="2400" b="1" dirty="0"/>
              <a:t> o </a:t>
            </a:r>
            <a:r>
              <a:rPr lang="en-GB" sz="2400" b="1" dirty="0" err="1"/>
              <a:t>gymhwysedd</a:t>
            </a:r>
            <a:r>
              <a:rPr lang="en-GB" sz="2400" b="1" dirty="0"/>
              <a:t> yn y </a:t>
            </a:r>
            <a:r>
              <a:rPr lang="en-GB" sz="2400" b="1" dirty="0" err="1"/>
              <a:t>sgiliau</a:t>
            </a:r>
            <a:r>
              <a:rPr lang="en-GB" sz="2400" b="1" dirty="0"/>
              <a:t> </a:t>
            </a:r>
            <a:r>
              <a:rPr lang="en-GB" sz="2400" b="1" dirty="0" err="1"/>
              <a:t>hyn</a:t>
            </a:r>
            <a:r>
              <a:rPr lang="en-GB" sz="2400" b="1" dirty="0"/>
              <a:t>, ac yn </a:t>
            </a:r>
            <a:r>
              <a:rPr lang="en-GB" sz="2400" b="1" dirty="0" err="1"/>
              <a:t>cael</a:t>
            </a:r>
            <a:r>
              <a:rPr lang="en-GB" sz="2400" b="1" dirty="0"/>
              <a:t> </a:t>
            </a:r>
            <a:r>
              <a:rPr lang="en-GB" sz="2400" b="1" dirty="0" err="1"/>
              <a:t>digon</a:t>
            </a:r>
            <a:r>
              <a:rPr lang="en-GB" sz="2400" b="1" dirty="0"/>
              <a:t> o </a:t>
            </a:r>
            <a:r>
              <a:rPr lang="en-GB" sz="2400" b="1" dirty="0" err="1"/>
              <a:t>gyfleoedd</a:t>
            </a:r>
            <a:r>
              <a:rPr lang="en-GB" sz="2400" b="1" dirty="0"/>
              <a:t> </a:t>
            </a:r>
            <a:r>
              <a:rPr lang="en-GB" sz="2400" b="1" dirty="0" err="1"/>
              <a:t>i’w</a:t>
            </a:r>
            <a:r>
              <a:rPr lang="en-GB" sz="2400" b="1" dirty="0"/>
              <a:t> </a:t>
            </a:r>
            <a:r>
              <a:rPr lang="en-GB" sz="2400" b="1" dirty="0" err="1"/>
              <a:t>datblygu</a:t>
            </a:r>
            <a:r>
              <a:rPr lang="en-GB" sz="2400" b="1" dirty="0"/>
              <a:t>, </a:t>
            </a:r>
            <a:r>
              <a:rPr lang="en-GB" sz="2400" b="1" dirty="0" err="1"/>
              <a:t>eu</a:t>
            </a:r>
            <a:r>
              <a:rPr lang="en-GB" sz="2400" b="1" dirty="0"/>
              <a:t> </a:t>
            </a:r>
            <a:r>
              <a:rPr lang="en-GB" sz="2400" b="1" dirty="0" err="1"/>
              <a:t>hymestyn</a:t>
            </a:r>
            <a:r>
              <a:rPr lang="en-GB" sz="2400" b="1" dirty="0"/>
              <a:t> </a:t>
            </a:r>
            <a:r>
              <a:rPr lang="en-GB" sz="2400" b="1" dirty="0" err="1"/>
              <a:t>a'u</a:t>
            </a:r>
            <a:r>
              <a:rPr lang="en-GB" sz="2400" b="1" dirty="0"/>
              <a:t> </a:t>
            </a:r>
            <a:r>
              <a:rPr lang="en-GB" sz="2400" b="1" dirty="0" err="1"/>
              <a:t>cymhwyso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draws y </a:t>
            </a:r>
            <a:r>
              <a:rPr lang="en-GB" sz="2400" b="1" dirty="0" err="1"/>
              <a:t>cwricwlwm</a:t>
            </a:r>
            <a:r>
              <a:rPr lang="en-GB" sz="2400" b="1" dirty="0"/>
              <a:t>, </a:t>
            </a:r>
            <a:r>
              <a:rPr lang="en-GB" sz="2400" b="1" dirty="0" err="1">
                <a:highlight>
                  <a:srgbClr val="FFFF00"/>
                </a:highlight>
              </a:rPr>
              <a:t>bydd</a:t>
            </a:r>
            <a:r>
              <a:rPr lang="en-GB" sz="2400" b="1" dirty="0">
                <a:highlight>
                  <a:srgbClr val="FFFF00"/>
                </a:highlight>
              </a:rPr>
              <a:t> y </a:t>
            </a:r>
            <a:r>
              <a:rPr lang="en-GB" sz="2400" b="1" dirty="0" err="1">
                <a:highlight>
                  <a:srgbClr val="FFFF00"/>
                </a:highlight>
              </a:rPr>
              <a:t>Fframwaith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Llythrennedd</a:t>
            </a:r>
            <a:r>
              <a:rPr lang="en-GB" sz="2400" b="1" dirty="0">
                <a:highlight>
                  <a:srgbClr val="FFFF00"/>
                </a:highlight>
              </a:rPr>
              <a:t> a </a:t>
            </a:r>
            <a:r>
              <a:rPr lang="en-GB" sz="2400" b="1" dirty="0" err="1">
                <a:highlight>
                  <a:srgbClr val="FFFF00"/>
                </a:highlight>
              </a:rPr>
              <a:t>Rhifedd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Cenedlaethol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a'r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Fframwaith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Cymhwysedd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Digidol</a:t>
            </a:r>
            <a:r>
              <a:rPr lang="en-GB" sz="2400" b="1" dirty="0">
                <a:highlight>
                  <a:srgbClr val="FFFF00"/>
                </a:highlight>
              </a:rPr>
              <a:t> yn </a:t>
            </a:r>
            <a:r>
              <a:rPr lang="en-GB" sz="2400" b="1" dirty="0" err="1">
                <a:highlight>
                  <a:srgbClr val="FFFF00"/>
                </a:highlight>
              </a:rPr>
              <a:t>parhau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i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fod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ar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gael</a:t>
            </a:r>
            <a:r>
              <a:rPr lang="en-GB" sz="2400" b="1" dirty="0"/>
              <a:t>.</a:t>
            </a:r>
          </a:p>
          <a:p>
            <a:pPr marL="0" indent="0">
              <a:buNone/>
            </a:pPr>
            <a:endParaRPr lang="en-GB" sz="2400" b="1" dirty="0"/>
          </a:p>
          <a:p>
            <a:r>
              <a:rPr lang="en-GB" sz="2400" b="1" dirty="0" err="1">
                <a:highlight>
                  <a:srgbClr val="FFFF00"/>
                </a:highlight>
              </a:rPr>
              <a:t>Byddwch</a:t>
            </a:r>
            <a:r>
              <a:rPr lang="en-GB" sz="2400" b="1" dirty="0">
                <a:highlight>
                  <a:srgbClr val="FFFF00"/>
                </a:highlight>
              </a:rPr>
              <a:t> yn </a:t>
            </a:r>
            <a:r>
              <a:rPr lang="en-GB" sz="2400" b="1" dirty="0" err="1">
                <a:highlight>
                  <a:srgbClr val="FFFF00"/>
                </a:highlight>
              </a:rPr>
              <a:t>sylwi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ar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newid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strwythurol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i’r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fframwaith</a:t>
            </a:r>
            <a:r>
              <a:rPr lang="en-GB" sz="2400" b="1" dirty="0">
                <a:highlight>
                  <a:srgbClr val="FFFF00"/>
                </a:highlight>
              </a:rPr>
              <a:t>, a bod </a:t>
            </a:r>
            <a:r>
              <a:rPr lang="en-GB" sz="2400" b="1" dirty="0" err="1">
                <a:highlight>
                  <a:srgbClr val="FFFF00"/>
                </a:highlight>
              </a:rPr>
              <a:t>sgiliau</a:t>
            </a:r>
            <a:r>
              <a:rPr lang="en-GB" sz="2400" b="1" dirty="0">
                <a:highlight>
                  <a:srgbClr val="FFFF00"/>
                </a:highlight>
              </a:rPr>
              <a:t>, </a:t>
            </a:r>
            <a:r>
              <a:rPr lang="en-GB" sz="2400" b="1" dirty="0" err="1">
                <a:highlight>
                  <a:srgbClr val="FFFF00"/>
                </a:highlight>
              </a:rPr>
              <a:t>erbyn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hyn</a:t>
            </a:r>
            <a:r>
              <a:rPr lang="en-GB" sz="2400" b="1" dirty="0">
                <a:highlight>
                  <a:srgbClr val="FFFF00"/>
                </a:highlight>
              </a:rPr>
              <a:t>, yn </a:t>
            </a:r>
            <a:r>
              <a:rPr lang="en-GB" sz="2400" b="1" dirty="0" err="1">
                <a:highlight>
                  <a:srgbClr val="FFFF00"/>
                </a:highlight>
              </a:rPr>
              <a:t>cael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eu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dangos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fesul</a:t>
            </a:r>
            <a:r>
              <a:rPr lang="en-GB" sz="2400" b="1" dirty="0">
                <a:highlight>
                  <a:srgbClr val="FFFF00"/>
                </a:highlight>
              </a:rPr>
              <a:t> cam </a:t>
            </a:r>
            <a:r>
              <a:rPr lang="en-GB" sz="2400" b="1" dirty="0" err="1">
                <a:highlight>
                  <a:srgbClr val="FFFF00"/>
                </a:highlight>
              </a:rPr>
              <a:t>cynnydd</a:t>
            </a:r>
            <a:r>
              <a:rPr lang="en-GB" sz="2400" b="1" dirty="0">
                <a:highlight>
                  <a:srgbClr val="FFFF00"/>
                </a:highlight>
              </a:rPr>
              <a:t> yn </a:t>
            </a:r>
            <a:r>
              <a:rPr lang="en-GB" sz="2400" b="1" dirty="0" err="1">
                <a:highlight>
                  <a:srgbClr val="FFFF00"/>
                </a:highlight>
              </a:rPr>
              <a:t>hytrach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na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grwpiau</a:t>
            </a:r>
            <a:r>
              <a:rPr lang="en-GB" sz="2400" b="1" dirty="0">
                <a:highlight>
                  <a:srgbClr val="FFFF00"/>
                </a:highlight>
              </a:rPr>
              <a:t> </a:t>
            </a:r>
            <a:r>
              <a:rPr lang="en-GB" sz="2400" b="1" dirty="0" err="1">
                <a:highlight>
                  <a:srgbClr val="FFFF00"/>
                </a:highlight>
              </a:rPr>
              <a:t>blwyddyn</a:t>
            </a:r>
            <a:r>
              <a:rPr lang="en-GB" sz="2400" b="1" dirty="0"/>
              <a:t>. </a:t>
            </a:r>
            <a:r>
              <a:rPr lang="en-GB" sz="2400" b="1" dirty="0" err="1"/>
              <a:t>Bydd</a:t>
            </a:r>
            <a:r>
              <a:rPr lang="en-GB" sz="2400" b="1" dirty="0"/>
              <a:t> </a:t>
            </a:r>
            <a:r>
              <a:rPr lang="en-GB" sz="2400" b="1" dirty="0" err="1"/>
              <a:t>angen</a:t>
            </a:r>
            <a:r>
              <a:rPr lang="en-GB" sz="2400" b="1" dirty="0"/>
              <a:t> </a:t>
            </a:r>
            <a:r>
              <a:rPr lang="en-GB" sz="2400" b="1" dirty="0" err="1"/>
              <a:t>mireinio</a:t>
            </a:r>
            <a:r>
              <a:rPr lang="en-GB" sz="2400" b="1" dirty="0"/>
              <a:t> </a:t>
            </a:r>
            <a:r>
              <a:rPr lang="en-GB" sz="2400" b="1" dirty="0" err="1"/>
              <a:t>er</a:t>
            </a:r>
            <a:r>
              <a:rPr lang="en-GB" sz="2400" b="1" dirty="0"/>
              <a:t> </a:t>
            </a:r>
            <a:r>
              <a:rPr lang="en-GB" sz="2400" b="1" dirty="0" err="1"/>
              <a:t>mwyn</a:t>
            </a:r>
            <a:r>
              <a:rPr lang="en-GB" sz="2400" b="1" dirty="0"/>
              <a:t> </a:t>
            </a:r>
            <a:r>
              <a:rPr lang="en-GB" sz="2400" b="1" dirty="0" err="1"/>
              <a:t>sicrhau</a:t>
            </a:r>
            <a:r>
              <a:rPr lang="en-GB" sz="2400" b="1" dirty="0"/>
              <a:t> bod y </a:t>
            </a:r>
            <a:r>
              <a:rPr lang="en-GB" sz="2400" b="1" dirty="0" err="1"/>
              <a:t>fframwaith</a:t>
            </a:r>
            <a:r>
              <a:rPr lang="en-GB" sz="2400" b="1" dirty="0"/>
              <a:t> yn </a:t>
            </a:r>
            <a:r>
              <a:rPr lang="en-GB" sz="2400" b="1" dirty="0" err="1"/>
              <a:t>diwallu</a:t>
            </a:r>
            <a:r>
              <a:rPr lang="en-GB" sz="2400" b="1" dirty="0"/>
              <a:t> </a:t>
            </a:r>
            <a:r>
              <a:rPr lang="en-GB" sz="2400" b="1" dirty="0" err="1"/>
              <a:t>anghenion</a:t>
            </a:r>
            <a:r>
              <a:rPr lang="en-GB" sz="2400" b="1" dirty="0"/>
              <a:t> </a:t>
            </a:r>
            <a:r>
              <a:rPr lang="en-GB" sz="2400" b="1" dirty="0" err="1"/>
              <a:t>dysgwyr</a:t>
            </a:r>
            <a:r>
              <a:rPr lang="en-GB" sz="2400" b="1" dirty="0"/>
              <a:t>.</a:t>
            </a:r>
          </a:p>
          <a:p>
            <a:pPr marL="0" indent="0" algn="ctr">
              <a:buNone/>
            </a:pP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(</a:t>
            </a:r>
            <a:r>
              <a:rPr lang="en-GB" sz="2400" b="1" dirty="0" err="1"/>
              <a:t>Llywodraeth</a:t>
            </a:r>
            <a:r>
              <a:rPr lang="en-GB" sz="2400" b="1" dirty="0"/>
              <a:t> Cymru)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11045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49155" y="1268290"/>
            <a:ext cx="4481043" cy="5167900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ydy iaith? </a:t>
            </a: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  <a:latin typeface="Berlin Sans FB"/>
            </a:endParaRPr>
          </a:p>
          <a:p>
            <a:pPr algn="ctr"/>
            <a:endParaRPr lang="en-US" dirty="0"/>
          </a:p>
        </p:txBody>
      </p:sp>
      <p:pic>
        <p:nvPicPr>
          <p:cNvPr id="2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8A7119BF-DD99-46F0-AC9E-BEAA74221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088" y="4058749"/>
            <a:ext cx="2543175" cy="180022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6BEE235-7671-4E04-941C-40A3BA40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871" y="168048"/>
            <a:ext cx="4481043" cy="76393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dirty="0" err="1">
                <a:latin typeface="Segoe Print"/>
              </a:rPr>
              <a:t>Trafodwch</a:t>
            </a:r>
            <a:r>
              <a:rPr lang="en-GB" dirty="0">
                <a:latin typeface="Segoe Print"/>
              </a:rPr>
              <a:t>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E9D1A0-400A-4605-9EC0-3411F672F083}"/>
              </a:ext>
            </a:extLst>
          </p:cNvPr>
          <p:cNvSpPr txBox="1"/>
          <p:nvPr/>
        </p:nvSpPr>
        <p:spPr>
          <a:xfrm>
            <a:off x="4964723" y="1242307"/>
            <a:ext cx="7078122" cy="544764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4000" b="1" dirty="0" err="1"/>
              <a:t>Iaith</a:t>
            </a:r>
            <a:r>
              <a:rPr lang="en-GB" sz="4000" b="1" dirty="0"/>
              <a:t> </a:t>
            </a:r>
          </a:p>
          <a:p>
            <a:r>
              <a:rPr lang="en-GB" sz="2800" b="1" i="1" dirty="0"/>
              <a:t>eb.</a:t>
            </a:r>
            <a:r>
              <a:rPr lang="en-GB" sz="2800" b="1" dirty="0"/>
              <a:t> ll. </a:t>
            </a:r>
            <a:r>
              <a:rPr lang="en-GB" sz="2800" b="1" i="1" dirty="0" err="1"/>
              <a:t>ieithoedd</a:t>
            </a:r>
            <a:r>
              <a:rPr lang="en-GB" sz="2800" b="1" dirty="0"/>
              <a:t>, </a:t>
            </a:r>
            <a:r>
              <a:rPr lang="en-GB" sz="2800" b="1" i="1" dirty="0" err="1"/>
              <a:t>ieith</a:t>
            </a:r>
            <a:r>
              <a:rPr lang="en-GB" sz="2800" b="1" i="1" dirty="0"/>
              <a:t>(</a:t>
            </a:r>
            <a:r>
              <a:rPr lang="en-GB" sz="2800" b="1" i="1" dirty="0" err="1"/>
              <a:t>i</a:t>
            </a:r>
            <a:r>
              <a:rPr lang="en-GB" sz="2800" b="1" i="1" dirty="0"/>
              <a:t>)au</a:t>
            </a:r>
            <a:r>
              <a:rPr lang="en-GB" sz="2800" b="1" dirty="0"/>
              <a:t>, </a:t>
            </a:r>
            <a:r>
              <a:rPr lang="en-GB" sz="2800" b="1" i="1" dirty="0" err="1"/>
              <a:t>ieithydd</a:t>
            </a:r>
            <a:r>
              <a:rPr lang="en-GB" sz="2800" b="1" dirty="0"/>
              <a:t>.</a:t>
            </a:r>
          </a:p>
          <a:p>
            <a:endParaRPr lang="en-GB" sz="2800" b="1" dirty="0"/>
          </a:p>
          <a:p>
            <a:r>
              <a:rPr lang="en-GB" sz="2800" b="1" dirty="0" err="1"/>
              <a:t>Cyfangorff</a:t>
            </a:r>
            <a:r>
              <a:rPr lang="en-GB" sz="2800" b="1" dirty="0"/>
              <a:t> y </a:t>
            </a:r>
            <a:r>
              <a:rPr lang="en-GB" sz="2800" b="1" dirty="0" err="1"/>
              <a:t>geiriau</a:t>
            </a:r>
            <a:r>
              <a:rPr lang="en-GB" sz="2800" b="1" dirty="0"/>
              <a:t> a </a:t>
            </a:r>
            <a:r>
              <a:rPr lang="en-GB" sz="2800" b="1" dirty="0" err="1"/>
              <a:t>arferir</a:t>
            </a:r>
            <a:r>
              <a:rPr lang="en-GB" sz="2800" b="1" dirty="0"/>
              <a:t> </a:t>
            </a:r>
            <a:r>
              <a:rPr lang="en-GB" sz="2800" b="1" dirty="0" err="1"/>
              <a:t>gan</a:t>
            </a:r>
            <a:r>
              <a:rPr lang="en-GB" sz="2800" b="1" dirty="0"/>
              <a:t> </a:t>
            </a:r>
            <a:r>
              <a:rPr lang="en-GB" sz="2800" b="1" dirty="0" err="1"/>
              <a:t>genedl</a:t>
            </a:r>
            <a:r>
              <a:rPr lang="en-GB" sz="2800" b="1" dirty="0"/>
              <a:t> (</a:t>
            </a:r>
            <a:r>
              <a:rPr lang="en-GB" sz="2800" b="1" dirty="0" err="1"/>
              <a:t>pobl</a:t>
            </a:r>
            <a:r>
              <a:rPr lang="en-GB" sz="2800" b="1" dirty="0"/>
              <a:t>, </a:t>
            </a:r>
            <a:r>
              <a:rPr lang="en-GB" sz="2800" b="1" dirty="0" err="1"/>
              <a:t>cymuned</a:t>
            </a:r>
            <a:r>
              <a:rPr lang="en-GB" sz="2800" b="1" dirty="0"/>
              <a:t>, &amp;c.) </a:t>
            </a:r>
            <a:r>
              <a:rPr lang="en-GB" sz="2800" b="1" dirty="0" err="1"/>
              <a:t>neilltuol</a:t>
            </a:r>
            <a:r>
              <a:rPr lang="en-GB" sz="2800" b="1" dirty="0"/>
              <a:t>, </a:t>
            </a:r>
            <a:r>
              <a:rPr lang="en-GB" sz="2800" b="1" dirty="0" err="1"/>
              <a:t>ynghyd</a:t>
            </a:r>
            <a:r>
              <a:rPr lang="en-GB" sz="2800" b="1" dirty="0"/>
              <a:t> </a:t>
            </a:r>
            <a:r>
              <a:rPr lang="en-GB" sz="2800" b="1" dirty="0" err="1"/>
              <a:t>â’r</a:t>
            </a:r>
            <a:r>
              <a:rPr lang="en-GB" sz="2800" b="1" dirty="0"/>
              <a:t> </a:t>
            </a:r>
            <a:r>
              <a:rPr lang="en-GB" sz="2800" b="1" dirty="0" err="1"/>
              <a:t>dulliau</a:t>
            </a:r>
            <a:r>
              <a:rPr lang="en-GB" sz="2800" b="1" dirty="0"/>
              <a:t> </a:t>
            </a:r>
            <a:r>
              <a:rPr lang="en-GB" sz="2800" b="1" dirty="0" err="1"/>
              <a:t>o’u</a:t>
            </a:r>
            <a:r>
              <a:rPr lang="en-GB" sz="2800" b="1" dirty="0"/>
              <a:t> </a:t>
            </a:r>
            <a:r>
              <a:rPr lang="en-GB" sz="2800" b="1" dirty="0" err="1"/>
              <a:t>cyfuno</a:t>
            </a:r>
            <a:r>
              <a:rPr lang="en-GB" sz="2800" b="1" dirty="0"/>
              <a:t>, </a:t>
            </a:r>
            <a:r>
              <a:rPr lang="en-GB" sz="2800" b="1" dirty="0" err="1"/>
              <a:t>wrth</a:t>
            </a:r>
            <a:r>
              <a:rPr lang="en-GB" sz="2800" b="1" dirty="0"/>
              <a:t> </a:t>
            </a:r>
            <a:r>
              <a:rPr lang="en-GB" sz="2800" b="1" dirty="0" err="1"/>
              <a:t>siarad</a:t>
            </a:r>
            <a:r>
              <a:rPr lang="en-GB" sz="2800" b="1" dirty="0"/>
              <a:t> neu </a:t>
            </a:r>
            <a:r>
              <a:rPr lang="en-GB" sz="2800" b="1" dirty="0" err="1"/>
              <a:t>wrth</a:t>
            </a:r>
            <a:r>
              <a:rPr lang="en-GB" sz="2800" b="1" dirty="0"/>
              <a:t> </a:t>
            </a:r>
            <a:r>
              <a:rPr lang="en-GB" sz="2800" b="1" dirty="0" err="1"/>
              <a:t>ysgrifennu</a:t>
            </a:r>
            <a:r>
              <a:rPr lang="en-GB" sz="2800" b="1" dirty="0"/>
              <a:t>,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fynegi</a:t>
            </a:r>
            <a:r>
              <a:rPr lang="en-GB" sz="2800" b="1" dirty="0"/>
              <a:t> </a:t>
            </a:r>
            <a:r>
              <a:rPr lang="en-GB" sz="2800" b="1" dirty="0" err="1"/>
              <a:t>syniadau</a:t>
            </a:r>
            <a:r>
              <a:rPr lang="en-GB" sz="2800" b="1" dirty="0"/>
              <a:t>, </a:t>
            </a:r>
            <a:r>
              <a:rPr lang="en-GB" sz="2800" b="1" dirty="0" err="1"/>
              <a:t>teimladau</a:t>
            </a:r>
            <a:r>
              <a:rPr lang="en-GB" sz="2800" b="1" dirty="0"/>
              <a:t>, </a:t>
            </a:r>
            <a:r>
              <a:rPr lang="en-GB" sz="2800" b="1" dirty="0" err="1"/>
              <a:t>anghenion</a:t>
            </a:r>
            <a:r>
              <a:rPr lang="en-GB" sz="2800" b="1" dirty="0"/>
              <a:t>, &amp;c.; </a:t>
            </a:r>
            <a:r>
              <a:rPr lang="en-GB" sz="2800" b="1" dirty="0" err="1"/>
              <a:t>seiniau</a:t>
            </a:r>
            <a:r>
              <a:rPr lang="en-GB" sz="2800" b="1" dirty="0"/>
              <a:t> </a:t>
            </a:r>
            <a:r>
              <a:rPr lang="en-GB" sz="2800" b="1" dirty="0" err="1"/>
              <a:t>synhwyrol</a:t>
            </a:r>
            <a:r>
              <a:rPr lang="en-GB" sz="2800" b="1" dirty="0"/>
              <a:t> neu </a:t>
            </a:r>
            <a:r>
              <a:rPr lang="en-GB" sz="2800" b="1" dirty="0" err="1"/>
              <a:t>ystyrlon</a:t>
            </a:r>
            <a:r>
              <a:rPr lang="en-GB" sz="2800" b="1" dirty="0"/>
              <a:t> a </a:t>
            </a:r>
            <a:r>
              <a:rPr lang="en-GB" sz="2800" b="1" dirty="0" err="1"/>
              <a:t>gynhyrchir</a:t>
            </a:r>
            <a:r>
              <a:rPr lang="en-GB" sz="2800" b="1" dirty="0"/>
              <a:t> </a:t>
            </a:r>
            <a:r>
              <a:rPr lang="en-GB" sz="2800" b="1" dirty="0" err="1"/>
              <a:t>â’r</a:t>
            </a:r>
            <a:r>
              <a:rPr lang="en-GB" sz="2800" b="1" dirty="0"/>
              <a:t> </a:t>
            </a:r>
            <a:r>
              <a:rPr lang="en-GB" sz="2800" b="1" dirty="0" err="1"/>
              <a:t>llais</a:t>
            </a:r>
            <a:r>
              <a:rPr lang="en-GB" sz="2800" b="1" dirty="0"/>
              <a:t> </a:t>
            </a:r>
            <a:r>
              <a:rPr lang="en-GB" sz="2800" b="1" dirty="0" err="1"/>
              <a:t>dynol</a:t>
            </a:r>
            <a:r>
              <a:rPr lang="en-GB" sz="2800" b="1" dirty="0"/>
              <a:t>, </a:t>
            </a:r>
            <a:r>
              <a:rPr lang="en-GB" sz="2800" b="1" dirty="0" err="1"/>
              <a:t>llafar</a:t>
            </a:r>
            <a:r>
              <a:rPr lang="en-GB" sz="2800" b="1" dirty="0"/>
              <a:t> </a:t>
            </a:r>
            <a:r>
              <a:rPr lang="en-GB" sz="2800" b="1" dirty="0" err="1"/>
              <a:t>dyn</a:t>
            </a:r>
            <a:r>
              <a:rPr lang="en-GB" sz="2800" b="1" dirty="0"/>
              <a:t> yn </a:t>
            </a:r>
            <a:r>
              <a:rPr lang="en-GB" sz="2800" b="1" dirty="0" err="1"/>
              <a:t>gyffredinol</a:t>
            </a:r>
            <a:r>
              <a:rPr lang="en-GB" sz="2800" b="1" dirty="0"/>
              <a:t> </a:t>
            </a:r>
            <a:r>
              <a:rPr lang="en-GB" sz="2800" b="1" dirty="0" err="1"/>
              <a:t>heb</a:t>
            </a:r>
            <a:r>
              <a:rPr lang="en-GB" sz="2800" b="1" dirty="0"/>
              <a:t> </a:t>
            </a:r>
            <a:r>
              <a:rPr lang="en-GB" sz="2800" b="1" dirty="0" err="1"/>
              <a:t>ystyried</a:t>
            </a:r>
            <a:r>
              <a:rPr lang="en-GB" sz="2800" b="1" dirty="0"/>
              <a:t> </a:t>
            </a:r>
            <a:r>
              <a:rPr lang="en-GB" sz="2800" b="1" dirty="0" err="1"/>
              <a:t>gwahaniaethau</a:t>
            </a:r>
            <a:r>
              <a:rPr lang="en-GB" sz="2800" b="1" dirty="0"/>
              <a:t> </a:t>
            </a:r>
            <a:r>
              <a:rPr lang="en-GB" sz="2800" b="1" dirty="0" err="1"/>
              <a:t>cenedlaethol</a:t>
            </a:r>
            <a:r>
              <a:rPr lang="en-GB" sz="2800" b="1" dirty="0"/>
              <a:t>……..</a:t>
            </a:r>
          </a:p>
        </p:txBody>
      </p:sp>
    </p:spTree>
    <p:extLst>
      <p:ext uri="{BB962C8B-B14F-4D97-AF65-F5344CB8AC3E}">
        <p14:creationId xmlns:p14="http://schemas.microsoft.com/office/powerpoint/2010/main" val="297447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40678" y="1582615"/>
            <a:ext cx="4853354" cy="4941278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ydy llythrennedd? </a:t>
            </a: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  <a:latin typeface="Berlin Sans FB"/>
            </a:endParaRPr>
          </a:p>
          <a:p>
            <a:pPr algn="ctr"/>
            <a:endParaRPr lang="en-US" dirty="0"/>
          </a:p>
        </p:txBody>
      </p:sp>
      <p:pic>
        <p:nvPicPr>
          <p:cNvPr id="2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8A7119BF-DD99-46F0-AC9E-BEAA74221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881" y="4234595"/>
            <a:ext cx="2543175" cy="180022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6BEE235-7671-4E04-941C-40A3BA40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871" y="168048"/>
            <a:ext cx="4481043" cy="76393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dirty="0" err="1">
                <a:latin typeface="Segoe Print"/>
              </a:rPr>
              <a:t>Trafodwch</a:t>
            </a:r>
            <a:r>
              <a:rPr lang="en-GB" dirty="0">
                <a:latin typeface="Segoe Print"/>
              </a:rPr>
              <a:t>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6A178CC-B068-434E-8456-A839C9EB9E82}"/>
              </a:ext>
            </a:extLst>
          </p:cNvPr>
          <p:cNvSpPr txBox="1"/>
          <p:nvPr/>
        </p:nvSpPr>
        <p:spPr>
          <a:xfrm>
            <a:off x="5398477" y="1582615"/>
            <a:ext cx="6418385" cy="4093428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b="1" dirty="0" err="1"/>
              <a:t>llythrennedd</a:t>
            </a:r>
            <a:r>
              <a:rPr lang="en-GB" sz="3600" b="1" dirty="0"/>
              <a:t> </a:t>
            </a:r>
          </a:p>
          <a:p>
            <a:endParaRPr lang="en-GB" sz="2800" b="1" dirty="0"/>
          </a:p>
          <a:p>
            <a:r>
              <a:rPr lang="en-GB" sz="2800" b="1" dirty="0"/>
              <a:t>[</a:t>
            </a:r>
            <a:r>
              <a:rPr lang="en-GB" sz="2800" b="1" dirty="0" err="1"/>
              <a:t>llythyren</a:t>
            </a:r>
            <a:r>
              <a:rPr lang="en-GB" sz="2800" b="1" dirty="0"/>
              <a:t>+-edd1] </a:t>
            </a:r>
          </a:p>
          <a:p>
            <a:endParaRPr lang="en-GB" sz="2800" b="1" dirty="0"/>
          </a:p>
          <a:p>
            <a:r>
              <a:rPr lang="en-GB" sz="2800" b="1" dirty="0" err="1"/>
              <a:t>eg.</a:t>
            </a:r>
            <a:endParaRPr lang="en-GB" sz="2800" b="1" dirty="0"/>
          </a:p>
          <a:p>
            <a:endParaRPr lang="en-GB" sz="2800" b="1" dirty="0"/>
          </a:p>
          <a:p>
            <a:r>
              <a:rPr lang="en-GB" sz="2800" b="1" dirty="0"/>
              <a:t>Y </a:t>
            </a:r>
            <a:r>
              <a:rPr lang="en-GB" sz="2800" b="1" dirty="0" err="1"/>
              <a:t>gallu</a:t>
            </a:r>
            <a:r>
              <a:rPr lang="en-GB" sz="2800" b="1" dirty="0"/>
              <a:t> </a:t>
            </a:r>
            <a:r>
              <a:rPr lang="en-GB" sz="2800" b="1" dirty="0" err="1"/>
              <a:t>i</a:t>
            </a:r>
            <a:r>
              <a:rPr lang="en-GB" sz="2800" b="1" dirty="0"/>
              <a:t> </a:t>
            </a:r>
            <a:r>
              <a:rPr lang="en-GB" sz="2800" b="1" dirty="0" err="1"/>
              <a:t>ddarllen</a:t>
            </a:r>
            <a:r>
              <a:rPr lang="en-GB" sz="2800" b="1" dirty="0"/>
              <a:t> ac </a:t>
            </a:r>
            <a:r>
              <a:rPr lang="en-GB" sz="2800" b="1" dirty="0" err="1"/>
              <a:t>ysgrifennu</a:t>
            </a:r>
            <a:r>
              <a:rPr lang="en-GB" sz="2800" b="1" dirty="0"/>
              <a:t>:</a:t>
            </a:r>
          </a:p>
          <a:p>
            <a:endParaRPr lang="en-GB" sz="2800" b="1" dirty="0"/>
          </a:p>
          <a:p>
            <a:r>
              <a:rPr lang="en-GB" sz="2800" b="1" dirty="0"/>
              <a:t>literacy. </a:t>
            </a:r>
          </a:p>
        </p:txBody>
      </p:sp>
    </p:spTree>
    <p:extLst>
      <p:ext uri="{BB962C8B-B14F-4D97-AF65-F5344CB8AC3E}">
        <p14:creationId xmlns:p14="http://schemas.microsoft.com/office/powerpoint/2010/main" val="181210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9D843-BBC5-4A04-A7A1-6027C78BB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3092" y="304800"/>
            <a:ext cx="8596668" cy="1320800"/>
          </a:xfrm>
        </p:spPr>
        <p:txBody>
          <a:bodyPr/>
          <a:lstStyle/>
          <a:p>
            <a:pPr algn="ctr"/>
            <a:r>
              <a:rPr lang="en-GB" b="1" dirty="0" err="1">
                <a:solidFill>
                  <a:schemeClr val="tx1"/>
                </a:solidFill>
              </a:rPr>
              <a:t>Deuparth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gwaith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ei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ddechrau</a:t>
            </a:r>
            <a:r>
              <a:rPr lang="en-GB" b="1" dirty="0">
                <a:solidFill>
                  <a:schemeClr val="tx1"/>
                </a:solidFill>
              </a:rPr>
              <a:t> ….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32CA55-016F-334B-A3BC-BF0FDDC6E8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593" y="1301921"/>
            <a:ext cx="4615862" cy="30204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461278-247F-1D4A-A64E-98A3A9C561A8}"/>
              </a:ext>
            </a:extLst>
          </p:cNvPr>
          <p:cNvSpPr txBox="1"/>
          <p:nvPr/>
        </p:nvSpPr>
        <p:spPr>
          <a:xfrm>
            <a:off x="318051" y="1363786"/>
            <a:ext cx="249140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Maes</a:t>
            </a:r>
            <a:r>
              <a:rPr lang="en-US" sz="2800" b="1" dirty="0"/>
              <a:t> </a:t>
            </a:r>
            <a:r>
              <a:rPr lang="en-US" sz="2800" b="1" dirty="0" err="1"/>
              <a:t>Dysgu</a:t>
            </a:r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86F417-3334-1D4E-BA91-0690EDE06527}"/>
              </a:ext>
            </a:extLst>
          </p:cNvPr>
          <p:cNvSpPr txBox="1"/>
          <p:nvPr/>
        </p:nvSpPr>
        <p:spPr>
          <a:xfrm>
            <a:off x="318050" y="3089452"/>
            <a:ext cx="249140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llinyn</a:t>
            </a:r>
            <a:endParaRPr lang="en-US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CA6DA1-9D02-1248-8A3E-93CD09C22D5D}"/>
              </a:ext>
            </a:extLst>
          </p:cNvPr>
          <p:cNvSpPr txBox="1"/>
          <p:nvPr/>
        </p:nvSpPr>
        <p:spPr>
          <a:xfrm>
            <a:off x="207387" y="5136913"/>
            <a:ext cx="249140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elfen</a:t>
            </a:r>
            <a:endParaRPr lang="en-US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200B1A-2E4C-E749-9DA4-9786D0477EF6}"/>
              </a:ext>
            </a:extLst>
          </p:cNvPr>
          <p:cNvSpPr txBox="1"/>
          <p:nvPr/>
        </p:nvSpPr>
        <p:spPr>
          <a:xfrm>
            <a:off x="8564214" y="3167390"/>
            <a:ext cx="249140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print </a:t>
            </a:r>
            <a:r>
              <a:rPr lang="en-US" sz="2800" b="1" dirty="0" err="1"/>
              <a:t>arferol</a:t>
            </a:r>
            <a:endParaRPr lang="en-US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77F409-2504-DC43-9699-3CEA22E32659}"/>
              </a:ext>
            </a:extLst>
          </p:cNvPr>
          <p:cNvSpPr txBox="1"/>
          <p:nvPr/>
        </p:nvSpPr>
        <p:spPr>
          <a:xfrm>
            <a:off x="8567528" y="1317619"/>
            <a:ext cx="249140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agwedd</a:t>
            </a:r>
            <a:endParaRPr lang="en-US" sz="2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ACEBA9-FE89-2948-9401-2C9A953DB093}"/>
              </a:ext>
            </a:extLst>
          </p:cNvPr>
          <p:cNvSpPr txBox="1"/>
          <p:nvPr/>
        </p:nvSpPr>
        <p:spPr>
          <a:xfrm>
            <a:off x="8564213" y="5278771"/>
            <a:ext cx="249140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print bras</a:t>
            </a:r>
          </a:p>
        </p:txBody>
      </p:sp>
      <p:sp>
        <p:nvSpPr>
          <p:cNvPr id="11" name="Triangle 10">
            <a:extLst>
              <a:ext uri="{FF2B5EF4-FFF2-40B4-BE49-F238E27FC236}">
                <a16:creationId xmlns:a16="http://schemas.microsoft.com/office/drawing/2014/main" id="{16C783D0-9C22-F441-9194-7B84CC322245}"/>
              </a:ext>
            </a:extLst>
          </p:cNvPr>
          <p:cNvSpPr/>
          <p:nvPr/>
        </p:nvSpPr>
        <p:spPr>
          <a:xfrm>
            <a:off x="4171950" y="6115050"/>
            <a:ext cx="895350" cy="552450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0EC8B7-9E92-7445-8980-DE2E7EC68538}"/>
              </a:ext>
            </a:extLst>
          </p:cNvPr>
          <p:cNvSpPr txBox="1"/>
          <p:nvPr/>
        </p:nvSpPr>
        <p:spPr>
          <a:xfrm>
            <a:off x="5751426" y="5729555"/>
            <a:ext cx="123702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en-US" sz="8000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2C2670-5D40-D640-9F37-F61E7689F999}"/>
              </a:ext>
            </a:extLst>
          </p:cNvPr>
          <p:cNvSpPr txBox="1"/>
          <p:nvPr/>
        </p:nvSpPr>
        <p:spPr>
          <a:xfrm>
            <a:off x="4171950" y="4755551"/>
            <a:ext cx="249140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continwwm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85784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7D9EB-77AC-4025-BFAC-E1BB53286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3134" y="156238"/>
            <a:ext cx="9781116" cy="100581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Ond</a:t>
            </a:r>
            <a:r>
              <a:rPr lang="en-GB" sz="4000" b="1" dirty="0">
                <a:solidFill>
                  <a:schemeClr val="tx1"/>
                </a:solidFill>
              </a:rPr>
              <a:t>, </a:t>
            </a:r>
            <a:r>
              <a:rPr lang="en-GB" sz="4000" b="1" dirty="0" err="1">
                <a:solidFill>
                  <a:schemeClr val="tx1"/>
                </a:solidFill>
              </a:rPr>
              <a:t>beth</a:t>
            </a:r>
            <a:r>
              <a:rPr lang="en-GB" sz="4000" b="1" dirty="0">
                <a:solidFill>
                  <a:schemeClr val="tx1"/>
                </a:solidFill>
              </a:rPr>
              <a:t> am </a:t>
            </a:r>
            <a:r>
              <a:rPr lang="en-GB" sz="4000" b="1" dirty="0" err="1">
                <a:solidFill>
                  <a:schemeClr val="tx1"/>
                </a:solidFill>
              </a:rPr>
              <a:t>Cwricwlwm</a:t>
            </a:r>
            <a:r>
              <a:rPr lang="en-GB" sz="4000" b="1" dirty="0">
                <a:solidFill>
                  <a:schemeClr val="tx1"/>
                </a:solidFill>
              </a:rPr>
              <a:t> i </a:t>
            </a:r>
            <a:r>
              <a:rPr lang="en-GB" sz="4000" b="1" dirty="0" err="1">
                <a:solidFill>
                  <a:schemeClr val="tx1"/>
                </a:solidFill>
              </a:rPr>
              <a:t>Gymru</a:t>
            </a:r>
            <a:r>
              <a:rPr lang="en-GB" sz="40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B1FD4-3841-48A6-9C4E-FDE122AA8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" y="1162050"/>
            <a:ext cx="12058650" cy="5539711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cyhoeddi’r</a:t>
            </a:r>
            <a:r>
              <a:rPr lang="en-GB" sz="2800" dirty="0"/>
              <a:t> </a:t>
            </a:r>
            <a:r>
              <a:rPr lang="en-GB" sz="2800" dirty="0" err="1"/>
              <a:t>cwricwlwm</a:t>
            </a:r>
            <a:r>
              <a:rPr lang="en-GB" sz="2800" dirty="0"/>
              <a:t> </a:t>
            </a:r>
            <a:r>
              <a:rPr lang="en-GB" sz="2800" dirty="0" err="1"/>
              <a:t>newydd</a:t>
            </a:r>
            <a:r>
              <a:rPr lang="en-GB" sz="2800" dirty="0"/>
              <a:t>, </a:t>
            </a:r>
            <a:r>
              <a:rPr lang="en-GB" sz="2800" dirty="0" err="1"/>
              <a:t>mae</a:t>
            </a:r>
            <a:r>
              <a:rPr lang="en-GB" sz="2800" dirty="0"/>
              <a:t> </a:t>
            </a:r>
            <a:r>
              <a:rPr lang="en-GB" sz="2800" dirty="0" err="1"/>
              <a:t>cyfnod</a:t>
            </a:r>
            <a:r>
              <a:rPr lang="en-GB" sz="2800" dirty="0"/>
              <a:t> o </a:t>
            </a:r>
            <a:r>
              <a:rPr lang="en-GB" sz="2800" dirty="0" err="1"/>
              <a:t>ymgyfarwyddo</a:t>
            </a:r>
            <a:r>
              <a:rPr lang="en-GB" sz="2800" dirty="0"/>
              <a:t> ac </a:t>
            </a:r>
            <a:r>
              <a:rPr lang="en-GB" sz="2800" dirty="0" err="1"/>
              <a:t>arbrofi’n</a:t>
            </a:r>
            <a:r>
              <a:rPr lang="en-GB" sz="2800" dirty="0"/>
              <a:t> </a:t>
            </a:r>
            <a:r>
              <a:rPr lang="en-GB" sz="2800" dirty="0" err="1"/>
              <a:t>dechrau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 err="1"/>
              <a:t>Nid</a:t>
            </a:r>
            <a:r>
              <a:rPr lang="en-GB" sz="2800" dirty="0"/>
              <a:t> </a:t>
            </a:r>
            <a:r>
              <a:rPr lang="en-GB" sz="2800" dirty="0" err="1"/>
              <a:t>yw’n</a:t>
            </a:r>
            <a:r>
              <a:rPr lang="en-GB" sz="2800" dirty="0"/>
              <a:t> </a:t>
            </a:r>
            <a:r>
              <a:rPr lang="en-GB" sz="2800" dirty="0" err="1"/>
              <a:t>statudol</a:t>
            </a:r>
            <a:r>
              <a:rPr lang="en-GB" sz="2800" dirty="0"/>
              <a:t> i </a:t>
            </a:r>
            <a:r>
              <a:rPr lang="en-GB" sz="2800" dirty="0" err="1"/>
              <a:t>flynyddoedd</a:t>
            </a:r>
            <a:r>
              <a:rPr lang="en-GB" sz="2800" dirty="0"/>
              <a:t> </a:t>
            </a:r>
            <a:r>
              <a:rPr lang="en-GB" sz="2800" dirty="0" err="1"/>
              <a:t>Meithrin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flwyddyn</a:t>
            </a:r>
            <a:r>
              <a:rPr lang="en-GB" sz="2800" dirty="0"/>
              <a:t> 7 tan </a:t>
            </a:r>
            <a:r>
              <a:rPr lang="en-GB" sz="2800" dirty="0" err="1"/>
              <a:t>fis</a:t>
            </a:r>
            <a:r>
              <a:rPr lang="en-GB" sz="2800" dirty="0"/>
              <a:t> Medi 2022.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gofyn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addysgu</a:t>
            </a:r>
            <a:r>
              <a:rPr lang="en-GB" sz="2800" dirty="0"/>
              <a:t> o </a:t>
            </a:r>
            <a:r>
              <a:rPr lang="en-GB" sz="2800" dirty="0" err="1"/>
              <a:t>fewn</a:t>
            </a:r>
            <a:r>
              <a:rPr lang="en-GB" sz="2800" dirty="0"/>
              <a:t> y </a:t>
            </a:r>
            <a:r>
              <a:rPr lang="en-GB" sz="2800" dirty="0" err="1"/>
              <a:t>chwe</a:t>
            </a:r>
            <a:r>
              <a:rPr lang="en-GB" sz="2800" dirty="0"/>
              <a:t> </a:t>
            </a:r>
            <a:r>
              <a:rPr lang="en-GB" sz="2800" dirty="0" err="1"/>
              <a:t>Maes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a </a:t>
            </a:r>
            <a:r>
              <a:rPr lang="en-GB" sz="2800" dirty="0" err="1"/>
              <a:t>Phrofiad</a:t>
            </a:r>
            <a:r>
              <a:rPr lang="en-GB" sz="2800" dirty="0"/>
              <a:t>.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 err="1"/>
              <a:t>Ond</a:t>
            </a:r>
            <a:r>
              <a:rPr lang="en-GB" sz="2800" dirty="0"/>
              <a:t>, MAE’N RHAID CAEL SGILIAU SYLFAENOL DA  </a:t>
            </a:r>
            <a:r>
              <a:rPr lang="en-GB" sz="2800" dirty="0" err="1"/>
              <a:t>er</a:t>
            </a:r>
            <a:r>
              <a:rPr lang="en-GB" sz="2800" dirty="0"/>
              <a:t> </a:t>
            </a:r>
            <a:r>
              <a:rPr lang="en-GB" sz="2800" dirty="0" err="1"/>
              <a:t>mwyn</a:t>
            </a:r>
            <a:r>
              <a:rPr lang="en-GB" sz="2800" dirty="0"/>
              <a:t> </a:t>
            </a:r>
            <a:r>
              <a:rPr lang="en-GB" sz="2800" dirty="0" err="1"/>
              <a:t>llwyddo</a:t>
            </a:r>
            <a:r>
              <a:rPr lang="en-GB" sz="2800" dirty="0"/>
              <a:t> </a:t>
            </a:r>
            <a:r>
              <a:rPr lang="en-GB" sz="2800" dirty="0" err="1"/>
              <a:t>ym</a:t>
            </a:r>
            <a:r>
              <a:rPr lang="en-GB" sz="2800" dirty="0"/>
              <a:t> </a:t>
            </a:r>
            <a:r>
              <a:rPr lang="en-GB" sz="2800" dirty="0" err="1"/>
              <a:t>mhob</a:t>
            </a:r>
            <a:r>
              <a:rPr lang="en-GB" sz="2800" dirty="0"/>
              <a:t> un </a:t>
            </a:r>
            <a:r>
              <a:rPr lang="en-GB" sz="2800" dirty="0" err="1"/>
              <a:t>o’r</a:t>
            </a:r>
            <a:r>
              <a:rPr lang="en-GB" sz="2800" dirty="0"/>
              <a:t> </a:t>
            </a:r>
            <a:r>
              <a:rPr lang="en-GB" sz="2800" dirty="0" err="1"/>
              <a:t>meysydd</a:t>
            </a:r>
            <a:r>
              <a:rPr lang="en-GB" sz="2800" dirty="0"/>
              <a:t> </a:t>
            </a:r>
            <a:r>
              <a:rPr lang="en-GB" sz="2800" dirty="0" err="1"/>
              <a:t>dysgu</a:t>
            </a:r>
            <a:r>
              <a:rPr lang="en-GB" sz="2800" dirty="0"/>
              <a:t> a </a:t>
            </a:r>
            <a:r>
              <a:rPr lang="en-GB" sz="2800" dirty="0" err="1"/>
              <a:t>phrofiad</a:t>
            </a:r>
            <a:r>
              <a:rPr lang="en-GB" sz="2800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6197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7E1453B-11D0-FD4D-8B94-5744A3E0396E}"/>
              </a:ext>
            </a:extLst>
          </p:cNvPr>
          <p:cNvSpPr/>
          <p:nvPr/>
        </p:nvSpPr>
        <p:spPr>
          <a:xfrm>
            <a:off x="1962150" y="1354015"/>
            <a:ext cx="7810500" cy="4941278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ydy sgiliau sylfaenol? </a:t>
            </a: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  <a:latin typeface="Berlin Sans FB"/>
            </a:endParaRPr>
          </a:p>
          <a:p>
            <a:pPr algn="ctr"/>
            <a:endParaRPr lang="en-US" dirty="0"/>
          </a:p>
        </p:txBody>
      </p:sp>
      <p:pic>
        <p:nvPicPr>
          <p:cNvPr id="2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8A7119BF-DD99-46F0-AC9E-BEAA74221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5812" y="3824654"/>
            <a:ext cx="2543175" cy="180022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6BEE235-7671-4E04-941C-40A3BA40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871" y="168048"/>
            <a:ext cx="4481043" cy="76393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dirty="0" err="1">
                <a:latin typeface="Segoe Print"/>
              </a:rPr>
              <a:t>Trafodwch</a:t>
            </a:r>
            <a:r>
              <a:rPr lang="en-GB" dirty="0">
                <a:latin typeface="Segoe Print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01529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8DE72-F344-417B-9762-56F7C0A3F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37592"/>
            <a:ext cx="11852031" cy="132080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Creu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amgylchedd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sy’n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gyfoethog</a:t>
            </a:r>
            <a:r>
              <a:rPr lang="en-GB" sz="4000" b="1" dirty="0">
                <a:solidFill>
                  <a:schemeClr val="tx1"/>
                </a:solidFill>
              </a:rPr>
              <a:t> o ran </a:t>
            </a:r>
            <a:r>
              <a:rPr lang="en-GB" sz="4000" b="1" dirty="0" err="1">
                <a:solidFill>
                  <a:schemeClr val="tx1"/>
                </a:solidFill>
              </a:rPr>
              <a:t>iaith</a:t>
            </a:r>
            <a:endParaRPr lang="en-GB" sz="4000" b="1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B7010C-8E03-4407-A8AC-A3FB4EB691FB}"/>
              </a:ext>
            </a:extLst>
          </p:cNvPr>
          <p:cNvSpPr/>
          <p:nvPr/>
        </p:nvSpPr>
        <p:spPr>
          <a:xfrm>
            <a:off x="552450" y="1345073"/>
            <a:ext cx="5162550" cy="489364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dirty="0"/>
              <a:t>Mae </a:t>
            </a:r>
            <a:r>
              <a:rPr lang="en-GB" sz="2400" dirty="0" err="1"/>
              <a:t>amgylcheddau</a:t>
            </a:r>
            <a:r>
              <a:rPr lang="en-GB" sz="2400" dirty="0"/>
              <a:t> dan do ac </a:t>
            </a:r>
            <a:r>
              <a:rPr lang="en-GB" sz="2400" dirty="0" err="1"/>
              <a:t>awyr</a:t>
            </a:r>
            <a:r>
              <a:rPr lang="en-GB" sz="2400" dirty="0"/>
              <a:t> </a:t>
            </a:r>
            <a:r>
              <a:rPr lang="en-GB" sz="2400" dirty="0" err="1"/>
              <a:t>agored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llawn</a:t>
            </a:r>
            <a:r>
              <a:rPr lang="en-GB" sz="2400" dirty="0"/>
              <a:t> </a:t>
            </a:r>
            <a:r>
              <a:rPr lang="en-GB" sz="2400" dirty="0" err="1"/>
              <a:t>hwyl</a:t>
            </a:r>
            <a:r>
              <a:rPr lang="en-GB" sz="2400" dirty="0"/>
              <a:t>, yn </a:t>
            </a:r>
            <a:r>
              <a:rPr lang="en-GB" sz="2400" dirty="0" err="1"/>
              <a:t>gyffrous</a:t>
            </a:r>
            <a:r>
              <a:rPr lang="en-GB" sz="2400" dirty="0"/>
              <a:t>, yn </a:t>
            </a:r>
            <a:r>
              <a:rPr lang="en-GB" sz="2400" dirty="0" err="1"/>
              <a:t>ysgogol</a:t>
            </a:r>
            <a:r>
              <a:rPr lang="en-GB" sz="2400" dirty="0"/>
              <a:t> ac yn </a:t>
            </a:r>
            <a:r>
              <a:rPr lang="en-GB" sz="2400" dirty="0" err="1"/>
              <a:t>ddiogel</a:t>
            </a:r>
            <a:r>
              <a:rPr lang="en-GB" sz="2400" dirty="0"/>
              <a:t>, yn </a:t>
            </a:r>
            <a:r>
              <a:rPr lang="en-GB" sz="2400" dirty="0" err="1"/>
              <a:t>hybu</a:t>
            </a:r>
            <a:r>
              <a:rPr lang="en-GB" sz="2400" dirty="0"/>
              <a:t> </a:t>
            </a:r>
            <a:r>
              <a:rPr lang="en-GB" sz="2400" dirty="0" err="1"/>
              <a:t>datblygiad</a:t>
            </a:r>
            <a:r>
              <a:rPr lang="en-GB" sz="2400" dirty="0"/>
              <a:t> plant a </a:t>
            </a:r>
            <a:r>
              <a:rPr lang="en-GB" sz="2400" dirty="0" err="1"/>
              <a:t>chwilfrydedd</a:t>
            </a:r>
            <a:r>
              <a:rPr lang="en-GB" sz="2400" dirty="0"/>
              <a:t> </a:t>
            </a:r>
            <a:r>
              <a:rPr lang="en-GB" sz="2400" dirty="0" err="1"/>
              <a:t>naturiol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ymchwilio</a:t>
            </a:r>
            <a:r>
              <a:rPr lang="en-GB" sz="2400" dirty="0"/>
              <a:t> a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brofiadau</a:t>
            </a:r>
            <a:r>
              <a:rPr lang="en-GB" sz="2400" dirty="0"/>
              <a:t> </a:t>
            </a:r>
            <a:r>
              <a:rPr lang="en-GB" sz="2400" dirty="0" err="1"/>
              <a:t>uniongyrchol</a:t>
            </a:r>
            <a:r>
              <a:rPr lang="en-GB" sz="2400" dirty="0"/>
              <a:t>. </a:t>
            </a:r>
            <a:r>
              <a:rPr lang="en-GB" sz="2400" dirty="0" err="1"/>
              <a:t>Dylai</a:t>
            </a:r>
            <a:r>
              <a:rPr lang="en-GB" sz="2400" dirty="0"/>
              <a:t> </a:t>
            </a:r>
            <a:r>
              <a:rPr lang="en-GB" sz="2400" dirty="0" err="1"/>
              <a:t>amgylchedd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 </a:t>
            </a:r>
            <a:r>
              <a:rPr lang="en-GB" sz="2400" dirty="0" err="1"/>
              <a:t>hybu</a:t>
            </a:r>
            <a:r>
              <a:rPr lang="en-GB" sz="2400" dirty="0"/>
              <a:t>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darganfod</a:t>
            </a:r>
            <a:r>
              <a:rPr lang="en-GB" sz="2400" dirty="0"/>
              <a:t> ac </a:t>
            </a:r>
            <a:r>
              <a:rPr lang="en-GB" sz="2400" dirty="0" err="1"/>
              <a:t>annibyniaeth</a:t>
            </a:r>
            <a:r>
              <a:rPr lang="en-GB" sz="2400" dirty="0"/>
              <a:t> a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mwy</a:t>
            </a:r>
            <a:r>
              <a:rPr lang="en-GB" sz="2400" dirty="0"/>
              <a:t> o </a:t>
            </a:r>
            <a:r>
              <a:rPr lang="en-GB" sz="2400" dirty="0" err="1"/>
              <a:t>bwyslais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ddefnyddio’r</a:t>
            </a:r>
            <a:r>
              <a:rPr lang="en-GB" sz="2400" dirty="0"/>
              <a:t> </a:t>
            </a:r>
            <a:r>
              <a:rPr lang="en-GB" sz="2400" dirty="0" err="1"/>
              <a:t>amgylchedd</a:t>
            </a:r>
            <a:r>
              <a:rPr lang="en-GB" sz="2400" dirty="0"/>
              <a:t> </a:t>
            </a:r>
            <a:r>
              <a:rPr lang="en-GB" sz="2400" dirty="0" err="1"/>
              <a:t>awyr</a:t>
            </a:r>
            <a:r>
              <a:rPr lang="en-GB" sz="2400" dirty="0"/>
              <a:t> </a:t>
            </a:r>
            <a:r>
              <a:rPr lang="en-GB" sz="2400" dirty="0" err="1"/>
              <a:t>agored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adnodd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plant.</a:t>
            </a:r>
          </a:p>
          <a:p>
            <a:endParaRPr lang="en-GB" sz="2400" dirty="0"/>
          </a:p>
          <a:p>
            <a:r>
              <a:rPr lang="en-GB" sz="2400" dirty="0" err="1"/>
              <a:t>Fframwaith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Sylfaen, 2015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79F4F07-4992-824A-B127-A4D82F16F326}"/>
              </a:ext>
            </a:extLst>
          </p:cNvPr>
          <p:cNvSpPr/>
          <p:nvPr/>
        </p:nvSpPr>
        <p:spPr>
          <a:xfrm>
            <a:off x="6096000" y="2637734"/>
            <a:ext cx="5162550" cy="230832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400" dirty="0" err="1"/>
              <a:t>Bydd</a:t>
            </a:r>
            <a:r>
              <a:rPr lang="en-GB" sz="2400" dirty="0"/>
              <a:t> y plant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cael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trochi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profiadau</a:t>
            </a:r>
            <a:r>
              <a:rPr lang="en-GB" sz="2400" dirty="0"/>
              <a:t> a </a:t>
            </a:r>
            <a:r>
              <a:rPr lang="en-GB" sz="2400" dirty="0" err="1"/>
              <a:t>gweithgareddau</a:t>
            </a:r>
            <a:r>
              <a:rPr lang="en-GB" sz="2400" dirty="0"/>
              <a:t> </a:t>
            </a:r>
            <a:r>
              <a:rPr lang="en-GB" sz="2400" dirty="0" err="1"/>
              <a:t>iaith</a:t>
            </a:r>
            <a:r>
              <a:rPr lang="en-GB" sz="2400" dirty="0"/>
              <a:t>……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 err="1"/>
              <a:t>Fframwaith</a:t>
            </a:r>
            <a:r>
              <a:rPr lang="en-GB" sz="2400" dirty="0"/>
              <a:t> y </a:t>
            </a:r>
            <a:r>
              <a:rPr lang="en-GB" sz="2400" dirty="0" err="1"/>
              <a:t>Cyfnod</a:t>
            </a:r>
            <a:r>
              <a:rPr lang="en-GB" sz="2400" dirty="0"/>
              <a:t> Sylfaen, 2015</a:t>
            </a:r>
          </a:p>
        </p:txBody>
      </p:sp>
    </p:spTree>
    <p:extLst>
      <p:ext uri="{BB962C8B-B14F-4D97-AF65-F5344CB8AC3E}">
        <p14:creationId xmlns:p14="http://schemas.microsoft.com/office/powerpoint/2010/main" val="7394288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C83C3-9BA8-4A05-A10B-FA3FDD047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5030" y="380999"/>
            <a:ext cx="7772400" cy="113127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Sut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ydw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i’n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addysgu</a:t>
            </a:r>
            <a:r>
              <a:rPr lang="en-GB" sz="4000" b="1" dirty="0">
                <a:solidFill>
                  <a:schemeClr val="tx1"/>
                </a:solidFill>
              </a:rPr>
              <a:t> plant?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A6B77D1-43E6-49B6-865D-78CA08ACE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6019" y="1327768"/>
            <a:ext cx="5530423" cy="3680245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023DB2C-9CB3-404C-9A8D-5850BE40B8CC}"/>
              </a:ext>
            </a:extLst>
          </p:cNvPr>
          <p:cNvSpPr txBox="1"/>
          <p:nvPr/>
        </p:nvSpPr>
        <p:spPr>
          <a:xfrm>
            <a:off x="2901461" y="5707560"/>
            <a:ext cx="50995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Beth </a:t>
            </a:r>
            <a:r>
              <a:rPr lang="en-GB" sz="4400" b="1" dirty="0" err="1"/>
              <a:t>yw’r</a:t>
            </a:r>
            <a:r>
              <a:rPr lang="en-GB" sz="4400" b="1" dirty="0"/>
              <a:t> </a:t>
            </a:r>
            <a:r>
              <a:rPr lang="en-GB" sz="4400" b="1" dirty="0" err="1"/>
              <a:t>seiliau</a:t>
            </a:r>
            <a:r>
              <a:rPr lang="en-GB" sz="4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849146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17F1E0-4F2A-419D-AF45-356774958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3350"/>
            <a:ext cx="5497239" cy="240824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 err="1">
                <a:solidFill>
                  <a:schemeClr val="bg1"/>
                </a:solidFill>
              </a:rPr>
              <a:t>Sut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ydw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i’n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gwybod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beth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sydd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angen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addysgu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i’r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disgyblion</a:t>
            </a:r>
            <a:r>
              <a:rPr lang="en-GB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57057-2D3E-4247-B5F1-E25723F67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652" y="2979740"/>
            <a:ext cx="3973943" cy="3440110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2800" b="1" dirty="0" err="1">
                <a:solidFill>
                  <a:schemeClr val="bg1"/>
                </a:solidFill>
              </a:rPr>
              <a:t>Cofiwch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fod</a:t>
            </a:r>
            <a:r>
              <a:rPr lang="en-GB" sz="2800" b="1" dirty="0">
                <a:solidFill>
                  <a:schemeClr val="bg1"/>
                </a:solidFill>
              </a:rPr>
              <a:t> POB </a:t>
            </a:r>
            <a:r>
              <a:rPr lang="en-GB" sz="2800" b="1" dirty="0" err="1">
                <a:solidFill>
                  <a:schemeClr val="bg1"/>
                </a:solidFill>
              </a:rPr>
              <a:t>amcan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dysgu</a:t>
            </a:r>
            <a:r>
              <a:rPr lang="en-GB" sz="2800" b="1" dirty="0">
                <a:solidFill>
                  <a:schemeClr val="bg1"/>
                </a:solidFill>
              </a:rPr>
              <a:t> / nod y </a:t>
            </a:r>
            <a:r>
              <a:rPr lang="en-GB" sz="2800" b="1" dirty="0" err="1">
                <a:solidFill>
                  <a:schemeClr val="bg1"/>
                </a:solidFill>
              </a:rPr>
              <a:t>wers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yn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dod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o’r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800" b="1" dirty="0" err="1">
                <a:solidFill>
                  <a:schemeClr val="bg1"/>
                </a:solidFill>
              </a:rPr>
              <a:t>Fframwaith</a:t>
            </a:r>
            <a:r>
              <a:rPr lang="en-GB" sz="2800" b="1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46863C-9FAC-3F40-BB9B-52CF2569F4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871" y="1347997"/>
            <a:ext cx="6255497" cy="4097350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9746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BDB2-1FAE-4913-A567-94CB41E0C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56238"/>
            <a:ext cx="11396133" cy="81531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Pwysigrwydd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sgiliau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gwrando</a:t>
            </a:r>
            <a:r>
              <a:rPr lang="en-GB" sz="4000" b="1" dirty="0">
                <a:solidFill>
                  <a:schemeClr val="tx1"/>
                </a:solidFill>
              </a:rPr>
              <a:t> yn y CS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9AEFEE73-4050-F146-9C38-A9477E02F0AD}"/>
              </a:ext>
            </a:extLst>
          </p:cNvPr>
          <p:cNvSpPr/>
          <p:nvPr/>
        </p:nvSpPr>
        <p:spPr>
          <a:xfrm>
            <a:off x="1962150" y="1354015"/>
            <a:ext cx="7810500" cy="4941278"/>
          </a:xfrm>
          <a:prstGeom prst="roundRect">
            <a:avLst/>
          </a:prstGeom>
          <a:solidFill>
            <a:srgbClr val="F2FDF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>
                <a:solidFill>
                  <a:schemeClr val="accent4">
                    <a:lumMod val="50000"/>
                  </a:schemeClr>
                </a:solidFill>
              </a:rPr>
              <a:t> </a:t>
            </a:r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Beth sy’n gwneud </a:t>
            </a:r>
            <a:r>
              <a:rPr lang="cy-GB" sz="4400" b="1" dirty="0">
                <a:solidFill>
                  <a:schemeClr val="accent1">
                    <a:lumMod val="10000"/>
                  </a:schemeClr>
                </a:solidFill>
              </a:rPr>
              <a:t>gwrandawr</a:t>
            </a:r>
            <a:r>
              <a:rPr lang="cy-GB" sz="4400" dirty="0">
                <a:solidFill>
                  <a:schemeClr val="accent1">
                    <a:lumMod val="10000"/>
                  </a:schemeClr>
                </a:solidFill>
              </a:rPr>
              <a:t> da? </a:t>
            </a: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</a:endParaRPr>
          </a:p>
          <a:p>
            <a:pPr algn="ctr"/>
            <a:endParaRPr lang="cy-GB" sz="3600" dirty="0">
              <a:solidFill>
                <a:schemeClr val="accent1">
                  <a:lumMod val="10000"/>
                </a:schemeClr>
              </a:solidFill>
              <a:latin typeface="Berlin Sans FB"/>
            </a:endParaRPr>
          </a:p>
          <a:p>
            <a:pPr algn="ctr"/>
            <a:endParaRPr lang="en-US" dirty="0"/>
          </a:p>
        </p:txBody>
      </p:sp>
      <p:pic>
        <p:nvPicPr>
          <p:cNvPr id="7" name="Picture 2" descr="A picture containing stationary&#10;&#10;Description generated with very high confidence">
            <a:extLst>
              <a:ext uri="{FF2B5EF4-FFF2-40B4-BE49-F238E27FC236}">
                <a16:creationId xmlns:a16="http://schemas.microsoft.com/office/drawing/2014/main" id="{0F7DE573-4045-E449-9C2E-C8D494333B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5812" y="4224704"/>
            <a:ext cx="2543175" cy="18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310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BDB2-1FAE-4913-A567-94CB41E0C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56238"/>
            <a:ext cx="11396133" cy="81531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Pwysigrwydd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sgiliau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gwrando</a:t>
            </a:r>
            <a:r>
              <a:rPr lang="en-GB" sz="4000" b="1" dirty="0">
                <a:solidFill>
                  <a:schemeClr val="tx1"/>
                </a:solidFill>
              </a:rPr>
              <a:t> yn y 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94922C-1343-044A-8998-41F4AE7B0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649" y="868325"/>
            <a:ext cx="9753601" cy="583343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AAE632DD-138C-AF43-AD7E-8E1FC182EA6B}"/>
                  </a:ext>
                </a:extLst>
              </p14:cNvPr>
              <p14:cNvContentPartPr/>
              <p14:nvPr/>
            </p14:nvContentPartPr>
            <p14:xfrm>
              <a:off x="845400" y="3949350"/>
              <a:ext cx="2360880" cy="20440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AAE632DD-138C-AF43-AD7E-8E1FC182EA6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36760" y="3940350"/>
                <a:ext cx="2378520" cy="2061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192787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BDB2-1FAE-4913-A567-94CB41E0C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56238"/>
            <a:ext cx="11396133" cy="81531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Pwysigrwydd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sgiliau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gwrando</a:t>
            </a:r>
            <a:r>
              <a:rPr lang="en-GB" sz="4000" b="1" dirty="0">
                <a:solidFill>
                  <a:schemeClr val="tx1"/>
                </a:solidFill>
              </a:rPr>
              <a:t> yn y 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9D2F8B-0A47-B946-9285-5E45DFDB93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028" y="971550"/>
            <a:ext cx="10704975" cy="588645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A7ED031-4D5B-1A4E-8CAB-2E9F0EE583E3}"/>
                  </a:ext>
                </a:extLst>
              </p14:cNvPr>
              <p14:cNvContentPartPr/>
              <p14:nvPr/>
            </p14:nvContentPartPr>
            <p14:xfrm>
              <a:off x="951600" y="2402430"/>
              <a:ext cx="1386360" cy="10148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A7ED031-4D5B-1A4E-8CAB-2E9F0EE583E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42600" y="2393790"/>
                <a:ext cx="1404000" cy="1032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723300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BDB2-1FAE-4913-A567-94CB41E0C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56238"/>
            <a:ext cx="11396133" cy="81531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Datblygu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sgiliau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gwrando</a:t>
            </a:r>
            <a:endParaRPr lang="en-GB" sz="4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Image result for children sitting in a circle">
            <a:extLst>
              <a:ext uri="{FF2B5EF4-FFF2-40B4-BE49-F238E27FC236}">
                <a16:creationId xmlns:a16="http://schemas.microsoft.com/office/drawing/2014/main" id="{F526B7B2-5DC6-A445-AA4C-4BA13BCC13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9"/>
          <a:stretch/>
        </p:blipFill>
        <p:spPr bwMode="auto">
          <a:xfrm>
            <a:off x="316862" y="847090"/>
            <a:ext cx="2187647" cy="225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beat babies">
            <a:extLst>
              <a:ext uri="{FF2B5EF4-FFF2-40B4-BE49-F238E27FC236}">
                <a16:creationId xmlns:a16="http://schemas.microsoft.com/office/drawing/2014/main" id="{ED64F112-9DBB-3C48-89D2-DB855AD32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637" y="1050087"/>
            <a:ext cx="2187647" cy="262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lapping">
            <a:extLst>
              <a:ext uri="{FF2B5EF4-FFF2-40B4-BE49-F238E27FC236}">
                <a16:creationId xmlns:a16="http://schemas.microsoft.com/office/drawing/2014/main" id="{982AB623-08A2-BC42-9F5A-0EFDC9A16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580" y="1090093"/>
            <a:ext cx="3064932" cy="1952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mage result for clipart chair">
            <a:extLst>
              <a:ext uri="{FF2B5EF4-FFF2-40B4-BE49-F238E27FC236}">
                <a16:creationId xmlns:a16="http://schemas.microsoft.com/office/drawing/2014/main" id="{97B074A7-52A7-CB43-89E4-7B8C677CA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044" y="4028917"/>
            <a:ext cx="1727200" cy="241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clipart treasure box">
            <a:extLst>
              <a:ext uri="{FF2B5EF4-FFF2-40B4-BE49-F238E27FC236}">
                <a16:creationId xmlns:a16="http://schemas.microsoft.com/office/drawing/2014/main" id="{21DEFE5E-3107-BC4A-A627-E2CA395D8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5806" y="1019610"/>
            <a:ext cx="2709332" cy="213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lipart musical instruments">
            <a:extLst>
              <a:ext uri="{FF2B5EF4-FFF2-40B4-BE49-F238E27FC236}">
                <a16:creationId xmlns:a16="http://schemas.microsoft.com/office/drawing/2014/main" id="{E1628785-C7C5-CE42-B94E-9FE8DCB0D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937" y="3589497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Rala Rwdins Lot-o Swn">
            <a:extLst>
              <a:ext uri="{FF2B5EF4-FFF2-40B4-BE49-F238E27FC236}">
                <a16:creationId xmlns:a16="http://schemas.microsoft.com/office/drawing/2014/main" id="{226260E1-46F9-B14F-B4A9-305872AE25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313" y="3589497"/>
            <a:ext cx="28448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93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BDB2-1FAE-4913-A567-94CB41E0C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156238"/>
            <a:ext cx="11396133" cy="81531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Pwysigrwydd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sgiliau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gwrando</a:t>
            </a:r>
            <a:r>
              <a:rPr lang="en-GB" sz="4000" b="1" dirty="0">
                <a:solidFill>
                  <a:schemeClr val="tx1"/>
                </a:solidFill>
              </a:rPr>
              <a:t> yn y CS</a:t>
            </a:r>
          </a:p>
        </p:txBody>
      </p:sp>
      <p:pic>
        <p:nvPicPr>
          <p:cNvPr id="4100" name="Picture 4" descr="Image result for Cardiau Yr Wyddor">
            <a:extLst>
              <a:ext uri="{FF2B5EF4-FFF2-40B4-BE49-F238E27FC236}">
                <a16:creationId xmlns:a16="http://schemas.microsoft.com/office/drawing/2014/main" id="{A9BE2363-F585-0F41-B6D4-17A16322F6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50" y="938849"/>
            <a:ext cx="4114800" cy="591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5402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7B18F-109C-4678-A44E-E9A895574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764839"/>
            <a:ext cx="9939866" cy="47815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GB" sz="3600" b="1" dirty="0"/>
              <a:t>Faint o </a:t>
            </a:r>
            <a:r>
              <a:rPr lang="en-GB" sz="3600" b="1" dirty="0" err="1"/>
              <a:t>blant</a:t>
            </a:r>
            <a:r>
              <a:rPr lang="en-GB" sz="3600" b="1" dirty="0"/>
              <a:t> </a:t>
            </a:r>
            <a:r>
              <a:rPr lang="en-GB" sz="3600" b="1" dirty="0" err="1"/>
              <a:t>yr</a:t>
            </a:r>
            <a:r>
              <a:rPr lang="en-GB" sz="3600" b="1" dirty="0"/>
              <a:t> </a:t>
            </a:r>
            <a:r>
              <a:rPr lang="en-GB" sz="3600" b="1" dirty="0" err="1"/>
              <a:t>ysgol</a:t>
            </a:r>
            <a:r>
              <a:rPr lang="en-GB" sz="3600" b="1" dirty="0"/>
              <a:t> / </a:t>
            </a:r>
            <a:r>
              <a:rPr lang="en-GB" sz="3600" b="1" dirty="0" err="1"/>
              <a:t>dosbarth</a:t>
            </a:r>
            <a:r>
              <a:rPr lang="en-GB" sz="3600" b="1" dirty="0"/>
              <a:t> </a:t>
            </a:r>
            <a:r>
              <a:rPr lang="en-GB" sz="3600" b="1" dirty="0" err="1"/>
              <a:t>sy’n</a:t>
            </a:r>
            <a:r>
              <a:rPr lang="en-GB" sz="3600" b="1" dirty="0"/>
              <a:t> </a:t>
            </a:r>
            <a:r>
              <a:rPr lang="en-GB" sz="3600" b="1" dirty="0" err="1"/>
              <a:t>dod</a:t>
            </a:r>
            <a:r>
              <a:rPr lang="en-GB" sz="3600" b="1" dirty="0"/>
              <a:t> o </a:t>
            </a:r>
            <a:r>
              <a:rPr lang="en-GB" sz="3600" b="1" dirty="0" err="1"/>
              <a:t>gartrefi</a:t>
            </a:r>
            <a:r>
              <a:rPr lang="en-GB" sz="3600" b="1" dirty="0"/>
              <a:t> </a:t>
            </a:r>
            <a:r>
              <a:rPr lang="en-GB" sz="3600" b="1" dirty="0" err="1"/>
              <a:t>Cymraeg</a:t>
            </a:r>
            <a:r>
              <a:rPr lang="en-GB" sz="3600" b="1" dirty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en-GB" sz="3600" b="1" dirty="0"/>
              <a:t>Faint o </a:t>
            </a:r>
            <a:r>
              <a:rPr lang="en-GB" sz="3600" b="1" dirty="0" err="1"/>
              <a:t>blant</a:t>
            </a:r>
            <a:r>
              <a:rPr lang="en-GB" sz="3600" b="1" dirty="0"/>
              <a:t>, felly, </a:t>
            </a:r>
            <a:r>
              <a:rPr lang="en-GB" sz="3600" b="1" dirty="0" err="1"/>
              <a:t>sy’n</a:t>
            </a:r>
            <a:r>
              <a:rPr lang="en-GB" sz="3600" b="1" dirty="0"/>
              <a:t> </a:t>
            </a:r>
            <a:r>
              <a:rPr lang="en-GB" sz="3600" b="1" dirty="0" err="1"/>
              <a:t>clywed</a:t>
            </a:r>
            <a:r>
              <a:rPr lang="en-GB" sz="3600" b="1" dirty="0"/>
              <a:t> y </a:t>
            </a:r>
            <a:r>
              <a:rPr lang="en-GB" sz="3600" b="1" dirty="0" err="1"/>
              <a:t>Gymraeg</a:t>
            </a:r>
            <a:r>
              <a:rPr lang="en-GB" sz="3600" b="1" dirty="0"/>
              <a:t> y </a:t>
            </a:r>
            <a:r>
              <a:rPr lang="en-GB" sz="3600" b="1" dirty="0" err="1"/>
              <a:t>tu</a:t>
            </a:r>
            <a:r>
              <a:rPr lang="en-GB" sz="3600" b="1" dirty="0"/>
              <a:t> </a:t>
            </a:r>
            <a:r>
              <a:rPr lang="en-GB" sz="3600" b="1" dirty="0" err="1"/>
              <a:t>allan</a:t>
            </a:r>
            <a:r>
              <a:rPr lang="en-GB" sz="3600" b="1" dirty="0"/>
              <a:t> </a:t>
            </a:r>
            <a:r>
              <a:rPr lang="en-GB" sz="3600" b="1" dirty="0" err="1"/>
              <a:t>i</a:t>
            </a:r>
            <a:r>
              <a:rPr lang="en-GB" sz="3600" b="1" dirty="0"/>
              <a:t> </a:t>
            </a:r>
            <a:r>
              <a:rPr lang="en-GB" sz="3600" b="1" dirty="0" err="1"/>
              <a:t>furiau’r</a:t>
            </a:r>
            <a:r>
              <a:rPr lang="en-GB" sz="3600" b="1" dirty="0"/>
              <a:t> </a:t>
            </a:r>
            <a:r>
              <a:rPr lang="en-GB" sz="3600" b="1" dirty="0" err="1"/>
              <a:t>ysgol</a:t>
            </a:r>
            <a:r>
              <a:rPr lang="en-GB" sz="3600" b="1" dirty="0"/>
              <a:t>?</a:t>
            </a:r>
          </a:p>
          <a:p>
            <a:pPr>
              <a:buFont typeface="Wingdings" pitchFamily="2" charset="2"/>
              <a:buChar char="v"/>
            </a:pPr>
            <a:r>
              <a:rPr lang="en-GB" sz="3600" b="1" dirty="0" err="1"/>
              <a:t>Pwy</a:t>
            </a:r>
            <a:r>
              <a:rPr lang="en-GB" sz="3600" b="1" dirty="0"/>
              <a:t>, felly, </a:t>
            </a:r>
            <a:r>
              <a:rPr lang="en-GB" sz="3600" b="1" dirty="0" err="1"/>
              <a:t>sydd</a:t>
            </a:r>
            <a:r>
              <a:rPr lang="en-GB" sz="3600" b="1" dirty="0"/>
              <a:t> </a:t>
            </a:r>
            <a:r>
              <a:rPr lang="en-GB" sz="3600" b="1" dirty="0" err="1"/>
              <a:t>â’r</a:t>
            </a:r>
            <a:r>
              <a:rPr lang="en-GB" sz="3600" b="1" dirty="0"/>
              <a:t> </a:t>
            </a:r>
            <a:r>
              <a:rPr lang="en-GB" sz="3600" b="1" dirty="0" err="1"/>
              <a:t>cyfrifoldeb</a:t>
            </a:r>
            <a:r>
              <a:rPr lang="en-GB" sz="3600" b="1" dirty="0"/>
              <a:t> o </a:t>
            </a:r>
            <a:r>
              <a:rPr lang="en-GB" sz="3600" b="1" dirty="0" err="1"/>
              <a:t>addysgu’r</a:t>
            </a:r>
            <a:r>
              <a:rPr lang="en-GB" sz="3600" b="1" dirty="0"/>
              <a:t> </a:t>
            </a:r>
            <a:r>
              <a:rPr lang="en-GB" sz="3600" b="1" dirty="0" err="1"/>
              <a:t>Gymraeg</a:t>
            </a:r>
            <a:r>
              <a:rPr lang="en-GB" sz="3600" b="1" dirty="0"/>
              <a:t> </a:t>
            </a:r>
            <a:r>
              <a:rPr lang="en-GB" sz="3600" b="1" dirty="0" err="1"/>
              <a:t>iddyn</a:t>
            </a:r>
            <a:r>
              <a:rPr lang="en-GB" sz="3600" b="1" dirty="0"/>
              <a:t> </a:t>
            </a:r>
            <a:r>
              <a:rPr lang="en-GB" sz="3600" b="1" dirty="0" err="1"/>
              <a:t>nhw</a:t>
            </a:r>
            <a:r>
              <a:rPr lang="en-GB" sz="3600" b="1" dirty="0"/>
              <a:t>?  </a:t>
            </a:r>
          </a:p>
          <a:p>
            <a:pPr>
              <a:buFont typeface="Wingdings" pitchFamily="2" charset="2"/>
              <a:buChar char="v"/>
            </a:pPr>
            <a:r>
              <a:rPr lang="en-GB" sz="3600" b="1" dirty="0" err="1"/>
              <a:t>Pwy</a:t>
            </a:r>
            <a:r>
              <a:rPr lang="en-GB" sz="3600" b="1" dirty="0"/>
              <a:t> </a:t>
            </a:r>
            <a:r>
              <a:rPr lang="en-GB" sz="3600" b="1" dirty="0" err="1"/>
              <a:t>yw’r</a:t>
            </a:r>
            <a:r>
              <a:rPr lang="en-GB" sz="3600" b="1" dirty="0"/>
              <a:t> model </a:t>
            </a:r>
            <a:r>
              <a:rPr lang="en-GB" sz="3600" b="1" dirty="0" err="1"/>
              <a:t>llafar</a:t>
            </a:r>
            <a:r>
              <a:rPr lang="en-GB" sz="3600" b="1" dirty="0"/>
              <a:t> </a:t>
            </a:r>
            <a:r>
              <a:rPr lang="en-GB" sz="3600" b="1" dirty="0" err="1"/>
              <a:t>cyntaf</a:t>
            </a:r>
            <a:r>
              <a:rPr lang="en-GB" sz="3600" b="1" dirty="0"/>
              <a:t> a </a:t>
            </a:r>
            <a:r>
              <a:rPr lang="en-GB" sz="3600" b="1" dirty="0" err="1"/>
              <a:t>glywant</a:t>
            </a:r>
            <a:r>
              <a:rPr lang="en-GB" sz="3600" b="1" dirty="0"/>
              <a:t>?</a:t>
            </a:r>
          </a:p>
          <a:p>
            <a:endParaRPr lang="en-GB" dirty="0"/>
          </a:p>
        </p:txBody>
      </p:sp>
      <p:pic>
        <p:nvPicPr>
          <p:cNvPr id="5122" name="Picture 2" descr="Image result for Thinking time">
            <a:extLst>
              <a:ext uri="{FF2B5EF4-FFF2-40B4-BE49-F238E27FC236}">
                <a16:creationId xmlns:a16="http://schemas.microsoft.com/office/drawing/2014/main" id="{83BC8FFF-4027-D24C-89FA-F9B0961A3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4567" y="291638"/>
            <a:ext cx="1831558" cy="237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C8C5BFD0-558E-0642-8981-06FDD4A87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654" y="291638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Amser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i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feddwl</a:t>
            </a:r>
            <a:r>
              <a:rPr lang="en-GB" sz="4000" b="1" dirty="0">
                <a:solidFill>
                  <a:schemeClr val="tx1"/>
                </a:solidFill>
              </a:rPr>
              <a:t> …</a:t>
            </a:r>
            <a:br>
              <a:rPr lang="en-GB" sz="4000" b="1" dirty="0">
                <a:solidFill>
                  <a:schemeClr val="tx1"/>
                </a:solidFill>
              </a:rPr>
            </a:br>
            <a:endParaRPr lang="en-US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312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3263E-318A-4C25-AC48-EB009A336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56238"/>
            <a:ext cx="11525250" cy="132080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chemeClr val="tx1"/>
                </a:solidFill>
              </a:rPr>
              <a:t>Sgiliau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llafar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r>
              <a:rPr lang="en-GB" sz="4000" b="1" dirty="0" err="1">
                <a:solidFill>
                  <a:schemeClr val="tx1"/>
                </a:solidFill>
              </a:rPr>
              <a:t>dyddiol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2400" b="1" dirty="0">
                <a:solidFill>
                  <a:schemeClr val="tx1"/>
                </a:solidFill>
              </a:rPr>
              <a:t>(</a:t>
            </a:r>
            <a:r>
              <a:rPr lang="en-GB" sz="2400" b="1" dirty="0" err="1">
                <a:solidFill>
                  <a:schemeClr val="tx1"/>
                </a:solidFill>
              </a:rPr>
              <a:t>dysgu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  <a:r>
              <a:rPr lang="en-GB" sz="2400" b="1" dirty="0" err="1">
                <a:solidFill>
                  <a:schemeClr val="tx1"/>
                </a:solidFill>
              </a:rPr>
              <a:t>uniongyrchiol</a:t>
            </a:r>
            <a:r>
              <a:rPr lang="en-GB" sz="2400" b="1" dirty="0">
                <a:solidFill>
                  <a:schemeClr val="tx1"/>
                </a:solidFill>
              </a:rPr>
              <a:t>)</a:t>
            </a:r>
            <a:endParaRPr lang="en-GB" sz="4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FA472-7F01-4CB4-9F60-FE8CA2C9A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50" y="1477038"/>
            <a:ext cx="8596668" cy="3973511"/>
          </a:xfrm>
        </p:spPr>
        <p:txBody>
          <a:bodyPr>
            <a:normAutofit/>
          </a:bodyPr>
          <a:lstStyle/>
          <a:p>
            <a:r>
              <a:rPr lang="en-GB" sz="3100" b="1" dirty="0" err="1"/>
              <a:t>Amser</a:t>
            </a:r>
            <a:r>
              <a:rPr lang="en-GB" sz="3100" b="1" dirty="0"/>
              <a:t> </a:t>
            </a:r>
            <a:r>
              <a:rPr lang="en-GB" sz="3100" b="1" dirty="0" err="1"/>
              <a:t>cofrestru</a:t>
            </a:r>
            <a:endParaRPr lang="en-GB" sz="3100" b="1" dirty="0"/>
          </a:p>
          <a:p>
            <a:r>
              <a:rPr lang="en-GB" sz="3100" b="1" dirty="0" err="1"/>
              <a:t>Pwysigrwydd</a:t>
            </a:r>
            <a:r>
              <a:rPr lang="en-GB" sz="3100" b="1" dirty="0"/>
              <a:t> </a:t>
            </a:r>
            <a:r>
              <a:rPr lang="en-GB" sz="3100" b="1" dirty="0" err="1"/>
              <a:t>holi</a:t>
            </a:r>
            <a:r>
              <a:rPr lang="en-GB" sz="3100" b="1" dirty="0"/>
              <a:t>, </a:t>
            </a:r>
            <a:r>
              <a:rPr lang="en-GB" sz="3100" b="1" dirty="0" err="1"/>
              <a:t>holi</a:t>
            </a:r>
            <a:r>
              <a:rPr lang="en-GB" sz="3100" b="1" dirty="0"/>
              <a:t>, ac </a:t>
            </a:r>
            <a:r>
              <a:rPr lang="en-GB" sz="3100" b="1" dirty="0" err="1"/>
              <a:t>holi</a:t>
            </a:r>
            <a:r>
              <a:rPr lang="en-GB" sz="3100" b="1" dirty="0"/>
              <a:t> </a:t>
            </a:r>
            <a:r>
              <a:rPr lang="en-GB" sz="3100" b="1" dirty="0" err="1"/>
              <a:t>cwestiynau</a:t>
            </a:r>
            <a:r>
              <a:rPr lang="en-GB" sz="3100" b="1" dirty="0"/>
              <a:t> </a:t>
            </a:r>
          </a:p>
          <a:p>
            <a:r>
              <a:rPr lang="en-GB" sz="3100" b="1" dirty="0" err="1"/>
              <a:t>Disgwyliadau</a:t>
            </a:r>
            <a:r>
              <a:rPr lang="en-GB" sz="3100" b="1" dirty="0"/>
              <a:t> </a:t>
            </a:r>
            <a:r>
              <a:rPr lang="en-GB" sz="3100" b="1" dirty="0" err="1"/>
              <a:t>uchel</a:t>
            </a:r>
            <a:r>
              <a:rPr lang="en-GB" sz="3100" b="1" dirty="0"/>
              <a:t> o ran </a:t>
            </a:r>
            <a:r>
              <a:rPr lang="en-GB" sz="3100" b="1" dirty="0" err="1"/>
              <a:t>atebion</a:t>
            </a:r>
            <a:endParaRPr lang="en-GB" sz="3100" b="1" dirty="0"/>
          </a:p>
          <a:p>
            <a:r>
              <a:rPr lang="en-GB" sz="3100" b="1" dirty="0" err="1"/>
              <a:t>Dangos</a:t>
            </a:r>
            <a:r>
              <a:rPr lang="en-GB" sz="3100" b="1" dirty="0"/>
              <a:t> </a:t>
            </a:r>
            <a:r>
              <a:rPr lang="en-GB" sz="3100" b="1" dirty="0" err="1"/>
              <a:t>arfer</a:t>
            </a:r>
            <a:r>
              <a:rPr lang="en-GB" sz="3100" b="1" dirty="0"/>
              <a:t> da – model </a:t>
            </a:r>
            <a:r>
              <a:rPr lang="en-GB" sz="3100" b="1" dirty="0" err="1"/>
              <a:t>llafar</a:t>
            </a:r>
            <a:r>
              <a:rPr lang="en-GB" sz="3100" b="1" dirty="0"/>
              <a:t> DA a CHYWIR</a:t>
            </a:r>
          </a:p>
          <a:p>
            <a:r>
              <a:rPr lang="en-GB" sz="3100" b="1" dirty="0" err="1"/>
              <a:t>Dysgu</a:t>
            </a:r>
            <a:r>
              <a:rPr lang="en-GB" sz="3100" b="1" dirty="0"/>
              <a:t> </a:t>
            </a:r>
            <a:r>
              <a:rPr lang="en-GB" sz="3100" b="1" dirty="0" err="1"/>
              <a:t>caneuon</a:t>
            </a:r>
            <a:r>
              <a:rPr lang="en-GB" sz="3100" b="1" dirty="0"/>
              <a:t> a </a:t>
            </a:r>
            <a:r>
              <a:rPr lang="en-GB" sz="3100" b="1" dirty="0" err="1"/>
              <a:t>rhigymau</a:t>
            </a:r>
            <a:endParaRPr lang="en-GB" sz="3100" b="1" dirty="0"/>
          </a:p>
          <a:p>
            <a:endParaRPr lang="en-GB" dirty="0"/>
          </a:p>
        </p:txBody>
      </p:sp>
      <p:pic>
        <p:nvPicPr>
          <p:cNvPr id="6148" name="Picture 4" descr="Image result for clipart teacher led">
            <a:extLst>
              <a:ext uri="{FF2B5EF4-FFF2-40B4-BE49-F238E27FC236}">
                <a16:creationId xmlns:a16="http://schemas.microsoft.com/office/drawing/2014/main" id="{5E51A6CB-2896-7D4B-B386-9D6D32A049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19" t="7445" r="13267" b="7057"/>
          <a:stretch/>
        </p:blipFill>
        <p:spPr bwMode="auto">
          <a:xfrm>
            <a:off x="4348162" y="4439908"/>
            <a:ext cx="3286125" cy="2418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6190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2D8A6-B2BC-4406-A05E-D12E3E0C33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734" y="156238"/>
            <a:ext cx="8596668" cy="853412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FF0000"/>
                </a:solidFill>
              </a:rPr>
              <a:t>Parhau</a:t>
            </a:r>
            <a:r>
              <a:rPr lang="en-GB" sz="4000" b="1" dirty="0">
                <a:solidFill>
                  <a:srgbClr val="FF0000"/>
                </a:solidFill>
              </a:rPr>
              <a:t> </a:t>
            </a:r>
            <a:r>
              <a:rPr lang="en-GB" sz="4000" b="1" dirty="0" err="1">
                <a:solidFill>
                  <a:srgbClr val="FF0000"/>
                </a:solidFill>
              </a:rPr>
              <a:t>i</a:t>
            </a:r>
            <a:r>
              <a:rPr lang="en-GB" sz="4000" b="1" dirty="0">
                <a:solidFill>
                  <a:srgbClr val="FF0000"/>
                </a:solidFill>
              </a:rPr>
              <a:t> </a:t>
            </a:r>
            <a:r>
              <a:rPr lang="en-GB" sz="4000" b="1" dirty="0" err="1">
                <a:solidFill>
                  <a:srgbClr val="FF0000"/>
                </a:solidFill>
              </a:rPr>
              <a:t>ddysgu</a:t>
            </a:r>
            <a:r>
              <a:rPr lang="en-GB" sz="4000" b="1" dirty="0">
                <a:solidFill>
                  <a:srgbClr val="FF0000"/>
                </a:solidFill>
              </a:rPr>
              <a:t>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E33FB-B303-4169-B5CE-1E00A81F4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56" y="1062844"/>
            <a:ext cx="11252885" cy="5496102"/>
          </a:xfrm>
          <a:solidFill>
            <a:schemeClr val="bg1"/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200" b="1" dirty="0" err="1">
                <a:solidFill>
                  <a:schemeClr val="tx1"/>
                </a:solidFill>
              </a:rPr>
              <a:t>Ewch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ar</a:t>
            </a:r>
            <a:r>
              <a:rPr lang="en-GB" sz="3200" b="1" dirty="0">
                <a:solidFill>
                  <a:schemeClr val="tx1"/>
                </a:solidFill>
              </a:rPr>
              <a:t>            </a:t>
            </a:r>
            <a:r>
              <a:rPr lang="en-GB" sz="3200" b="1" dirty="0" err="1">
                <a:solidFill>
                  <a:schemeClr val="tx1"/>
                </a:solidFill>
              </a:rPr>
              <a:t>i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wylio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ffilmiau</a:t>
            </a:r>
            <a:r>
              <a:rPr lang="en-GB" sz="3200" b="1" dirty="0">
                <a:solidFill>
                  <a:schemeClr val="tx1"/>
                </a:solidFill>
              </a:rPr>
              <a:t> "</a:t>
            </a:r>
            <a:r>
              <a:rPr lang="en-GB" sz="3200" b="1" dirty="0" err="1">
                <a:solidFill>
                  <a:schemeClr val="tx1"/>
                </a:solidFill>
              </a:rPr>
              <a:t>Amser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Stori</a:t>
            </a:r>
            <a:r>
              <a:rPr lang="en-GB" sz="3200" b="1" dirty="0">
                <a:solidFill>
                  <a:schemeClr val="tx1"/>
                </a:solidFill>
              </a:rPr>
              <a:t>" (</a:t>
            </a:r>
            <a:r>
              <a:rPr lang="en-GB" sz="3200" b="1" dirty="0" err="1">
                <a:solidFill>
                  <a:schemeClr val="tx1"/>
                </a:solidFill>
              </a:rPr>
              <a:t>gan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Ganolfan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Peniarth</a:t>
            </a:r>
            <a:r>
              <a:rPr lang="en-GB" sz="3200" b="1" dirty="0">
                <a:solidFill>
                  <a:schemeClr val="tx1"/>
                </a:solidFill>
              </a:rPr>
              <a:t>) o Mari </a:t>
            </a:r>
            <a:r>
              <a:rPr lang="en-GB" sz="3200" b="1" dirty="0" err="1">
                <a:solidFill>
                  <a:schemeClr val="tx1"/>
                </a:solidFill>
              </a:rPr>
              <a:t>Grug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yn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darllen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stori</a:t>
            </a:r>
            <a:r>
              <a:rPr lang="en-GB" sz="3200" b="1" dirty="0">
                <a:solidFill>
                  <a:schemeClr val="tx1"/>
                </a:solidFill>
              </a:rPr>
              <a:t> / </a:t>
            </a:r>
            <a:r>
              <a:rPr lang="en-GB" sz="3200" b="1" dirty="0" err="1">
                <a:solidFill>
                  <a:schemeClr val="tx1"/>
                </a:solidFill>
              </a:rPr>
              <a:t>straeon</a:t>
            </a:r>
            <a:r>
              <a:rPr lang="en-GB" sz="3200" b="1" dirty="0">
                <a:solidFill>
                  <a:schemeClr val="tx1"/>
                </a:solidFill>
              </a:rPr>
              <a:t>.  </a:t>
            </a:r>
            <a:r>
              <a:rPr lang="en-GB" sz="3200" b="1" dirty="0" err="1">
                <a:solidFill>
                  <a:schemeClr val="tx1"/>
                </a:solidFill>
              </a:rPr>
              <a:t>Wrth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wylio'r</a:t>
            </a:r>
            <a:r>
              <a:rPr lang="en-GB" sz="3200" b="1" dirty="0">
                <a:solidFill>
                  <a:schemeClr val="tx1"/>
                </a:solidFill>
              </a:rPr>
              <a:t> </a:t>
            </a:r>
            <a:r>
              <a:rPr lang="en-GB" sz="3200" b="1" dirty="0" err="1">
                <a:solidFill>
                  <a:schemeClr val="tx1"/>
                </a:solidFill>
              </a:rPr>
              <a:t>ffilmiau</a:t>
            </a:r>
            <a:r>
              <a:rPr lang="en-GB" sz="3200" b="1" dirty="0">
                <a:solidFill>
                  <a:schemeClr val="tx1"/>
                </a:solidFill>
              </a:rPr>
              <a:t>, </a:t>
            </a:r>
            <a:r>
              <a:rPr lang="en-GB" sz="3200" b="1" dirty="0" err="1">
                <a:solidFill>
                  <a:schemeClr val="tx1"/>
                </a:solidFill>
              </a:rPr>
              <a:t>ystyriwch</a:t>
            </a:r>
            <a:r>
              <a:rPr lang="en-GB" sz="3200" b="1" dirty="0">
                <a:solidFill>
                  <a:schemeClr val="tx1"/>
                </a:solidFill>
              </a:rPr>
              <a:t>:</a:t>
            </a:r>
          </a:p>
          <a:p>
            <a:pPr marL="0" indent="0">
              <a:buNone/>
            </a:pPr>
            <a:endParaRPr lang="en-GB" sz="32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1. Beth </a:t>
            </a:r>
            <a:r>
              <a:rPr lang="en-GB" sz="2400" err="1">
                <a:solidFill>
                  <a:schemeClr val="tx1"/>
                </a:solidFill>
              </a:rPr>
              <a:t>mae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hi'n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ei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ddarllen</a:t>
            </a:r>
            <a:r>
              <a:rPr lang="en-GB" sz="2400" dirty="0">
                <a:solidFill>
                  <a:schemeClr val="tx1"/>
                </a:solidFill>
              </a:rPr>
              <a:t> / </a:t>
            </a:r>
            <a:r>
              <a:rPr lang="en-GB" sz="2400" err="1">
                <a:solidFill>
                  <a:schemeClr val="tx1"/>
                </a:solidFill>
              </a:rPr>
              <a:t>eu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darllen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2. </a:t>
            </a:r>
            <a:r>
              <a:rPr lang="en-GB" sz="2400" err="1">
                <a:solidFill>
                  <a:schemeClr val="tx1"/>
                </a:solidFill>
              </a:rPr>
              <a:t>Sut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mae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hi'n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darllen</a:t>
            </a:r>
            <a:r>
              <a:rPr lang="en-GB" sz="2400" dirty="0">
                <a:solidFill>
                  <a:schemeClr val="tx1"/>
                </a:solidFill>
              </a:rPr>
              <a:t> y </a:t>
            </a:r>
            <a:r>
              <a:rPr lang="en-GB" sz="2400" err="1">
                <a:solidFill>
                  <a:schemeClr val="tx1"/>
                </a:solidFill>
              </a:rPr>
              <a:t>stori</a:t>
            </a:r>
            <a:r>
              <a:rPr lang="en-GB" sz="2400" dirty="0">
                <a:solidFill>
                  <a:schemeClr val="tx1"/>
                </a:solidFill>
              </a:rPr>
              <a:t> / </a:t>
            </a:r>
            <a:r>
              <a:rPr lang="en-GB" sz="2400" err="1">
                <a:solidFill>
                  <a:schemeClr val="tx1"/>
                </a:solidFill>
              </a:rPr>
              <a:t>straeon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3. </a:t>
            </a:r>
            <a:r>
              <a:rPr lang="en-GB" sz="2400" err="1">
                <a:solidFill>
                  <a:schemeClr val="tx1"/>
                </a:solidFill>
              </a:rPr>
              <a:t>Sut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mae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hi'n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defnyddio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ei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err="1">
                <a:solidFill>
                  <a:schemeClr val="tx1"/>
                </a:solidFill>
              </a:rPr>
              <a:t>llais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4. Pa </a:t>
            </a:r>
            <a:r>
              <a:rPr lang="en-GB" sz="2400" dirty="0" err="1">
                <a:solidFill>
                  <a:schemeClr val="tx1"/>
                </a:solidFill>
              </a:rPr>
              <a:t>naws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sydd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i'r</a:t>
            </a:r>
            <a:r>
              <a:rPr lang="en-GB" sz="2400" dirty="0">
                <a:solidFill>
                  <a:schemeClr val="tx1"/>
                </a:solidFill>
              </a:rPr>
              <a:t> "</a:t>
            </a:r>
            <a:r>
              <a:rPr lang="en-GB" sz="2400" dirty="0" err="1">
                <a:solidFill>
                  <a:schemeClr val="tx1"/>
                </a:solidFill>
              </a:rPr>
              <a:t>Amser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Stori</a:t>
            </a:r>
            <a:r>
              <a:rPr lang="en-GB" sz="2400" dirty="0">
                <a:solidFill>
                  <a:schemeClr val="tx1"/>
                </a:solidFill>
              </a:rPr>
              <a:t>"?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5. Pe bai Mari </a:t>
            </a:r>
            <a:r>
              <a:rPr lang="en-GB" sz="2400" dirty="0" err="1">
                <a:solidFill>
                  <a:schemeClr val="tx1"/>
                </a:solidFill>
              </a:rPr>
              <a:t>Grug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darllen</a:t>
            </a:r>
            <a:r>
              <a:rPr lang="en-GB" sz="2400" dirty="0">
                <a:solidFill>
                  <a:schemeClr val="tx1"/>
                </a:solidFill>
              </a:rPr>
              <a:t> o </a:t>
            </a:r>
            <a:r>
              <a:rPr lang="en-GB" sz="2400" dirty="0" err="1">
                <a:solidFill>
                  <a:schemeClr val="tx1"/>
                </a:solidFill>
              </a:rPr>
              <a:t>flaen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dosbarth</a:t>
            </a:r>
            <a:r>
              <a:rPr lang="en-GB" sz="2400" dirty="0">
                <a:solidFill>
                  <a:schemeClr val="tx1"/>
                </a:solidFill>
              </a:rPr>
              <a:t> o </a:t>
            </a:r>
            <a:r>
              <a:rPr lang="en-GB" sz="2400" dirty="0" err="1">
                <a:solidFill>
                  <a:schemeClr val="tx1"/>
                </a:solidFill>
              </a:rPr>
              <a:t>blant</a:t>
            </a:r>
            <a:r>
              <a:rPr lang="en-GB" sz="2400" dirty="0">
                <a:solidFill>
                  <a:schemeClr val="tx1"/>
                </a:solidFill>
              </a:rPr>
              <a:t>, </a:t>
            </a:r>
            <a:r>
              <a:rPr lang="en-GB" sz="2400" dirty="0" err="1">
                <a:solidFill>
                  <a:schemeClr val="tx1"/>
                </a:solidFill>
              </a:rPr>
              <a:t>beth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fyddai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hi'n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ei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wneud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wahanol</a:t>
            </a:r>
            <a:r>
              <a:rPr lang="en-GB" sz="2400" dirty="0">
                <a:solidFill>
                  <a:schemeClr val="tx1"/>
                </a:solidFill>
              </a:rPr>
              <a:t>?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6. </a:t>
            </a:r>
            <a:r>
              <a:rPr lang="en-GB" sz="2400" dirty="0" err="1">
                <a:solidFill>
                  <a:schemeClr val="tx1"/>
                </a:solidFill>
              </a:rPr>
              <a:t>Yn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eich</a:t>
            </a:r>
            <a:r>
              <a:rPr lang="en-GB" sz="2400" dirty="0">
                <a:solidFill>
                  <a:schemeClr val="tx1"/>
                </a:solidFill>
              </a:rPr>
              <a:t> barn chi, </a:t>
            </a:r>
            <a:r>
              <a:rPr lang="en-GB" sz="2400" dirty="0" err="1">
                <a:solidFill>
                  <a:schemeClr val="tx1"/>
                </a:solidFill>
              </a:rPr>
              <a:t>beth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sy'n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gwneud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r>
              <a:rPr lang="en-GB" sz="2400" dirty="0" err="1">
                <a:solidFill>
                  <a:schemeClr val="tx1"/>
                </a:solidFill>
              </a:rPr>
              <a:t>storïwr</a:t>
            </a:r>
            <a:r>
              <a:rPr lang="en-GB" sz="2400" dirty="0">
                <a:solidFill>
                  <a:schemeClr val="tx1"/>
                </a:solidFill>
              </a:rPr>
              <a:t> da?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4" name="Picture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2EC09F8-47AD-4384-877B-6843EE448F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25" t="34003" r="5193" b="32663"/>
          <a:stretch/>
        </p:blipFill>
        <p:spPr>
          <a:xfrm>
            <a:off x="2292740" y="1182089"/>
            <a:ext cx="1133393" cy="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7509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F4D91-793B-47F6-A19E-3ED8FF96CF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917" y="251791"/>
            <a:ext cx="8596668" cy="834887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Y </a:t>
            </a:r>
            <a:r>
              <a:rPr lang="en-GB" sz="4400" b="1" dirty="0" err="1">
                <a:solidFill>
                  <a:schemeClr val="tx1"/>
                </a:solidFill>
              </a:rPr>
              <a:t>tro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nesaf</a:t>
            </a:r>
            <a:r>
              <a:rPr lang="en-GB" sz="4400" b="1" dirty="0">
                <a:solidFill>
                  <a:schemeClr val="tx1"/>
                </a:solidFill>
              </a:rPr>
              <a:t>, </a:t>
            </a:r>
            <a:r>
              <a:rPr lang="en-GB" sz="4400" b="1" dirty="0" err="1">
                <a:solidFill>
                  <a:schemeClr val="tx1"/>
                </a:solidFill>
              </a:rPr>
              <a:t>fe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fyddwn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ni</a:t>
            </a:r>
            <a:r>
              <a:rPr lang="en-GB" sz="4400" b="1" dirty="0">
                <a:solidFill>
                  <a:schemeClr val="tx1"/>
                </a:solidFill>
              </a:rPr>
              <a:t> </a:t>
            </a:r>
            <a:r>
              <a:rPr lang="en-GB" sz="4400" b="1" dirty="0" err="1">
                <a:solidFill>
                  <a:schemeClr val="tx1"/>
                </a:solidFill>
              </a:rPr>
              <a:t>yn</a:t>
            </a:r>
            <a:r>
              <a:rPr lang="en-GB" sz="4400" b="1" dirty="0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BA8F9-7922-45BA-9167-645D7E466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287" y="2160589"/>
            <a:ext cx="10972799" cy="3880773"/>
          </a:xfrm>
        </p:spPr>
        <p:txBody>
          <a:bodyPr>
            <a:normAutofit/>
          </a:bodyPr>
          <a:lstStyle/>
          <a:p>
            <a:r>
              <a:rPr lang="en-GB" sz="3200" dirty="0" err="1"/>
              <a:t>ystyried</a:t>
            </a:r>
            <a:r>
              <a:rPr lang="en-GB" sz="3200" dirty="0"/>
              <a:t> </a:t>
            </a:r>
            <a:r>
              <a:rPr lang="en-GB" sz="3200" dirty="0" err="1"/>
              <a:t>pwysigrwydd</a:t>
            </a:r>
            <a:r>
              <a:rPr lang="en-GB" sz="3200" dirty="0"/>
              <a:t> </a:t>
            </a:r>
            <a:r>
              <a:rPr lang="en-GB" sz="3200" dirty="0" err="1"/>
              <a:t>llyfrau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y </a:t>
            </a:r>
            <a:r>
              <a:rPr lang="en-GB" sz="3200" dirty="0" err="1"/>
              <a:t>Cyfnod</a:t>
            </a:r>
            <a:r>
              <a:rPr lang="en-GB" sz="3200" dirty="0"/>
              <a:t> Sylfaen;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 err="1"/>
              <a:t>edrych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sgiliau</a:t>
            </a:r>
            <a:r>
              <a:rPr lang="en-GB" sz="3200" dirty="0"/>
              <a:t> </a:t>
            </a:r>
            <a:r>
              <a:rPr lang="en-GB" sz="3200" dirty="0" err="1"/>
              <a:t>ysrifennu</a:t>
            </a:r>
            <a:r>
              <a:rPr lang="en-GB" sz="3200" dirty="0"/>
              <a:t> </a:t>
            </a:r>
            <a:r>
              <a:rPr lang="en-GB" sz="3200" dirty="0" err="1"/>
              <a:t>cynnar</a:t>
            </a:r>
            <a:r>
              <a:rPr lang="en-GB" sz="3200" dirty="0"/>
              <a:t>;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 err="1"/>
              <a:t>cynllunio</a:t>
            </a:r>
            <a:r>
              <a:rPr lang="en-GB" sz="3200" dirty="0"/>
              <a:t> </a:t>
            </a:r>
            <a:r>
              <a:rPr lang="en-GB" sz="3200" dirty="0" err="1"/>
              <a:t>gwers</a:t>
            </a:r>
            <a:r>
              <a:rPr lang="en-GB" sz="3200" dirty="0"/>
              <a:t> </a:t>
            </a:r>
            <a:r>
              <a:rPr lang="en-GB" sz="3200" dirty="0" err="1"/>
              <a:t>Iaith</a:t>
            </a:r>
            <a:r>
              <a:rPr lang="en-GB" sz="3200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13854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</TotalTime>
  <Words>1947</Words>
  <Application>Microsoft Macintosh PowerPoint</Application>
  <PresentationFormat>Widescreen</PresentationFormat>
  <Paragraphs>220</Paragraphs>
  <Slides>32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Aharoni</vt:lpstr>
      <vt:lpstr>Arial</vt:lpstr>
      <vt:lpstr>Berlin Sans FB</vt:lpstr>
      <vt:lpstr>Calibri</vt:lpstr>
      <vt:lpstr>Segoe Print</vt:lpstr>
      <vt:lpstr>Trebuchet MS</vt:lpstr>
      <vt:lpstr>Wingdings</vt:lpstr>
      <vt:lpstr>Wingdings 3</vt:lpstr>
      <vt:lpstr>Facet</vt:lpstr>
      <vt:lpstr>Y Gymraeg yn y  Cyfnod Sylfaen (Ieithoedd, Llythrennedd a Chyfathrebu)</vt:lpstr>
      <vt:lpstr>Heddiw, fe fyddwn ni yn:</vt:lpstr>
      <vt:lpstr>Beth yw sefyllfa’r Gymraeg heddiw?</vt:lpstr>
      <vt:lpstr>PowerPoint Presentation</vt:lpstr>
      <vt:lpstr>Dyma’r cyd-destun ……</vt:lpstr>
      <vt:lpstr>Beth amdanom ni?</vt:lpstr>
      <vt:lpstr>PowerPoint Presentation</vt:lpstr>
      <vt:lpstr>PowerPoint Presentation</vt:lpstr>
      <vt:lpstr>Beth sy’n digwydd yn yr ysgolion?</vt:lpstr>
      <vt:lpstr>Ydych chi wedi clywed……?</vt:lpstr>
      <vt:lpstr>PowerPoint Presentation</vt:lpstr>
      <vt:lpstr>6 Maes Dysgu a Phrofiad</vt:lpstr>
      <vt:lpstr>Beth sy’n digwydd a phryd?</vt:lpstr>
      <vt:lpstr>PowerPoint Presentation</vt:lpstr>
      <vt:lpstr>Fframwaith Llythrennedd a Rhifedd</vt:lpstr>
      <vt:lpstr>Trafodwch:</vt:lpstr>
      <vt:lpstr>Trafodwch:</vt:lpstr>
      <vt:lpstr>Deuparth gwaith ei ddechrau ….</vt:lpstr>
      <vt:lpstr>Ond, beth am Cwricwlwm i Gymru?</vt:lpstr>
      <vt:lpstr>Trafodwch:</vt:lpstr>
      <vt:lpstr>Creu amgylchedd sy’n gyfoethog o ran iaith</vt:lpstr>
      <vt:lpstr>Sut ydw i’n addysgu plant?</vt:lpstr>
      <vt:lpstr>Sut ydw i’n gwybod beth sydd angen addysgu i’r disgyblion?</vt:lpstr>
      <vt:lpstr>Pwysigrwydd sgiliau gwrando yn y CS</vt:lpstr>
      <vt:lpstr>Pwysigrwydd sgiliau gwrando yn y CS</vt:lpstr>
      <vt:lpstr>Pwysigrwydd sgiliau gwrando yn y CS</vt:lpstr>
      <vt:lpstr>Datblygu sgiliau gwrando</vt:lpstr>
      <vt:lpstr>Pwysigrwydd sgiliau gwrando yn y CS</vt:lpstr>
      <vt:lpstr>Amser i feddwl … </vt:lpstr>
      <vt:lpstr>Sgiliau llafar dyddiol  (dysgu uniongyrchiol)</vt:lpstr>
      <vt:lpstr>Parhau i ddysgu …</vt:lpstr>
      <vt:lpstr>Y tro nesaf, fe fyddwn ni yn: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Gymraeg yn y  Cyfnod Sylfaen (Ieithoedd, Llythrennedd a Chyfathrebu)</dc:title>
  <dc:creator>Nia Evans</dc:creator>
  <cp:lastModifiedBy>Nia Evans</cp:lastModifiedBy>
  <cp:revision>428</cp:revision>
  <dcterms:created xsi:type="dcterms:W3CDTF">2020-01-28T11:47:30Z</dcterms:created>
  <dcterms:modified xsi:type="dcterms:W3CDTF">2020-03-02T10:52:32Z</dcterms:modified>
</cp:coreProperties>
</file>