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1"/>
  </p:handoutMasterIdLst>
  <p:sldIdLst>
    <p:sldId id="256" r:id="rId2"/>
    <p:sldId id="292" r:id="rId3"/>
    <p:sldId id="285" r:id="rId4"/>
    <p:sldId id="263" r:id="rId5"/>
    <p:sldId id="289" r:id="rId6"/>
    <p:sldId id="264" r:id="rId7"/>
    <p:sldId id="277" r:id="rId8"/>
    <p:sldId id="266" r:id="rId9"/>
    <p:sldId id="267" r:id="rId10"/>
    <p:sldId id="283" r:id="rId11"/>
    <p:sldId id="281" r:id="rId12"/>
    <p:sldId id="278" r:id="rId13"/>
    <p:sldId id="282" r:id="rId14"/>
    <p:sldId id="258" r:id="rId15"/>
    <p:sldId id="259" r:id="rId16"/>
    <p:sldId id="290" r:id="rId17"/>
    <p:sldId id="291" r:id="rId18"/>
    <p:sldId id="284" r:id="rId19"/>
    <p:sldId id="270" r:id="rId2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54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889938" cy="487680"/>
          </a:xfrm>
          <a:prstGeom prst="rect">
            <a:avLst/>
          </a:prstGeom>
        </p:spPr>
        <p:txBody>
          <a:bodyPr vert="horz" lIns="90602" tIns="45301" rIns="90602" bIns="4530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1"/>
            <a:ext cx="2889938" cy="487680"/>
          </a:xfrm>
          <a:prstGeom prst="rect">
            <a:avLst/>
          </a:prstGeom>
        </p:spPr>
        <p:txBody>
          <a:bodyPr vert="horz" lIns="90602" tIns="45301" rIns="90602" bIns="45301" rtlCol="0"/>
          <a:lstStyle>
            <a:lvl1pPr algn="r">
              <a:defRPr sz="1200"/>
            </a:lvl1pPr>
          </a:lstStyle>
          <a:p>
            <a:fld id="{30D3244A-A166-4AF3-820C-AB5378030F7F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7680"/>
          </a:xfrm>
          <a:prstGeom prst="rect">
            <a:avLst/>
          </a:prstGeom>
        </p:spPr>
        <p:txBody>
          <a:bodyPr vert="horz" lIns="90602" tIns="45301" rIns="90602" bIns="4530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0602" tIns="45301" rIns="90602" bIns="45301" rtlCol="0" anchor="b"/>
          <a:lstStyle>
            <a:lvl1pPr algn="r">
              <a:defRPr sz="1200"/>
            </a:lvl1pPr>
          </a:lstStyle>
          <a:p>
            <a:fld id="{C63F1E6A-C74F-41FC-8696-3654A82123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3151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0480BE-1BC8-4E45-9044-73C5695D9B70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201622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Global Marketing Strategy and the global marketing </a:t>
            </a:r>
            <a:r>
              <a:rPr lang="en-GB" dirty="0"/>
              <a:t>mix</a:t>
            </a:r>
            <a:br>
              <a:rPr lang="en-GB" dirty="0"/>
            </a:br>
            <a:r>
              <a:rPr lang="en-GB" dirty="0" smtClean="0"/>
              <a:t>- Product </a:t>
            </a:r>
            <a:r>
              <a:rPr lang="en-GB" dirty="0"/>
              <a:t>planning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564904"/>
            <a:ext cx="6400800" cy="3073896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2564904"/>
            <a:ext cx="6400800" cy="30738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</a:t>
            </a:r>
            <a:r>
              <a:rPr lang="en-GB" smtClean="0"/>
              <a:t>the last session….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Explain in your own words what you understand by standardisation and adaptation and decide what the best approach is.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Find </a:t>
            </a:r>
            <a:r>
              <a:rPr lang="en-GB" dirty="0"/>
              <a:t>a definition of ethnocentric, polycentric and geocentric and </a:t>
            </a:r>
            <a:r>
              <a:rPr lang="en-GB" i="1" dirty="0"/>
              <a:t>provide the source</a:t>
            </a:r>
            <a:r>
              <a:rPr lang="en-GB" dirty="0"/>
              <a:t>.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Also</a:t>
            </a:r>
            <a:r>
              <a:rPr lang="en-GB" dirty="0"/>
              <a:t>, </a:t>
            </a:r>
            <a:r>
              <a:rPr lang="en-GB" dirty="0" smtClean="0"/>
              <a:t>are there any more options available (can you find a source for it)?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748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is a product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It includes physical objects, </a:t>
            </a:r>
            <a:r>
              <a:rPr lang="en-GB" b="1" i="1" dirty="0"/>
              <a:t>services</a:t>
            </a:r>
            <a:r>
              <a:rPr lang="en-GB" dirty="0"/>
              <a:t>, events, persons, places, organisations, ideas or any mix of the above.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The </a:t>
            </a:r>
            <a:r>
              <a:rPr lang="en-GB" dirty="0"/>
              <a:t>concept of </a:t>
            </a:r>
            <a:r>
              <a:rPr lang="en-GB" i="1" u="sng" dirty="0"/>
              <a:t>product</a:t>
            </a:r>
            <a:r>
              <a:rPr lang="en-GB" dirty="0"/>
              <a:t> includes branding, packaging, </a:t>
            </a:r>
            <a:r>
              <a:rPr lang="en-GB" dirty="0" smtClean="0"/>
              <a:t>warranties and </a:t>
            </a:r>
            <a:r>
              <a:rPr lang="en-GB" dirty="0"/>
              <a:t>after sales </a:t>
            </a:r>
            <a:r>
              <a:rPr lang="en-GB" dirty="0" smtClean="0"/>
              <a:t>service.</a:t>
            </a:r>
            <a:endParaRPr lang="en-GB" dirty="0"/>
          </a:p>
          <a:p>
            <a:pPr>
              <a:buNone/>
            </a:pPr>
            <a:r>
              <a:rPr lang="en-GB" dirty="0" smtClean="0"/>
              <a:t>“ </a:t>
            </a:r>
            <a:r>
              <a:rPr lang="en-GB" dirty="0" smtClean="0"/>
              <a:t>anything offered to a market for attention, acquisition, use or consumption that might satisfy a need or want.”  </a:t>
            </a:r>
            <a:r>
              <a:rPr lang="en-GB" sz="1800" dirty="0" smtClean="0"/>
              <a:t>(Kotler &amp; Armstrong 2001:291)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They Can be either for the consumer market or the industrial (business to business: B2B) market.</a:t>
            </a:r>
          </a:p>
        </p:txBody>
      </p:sp>
    </p:spTree>
    <p:extLst>
      <p:ext uri="{BB962C8B-B14F-4D97-AF65-F5344CB8AC3E}">
        <p14:creationId xmlns:p14="http://schemas.microsoft.com/office/powerpoint/2010/main" val="2271825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product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There are three elements which make up a product;</a:t>
            </a:r>
          </a:p>
          <a:p>
            <a:r>
              <a:rPr lang="en-GB" dirty="0" smtClean="0"/>
              <a:t>The core product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 </a:t>
            </a:r>
            <a:r>
              <a:rPr lang="en-GB" dirty="0" smtClean="0"/>
              <a:t>the benefit</a:t>
            </a:r>
          </a:p>
          <a:p>
            <a:r>
              <a:rPr lang="en-GB" dirty="0" smtClean="0"/>
              <a:t>Actual Product 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 </a:t>
            </a:r>
            <a:r>
              <a:rPr lang="en-GB" dirty="0" smtClean="0"/>
              <a:t>the attributes </a:t>
            </a:r>
          </a:p>
          <a:p>
            <a:r>
              <a:rPr lang="en-GB" dirty="0" smtClean="0"/>
              <a:t>Marketing support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t</a:t>
            </a:r>
            <a:r>
              <a:rPr lang="en-GB" dirty="0" smtClean="0"/>
              <a:t>he added value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132856"/>
            <a:ext cx="4752528" cy="46085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/>
              <a:t>Product options in global markets</a:t>
            </a:r>
            <a:br>
              <a:rPr lang="en-GB" sz="4000" dirty="0" smtClean="0"/>
            </a:br>
            <a:r>
              <a:rPr lang="en-GB" sz="4000" dirty="0" smtClean="0"/>
              <a:t>- standardisation v adaptation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You should know that there are really only four possible options open to the organisation: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A standardisation or </a:t>
            </a:r>
            <a:r>
              <a:rPr lang="en-GB" b="1" i="1" u="sng" dirty="0" smtClean="0"/>
              <a:t>ethnocentric</a:t>
            </a:r>
            <a:r>
              <a:rPr lang="en-GB" dirty="0" smtClean="0"/>
              <a:t> policy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An adaptation or </a:t>
            </a:r>
            <a:r>
              <a:rPr lang="en-GB" b="1" i="1" u="sng" dirty="0" smtClean="0"/>
              <a:t>polycentric</a:t>
            </a:r>
            <a:r>
              <a:rPr lang="en-GB" dirty="0" smtClean="0"/>
              <a:t> policy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A </a:t>
            </a:r>
            <a:r>
              <a:rPr lang="en-GB" b="1" i="1" u="sng" dirty="0" err="1" smtClean="0"/>
              <a:t>regiocentric</a:t>
            </a:r>
            <a:r>
              <a:rPr lang="en-GB" dirty="0" smtClean="0"/>
              <a:t> </a:t>
            </a:r>
            <a:r>
              <a:rPr lang="en-GB" dirty="0" smtClean="0"/>
              <a:t>policy for </a:t>
            </a:r>
            <a:r>
              <a:rPr lang="en-GB" dirty="0" smtClean="0"/>
              <a:t>different regions and,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Global (sometimes considered as invention) or </a:t>
            </a:r>
            <a:r>
              <a:rPr lang="en-GB" b="1" i="1" u="sng" dirty="0" smtClean="0"/>
              <a:t>geocentric</a:t>
            </a:r>
            <a:r>
              <a:rPr lang="en-GB" dirty="0" smtClean="0"/>
              <a:t> policy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835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364" y="260648"/>
            <a:ext cx="8363272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Product Planning</a:t>
            </a:r>
            <a:br>
              <a:rPr lang="en-GB" dirty="0" smtClean="0"/>
            </a:br>
            <a:r>
              <a:rPr lang="en-GB" dirty="0" smtClean="0"/>
              <a:t>- drivers of standardisation/ adaptation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600" dirty="0" smtClean="0"/>
              <a:t>There are a number of factors that affect the international product/ service decisions:</a:t>
            </a:r>
          </a:p>
          <a:p>
            <a:pPr>
              <a:buNone/>
            </a:pPr>
            <a:r>
              <a:rPr lang="en-GB" sz="2600" dirty="0" smtClean="0"/>
              <a:t>Cultural factors: religion (esp. food), tradition</a:t>
            </a:r>
          </a:p>
          <a:p>
            <a:pPr>
              <a:buNone/>
            </a:pPr>
            <a:r>
              <a:rPr lang="en-GB" sz="2600" dirty="0" smtClean="0"/>
              <a:t>Usage factors: climate, terrain</a:t>
            </a:r>
          </a:p>
          <a:p>
            <a:pPr>
              <a:buNone/>
            </a:pPr>
            <a:r>
              <a:rPr lang="en-GB" sz="2600" dirty="0"/>
              <a:t>L</a:t>
            </a:r>
            <a:r>
              <a:rPr lang="en-GB" sz="2600" dirty="0" smtClean="0"/>
              <a:t>egal factors: different laws in different countries</a:t>
            </a:r>
          </a:p>
          <a:p>
            <a:pPr>
              <a:buNone/>
            </a:pPr>
            <a:r>
              <a:rPr lang="en-GB" sz="2600" dirty="0" smtClean="0"/>
              <a:t>Product acceptability and ethical issues: Nestle!</a:t>
            </a:r>
          </a:p>
          <a:p>
            <a:pPr>
              <a:buNone/>
            </a:pPr>
            <a:r>
              <a:rPr lang="en-GB" sz="2600" dirty="0" smtClean="0"/>
              <a:t>Green issues: the connected world, BP!</a:t>
            </a:r>
          </a:p>
          <a:p>
            <a:pPr>
              <a:buNone/>
            </a:pPr>
            <a:r>
              <a:rPr lang="en-GB" sz="2600" dirty="0" smtClean="0"/>
              <a:t>Shortening product lifecycles: copying and competing</a:t>
            </a:r>
          </a:p>
          <a:p>
            <a:pPr>
              <a:buNone/>
            </a:pPr>
            <a:r>
              <a:rPr lang="en-GB" sz="2600" dirty="0" smtClean="0"/>
              <a:t>The market entry strategies: losing control</a:t>
            </a:r>
          </a:p>
          <a:p>
            <a:pPr>
              <a:buNone/>
            </a:pPr>
            <a:r>
              <a:rPr lang="en-GB" sz="2600" dirty="0" smtClean="0"/>
              <a:t>Changes in the marketing environment: dynamic markets</a:t>
            </a:r>
            <a:endParaRPr lang="en-GB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14313"/>
            <a:ext cx="8206680" cy="1643062"/>
          </a:xfrm>
        </p:spPr>
        <p:txBody>
          <a:bodyPr>
            <a:normAutofit/>
          </a:bodyPr>
          <a:lstStyle/>
          <a:p>
            <a:pPr algn="l"/>
            <a:r>
              <a:rPr lang="en-US" sz="4000" dirty="0" err="1" smtClean="0"/>
              <a:t>Standardisation</a:t>
            </a:r>
            <a:r>
              <a:rPr lang="en-US" sz="4000" dirty="0" smtClean="0"/>
              <a:t> vs Adaptation:</a:t>
            </a:r>
            <a:br>
              <a:rPr lang="en-US" sz="4000" dirty="0" smtClean="0"/>
            </a:br>
            <a:r>
              <a:rPr lang="en-US" sz="4000" dirty="0" smtClean="0"/>
              <a:t> - practical product problems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988840"/>
            <a:ext cx="8206680" cy="410716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Change/ develop the product</a:t>
            </a:r>
          </a:p>
          <a:p>
            <a:r>
              <a:rPr lang="en-US" dirty="0"/>
              <a:t>B</a:t>
            </a:r>
            <a:r>
              <a:rPr lang="en-US" dirty="0" smtClean="0"/>
              <a:t>rand names – nova, orange (NI)</a:t>
            </a:r>
          </a:p>
          <a:p>
            <a:r>
              <a:rPr lang="en-US" dirty="0"/>
              <a:t>S</a:t>
            </a:r>
            <a:r>
              <a:rPr lang="en-US" dirty="0" smtClean="0"/>
              <a:t>trap lines - Pepsi</a:t>
            </a:r>
          </a:p>
          <a:p>
            <a:r>
              <a:rPr lang="en-US" dirty="0"/>
              <a:t>P</a:t>
            </a:r>
            <a:r>
              <a:rPr lang="en-US" dirty="0" smtClean="0"/>
              <a:t>ackaging -protection, promotion, excessive/recycling</a:t>
            </a:r>
          </a:p>
          <a:p>
            <a:r>
              <a:rPr lang="en-US" dirty="0"/>
              <a:t>L</a:t>
            </a:r>
            <a:r>
              <a:rPr lang="en-US" dirty="0" smtClean="0"/>
              <a:t>abelling - language, contents,                 ecological- information</a:t>
            </a:r>
          </a:p>
          <a:p>
            <a:r>
              <a:rPr lang="en-US" dirty="0"/>
              <a:t>S</a:t>
            </a:r>
            <a:r>
              <a:rPr lang="en-US" dirty="0" smtClean="0"/>
              <a:t>ervicing – Provided by manufacturer or agent?</a:t>
            </a:r>
          </a:p>
          <a:p>
            <a:r>
              <a:rPr lang="en-US" dirty="0" smtClean="0"/>
              <a:t>There is a case for having a </a:t>
            </a:r>
            <a:r>
              <a:rPr lang="en-US" i="1" dirty="0" smtClean="0"/>
              <a:t>product policy.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980728"/>
            <a:ext cx="2771800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1928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Product Planning</a:t>
            </a:r>
            <a:br>
              <a:rPr lang="en-GB" dirty="0" smtClean="0"/>
            </a:br>
            <a:r>
              <a:rPr lang="en-GB" dirty="0" smtClean="0"/>
              <a:t>- developing a product policy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err="1" smtClean="0"/>
              <a:t>Mesdag</a:t>
            </a:r>
            <a:r>
              <a:rPr lang="en-GB" dirty="0" smtClean="0"/>
              <a:t> (1985) identified three standard/ adapt possibilities (</a:t>
            </a:r>
            <a:r>
              <a:rPr lang="en-GB" dirty="0" err="1" smtClean="0"/>
              <a:t>esp</a:t>
            </a:r>
            <a:r>
              <a:rPr lang="en-GB" dirty="0" smtClean="0"/>
              <a:t> for new product development);</a:t>
            </a:r>
          </a:p>
          <a:p>
            <a:r>
              <a:rPr lang="en-GB" dirty="0" smtClean="0"/>
              <a:t>SWYG or </a:t>
            </a:r>
            <a:r>
              <a:rPr lang="en-GB" b="1" dirty="0" smtClean="0"/>
              <a:t>S</a:t>
            </a:r>
            <a:r>
              <a:rPr lang="en-GB" dirty="0" smtClean="0"/>
              <a:t>ell </a:t>
            </a:r>
            <a:r>
              <a:rPr lang="en-GB" b="1" dirty="0" smtClean="0"/>
              <a:t>W</a:t>
            </a:r>
            <a:r>
              <a:rPr lang="en-GB" dirty="0" smtClean="0"/>
              <a:t>hat </a:t>
            </a:r>
            <a:r>
              <a:rPr lang="en-GB" b="1" dirty="0" smtClean="0"/>
              <a:t>Y</a:t>
            </a:r>
            <a:r>
              <a:rPr lang="en-GB" dirty="0" smtClean="0"/>
              <a:t>ou have </a:t>
            </a:r>
            <a:r>
              <a:rPr lang="en-GB" b="1" dirty="0" smtClean="0"/>
              <a:t>G</a:t>
            </a:r>
            <a:r>
              <a:rPr lang="en-GB" dirty="0" smtClean="0"/>
              <a:t>ot; </a:t>
            </a:r>
          </a:p>
          <a:p>
            <a:r>
              <a:rPr lang="en-GB" dirty="0" smtClean="0"/>
              <a:t>SWAB or </a:t>
            </a:r>
            <a:r>
              <a:rPr lang="en-GB" b="1" dirty="0" smtClean="0"/>
              <a:t>S</a:t>
            </a:r>
            <a:r>
              <a:rPr lang="en-GB" dirty="0" smtClean="0"/>
              <a:t>ell </a:t>
            </a:r>
            <a:r>
              <a:rPr lang="en-GB" b="1" dirty="0" smtClean="0"/>
              <a:t>W</a:t>
            </a:r>
            <a:r>
              <a:rPr lang="en-GB" dirty="0" smtClean="0"/>
              <a:t>hat people </a:t>
            </a:r>
            <a:r>
              <a:rPr lang="en-GB" b="1" dirty="0" smtClean="0"/>
              <a:t>A</a:t>
            </a:r>
            <a:r>
              <a:rPr lang="en-GB" dirty="0" smtClean="0"/>
              <a:t>ctually </a:t>
            </a:r>
            <a:r>
              <a:rPr lang="en-GB" b="1" dirty="0" smtClean="0"/>
              <a:t>B</a:t>
            </a:r>
            <a:r>
              <a:rPr lang="en-GB" dirty="0" smtClean="0"/>
              <a:t>uy; and</a:t>
            </a:r>
          </a:p>
          <a:p>
            <a:r>
              <a:rPr lang="en-GB" dirty="0" smtClean="0"/>
              <a:t>GLOB create truly </a:t>
            </a:r>
            <a:r>
              <a:rPr lang="en-GB" b="1" dirty="0" smtClean="0"/>
              <a:t>global</a:t>
            </a:r>
            <a:r>
              <a:rPr lang="en-GB" dirty="0" smtClean="0"/>
              <a:t> brands with intra country appeal.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5800" y="1600200"/>
            <a:ext cx="4396680" cy="485313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/>
              <a:t>Keegan (1989) </a:t>
            </a:r>
            <a:r>
              <a:rPr lang="en-GB" dirty="0" smtClean="0"/>
              <a:t>identified five </a:t>
            </a:r>
            <a:r>
              <a:rPr lang="en-GB" dirty="0"/>
              <a:t>standard/adapt possibilities;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One product one message worldwide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Product extension, promotion adaptation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Product adaptation, promotion extension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Dual adaptation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Product </a:t>
            </a:r>
            <a:r>
              <a:rPr lang="en-GB" dirty="0" smtClean="0"/>
              <a:t>invention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Product Planning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- product policy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9654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Branding</a:t>
            </a:r>
            <a:r>
              <a:rPr lang="en-GB" dirty="0" smtClean="0"/>
              <a:t> (Company &amp; product image)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Strategy &amp; positioning – corporate/ family umbrella, range and/or individual. 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Country of origin effects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Brand piracy</a:t>
            </a:r>
          </a:p>
          <a:p>
            <a:r>
              <a:rPr lang="en-GB" dirty="0" smtClean="0"/>
              <a:t>The International </a:t>
            </a:r>
            <a:r>
              <a:rPr lang="en-GB" b="1" dirty="0" smtClean="0"/>
              <a:t>product lifecycle</a:t>
            </a:r>
          </a:p>
          <a:p>
            <a:r>
              <a:rPr lang="en-GB" b="1" dirty="0" smtClean="0"/>
              <a:t>New product development </a:t>
            </a:r>
            <a:r>
              <a:rPr lang="en-GB" dirty="0" smtClean="0"/>
              <a:t>[adoption and </a:t>
            </a:r>
            <a:r>
              <a:rPr lang="en-GB" dirty="0" err="1" smtClean="0"/>
              <a:t>diffussion</a:t>
            </a:r>
            <a:r>
              <a:rPr lang="en-GB" dirty="0" smtClean="0"/>
              <a:t>] for international</a:t>
            </a:r>
          </a:p>
          <a:p>
            <a:r>
              <a:rPr lang="en-US" b="1" dirty="0" smtClean="0"/>
              <a:t>Withdrawing</a:t>
            </a:r>
            <a:r>
              <a:rPr lang="en-US" dirty="0" smtClean="0"/>
              <a:t> from the market</a:t>
            </a:r>
          </a:p>
          <a:p>
            <a:r>
              <a:rPr lang="en-US" b="1" dirty="0" smtClean="0"/>
              <a:t>Service </a:t>
            </a:r>
            <a:r>
              <a:rPr lang="en-US" dirty="0" smtClean="0"/>
              <a:t>and service levels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420888"/>
            <a:ext cx="2843808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BRANDING-OVERSEAS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smtClean="0"/>
              <a:t>“ A brand is a name, term, sign, symbol, design, or any combination of these, that identifies the maker or seller of a product or service”                   </a:t>
            </a:r>
            <a:r>
              <a:rPr lang="en-GB" sz="1800" dirty="0" smtClean="0"/>
              <a:t>(</a:t>
            </a:r>
            <a:r>
              <a:rPr lang="en-GB" sz="1800" dirty="0" err="1" smtClean="0"/>
              <a:t>Kotler</a:t>
            </a:r>
            <a:r>
              <a:rPr lang="en-GB" sz="1800" dirty="0" smtClean="0"/>
              <a:t> &amp; Armstrong 2001:301)</a:t>
            </a:r>
            <a:endParaRPr lang="en-US" dirty="0" smtClean="0"/>
          </a:p>
          <a:p>
            <a:r>
              <a:rPr lang="en-US" dirty="0" smtClean="0"/>
              <a:t>Branding benefits always received</a:t>
            </a:r>
          </a:p>
          <a:p>
            <a:r>
              <a:rPr lang="en-US" i="1" dirty="0" smtClean="0"/>
              <a:t>Global or Local brands</a:t>
            </a:r>
          </a:p>
          <a:p>
            <a:pPr>
              <a:buFontTx/>
              <a:buNone/>
            </a:pPr>
            <a:r>
              <a:rPr lang="en-US" dirty="0" smtClean="0"/>
              <a:t>adapt to local needs-</a:t>
            </a:r>
            <a:r>
              <a:rPr lang="en-US" dirty="0" err="1" smtClean="0"/>
              <a:t>standardise</a:t>
            </a:r>
            <a:r>
              <a:rPr lang="en-US" dirty="0" smtClean="0"/>
              <a:t> offer to segments-common approach to the mix</a:t>
            </a:r>
          </a:p>
          <a:p>
            <a:pPr>
              <a:buFont typeface="Wingdings" pitchFamily="2" charset="2"/>
              <a:buChar char="Ø"/>
            </a:pPr>
            <a:r>
              <a:rPr lang="en-US" dirty="0" smtClean="0"/>
              <a:t>legal problems (cultural piracy)</a:t>
            </a:r>
          </a:p>
          <a:p>
            <a:pPr>
              <a:buFont typeface="Wingdings" pitchFamily="2" charset="2"/>
              <a:buChar char="Ø"/>
            </a:pPr>
            <a:r>
              <a:rPr lang="en-US" dirty="0" smtClean="0"/>
              <a:t>Cultural problems (name, </a:t>
            </a:r>
            <a:r>
              <a:rPr lang="en-US" dirty="0" err="1" smtClean="0"/>
              <a:t>colour</a:t>
            </a:r>
            <a:r>
              <a:rPr lang="en-US" dirty="0" smtClean="0"/>
              <a:t>, religion)</a:t>
            </a:r>
            <a:endParaRPr lang="en-US" i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2852935"/>
            <a:ext cx="2987824" cy="132853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4581128"/>
            <a:ext cx="1835696" cy="2276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370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Product lifecycle </a:t>
            </a:r>
            <a:br>
              <a:rPr lang="en-US" smtClean="0"/>
            </a:br>
            <a:r>
              <a:rPr lang="en-US" smtClean="0"/>
              <a:t>for global markets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Traditional view is changing</a:t>
            </a:r>
          </a:p>
          <a:p>
            <a:r>
              <a:rPr lang="en-US" dirty="0" smtClean="0"/>
              <a:t>PLC is getting shorter</a:t>
            </a:r>
          </a:p>
          <a:p>
            <a:r>
              <a:rPr lang="en-US" dirty="0" smtClean="0"/>
              <a:t>Communications means info travels quicker</a:t>
            </a:r>
          </a:p>
          <a:p>
            <a:r>
              <a:rPr lang="en-US" dirty="0" smtClean="0"/>
              <a:t>Must consider many markets simultaneously</a:t>
            </a:r>
          </a:p>
          <a:p>
            <a:r>
              <a:rPr lang="en-US" dirty="0" smtClean="0"/>
              <a:t>International trade cycle changing</a:t>
            </a:r>
          </a:p>
          <a:p>
            <a:pPr>
              <a:buFontTx/>
              <a:buNone/>
            </a:pPr>
            <a:r>
              <a:rPr lang="en-US" dirty="0" smtClean="0"/>
              <a:t>Export.  Lose export market. Import product. </a:t>
            </a:r>
          </a:p>
        </p:txBody>
      </p:sp>
    </p:spTree>
    <p:extLst>
      <p:ext uri="{BB962C8B-B14F-4D97-AF65-F5344CB8AC3E}">
        <p14:creationId xmlns:p14="http://schemas.microsoft.com/office/powerpoint/2010/main" val="3359513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New Product Development</a:t>
            </a:r>
            <a:br>
              <a:rPr lang="en-US" smtClean="0"/>
            </a:br>
            <a:r>
              <a:rPr lang="en-US" smtClean="0"/>
              <a:t> for global markets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As domestic market process</a:t>
            </a:r>
          </a:p>
          <a:p>
            <a:r>
              <a:rPr lang="en-US" smtClean="0"/>
              <a:t>Must be quickly introduced</a:t>
            </a:r>
          </a:p>
          <a:p>
            <a:r>
              <a:rPr lang="en-US" smtClean="0"/>
              <a:t>Opportunities for parallel engineering</a:t>
            </a:r>
          </a:p>
          <a:p>
            <a:r>
              <a:rPr lang="en-US" smtClean="0"/>
              <a:t>Requires strong distributor relations</a:t>
            </a:r>
          </a:p>
          <a:p>
            <a:r>
              <a:rPr lang="en-US" smtClean="0"/>
              <a:t>Introduction eased if all markets “go” at the same time</a:t>
            </a:r>
          </a:p>
        </p:txBody>
      </p:sp>
    </p:spTree>
    <p:extLst>
      <p:ext uri="{BB962C8B-B14F-4D97-AF65-F5344CB8AC3E}">
        <p14:creationId xmlns:p14="http://schemas.microsoft.com/office/powerpoint/2010/main" val="1552360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PRODUCT ELIMINATION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Current profit</a:t>
            </a:r>
          </a:p>
          <a:p>
            <a:r>
              <a:rPr lang="en-US" smtClean="0"/>
              <a:t>Effect of product withdrawal</a:t>
            </a:r>
          </a:p>
          <a:p>
            <a:r>
              <a:rPr lang="en-US" smtClean="0"/>
              <a:t>After- sales implications</a:t>
            </a:r>
          </a:p>
          <a:p>
            <a:r>
              <a:rPr lang="en-US" smtClean="0"/>
              <a:t>Alternative product opportunities</a:t>
            </a:r>
          </a:p>
          <a:p>
            <a:r>
              <a:rPr lang="en-US" smtClean="0"/>
              <a:t>Sales effect of extending the plc</a:t>
            </a:r>
          </a:p>
          <a:p>
            <a:endParaRPr lang="en-US" smtClean="0"/>
          </a:p>
          <a:p>
            <a:r>
              <a:rPr lang="en-US" smtClean="0"/>
              <a:t>BE AWARE- what opportunities exist</a:t>
            </a:r>
          </a:p>
        </p:txBody>
      </p:sp>
    </p:spTree>
    <p:extLst>
      <p:ext uri="{BB962C8B-B14F-4D97-AF65-F5344CB8AC3E}">
        <p14:creationId xmlns:p14="http://schemas.microsoft.com/office/powerpoint/2010/main" val="41280903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Product Planning</a:t>
            </a:r>
            <a:br>
              <a:rPr lang="en-GB" dirty="0" smtClean="0"/>
            </a:br>
            <a:r>
              <a:rPr lang="en-GB" dirty="0" smtClean="0"/>
              <a:t>-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Services as well as products can be taken to International markets, they “..consist of activities, benefits or satisfactions offered for sale that are essentially </a:t>
            </a:r>
            <a:r>
              <a:rPr lang="en-GB" i="1" u="sng" dirty="0" smtClean="0"/>
              <a:t>intangible” </a:t>
            </a:r>
            <a:r>
              <a:rPr lang="en-GB" sz="1800" dirty="0" smtClean="0"/>
              <a:t>(</a:t>
            </a:r>
            <a:r>
              <a:rPr lang="en-GB" sz="1800" dirty="0" err="1" smtClean="0"/>
              <a:t>Kotler</a:t>
            </a:r>
            <a:r>
              <a:rPr lang="en-GB" sz="1800" dirty="0" smtClean="0"/>
              <a:t> &amp; Armstrong 2001:291)</a:t>
            </a:r>
            <a:endParaRPr lang="en-GB" dirty="0" smtClean="0"/>
          </a:p>
          <a:p>
            <a:r>
              <a:rPr lang="en-GB" i="1" dirty="0" smtClean="0"/>
              <a:t>Intangible</a:t>
            </a:r>
            <a:r>
              <a:rPr lang="en-GB" dirty="0" smtClean="0"/>
              <a:t> – cannot be touched</a:t>
            </a:r>
          </a:p>
          <a:p>
            <a:r>
              <a:rPr lang="en-GB" i="1" dirty="0" smtClean="0"/>
              <a:t>Perishable</a:t>
            </a:r>
            <a:r>
              <a:rPr lang="en-GB" dirty="0" smtClean="0"/>
              <a:t> – cannot be stored</a:t>
            </a:r>
          </a:p>
          <a:p>
            <a:r>
              <a:rPr lang="en-GB" i="1" dirty="0" smtClean="0"/>
              <a:t>Inseparable</a:t>
            </a:r>
            <a:r>
              <a:rPr lang="en-GB" dirty="0" smtClean="0"/>
              <a:t> – comes at the point of sale</a:t>
            </a:r>
          </a:p>
          <a:p>
            <a:r>
              <a:rPr lang="en-GB" i="1" dirty="0" smtClean="0"/>
              <a:t>Heterogeneous</a:t>
            </a:r>
            <a:r>
              <a:rPr lang="en-GB" dirty="0" smtClean="0"/>
              <a:t> – rarely the same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Product Planning</a:t>
            </a:r>
            <a:br>
              <a:rPr lang="en-GB" dirty="0" smtClean="0"/>
            </a:br>
            <a:r>
              <a:rPr lang="en-GB" dirty="0" smtClean="0"/>
              <a:t>-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Today most market offerings come with some sort of service element and so the marketing mix now acknowledges this by adding three further elements;</a:t>
            </a:r>
          </a:p>
          <a:p>
            <a:r>
              <a:rPr lang="en-GB" dirty="0" smtClean="0"/>
              <a:t>People – the staff and management teams</a:t>
            </a:r>
          </a:p>
          <a:p>
            <a:r>
              <a:rPr lang="en-GB" dirty="0" smtClean="0"/>
              <a:t>Processes – the systems employed by the organisation at the contact points </a:t>
            </a:r>
          </a:p>
          <a:p>
            <a:r>
              <a:rPr lang="en-GB" dirty="0" smtClean="0"/>
              <a:t>Physical evidence – the physical clues given by the organisation including ambience/ culture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Services for Overseas</a:t>
            </a:r>
            <a:br>
              <a:rPr lang="en-GB" dirty="0" smtClean="0"/>
            </a:br>
            <a:r>
              <a:rPr lang="en-GB" dirty="0" smtClean="0"/>
              <a:t>- an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Service exports make up about a quarter of UK international </a:t>
            </a:r>
            <a:r>
              <a:rPr lang="en-GB" dirty="0" smtClean="0"/>
              <a:t>trade </a:t>
            </a:r>
            <a:r>
              <a:rPr lang="en-GB" dirty="0"/>
              <a:t>in sectors such as financial services and consulting. UK businesses also buy services from overseas - such as outsourcing customer services to overseas suppliers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</a:t>
            </a:r>
            <a:r>
              <a:rPr lang="en-GB" dirty="0"/>
              <a:t>EU Services Directive </a:t>
            </a:r>
            <a:r>
              <a:rPr lang="en-GB" dirty="0" smtClean="0"/>
              <a:t>has removed </a:t>
            </a:r>
            <a:r>
              <a:rPr lang="en-GB" dirty="0"/>
              <a:t>many barriers facing trade in services within the EU</a:t>
            </a:r>
            <a:r>
              <a:rPr lang="en-GB" dirty="0" smtClean="0"/>
              <a:t>.</a:t>
            </a:r>
          </a:p>
          <a:p>
            <a:r>
              <a:rPr lang="en-GB" b="1" i="1" u="sng" dirty="0"/>
              <a:t>For many service exporters, protecting their intellectual property is a key issue.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9067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Services for Overseas</a:t>
            </a:r>
            <a:br>
              <a:rPr lang="en-GB" dirty="0" smtClean="0"/>
            </a:br>
            <a:r>
              <a:rPr lang="en-GB" dirty="0" smtClean="0"/>
              <a:t>- some options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5256584"/>
          </a:xfrm>
        </p:spPr>
        <p:txBody>
          <a:bodyPr>
            <a:normAutofit fontScale="47500" lnSpcReduction="20000"/>
          </a:bodyPr>
          <a:lstStyle/>
          <a:p>
            <a:r>
              <a:rPr lang="en-GB" sz="5900" dirty="0"/>
              <a:t>Cross-border trade. Both supplier and customer are in their own countries, while the service crosses the border</a:t>
            </a:r>
            <a:r>
              <a:rPr lang="en-GB" sz="5900" dirty="0" smtClean="0"/>
              <a:t>.</a:t>
            </a:r>
          </a:p>
          <a:p>
            <a:r>
              <a:rPr lang="en-GB" sz="5900" dirty="0" smtClean="0"/>
              <a:t>Consumption </a:t>
            </a:r>
            <a:r>
              <a:rPr lang="en-GB" sz="5900" dirty="0"/>
              <a:t>overseas. The customer visits the supplier’s country, where the supplier provides the service. </a:t>
            </a:r>
            <a:endParaRPr lang="en-GB" sz="5900" dirty="0" smtClean="0"/>
          </a:p>
          <a:p>
            <a:r>
              <a:rPr lang="en-GB" sz="5900" dirty="0" smtClean="0"/>
              <a:t>Setting </a:t>
            </a:r>
            <a:r>
              <a:rPr lang="en-GB" sz="5900" dirty="0"/>
              <a:t>up overseas. The supplier establishes a presence in the customer’s country. For example, a </a:t>
            </a:r>
            <a:r>
              <a:rPr lang="en-GB" sz="5900" dirty="0" smtClean="0"/>
              <a:t>financial </a:t>
            </a:r>
            <a:r>
              <a:rPr lang="en-GB" sz="5900" dirty="0"/>
              <a:t>services provider might open a branch office overseas.</a:t>
            </a:r>
          </a:p>
          <a:p>
            <a:r>
              <a:rPr lang="en-GB" sz="5900" dirty="0"/>
              <a:t>Movement of individuals. Individuals who will provide the service travel to the customer’s country. For example, an architect might travel overseas to work on designing a building there.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46678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SERVICES for OVERSEAS</a:t>
            </a:r>
            <a:br>
              <a:rPr lang="en-US" dirty="0" smtClean="0"/>
            </a:br>
            <a:r>
              <a:rPr lang="en-US" dirty="0" smtClean="0"/>
              <a:t>- some issues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Difficult to export</a:t>
            </a:r>
          </a:p>
          <a:p>
            <a:pPr>
              <a:buFontTx/>
              <a:buNone/>
            </a:pPr>
            <a:r>
              <a:rPr lang="en-US" dirty="0" smtClean="0"/>
              <a:t>- Design</a:t>
            </a:r>
          </a:p>
          <a:p>
            <a:pPr>
              <a:buFontTx/>
              <a:buNone/>
            </a:pPr>
            <a:r>
              <a:rPr lang="en-US" dirty="0" smtClean="0"/>
              <a:t>- Quality</a:t>
            </a:r>
          </a:p>
          <a:p>
            <a:pPr>
              <a:buFontTx/>
              <a:buNone/>
            </a:pPr>
            <a:r>
              <a:rPr lang="en-US" dirty="0" smtClean="0"/>
              <a:t>- Delivery</a:t>
            </a:r>
          </a:p>
          <a:p>
            <a:pPr>
              <a:buFontTx/>
              <a:buNone/>
            </a:pPr>
            <a:r>
              <a:rPr lang="en-US" dirty="0" smtClean="0"/>
              <a:t>- Management</a:t>
            </a:r>
          </a:p>
          <a:p>
            <a:r>
              <a:rPr lang="en-US" dirty="0" smtClean="0"/>
              <a:t>Easier when service provided from own country or involves a concept or idea and </a:t>
            </a:r>
            <a:r>
              <a:rPr lang="en-US" dirty="0" err="1" smtClean="0"/>
              <a:t>i</a:t>
            </a:r>
            <a:r>
              <a:rPr lang="en-GB" dirty="0" smtClean="0"/>
              <a:t>t </a:t>
            </a:r>
            <a:r>
              <a:rPr lang="en-GB" dirty="0"/>
              <a:t>can be helpful to focus on what the desired outcomes are in terms of what the service should achieve.</a:t>
            </a:r>
          </a:p>
          <a:p>
            <a:endParaRPr lang="en-US" dirty="0" smtClean="0"/>
          </a:p>
          <a:p>
            <a:pPr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7639565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</a:t>
            </a:r>
            <a:r>
              <a:rPr lang="en-GB" smtClean="0"/>
              <a:t>next session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Find a real case study for each of the following international product portfolio issues faced when an organisation is taking a product into a foreign market: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The physical product changing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The brand changing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The name changing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The style or design changing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Issues of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760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705</TotalTime>
  <Words>1033</Words>
  <Application>Microsoft Office PowerPoint</Application>
  <PresentationFormat>On-screen Show (4:3)</PresentationFormat>
  <Paragraphs>124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Wingdings</vt:lpstr>
      <vt:lpstr>Office Theme</vt:lpstr>
      <vt:lpstr> Global Marketing Strategy and the global marketing mix - Product planning </vt:lpstr>
      <vt:lpstr>From the last session…. </vt:lpstr>
      <vt:lpstr>What is a product</vt:lpstr>
      <vt:lpstr>The product</vt:lpstr>
      <vt:lpstr>Product options in global markets - standardisation v adaptation</vt:lpstr>
      <vt:lpstr>Product Planning - drivers of standardisation/ adaptation</vt:lpstr>
      <vt:lpstr>Standardisation vs Adaptation:  - practical product problems</vt:lpstr>
      <vt:lpstr>Product Planning - developing a product policy</vt:lpstr>
      <vt:lpstr>Product Planning - product policy issues</vt:lpstr>
      <vt:lpstr>BRANDING-OVERSEAS</vt:lpstr>
      <vt:lpstr>Product lifecycle  for global markets</vt:lpstr>
      <vt:lpstr>New Product Development  for global markets</vt:lpstr>
      <vt:lpstr>PRODUCT ELIMINATION</vt:lpstr>
      <vt:lpstr>Product Planning - services</vt:lpstr>
      <vt:lpstr>Product Planning - services</vt:lpstr>
      <vt:lpstr>Services for Overseas - an introduction</vt:lpstr>
      <vt:lpstr>Services for Overseas - some options</vt:lpstr>
      <vt:lpstr>SERVICES for OVERSEAS - some issues</vt:lpstr>
      <vt:lpstr>For next session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Marketing Strategy</dc:title>
  <dc:creator>Fleming</dc:creator>
  <cp:lastModifiedBy>Will Fleming</cp:lastModifiedBy>
  <cp:revision>38</cp:revision>
  <cp:lastPrinted>2018-03-05T09:51:37Z</cp:lastPrinted>
  <dcterms:created xsi:type="dcterms:W3CDTF">2012-03-25T09:41:17Z</dcterms:created>
  <dcterms:modified xsi:type="dcterms:W3CDTF">2018-03-05T13:22:55Z</dcterms:modified>
</cp:coreProperties>
</file>