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 id="2147483662" r:id="rId2"/>
    <p:sldMasterId id="2147483666" r:id="rId3"/>
    <p:sldMasterId id="2147483678" r:id="rId4"/>
    <p:sldMasterId id="2147483682" r:id="rId5"/>
    <p:sldMasterId id="2147483695" r:id="rId6"/>
    <p:sldMasterId id="2147483708" r:id="rId7"/>
  </p:sldMasterIdLst>
  <p:notesMasterIdLst>
    <p:notesMasterId r:id="rId28"/>
  </p:notesMasterIdLst>
  <p:sldIdLst>
    <p:sldId id="458" r:id="rId8"/>
    <p:sldId id="296" r:id="rId9"/>
    <p:sldId id="459" r:id="rId10"/>
    <p:sldId id="456" r:id="rId11"/>
    <p:sldId id="257" r:id="rId12"/>
    <p:sldId id="258" r:id="rId13"/>
    <p:sldId id="259" r:id="rId14"/>
    <p:sldId id="263" r:id="rId15"/>
    <p:sldId id="265" r:id="rId16"/>
    <p:sldId id="266" r:id="rId17"/>
    <p:sldId id="267" r:id="rId18"/>
    <p:sldId id="268" r:id="rId19"/>
    <p:sldId id="261" r:id="rId20"/>
    <p:sldId id="262" r:id="rId21"/>
    <p:sldId id="264" r:id="rId22"/>
    <p:sldId id="270" r:id="rId23"/>
    <p:sldId id="271" r:id="rId24"/>
    <p:sldId id="272" r:id="rId25"/>
    <p:sldId id="273" r:id="rId26"/>
    <p:sldId id="29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99" autoAdjust="0"/>
    <p:restoredTop sz="68098" autoAdjust="0"/>
  </p:normalViewPr>
  <p:slideViewPr>
    <p:cSldViewPr snapToGrid="0">
      <p:cViewPr varScale="1">
        <p:scale>
          <a:sx n="74" d="100"/>
          <a:sy n="74" d="100"/>
        </p:scale>
        <p:origin x="20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ed8a0dfbb3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ed8a0dfbb3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Tree>
    <p:extLst>
      <p:ext uri="{BB962C8B-B14F-4D97-AF65-F5344CB8AC3E}">
        <p14:creationId xmlns:p14="http://schemas.microsoft.com/office/powerpoint/2010/main" val="542149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US" sz="12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3: Introduction</a:t>
            </a:r>
          </a:p>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important topic of sustainability in the hotel and hospitality industry is covered in this presentation. Offering a broad variety of services to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travellers</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visitors from throughout the globe, this industry is an essential part of the global economy. This article will examine the importance and relevance of sustainability, which has become a major subject that is changing the industry. A vital part of the economy, the hotel and hospitality industry encompasses much more than just lodging and food services. This industry is seeing a growing emphasis on sustainability, a worldwide issue. In order to shed light on how Marriott International has adopted and used sustainable practices, this presentation will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utilise</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corporation as a case study examining this issue.</a:t>
            </a:r>
          </a:p>
          <a:p>
            <a:pPr marL="171450" lvl="0" indent="-171450" algn="l" rtl="0">
              <a:spcBef>
                <a:spcPts val="0"/>
              </a:spcBef>
              <a:spcAft>
                <a:spcPts val="0"/>
              </a:spcAft>
            </a:pPr>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4267502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ed8a0dfbb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ed8a0dfbb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4: Overview of Literature</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It needs to be comprehended first the fundamental ideas and theoretical foundations of sustainability in order to completely comprehend its enormous influence on the hotel and hospitality industry. To properly integrate its practices with sustainable principles, the sector has to have this knowledge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Vânia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Gonçalves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Costa and Costa, 2022). The hotel business has adopted a multidimensional approach to sustainability, which includes environmental, social, and economic aspects. The PESTEL framework offers a holistic perspective on how sustainability impacts the industry by analysing Political, Economic, Sociocultural, Technological, Environmental, and Legal issues. The theoretical foundation will be built for this investigation using the most current research and results from scholarly publications to make sure the ideas are well-founded.</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5: Sustainability Theory</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Because of its multifaceted nature, sustainability is very important to the hotel and hospitality sectors. An important aspect of environmental sustainability is minimising the company's ecological impact. Techniques including energy conservation, trash reduction, and ethical sourcing are covered in this. Social sustainability primarily aims to preserve local culture and heritage, fair work practises, and community engagement (M  Reza Shirazi and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Ramin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Keivani</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 On the other hand, via creative and frugal methods of operation, economic sustainability puts profits first.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6: Application to the Hotel and Hospitality Sector</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These sustainability ideas have a wide range of practical applications in the hotel and hospitality industries. Marriott International, a multinational hospitality corporation with a notable presence in the United Kingdom, is a prime example of how industry transformation may be achieved with a dedication to sustainability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Vesselin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Blagoev</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Elena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Yuryevna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Nikolskaya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Leonid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Alekseevich</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Popov, 2019). The company's activities are covered under Marriott International's sustainability projects, which include trash reduction plans, energy-efficient building designs, community involvement, and ethical sourcing methods. This section will examine how Marriott's dedication to sustainability has resulted in useful and advantageous effects, highlighting the industry-changing potential of sustainable practices.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ed8a0dfbb3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ed8a0dfbb3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7: Sustainability at Marriott</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Marriott International's sustainability efforts provide a concrete example of how a significant industry player has adopted environmental, social, and economic sustainability practices. By using these strategies, Marriott has improved its reputation for environmental initiatives while simultaneously lowering operational expenses. Better client loyalty has resulted from this, which is important given how competitive the hotel industry is. Marriott, for instance, has made investments in trash management, HVAC systems, and energy-efficient lighting (Marriott, 2023). Through this approach, the organisation has effectively curtailed both its energy use and ecological footprint. These strategies save Marriott a significant amount of money while significantly lessening its environmental impact.</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8: Challenges and Limitations</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Still, there have been obstacles and constraints throughout Marriott International's sustainable development path. The large upfront costs associated with adopting sustainable practices and technology are one of these barriers. A complex network of regulations that the business must follow sometimes prevents it from achieving its sustainability objectives. Purchasing environmentally friendly items is one prime illustration of these difficulties faced by Marriott. Availability, price, or quality constraints may apply to sustainable goods, even when the firm has made great progress in ethical sourcing.</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ged8a0dfbb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9" name="Google Shape;449;ged8a0dfbb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9: Evaluate Future Policy and Management Options</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hotel and hospitality industry's future by carefully examining Marriott International's experiences, difficulties, and achievements in implementing sustainable practices. Together, the presentation and the paper provide a series of proposals for the future that include alternatives for management as well as legislation to promote sustainability in the business (Legrand, Sloan and Chen, 2020).</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ed8a0dfbb3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ed8a0dfbb3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10: Government Incentives and Regulation</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establishment of rules and incentives by the government to encourage sustainable business practices is one of the main policy suggestions to take into account. By offering tax breaks or subsidies to hotels that use eco-friendly practices and technology, governments may significantly contribute to the promotion of sustainability. Sustainability expenditures should be encouraged, for example, via tax credits for energy-efficient modifications or VAT discounts for hotels with eco-certification. Regulatory organisations may also create industry-specific sustainability certifications and standards (Lennox and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Chambe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 This would increase accountability and openness by giving hotels a defined framework to operate. It could be necessary to comply with such certification in order to work in the sector.</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Google Shape;536;ged8a0dfbb3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7" name="Google Shape;537;ged8a0dfbb3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11: Green Tourism Initiatives</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By working with industry stakeholders, the government may support green tourism projects as a means of advancing sustainability. Demand for sustainability within the sector is created by these programmes, which encourage travellers to choose eco-friendly lodging and activities. Increased acceptance of sustainability may result, for instance, by encouraging initiatives like Scotland's "Green Tourism Business Scheme," which evaluates the social and environmental effects of tourism-related enterprises.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ed8a0dfbb3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ed8a0dfbb3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12: Sustainability Committees and Internal Management</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implementation and oversight of sustainability efforts should be handled by cross-functional teams in internal sustainability committees that hotels should set up. Members of these committees need to come from a variety of departments, such as facilities, marketing, operations, and procurement (Megan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Epler</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Wood, 2022). To make sure that sustainability principles are incorporated into every facet of the hotel's operations, they will collaborate.</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13: Energy Efficiency and Renewable Energy</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Hotels should investigate renewable energy sources and make investments in energy-efficient technology to lessen their environmental effect. This covers energy-saving techniques including HVAC systems with efficient lighting, smart thermostats, and LED lights. Hotels may lower their operational expenses and lessen their environmental impact by putting such energy-saving solutions into practice.</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14: Waste Reduction and Recycling</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Hotels are able to implement extensive recycling and waste reduction programmes. One way to reduce food waste is by introducing recycling systems around the property, purchasing items with little packaging, and improving inventory management. Through training and awareness programmes, management should include staff members in sustainability initiatives and establish high targets for waste reduction.</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ged8a0dfbb3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4" name="Google Shape;414;ged8a0dfbb3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15: Engaging with Local Communities</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Another important managerial tactic to promote social sustainability is community involvement. Hotels need to collaborate with neighbourhood companies, non-profits, and cultural institutions. These collaborations may result in the hotel hosting community events, promoting local artists, and implementing cultural exchange programmes. Interacting with the community improves social sustainability and boosts a company's reputation (Flounders, 2020).</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ed8a0dfbb3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ed8a0dfbb3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16: Ethical Sourcing and Supply Chain Transparency</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Sustainable management in the hotel industry depends on transparent supply chains and ethical sourcing. Tight ethical sourcing guidelines for food, drinks, and other items should be put in place by hotels. This involves guaranteeing product traceability and assisting regional and fair trade vendors. Hotels may improve their sustainability credentials by providing visitors with locally sourced and ethically produced goods.</a:t>
            </a:r>
          </a:p>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Google Shape;561;ged8a0dfbb3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2" name="Google Shape;562;ged8a0dfbb3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200"/>
              </a:spcBef>
            </a:pPr>
            <a:r>
              <a:rPr lang="en-US" sz="1800" b="1"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17: Sustainability Reporting and Transparency</a:t>
            </a:r>
            <a:endParaRPr lang="en-GB" sz="1800" b="1"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Hotels should provide reports on their sustainability performance and efforts on a regular basis to show their dedication to sustainability. Sustainability reports including energy conservation, waste minimization, community involvement, and ethical sourcing methods may be produced by management (Nelson, 2021). These reports may be submitted to the appropriate sustainability certifications, posted on the hotel website, and made accessible to visitors.</a:t>
            </a:r>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ed8a0dfbb3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ed8a0dfbb3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18: Conclusion</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 conclusion, sustainability is an important factor in the contemporary hotel and hospitality industry—it is not simply a catchphrase. This presentation has offered a thorough study of this current subject in the business by exploring the theoretical underpinnings, real-world implementations, and future possibilities of sustainability. The Marriott International case study illustrates the potential for industry change by providing an example of how sustainability may be adopted and implemented. The industry can successfully handle the obstacles of sustainability and realise its benefits with knowledgeable policy and management solutions.</a:t>
            </a:r>
          </a:p>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ea8720ebc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ea8720ebc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GB" sz="1800" b="1" kern="0"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Slide 19: Thank You Q&amp;A</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Thank You</a:t>
            </a:r>
          </a:p>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ea8720ebc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ea8720ebc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50000"/>
              </a:lnSpc>
              <a:spcBef>
                <a:spcPts val="0"/>
              </a:spcBef>
              <a:spcAft>
                <a:spcPts val="800"/>
              </a:spcAft>
              <a:buClr>
                <a:srgbClr val="000000"/>
              </a:buClr>
              <a:buSzPts val="1100"/>
              <a:buFont typeface="Arial"/>
              <a:buNone/>
              <a:tabLst/>
              <a:defRPr/>
            </a:pPr>
            <a:r>
              <a:rPr lang="en-US" sz="1800" b="1" dirty="0"/>
              <a:t>Slides 20: References</a:t>
            </a:r>
          </a:p>
          <a:p>
            <a:pPr algn="l">
              <a:lnSpc>
                <a:spcPct val="150000"/>
              </a:lnSpc>
              <a:spcAft>
                <a:spcPts val="800"/>
              </a:spcAft>
            </a:pPr>
            <a:endPar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Flounders, A. (2020).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Reducing waste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13th ed. South Egremont, Ma: Red Chair Press.</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Legrand, W., Sloan, P. and Chen, J.S. (2020).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Sustainability in the hospitality industry : principles of sustainable operations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6th ed. Abingdon, Oxon: Routledge.</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Lennox, Z. and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Chambe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L. (2022).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Sustainability and ESG Adoption in the Hotel Industry: A Global Status Update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[online] www.cbre.com. Available at: https://www.cbre.com/insights/reports/sustainability-and-esg-adoption-in-the-hotel-industry [Accessed 23 Oct. 2023].</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 Reza Shirazi and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Ramin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Keivani</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Urban social sustainability : theory, policy and practice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5th ed. Abingdon, Oxon ; New York, Ny: Routledge.</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Marriott (2023). </a:t>
            </a:r>
            <a:r>
              <a:rPr lang="en-GB" sz="1800" i="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csr-marriott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[online]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csr-marriott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Available at: https://serve360.marriott.com/ [Accessed 23 Oct. 2023].</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Megan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Epler</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Wood (2022).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Sustainable Tourism on a Finite Planet</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17th ed. Taylor &amp; Francis.</a:t>
            </a:r>
          </a:p>
          <a:p>
            <a:pPr algn="l">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Nelson, P. (2021). Information and Consumer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Behavior</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Journal of Political Economy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78(2), pp.311–329.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doi:https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://doi.org/10.1086/259630.</a:t>
            </a:r>
          </a:p>
          <a:p>
            <a:pPr algn="l">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Vânia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Gonçalves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Costa and Costa, C. (2022).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Sustainability and competitiveness in the hospitality industry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7th ed. Hershey Pa: Business Science Reference.</a:t>
            </a:r>
          </a:p>
          <a:p>
            <a:pPr algn="l">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Vesselin</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Blagoev</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Elena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Yuryevna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Nikolskaya</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Leonid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Alekseevich</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Popov (2019). </a:t>
            </a:r>
            <a:r>
              <a:rPr lang="en-GB"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HOSPITALITY INDUSTRY</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13th ed. Varna University of Management.</a:t>
            </a:r>
          </a:p>
        </p:txBody>
      </p:sp>
    </p:spTree>
    <p:extLst>
      <p:ext uri="{BB962C8B-B14F-4D97-AF65-F5344CB8AC3E}">
        <p14:creationId xmlns:p14="http://schemas.microsoft.com/office/powerpoint/2010/main" val="2344763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11/11/23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11/11/23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11/11/2023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67"/>
        <p:cNvGrpSpPr/>
        <p:nvPr/>
      </p:nvGrpSpPr>
      <p:grpSpPr>
        <a:xfrm>
          <a:off x="0" y="0"/>
          <a:ext cx="0" cy="0"/>
          <a:chOff x="0" y="0"/>
          <a:chExt cx="0" cy="0"/>
        </a:xfrm>
      </p:grpSpPr>
      <p:pic>
        <p:nvPicPr>
          <p:cNvPr id="268" name="Google Shape;268;p30"/>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69" name="Google Shape;269;p30"/>
          <p:cNvSpPr txBox="1">
            <a:spLocks noGrp="1"/>
          </p:cNvSpPr>
          <p:nvPr>
            <p:ph type="title" hasCustomPrompt="1"/>
          </p:nvPr>
        </p:nvSpPr>
        <p:spPr>
          <a:xfrm>
            <a:off x="969803" y="2029833"/>
            <a:ext cx="4555200" cy="975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70" name="Google Shape;270;p30"/>
          <p:cNvSpPr txBox="1">
            <a:spLocks noGrp="1"/>
          </p:cNvSpPr>
          <p:nvPr>
            <p:ph type="subTitle" idx="1"/>
          </p:nvPr>
        </p:nvSpPr>
        <p:spPr>
          <a:xfrm>
            <a:off x="969803" y="3021297"/>
            <a:ext cx="4555200" cy="48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2400"/>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9pPr>
          </a:lstStyle>
          <a:p>
            <a:endParaRPr/>
          </a:p>
        </p:txBody>
      </p:sp>
      <p:sp>
        <p:nvSpPr>
          <p:cNvPr id="271" name="Google Shape;271;p30"/>
          <p:cNvSpPr txBox="1">
            <a:spLocks noGrp="1"/>
          </p:cNvSpPr>
          <p:nvPr>
            <p:ph type="title" idx="2" hasCustomPrompt="1"/>
          </p:nvPr>
        </p:nvSpPr>
        <p:spPr>
          <a:xfrm>
            <a:off x="6662197" y="2029833"/>
            <a:ext cx="4560000" cy="975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72" name="Google Shape;272;p30"/>
          <p:cNvSpPr txBox="1">
            <a:spLocks noGrp="1"/>
          </p:cNvSpPr>
          <p:nvPr>
            <p:ph type="subTitle" idx="3"/>
          </p:nvPr>
        </p:nvSpPr>
        <p:spPr>
          <a:xfrm>
            <a:off x="6662197" y="3021297"/>
            <a:ext cx="4560000" cy="48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2400"/>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9pPr>
          </a:lstStyle>
          <a:p>
            <a:endParaRPr/>
          </a:p>
        </p:txBody>
      </p:sp>
      <p:sp>
        <p:nvSpPr>
          <p:cNvPr id="273" name="Google Shape;273;p30"/>
          <p:cNvSpPr txBox="1">
            <a:spLocks noGrp="1"/>
          </p:cNvSpPr>
          <p:nvPr>
            <p:ph type="title" idx="4" hasCustomPrompt="1"/>
          </p:nvPr>
        </p:nvSpPr>
        <p:spPr>
          <a:xfrm>
            <a:off x="3081405" y="3945595"/>
            <a:ext cx="6061600" cy="975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274" name="Google Shape;274;p30"/>
          <p:cNvSpPr txBox="1">
            <a:spLocks noGrp="1"/>
          </p:cNvSpPr>
          <p:nvPr>
            <p:ph type="subTitle" idx="5"/>
          </p:nvPr>
        </p:nvSpPr>
        <p:spPr>
          <a:xfrm>
            <a:off x="3081405" y="4929379"/>
            <a:ext cx="6061600" cy="48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2400"/>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800">
                <a:solidFill>
                  <a:schemeClr val="dk1"/>
                </a:solidFill>
                <a:latin typeface="PT Sans"/>
                <a:ea typeface="PT Sans"/>
                <a:cs typeface="PT Sans"/>
                <a:sym typeface="PT Sans"/>
              </a:defRPr>
            </a:lvl9pPr>
          </a:lstStyle>
          <a:p>
            <a:endParaRPr/>
          </a:p>
        </p:txBody>
      </p:sp>
      <p:sp>
        <p:nvSpPr>
          <p:cNvPr id="275" name="Google Shape;275;p30"/>
          <p:cNvSpPr txBox="1">
            <a:spLocks noGrp="1"/>
          </p:cNvSpPr>
          <p:nvPr>
            <p:ph type="title" idx="6"/>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6" name="Google Shape;276;p30"/>
          <p:cNvSpPr/>
          <p:nvPr/>
        </p:nvSpPr>
        <p:spPr>
          <a:xfrm rot="2092819">
            <a:off x="564738" y="4899801"/>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7" name="Google Shape;277;p30"/>
          <p:cNvSpPr/>
          <p:nvPr/>
        </p:nvSpPr>
        <p:spPr>
          <a:xfrm rot="-8707181">
            <a:off x="6264638" y="-1830366"/>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630491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7" name="Google Shape;17;p3"/>
          <p:cNvSpPr txBox="1">
            <a:spLocks noGrp="1"/>
          </p:cNvSpPr>
          <p:nvPr>
            <p:ph type="title"/>
          </p:nvPr>
        </p:nvSpPr>
        <p:spPr>
          <a:xfrm>
            <a:off x="3946400" y="3345664"/>
            <a:ext cx="4299200" cy="11224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6667"/>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8" name="Google Shape;18;p3"/>
          <p:cNvSpPr txBox="1">
            <a:spLocks noGrp="1"/>
          </p:cNvSpPr>
          <p:nvPr>
            <p:ph type="title" idx="2" hasCustomPrompt="1"/>
          </p:nvPr>
        </p:nvSpPr>
        <p:spPr>
          <a:xfrm>
            <a:off x="5486400" y="1855297"/>
            <a:ext cx="1219200" cy="12192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
        <p:nvSpPr>
          <p:cNvPr id="19" name="Google Shape;19;p3"/>
          <p:cNvSpPr txBox="1">
            <a:spLocks noGrp="1"/>
          </p:cNvSpPr>
          <p:nvPr>
            <p:ph type="subTitle" idx="1"/>
          </p:nvPr>
        </p:nvSpPr>
        <p:spPr>
          <a:xfrm>
            <a:off x="3229200" y="4440503"/>
            <a:ext cx="5733600" cy="731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 name="Google Shape;20;p3"/>
          <p:cNvSpPr/>
          <p:nvPr/>
        </p:nvSpPr>
        <p:spPr>
          <a:xfrm flipH="1">
            <a:off x="10001266" y="32021"/>
            <a:ext cx="1579157" cy="241030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 name="Google Shape;21;p3"/>
          <p:cNvSpPr/>
          <p:nvPr/>
        </p:nvSpPr>
        <p:spPr>
          <a:xfrm rot="894896">
            <a:off x="616750" y="9817"/>
            <a:ext cx="1579213" cy="241039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 name="Google Shape;22;p3"/>
          <p:cNvSpPr/>
          <p:nvPr/>
        </p:nvSpPr>
        <p:spPr>
          <a:xfrm rot="8916882" flipH="1">
            <a:off x="3133130" y="5062288"/>
            <a:ext cx="5925741" cy="3798869"/>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005556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5" name="Google Shape;25;p4"/>
          <p:cNvSpPr txBox="1">
            <a:spLocks noGrp="1"/>
          </p:cNvSpPr>
          <p:nvPr>
            <p:ph type="title"/>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960000" y="1621000"/>
            <a:ext cx="10272000" cy="45116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AutoNum type="arabicPeriod"/>
              <a:defRPr sz="1733"/>
            </a:lvl1pPr>
            <a:lvl2pPr marL="1219170" lvl="1" indent="-440256" rtl="0">
              <a:lnSpc>
                <a:spcPct val="100000"/>
              </a:lnSpc>
              <a:spcBef>
                <a:spcPts val="0"/>
              </a:spcBef>
              <a:spcAft>
                <a:spcPts val="0"/>
              </a:spcAft>
              <a:buSzPts val="1600"/>
              <a:buFont typeface="Roboto Condensed"/>
              <a:buAutoNum type="alphaLcPeriod"/>
              <a:defRPr sz="2133"/>
            </a:lvl2pPr>
            <a:lvl3pPr marL="1828754" lvl="2" indent="-440256" rtl="0">
              <a:lnSpc>
                <a:spcPct val="100000"/>
              </a:lnSpc>
              <a:spcBef>
                <a:spcPts val="0"/>
              </a:spcBef>
              <a:spcAft>
                <a:spcPts val="0"/>
              </a:spcAft>
              <a:buSzPts val="1600"/>
              <a:buFont typeface="Roboto Condensed"/>
              <a:buAutoNum type="romanLcPeriod"/>
              <a:defRPr sz="2133"/>
            </a:lvl3pPr>
            <a:lvl4pPr marL="2438339" lvl="3" indent="-440256" rtl="0">
              <a:lnSpc>
                <a:spcPct val="100000"/>
              </a:lnSpc>
              <a:spcBef>
                <a:spcPts val="0"/>
              </a:spcBef>
              <a:spcAft>
                <a:spcPts val="0"/>
              </a:spcAft>
              <a:buSzPts val="1600"/>
              <a:buFont typeface="Roboto Condensed"/>
              <a:buAutoNum type="arabicPeriod"/>
              <a:defRPr sz="2133"/>
            </a:lvl4pPr>
            <a:lvl5pPr marL="3047924" lvl="4" indent="-440256" rtl="0">
              <a:lnSpc>
                <a:spcPct val="100000"/>
              </a:lnSpc>
              <a:spcBef>
                <a:spcPts val="0"/>
              </a:spcBef>
              <a:spcAft>
                <a:spcPts val="0"/>
              </a:spcAft>
              <a:buSzPts val="1600"/>
              <a:buFont typeface="Roboto Condensed"/>
              <a:buAutoNum type="alphaLcPeriod"/>
              <a:defRPr sz="2133"/>
            </a:lvl5pPr>
            <a:lvl6pPr marL="3657509" lvl="5" indent="-440256" rtl="0">
              <a:lnSpc>
                <a:spcPct val="100000"/>
              </a:lnSpc>
              <a:spcBef>
                <a:spcPts val="0"/>
              </a:spcBef>
              <a:spcAft>
                <a:spcPts val="0"/>
              </a:spcAft>
              <a:buSzPts val="1600"/>
              <a:buFont typeface="Roboto Condensed"/>
              <a:buAutoNum type="romanLcPeriod"/>
              <a:defRPr sz="2133"/>
            </a:lvl6pPr>
            <a:lvl7pPr marL="4267093" lvl="6" indent="-440256" rtl="0">
              <a:lnSpc>
                <a:spcPct val="100000"/>
              </a:lnSpc>
              <a:spcBef>
                <a:spcPts val="0"/>
              </a:spcBef>
              <a:spcAft>
                <a:spcPts val="0"/>
              </a:spcAft>
              <a:buSzPts val="1600"/>
              <a:buFont typeface="Roboto Condensed"/>
              <a:buAutoNum type="arabicPeriod"/>
              <a:defRPr sz="2133"/>
            </a:lvl7pPr>
            <a:lvl8pPr marL="4876678" lvl="7" indent="-440256" rtl="0">
              <a:lnSpc>
                <a:spcPct val="100000"/>
              </a:lnSpc>
              <a:spcBef>
                <a:spcPts val="0"/>
              </a:spcBef>
              <a:spcAft>
                <a:spcPts val="0"/>
              </a:spcAft>
              <a:buSzPts val="1600"/>
              <a:buFont typeface="Roboto Condensed"/>
              <a:buAutoNum type="alphaLcPeriod"/>
              <a:defRPr sz="2133"/>
            </a:lvl8pPr>
            <a:lvl9pPr marL="5486263" lvl="8" indent="-440256" rtl="0">
              <a:lnSpc>
                <a:spcPct val="100000"/>
              </a:lnSpc>
              <a:spcBef>
                <a:spcPts val="0"/>
              </a:spcBef>
              <a:spcAft>
                <a:spcPts val="0"/>
              </a:spcAft>
              <a:buSzPts val="1600"/>
              <a:buFont typeface="Roboto Condensed"/>
              <a:buAutoNum type="romanLcPeriod"/>
              <a:defRPr sz="2133"/>
            </a:lvl9pPr>
          </a:lstStyle>
          <a:p>
            <a:endParaRPr/>
          </a:p>
        </p:txBody>
      </p:sp>
      <p:sp>
        <p:nvSpPr>
          <p:cNvPr id="27" name="Google Shape;27;p4"/>
          <p:cNvSpPr/>
          <p:nvPr/>
        </p:nvSpPr>
        <p:spPr>
          <a:xfrm rot="10800000" flipH="1">
            <a:off x="8996818" y="-714866"/>
            <a:ext cx="5345167" cy="3710100"/>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 name="Google Shape;28;p4"/>
          <p:cNvSpPr/>
          <p:nvPr/>
        </p:nvSpPr>
        <p:spPr>
          <a:xfrm rot="2092819">
            <a:off x="564738" y="4899801"/>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 name="Google Shape;29;p4"/>
          <p:cNvSpPr/>
          <p:nvPr/>
        </p:nvSpPr>
        <p:spPr>
          <a:xfrm rot="3302509">
            <a:off x="583952" y="-302293"/>
            <a:ext cx="1417507" cy="216357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4"/>
          <p:cNvSpPr/>
          <p:nvPr/>
        </p:nvSpPr>
        <p:spPr>
          <a:xfrm rot="10800000" flipH="1">
            <a:off x="10953634" y="5000281"/>
            <a:ext cx="1238369" cy="189015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590865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86"/>
        <p:cNvGrpSpPr/>
        <p:nvPr/>
      </p:nvGrpSpPr>
      <p:grpSpPr>
        <a:xfrm>
          <a:off x="0" y="0"/>
          <a:ext cx="0" cy="0"/>
          <a:chOff x="0" y="0"/>
          <a:chExt cx="0" cy="0"/>
        </a:xfrm>
      </p:grpSpPr>
      <p:pic>
        <p:nvPicPr>
          <p:cNvPr id="87" name="Google Shape;87;p13"/>
          <p:cNvPicPr preferRelativeResize="0"/>
          <p:nvPr/>
        </p:nvPicPr>
        <p:blipFill>
          <a:blip r:embed="rId2">
            <a:alphaModFix/>
          </a:blip>
          <a:stretch>
            <a:fillRect/>
          </a:stretch>
        </p:blipFill>
        <p:spPr>
          <a:xfrm>
            <a:off x="0" y="0"/>
            <a:ext cx="12192000" cy="6858000"/>
          </a:xfrm>
          <a:prstGeom prst="rect">
            <a:avLst/>
          </a:prstGeom>
          <a:noFill/>
          <a:ln>
            <a:noFill/>
          </a:ln>
        </p:spPr>
      </p:pic>
      <p:sp>
        <p:nvSpPr>
          <p:cNvPr id="88" name="Google Shape;88;p13"/>
          <p:cNvSpPr txBox="1">
            <a:spLocks noGrp="1"/>
          </p:cNvSpPr>
          <p:nvPr>
            <p:ph type="title"/>
          </p:nvPr>
        </p:nvSpPr>
        <p:spPr>
          <a:xfrm>
            <a:off x="2736819" y="2144667"/>
            <a:ext cx="3074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89" name="Google Shape;89;p13"/>
          <p:cNvSpPr txBox="1">
            <a:spLocks noGrp="1"/>
          </p:cNvSpPr>
          <p:nvPr>
            <p:ph type="subTitle" idx="1"/>
          </p:nvPr>
        </p:nvSpPr>
        <p:spPr>
          <a:xfrm>
            <a:off x="2736819" y="2676149"/>
            <a:ext cx="3074000" cy="646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7617185" y="2144667"/>
            <a:ext cx="3074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91" name="Google Shape;91;p13"/>
          <p:cNvSpPr txBox="1">
            <a:spLocks noGrp="1"/>
          </p:cNvSpPr>
          <p:nvPr>
            <p:ph type="subTitle" idx="3"/>
          </p:nvPr>
        </p:nvSpPr>
        <p:spPr>
          <a:xfrm>
            <a:off x="7617185" y="2676149"/>
            <a:ext cx="3074000" cy="646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736819" y="4379867"/>
            <a:ext cx="3074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93" name="Google Shape;93;p13"/>
          <p:cNvSpPr txBox="1">
            <a:spLocks noGrp="1"/>
          </p:cNvSpPr>
          <p:nvPr>
            <p:ph type="subTitle" idx="5"/>
          </p:nvPr>
        </p:nvSpPr>
        <p:spPr>
          <a:xfrm>
            <a:off x="2736819" y="4911349"/>
            <a:ext cx="3074000" cy="646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7617185" y="4379867"/>
            <a:ext cx="3074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95" name="Google Shape;95;p13"/>
          <p:cNvSpPr txBox="1">
            <a:spLocks noGrp="1"/>
          </p:cNvSpPr>
          <p:nvPr>
            <p:ph type="subTitle" idx="7"/>
          </p:nvPr>
        </p:nvSpPr>
        <p:spPr>
          <a:xfrm>
            <a:off x="7617185" y="4911349"/>
            <a:ext cx="3074000" cy="646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527419" y="2489811"/>
            <a:ext cx="979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7" name="Google Shape;97;p13"/>
          <p:cNvSpPr txBox="1">
            <a:spLocks noGrp="1"/>
          </p:cNvSpPr>
          <p:nvPr>
            <p:ph type="title" idx="9" hasCustomPrompt="1"/>
          </p:nvPr>
        </p:nvSpPr>
        <p:spPr>
          <a:xfrm>
            <a:off x="1527419" y="4724988"/>
            <a:ext cx="979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8" name="Google Shape;98;p13"/>
          <p:cNvSpPr txBox="1">
            <a:spLocks noGrp="1"/>
          </p:cNvSpPr>
          <p:nvPr>
            <p:ph type="title" idx="13" hasCustomPrompt="1"/>
          </p:nvPr>
        </p:nvSpPr>
        <p:spPr>
          <a:xfrm>
            <a:off x="6404215" y="2489800"/>
            <a:ext cx="979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9" name="Google Shape;99;p13"/>
          <p:cNvSpPr txBox="1">
            <a:spLocks noGrp="1"/>
          </p:cNvSpPr>
          <p:nvPr>
            <p:ph type="title" idx="14" hasCustomPrompt="1"/>
          </p:nvPr>
        </p:nvSpPr>
        <p:spPr>
          <a:xfrm>
            <a:off x="6404215" y="4724988"/>
            <a:ext cx="979600" cy="48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333"/>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00" name="Google Shape;100;p13"/>
          <p:cNvSpPr txBox="1">
            <a:spLocks noGrp="1"/>
          </p:cNvSpPr>
          <p:nvPr>
            <p:ph type="title" idx="15"/>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795299" y="-1152233"/>
            <a:ext cx="5925633" cy="3946333"/>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4" name="Google Shape;104;p13"/>
          <p:cNvSpPr/>
          <p:nvPr/>
        </p:nvSpPr>
        <p:spPr>
          <a:xfrm>
            <a:off x="10534333" y="-444767"/>
            <a:ext cx="1443791" cy="220369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5" name="Google Shape;105;p13"/>
          <p:cNvSpPr/>
          <p:nvPr/>
        </p:nvSpPr>
        <p:spPr>
          <a:xfrm rot="-2092819" flipH="1">
            <a:off x="6240172" y="4899801"/>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7909861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27"/>
        <p:cNvGrpSpPr/>
        <p:nvPr/>
      </p:nvGrpSpPr>
      <p:grpSpPr>
        <a:xfrm>
          <a:off x="0" y="0"/>
          <a:ext cx="0" cy="0"/>
          <a:chOff x="0" y="0"/>
          <a:chExt cx="0" cy="0"/>
        </a:xfrm>
      </p:grpSpPr>
      <p:pic>
        <p:nvPicPr>
          <p:cNvPr id="128" name="Google Shape;128;p17"/>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29" name="Google Shape;129;p17"/>
          <p:cNvSpPr txBox="1">
            <a:spLocks noGrp="1"/>
          </p:cNvSpPr>
          <p:nvPr>
            <p:ph type="title"/>
          </p:nvPr>
        </p:nvSpPr>
        <p:spPr>
          <a:xfrm>
            <a:off x="3653400" y="2042600"/>
            <a:ext cx="4885200" cy="157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113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0" name="Google Shape;130;p17"/>
          <p:cNvSpPr txBox="1">
            <a:spLocks noGrp="1"/>
          </p:cNvSpPr>
          <p:nvPr>
            <p:ph type="subTitle" idx="1"/>
          </p:nvPr>
        </p:nvSpPr>
        <p:spPr>
          <a:xfrm>
            <a:off x="2847400" y="3747400"/>
            <a:ext cx="6497200" cy="106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252690719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58"/>
        <p:cNvGrpSpPr/>
        <p:nvPr/>
      </p:nvGrpSpPr>
      <p:grpSpPr>
        <a:xfrm>
          <a:off x="0" y="0"/>
          <a:ext cx="0" cy="0"/>
          <a:chOff x="0" y="0"/>
          <a:chExt cx="0" cy="0"/>
        </a:xfrm>
      </p:grpSpPr>
      <p:pic>
        <p:nvPicPr>
          <p:cNvPr id="159" name="Google Shape;159;p22"/>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60" name="Google Shape;160;p22"/>
          <p:cNvSpPr txBox="1">
            <a:spLocks noGrp="1"/>
          </p:cNvSpPr>
          <p:nvPr>
            <p:ph type="title"/>
          </p:nvPr>
        </p:nvSpPr>
        <p:spPr>
          <a:xfrm>
            <a:off x="1942828" y="3527463"/>
            <a:ext cx="36568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667"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1" name="Google Shape;161;p22"/>
          <p:cNvSpPr txBox="1">
            <a:spLocks noGrp="1"/>
          </p:cNvSpPr>
          <p:nvPr>
            <p:ph type="title" idx="2"/>
          </p:nvPr>
        </p:nvSpPr>
        <p:spPr>
          <a:xfrm>
            <a:off x="6592372" y="3527463"/>
            <a:ext cx="36568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667"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2" name="Google Shape;162;p22"/>
          <p:cNvSpPr txBox="1">
            <a:spLocks noGrp="1"/>
          </p:cNvSpPr>
          <p:nvPr>
            <p:ph type="subTitle" idx="1"/>
          </p:nvPr>
        </p:nvSpPr>
        <p:spPr>
          <a:xfrm>
            <a:off x="6503572" y="4076033"/>
            <a:ext cx="3834400" cy="134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2133"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163" name="Google Shape;163;p22"/>
          <p:cNvSpPr txBox="1">
            <a:spLocks noGrp="1"/>
          </p:cNvSpPr>
          <p:nvPr>
            <p:ph type="subTitle" idx="3"/>
          </p:nvPr>
        </p:nvSpPr>
        <p:spPr>
          <a:xfrm>
            <a:off x="1854028" y="4076033"/>
            <a:ext cx="3834400" cy="134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2133"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endParaRPr/>
          </a:p>
        </p:txBody>
      </p:sp>
      <p:sp>
        <p:nvSpPr>
          <p:cNvPr id="164" name="Google Shape;164;p22"/>
          <p:cNvSpPr txBox="1">
            <a:spLocks noGrp="1"/>
          </p:cNvSpPr>
          <p:nvPr>
            <p:ph type="title" idx="4"/>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65" name="Google Shape;165;p22"/>
          <p:cNvSpPr/>
          <p:nvPr/>
        </p:nvSpPr>
        <p:spPr>
          <a:xfrm rot="10800000" flipH="1">
            <a:off x="-70194" y="5040688"/>
            <a:ext cx="1748457" cy="26687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6" name="Google Shape;166;p22"/>
          <p:cNvSpPr/>
          <p:nvPr/>
        </p:nvSpPr>
        <p:spPr>
          <a:xfrm rot="10800000">
            <a:off x="10513740" y="5040688"/>
            <a:ext cx="1748457" cy="26687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7" name="Google Shape;167;p22"/>
          <p:cNvSpPr/>
          <p:nvPr/>
        </p:nvSpPr>
        <p:spPr>
          <a:xfrm rot="10800000" flipH="1">
            <a:off x="8860901" y="-714866"/>
            <a:ext cx="5345167" cy="3710100"/>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8" name="Google Shape;168;p22"/>
          <p:cNvSpPr/>
          <p:nvPr/>
        </p:nvSpPr>
        <p:spPr>
          <a:xfrm rot="10800000">
            <a:off x="-2014066" y="-1014733"/>
            <a:ext cx="5345167" cy="3710100"/>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41392544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17" name="Google Shape;217;p27"/>
          <p:cNvSpPr txBox="1">
            <a:spLocks noGrp="1"/>
          </p:cNvSpPr>
          <p:nvPr>
            <p:ph type="title"/>
          </p:nvPr>
        </p:nvSpPr>
        <p:spPr>
          <a:xfrm>
            <a:off x="3282300" y="1947733"/>
            <a:ext cx="26376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18" name="Google Shape;218;p27"/>
          <p:cNvSpPr txBox="1">
            <a:spLocks noGrp="1"/>
          </p:cNvSpPr>
          <p:nvPr>
            <p:ph type="subTitle" idx="1"/>
          </p:nvPr>
        </p:nvSpPr>
        <p:spPr>
          <a:xfrm>
            <a:off x="3282300" y="2565804"/>
            <a:ext cx="26376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6268843" y="1947733"/>
            <a:ext cx="2637600" cy="487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20" name="Google Shape;220;p27"/>
          <p:cNvSpPr txBox="1">
            <a:spLocks noGrp="1"/>
          </p:cNvSpPr>
          <p:nvPr>
            <p:ph type="subTitle" idx="3"/>
          </p:nvPr>
        </p:nvSpPr>
        <p:spPr>
          <a:xfrm>
            <a:off x="6268843" y="2565804"/>
            <a:ext cx="2637600" cy="731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3283933" y="4081333"/>
            <a:ext cx="26376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22" name="Google Shape;222;p27"/>
          <p:cNvSpPr txBox="1">
            <a:spLocks noGrp="1"/>
          </p:cNvSpPr>
          <p:nvPr>
            <p:ph type="subTitle" idx="5"/>
          </p:nvPr>
        </p:nvSpPr>
        <p:spPr>
          <a:xfrm>
            <a:off x="3283933" y="4699404"/>
            <a:ext cx="26376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6270476" y="4081333"/>
            <a:ext cx="2637600" cy="487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24" name="Google Shape;224;p27"/>
          <p:cNvSpPr txBox="1">
            <a:spLocks noGrp="1"/>
          </p:cNvSpPr>
          <p:nvPr>
            <p:ph type="subTitle" idx="7"/>
          </p:nvPr>
        </p:nvSpPr>
        <p:spPr>
          <a:xfrm>
            <a:off x="6270476" y="4699404"/>
            <a:ext cx="2637600" cy="731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3418433" y="-1862932"/>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7" name="Google Shape;227;p27"/>
          <p:cNvSpPr/>
          <p:nvPr/>
        </p:nvSpPr>
        <p:spPr>
          <a:xfrm rot="9089344">
            <a:off x="415863" y="5560622"/>
            <a:ext cx="1648309" cy="251601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 name="Google Shape;228;p27"/>
          <p:cNvSpPr/>
          <p:nvPr/>
        </p:nvSpPr>
        <p:spPr>
          <a:xfrm rot="-9089344" flipH="1">
            <a:off x="10127830" y="5560622"/>
            <a:ext cx="1648309" cy="251601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5802272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29"/>
        <p:cNvGrpSpPr/>
        <p:nvPr/>
      </p:nvGrpSpPr>
      <p:grpSpPr>
        <a:xfrm>
          <a:off x="0" y="0"/>
          <a:ext cx="0" cy="0"/>
          <a:chOff x="0" y="0"/>
          <a:chExt cx="0" cy="0"/>
        </a:xfrm>
      </p:grpSpPr>
      <p:pic>
        <p:nvPicPr>
          <p:cNvPr id="230" name="Google Shape;230;p2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31" name="Google Shape;231;p28"/>
          <p:cNvSpPr txBox="1">
            <a:spLocks noGrp="1"/>
          </p:cNvSpPr>
          <p:nvPr>
            <p:ph type="title"/>
          </p:nvPr>
        </p:nvSpPr>
        <p:spPr>
          <a:xfrm>
            <a:off x="2573500" y="1592624"/>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32" name="Google Shape;232;p28"/>
          <p:cNvSpPr txBox="1">
            <a:spLocks noGrp="1"/>
          </p:cNvSpPr>
          <p:nvPr>
            <p:ph type="subTitle" idx="1"/>
          </p:nvPr>
        </p:nvSpPr>
        <p:spPr>
          <a:xfrm>
            <a:off x="2573500" y="2111433"/>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3" name="Google Shape;233;p28"/>
          <p:cNvSpPr txBox="1">
            <a:spLocks noGrp="1"/>
          </p:cNvSpPr>
          <p:nvPr>
            <p:ph type="title" idx="2"/>
          </p:nvPr>
        </p:nvSpPr>
        <p:spPr>
          <a:xfrm>
            <a:off x="7860097" y="4884091"/>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34" name="Google Shape;234;p28"/>
          <p:cNvSpPr txBox="1">
            <a:spLocks noGrp="1"/>
          </p:cNvSpPr>
          <p:nvPr>
            <p:ph type="subTitle" idx="3"/>
          </p:nvPr>
        </p:nvSpPr>
        <p:spPr>
          <a:xfrm>
            <a:off x="7860097" y="5402900"/>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5" name="Google Shape;235;p28"/>
          <p:cNvSpPr txBox="1">
            <a:spLocks noGrp="1"/>
          </p:cNvSpPr>
          <p:nvPr>
            <p:ph type="title" idx="4"/>
          </p:nvPr>
        </p:nvSpPr>
        <p:spPr>
          <a:xfrm>
            <a:off x="2573500" y="3236557"/>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36" name="Google Shape;236;p28"/>
          <p:cNvSpPr txBox="1">
            <a:spLocks noGrp="1"/>
          </p:cNvSpPr>
          <p:nvPr>
            <p:ph type="subTitle" idx="5"/>
          </p:nvPr>
        </p:nvSpPr>
        <p:spPr>
          <a:xfrm>
            <a:off x="2573500" y="3759409"/>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7" name="Google Shape;237;p28"/>
          <p:cNvSpPr txBox="1">
            <a:spLocks noGrp="1"/>
          </p:cNvSpPr>
          <p:nvPr>
            <p:ph type="title" idx="6"/>
          </p:nvPr>
        </p:nvSpPr>
        <p:spPr>
          <a:xfrm>
            <a:off x="2471897" y="4880491"/>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38" name="Google Shape;238;p28"/>
          <p:cNvSpPr txBox="1">
            <a:spLocks noGrp="1"/>
          </p:cNvSpPr>
          <p:nvPr>
            <p:ph type="subTitle" idx="7"/>
          </p:nvPr>
        </p:nvSpPr>
        <p:spPr>
          <a:xfrm>
            <a:off x="2471897" y="5399300"/>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9" name="Google Shape;239;p28"/>
          <p:cNvSpPr txBox="1">
            <a:spLocks noGrp="1"/>
          </p:cNvSpPr>
          <p:nvPr>
            <p:ph type="title" idx="8"/>
          </p:nvPr>
        </p:nvSpPr>
        <p:spPr>
          <a:xfrm>
            <a:off x="7961701" y="1592624"/>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40" name="Google Shape;240;p28"/>
          <p:cNvSpPr txBox="1">
            <a:spLocks noGrp="1"/>
          </p:cNvSpPr>
          <p:nvPr>
            <p:ph type="subTitle" idx="9"/>
          </p:nvPr>
        </p:nvSpPr>
        <p:spPr>
          <a:xfrm>
            <a:off x="7961701" y="2111433"/>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1" name="Google Shape;241;p28"/>
          <p:cNvSpPr txBox="1">
            <a:spLocks noGrp="1"/>
          </p:cNvSpPr>
          <p:nvPr>
            <p:ph type="title" idx="13"/>
          </p:nvPr>
        </p:nvSpPr>
        <p:spPr>
          <a:xfrm>
            <a:off x="7961701" y="3238357"/>
            <a:ext cx="2648000" cy="48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42" name="Google Shape;242;p28"/>
          <p:cNvSpPr txBox="1">
            <a:spLocks noGrp="1"/>
          </p:cNvSpPr>
          <p:nvPr>
            <p:ph type="subTitle" idx="14"/>
          </p:nvPr>
        </p:nvSpPr>
        <p:spPr>
          <a:xfrm>
            <a:off x="7961701" y="3759409"/>
            <a:ext cx="2648000" cy="73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3" name="Google Shape;243;p28"/>
          <p:cNvSpPr txBox="1">
            <a:spLocks noGrp="1"/>
          </p:cNvSpPr>
          <p:nvPr>
            <p:ph type="title" idx="15"/>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44" name="Google Shape;244;p28"/>
          <p:cNvGrpSpPr/>
          <p:nvPr/>
        </p:nvGrpSpPr>
        <p:grpSpPr>
          <a:xfrm rot="5279999">
            <a:off x="9121239" y="801626"/>
            <a:ext cx="5925688" cy="3946369"/>
            <a:chOff x="929625" y="1082900"/>
            <a:chExt cx="4444225" cy="2959750"/>
          </a:xfrm>
        </p:grpSpPr>
        <p:sp>
          <p:nvSpPr>
            <p:cNvPr id="245" name="Google Shape;245;p28"/>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 name="Google Shape;246;p28"/>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47" name="Google Shape;247;p28"/>
          <p:cNvSpPr/>
          <p:nvPr/>
        </p:nvSpPr>
        <p:spPr>
          <a:xfrm rot="-10661215" flipH="1">
            <a:off x="-528558" y="4420083"/>
            <a:ext cx="1648367" cy="251594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7663231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54" name="Google Shape;54;p8"/>
          <p:cNvSpPr txBox="1">
            <a:spLocks noGrp="1"/>
          </p:cNvSpPr>
          <p:nvPr>
            <p:ph type="title"/>
          </p:nvPr>
        </p:nvSpPr>
        <p:spPr>
          <a:xfrm>
            <a:off x="2020800" y="1742800"/>
            <a:ext cx="8150400" cy="33724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55" name="Google Shape;55;p8"/>
          <p:cNvSpPr/>
          <p:nvPr/>
        </p:nvSpPr>
        <p:spPr>
          <a:xfrm rot="-2359917" flipH="1">
            <a:off x="670542" y="-145392"/>
            <a:ext cx="1648351" cy="25160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 name="Google Shape;56;p8"/>
          <p:cNvSpPr/>
          <p:nvPr/>
        </p:nvSpPr>
        <p:spPr>
          <a:xfrm rot="8440083" flipH="1">
            <a:off x="9873109" y="4476308"/>
            <a:ext cx="1648351" cy="25160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8"/>
          <p:cNvSpPr/>
          <p:nvPr/>
        </p:nvSpPr>
        <p:spPr>
          <a:xfrm rot="1883118">
            <a:off x="5722063" y="-1940245"/>
            <a:ext cx="5925741" cy="3798869"/>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7855759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4"/>
        <p:cNvGrpSpPr/>
        <p:nvPr/>
      </p:nvGrpSpPr>
      <p:grpSpPr>
        <a:xfrm>
          <a:off x="0" y="0"/>
          <a:ext cx="0" cy="0"/>
          <a:chOff x="0" y="0"/>
          <a:chExt cx="0" cy="0"/>
        </a:xfrm>
      </p:grpSpPr>
      <p:pic>
        <p:nvPicPr>
          <p:cNvPr id="115" name="Google Shape;115;p1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16" name="Google Shape;116;p15"/>
          <p:cNvSpPr txBox="1">
            <a:spLocks noGrp="1"/>
          </p:cNvSpPr>
          <p:nvPr>
            <p:ph type="title"/>
          </p:nvPr>
        </p:nvSpPr>
        <p:spPr>
          <a:xfrm>
            <a:off x="3189200" y="4133717"/>
            <a:ext cx="5813600" cy="709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17" name="Google Shape;117;p15"/>
          <p:cNvSpPr txBox="1">
            <a:spLocks noGrp="1"/>
          </p:cNvSpPr>
          <p:nvPr>
            <p:ph type="subTitle" idx="1"/>
          </p:nvPr>
        </p:nvSpPr>
        <p:spPr>
          <a:xfrm>
            <a:off x="1635200" y="2015084"/>
            <a:ext cx="8921600" cy="197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4000"/>
            </a:lvl1pPr>
            <a:lvl2pPr lvl="1" algn="ctr" rtl="0">
              <a:lnSpc>
                <a:spcPct val="100000"/>
              </a:lnSpc>
              <a:spcBef>
                <a:spcPts val="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
        <p:nvSpPr>
          <p:cNvPr id="118" name="Google Shape;118;p15"/>
          <p:cNvSpPr/>
          <p:nvPr/>
        </p:nvSpPr>
        <p:spPr>
          <a:xfrm rot="7872396" flipH="1">
            <a:off x="10018497" y="4556691"/>
            <a:ext cx="1648288" cy="251596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9" name="Google Shape;119;p15"/>
          <p:cNvSpPr/>
          <p:nvPr/>
        </p:nvSpPr>
        <p:spPr>
          <a:xfrm rot="-7872396">
            <a:off x="665264" y="4589524"/>
            <a:ext cx="1648288" cy="251596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8430920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alphaModFix/>
          </a:blip>
          <a:stretch>
            <a:fillRect/>
          </a:stretch>
        </p:blipFill>
        <p:spPr>
          <a:xfrm>
            <a:off x="0" y="0"/>
            <a:ext cx="12192000" cy="6858000"/>
          </a:xfrm>
          <a:prstGeom prst="rect">
            <a:avLst/>
          </a:prstGeom>
          <a:noFill/>
          <a:ln>
            <a:noFill/>
          </a:ln>
        </p:spPr>
      </p:pic>
      <p:sp>
        <p:nvSpPr>
          <p:cNvPr id="60" name="Google Shape;60;p9"/>
          <p:cNvSpPr txBox="1">
            <a:spLocks noGrp="1"/>
          </p:cNvSpPr>
          <p:nvPr>
            <p:ph type="title"/>
          </p:nvPr>
        </p:nvSpPr>
        <p:spPr>
          <a:xfrm>
            <a:off x="1096733" y="2246792"/>
            <a:ext cx="5726400" cy="950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6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1096733" y="3148008"/>
            <a:ext cx="5726400" cy="1463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248588" y="-158675"/>
            <a:ext cx="1579233" cy="241042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3" name="Google Shape;63;p9"/>
          <p:cNvGrpSpPr/>
          <p:nvPr/>
        </p:nvGrpSpPr>
        <p:grpSpPr>
          <a:xfrm rot="-574352" flipH="1">
            <a:off x="8074947" y="-1253881"/>
            <a:ext cx="5925779" cy="3946429"/>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34347226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alphaModFix/>
          </a:blip>
          <a:stretch>
            <a:fillRect/>
          </a:stretch>
        </p:blipFill>
        <p:spPr>
          <a:xfrm>
            <a:off x="0" y="0"/>
            <a:ext cx="12192000" cy="6858000"/>
          </a:xfrm>
          <a:prstGeom prst="rect">
            <a:avLst/>
          </a:prstGeom>
          <a:noFill/>
          <a:ln>
            <a:noFill/>
          </a:ln>
        </p:spPr>
      </p:pic>
      <p:sp>
        <p:nvSpPr>
          <p:cNvPr id="49" name="Google Shape;49;p7"/>
          <p:cNvSpPr txBox="1">
            <a:spLocks noGrp="1"/>
          </p:cNvSpPr>
          <p:nvPr>
            <p:ph type="body" idx="1"/>
          </p:nvPr>
        </p:nvSpPr>
        <p:spPr>
          <a:xfrm>
            <a:off x="1191592" y="2172200"/>
            <a:ext cx="5423200" cy="33264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Font typeface="Nunito Light"/>
              <a:buChar char="●"/>
              <a:defRPr sz="2133"/>
            </a:lvl1pPr>
            <a:lvl2pPr marL="1219170" lvl="1" indent="-440256" rtl="0">
              <a:lnSpc>
                <a:spcPct val="100000"/>
              </a:lnSpc>
              <a:spcBef>
                <a:spcPts val="0"/>
              </a:spcBef>
              <a:spcAft>
                <a:spcPts val="0"/>
              </a:spcAft>
              <a:buSzPts val="1600"/>
              <a:buFont typeface="Nunito Light"/>
              <a:buChar char="○"/>
              <a:defRPr/>
            </a:lvl2pPr>
            <a:lvl3pPr marL="1828754" lvl="2" indent="-431789" rtl="0">
              <a:lnSpc>
                <a:spcPct val="100000"/>
              </a:lnSpc>
              <a:spcBef>
                <a:spcPts val="2133"/>
              </a:spcBef>
              <a:spcAft>
                <a:spcPts val="0"/>
              </a:spcAft>
              <a:buSzPts val="1500"/>
              <a:buFont typeface="Nunito Light"/>
              <a:buChar char="■"/>
              <a:defRPr/>
            </a:lvl3pPr>
            <a:lvl4pPr marL="2438339" lvl="3" indent="-431789" rtl="0">
              <a:lnSpc>
                <a:spcPct val="100000"/>
              </a:lnSpc>
              <a:spcBef>
                <a:spcPts val="2133"/>
              </a:spcBef>
              <a:spcAft>
                <a:spcPts val="0"/>
              </a:spcAft>
              <a:buSzPts val="1500"/>
              <a:buFont typeface="Nunito Light"/>
              <a:buChar char="●"/>
              <a:defRPr/>
            </a:lvl4pPr>
            <a:lvl5pPr marL="3047924" lvl="4" indent="-440256" rtl="0">
              <a:lnSpc>
                <a:spcPct val="100000"/>
              </a:lnSpc>
              <a:spcBef>
                <a:spcPts val="2133"/>
              </a:spcBef>
              <a:spcAft>
                <a:spcPts val="0"/>
              </a:spcAft>
              <a:buSzPts val="1600"/>
              <a:buFont typeface="Nunito Light"/>
              <a:buChar char="○"/>
              <a:defRPr/>
            </a:lvl5pPr>
            <a:lvl6pPr marL="3657509" lvl="5" indent="-440256" rtl="0">
              <a:lnSpc>
                <a:spcPct val="100000"/>
              </a:lnSpc>
              <a:spcBef>
                <a:spcPts val="2133"/>
              </a:spcBef>
              <a:spcAft>
                <a:spcPts val="0"/>
              </a:spcAft>
              <a:buSzPts val="1600"/>
              <a:buFont typeface="Nunito Light"/>
              <a:buChar char="■"/>
              <a:defRPr/>
            </a:lvl6pPr>
            <a:lvl7pPr marL="4267093" lvl="6" indent="-414856" rtl="0">
              <a:lnSpc>
                <a:spcPct val="100000"/>
              </a:lnSpc>
              <a:spcBef>
                <a:spcPts val="2133"/>
              </a:spcBef>
              <a:spcAft>
                <a:spcPts val="0"/>
              </a:spcAft>
              <a:buSzPts val="1300"/>
              <a:buFont typeface="Nunito Light"/>
              <a:buChar char="●"/>
              <a:defRPr/>
            </a:lvl7pPr>
            <a:lvl8pPr marL="4876678" lvl="7" indent="-414856" rtl="0">
              <a:lnSpc>
                <a:spcPct val="100000"/>
              </a:lnSpc>
              <a:spcBef>
                <a:spcPts val="2133"/>
              </a:spcBef>
              <a:spcAft>
                <a:spcPts val="0"/>
              </a:spcAft>
              <a:buSzPts val="1300"/>
              <a:buFont typeface="Nunito Light"/>
              <a:buChar char="○"/>
              <a:defRPr/>
            </a:lvl8pPr>
            <a:lvl9pPr marL="5486263" lvl="8" indent="-440256" rtl="0">
              <a:lnSpc>
                <a:spcPct val="100000"/>
              </a:lnSpc>
              <a:spcBef>
                <a:spcPts val="2133"/>
              </a:spcBef>
              <a:spcAft>
                <a:spcPts val="2133"/>
              </a:spcAft>
              <a:buSzPts val="1600"/>
              <a:buFont typeface="Nunito Light"/>
              <a:buChar char="■"/>
              <a:defRPr/>
            </a:lvl9pPr>
          </a:lstStyle>
          <a:p>
            <a:endParaRPr/>
          </a:p>
        </p:txBody>
      </p:sp>
      <p:sp>
        <p:nvSpPr>
          <p:cNvPr id="50" name="Google Shape;50;p7"/>
          <p:cNvSpPr txBox="1">
            <a:spLocks noGrp="1"/>
          </p:cNvSpPr>
          <p:nvPr>
            <p:ph type="title"/>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514664" y="-233860"/>
            <a:ext cx="1648288" cy="251596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2343671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93" name="Google Shape;193;p25"/>
          <p:cNvSpPr txBox="1">
            <a:spLocks noGrp="1"/>
          </p:cNvSpPr>
          <p:nvPr>
            <p:ph type="title"/>
          </p:nvPr>
        </p:nvSpPr>
        <p:spPr>
          <a:xfrm>
            <a:off x="955763" y="3383248"/>
            <a:ext cx="29004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4" name="Google Shape;194;p25"/>
          <p:cNvSpPr txBox="1">
            <a:spLocks noGrp="1"/>
          </p:cNvSpPr>
          <p:nvPr>
            <p:ph type="subTitle" idx="1"/>
          </p:nvPr>
        </p:nvSpPr>
        <p:spPr>
          <a:xfrm>
            <a:off x="955763" y="3830288"/>
            <a:ext cx="2900400" cy="12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4645701" y="3383248"/>
            <a:ext cx="29004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6" name="Google Shape;196;p25"/>
          <p:cNvSpPr txBox="1">
            <a:spLocks noGrp="1"/>
          </p:cNvSpPr>
          <p:nvPr>
            <p:ph type="subTitle" idx="3"/>
          </p:nvPr>
        </p:nvSpPr>
        <p:spPr>
          <a:xfrm>
            <a:off x="4645701" y="3830288"/>
            <a:ext cx="2900400" cy="12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8335837" y="3383248"/>
            <a:ext cx="29004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667" b="1">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98" name="Google Shape;198;p25"/>
          <p:cNvSpPr txBox="1">
            <a:spLocks noGrp="1"/>
          </p:cNvSpPr>
          <p:nvPr>
            <p:ph type="subTitle" idx="5"/>
          </p:nvPr>
        </p:nvSpPr>
        <p:spPr>
          <a:xfrm>
            <a:off x="8335837" y="3830288"/>
            <a:ext cx="2900400" cy="1219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6341772" y="4942397"/>
            <a:ext cx="5355137" cy="376917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1" name="Google Shape;201;p25"/>
          <p:cNvSpPr/>
          <p:nvPr/>
        </p:nvSpPr>
        <p:spPr>
          <a:xfrm rot="3031700">
            <a:off x="-56179" y="-260283"/>
            <a:ext cx="1579180" cy="241034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1330159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133" name="Google Shape;133;p18"/>
          <p:cNvSpPr txBox="1">
            <a:spLocks noGrp="1"/>
          </p:cNvSpPr>
          <p:nvPr>
            <p:ph type="title"/>
          </p:nvPr>
        </p:nvSpPr>
        <p:spPr>
          <a:xfrm>
            <a:off x="5820513" y="2224956"/>
            <a:ext cx="4881200" cy="12192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5820513" y="3413844"/>
            <a:ext cx="5214000" cy="1219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10374891" y="5072"/>
            <a:ext cx="1579183" cy="241034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6" name="Google Shape;136;p18"/>
          <p:cNvSpPr/>
          <p:nvPr/>
        </p:nvSpPr>
        <p:spPr>
          <a:xfrm rot="8916882" flipH="1">
            <a:off x="3133130" y="5062288"/>
            <a:ext cx="5925741" cy="3798869"/>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2056545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74"/>
        <p:cNvGrpSpPr/>
        <p:nvPr/>
      </p:nvGrpSpPr>
      <p:grpSpPr>
        <a:xfrm>
          <a:off x="0" y="0"/>
          <a:ext cx="0" cy="0"/>
          <a:chOff x="0" y="0"/>
          <a:chExt cx="0" cy="0"/>
        </a:xfrm>
      </p:grpSpPr>
      <p:pic>
        <p:nvPicPr>
          <p:cNvPr id="75" name="Google Shape;75;p11"/>
          <p:cNvPicPr preferRelativeResize="0"/>
          <p:nvPr/>
        </p:nvPicPr>
        <p:blipFill>
          <a:blip r:embed="rId2">
            <a:alphaModFix/>
          </a:blip>
          <a:stretch>
            <a:fillRect/>
          </a:stretch>
        </p:blipFill>
        <p:spPr>
          <a:xfrm>
            <a:off x="0" y="0"/>
            <a:ext cx="12192000" cy="6858000"/>
          </a:xfrm>
          <a:prstGeom prst="rect">
            <a:avLst/>
          </a:prstGeom>
          <a:noFill/>
          <a:ln>
            <a:noFill/>
          </a:ln>
        </p:spPr>
      </p:pic>
      <p:sp>
        <p:nvSpPr>
          <p:cNvPr id="76" name="Google Shape;76;p11"/>
          <p:cNvSpPr txBox="1">
            <a:spLocks noGrp="1"/>
          </p:cNvSpPr>
          <p:nvPr>
            <p:ph type="title" hasCustomPrompt="1"/>
          </p:nvPr>
        </p:nvSpPr>
        <p:spPr>
          <a:xfrm>
            <a:off x="1712000" y="2277717"/>
            <a:ext cx="8768000" cy="1951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10666"/>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77" name="Google Shape;77;p11"/>
          <p:cNvSpPr txBox="1">
            <a:spLocks noGrp="1"/>
          </p:cNvSpPr>
          <p:nvPr>
            <p:ph type="subTitle" idx="1"/>
          </p:nvPr>
        </p:nvSpPr>
        <p:spPr>
          <a:xfrm>
            <a:off x="2971200" y="4092684"/>
            <a:ext cx="6249600" cy="48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grpSp>
        <p:nvGrpSpPr>
          <p:cNvPr id="78" name="Google Shape;78;p11"/>
          <p:cNvGrpSpPr/>
          <p:nvPr/>
        </p:nvGrpSpPr>
        <p:grpSpPr>
          <a:xfrm>
            <a:off x="-834399" y="-1561800"/>
            <a:ext cx="5925633" cy="3946333"/>
            <a:chOff x="929625" y="1082900"/>
            <a:chExt cx="4444225" cy="2959750"/>
          </a:xfrm>
        </p:grpSpPr>
        <p:sp>
          <p:nvSpPr>
            <p:cNvPr id="79" name="Google Shape;79;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81" name="Google Shape;81;p11"/>
          <p:cNvGrpSpPr/>
          <p:nvPr/>
        </p:nvGrpSpPr>
        <p:grpSpPr>
          <a:xfrm>
            <a:off x="7470134" y="3846534"/>
            <a:ext cx="5925633" cy="3946333"/>
            <a:chOff x="929625" y="1082900"/>
            <a:chExt cx="4444225" cy="2959750"/>
          </a:xfrm>
        </p:grpSpPr>
        <p:sp>
          <p:nvSpPr>
            <p:cNvPr id="82" name="Google Shape;82;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 name="Google Shape;84;p11"/>
          <p:cNvSpPr/>
          <p:nvPr/>
        </p:nvSpPr>
        <p:spPr>
          <a:xfrm rot="8962698">
            <a:off x="10575118" y="239227"/>
            <a:ext cx="1579247" cy="241044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9323602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Numbers and text 1">
  <p:cSld name="Numbers and text 1">
    <p:spTree>
      <p:nvGrpSpPr>
        <p:cNvPr id="1" name="Shape 278"/>
        <p:cNvGrpSpPr/>
        <p:nvPr/>
      </p:nvGrpSpPr>
      <p:grpSpPr>
        <a:xfrm>
          <a:off x="0" y="0"/>
          <a:ext cx="0" cy="0"/>
          <a:chOff x="0" y="0"/>
          <a:chExt cx="0" cy="0"/>
        </a:xfrm>
      </p:grpSpPr>
      <p:pic>
        <p:nvPicPr>
          <p:cNvPr id="279" name="Google Shape;279;p31"/>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80" name="Google Shape;280;p31"/>
          <p:cNvSpPr txBox="1">
            <a:spLocks noGrp="1"/>
          </p:cNvSpPr>
          <p:nvPr>
            <p:ph type="title"/>
          </p:nvPr>
        </p:nvSpPr>
        <p:spPr>
          <a:xfrm>
            <a:off x="2505487" y="4094367"/>
            <a:ext cx="30740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667">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1" name="Google Shape;281;p31"/>
          <p:cNvSpPr txBox="1">
            <a:spLocks noGrp="1"/>
          </p:cNvSpPr>
          <p:nvPr>
            <p:ph type="subTitle" idx="1"/>
          </p:nvPr>
        </p:nvSpPr>
        <p:spPr>
          <a:xfrm>
            <a:off x="2505487" y="4594767"/>
            <a:ext cx="3074000" cy="9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1"/>
          <p:cNvSpPr txBox="1">
            <a:spLocks noGrp="1"/>
          </p:cNvSpPr>
          <p:nvPr>
            <p:ph type="title" idx="2"/>
          </p:nvPr>
        </p:nvSpPr>
        <p:spPr>
          <a:xfrm>
            <a:off x="6612513" y="4094367"/>
            <a:ext cx="3074000" cy="48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667">
                <a:solidFill>
                  <a:schemeClr val="dk2"/>
                </a:solidFill>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3" name="Google Shape;283;p31"/>
          <p:cNvSpPr txBox="1">
            <a:spLocks noGrp="1"/>
          </p:cNvSpPr>
          <p:nvPr>
            <p:ph type="subTitle" idx="3"/>
          </p:nvPr>
        </p:nvSpPr>
        <p:spPr>
          <a:xfrm>
            <a:off x="6612513" y="4594767"/>
            <a:ext cx="3074000" cy="9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1"/>
          <p:cNvSpPr txBox="1">
            <a:spLocks noGrp="1"/>
          </p:cNvSpPr>
          <p:nvPr>
            <p:ph type="title" idx="4" hasCustomPrompt="1"/>
          </p:nvPr>
        </p:nvSpPr>
        <p:spPr>
          <a:xfrm>
            <a:off x="3427287" y="2594181"/>
            <a:ext cx="1230400" cy="596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667"/>
            </a:lvl1pPr>
            <a:lvl2pPr lvl="1" rtl="0">
              <a:spcBef>
                <a:spcPts val="0"/>
              </a:spcBef>
              <a:spcAft>
                <a:spcPts val="0"/>
              </a:spcAft>
              <a:buClr>
                <a:schemeClr val="lt1"/>
              </a:buClr>
              <a:buSzPts val="3000"/>
              <a:buNone/>
              <a:defRPr sz="4000">
                <a:solidFill>
                  <a:schemeClr val="lt1"/>
                </a:solidFill>
              </a:defRPr>
            </a:lvl2pPr>
            <a:lvl3pPr lvl="2" rtl="0">
              <a:spcBef>
                <a:spcPts val="0"/>
              </a:spcBef>
              <a:spcAft>
                <a:spcPts val="0"/>
              </a:spcAft>
              <a:buClr>
                <a:schemeClr val="lt1"/>
              </a:buClr>
              <a:buSzPts val="3000"/>
              <a:buNone/>
              <a:defRPr sz="4000">
                <a:solidFill>
                  <a:schemeClr val="lt1"/>
                </a:solidFill>
              </a:defRPr>
            </a:lvl3pPr>
            <a:lvl4pPr lvl="3" rtl="0">
              <a:spcBef>
                <a:spcPts val="0"/>
              </a:spcBef>
              <a:spcAft>
                <a:spcPts val="0"/>
              </a:spcAft>
              <a:buClr>
                <a:schemeClr val="lt1"/>
              </a:buClr>
              <a:buSzPts val="3000"/>
              <a:buNone/>
              <a:defRPr sz="4000">
                <a:solidFill>
                  <a:schemeClr val="lt1"/>
                </a:solidFill>
              </a:defRPr>
            </a:lvl4pPr>
            <a:lvl5pPr lvl="4" rtl="0">
              <a:spcBef>
                <a:spcPts val="0"/>
              </a:spcBef>
              <a:spcAft>
                <a:spcPts val="0"/>
              </a:spcAft>
              <a:buClr>
                <a:schemeClr val="lt1"/>
              </a:buClr>
              <a:buSzPts val="3000"/>
              <a:buNone/>
              <a:defRPr sz="4000">
                <a:solidFill>
                  <a:schemeClr val="lt1"/>
                </a:solidFill>
              </a:defRPr>
            </a:lvl5pPr>
            <a:lvl6pPr lvl="5" rtl="0">
              <a:spcBef>
                <a:spcPts val="0"/>
              </a:spcBef>
              <a:spcAft>
                <a:spcPts val="0"/>
              </a:spcAft>
              <a:buClr>
                <a:schemeClr val="lt1"/>
              </a:buClr>
              <a:buSzPts val="3000"/>
              <a:buNone/>
              <a:defRPr sz="4000">
                <a:solidFill>
                  <a:schemeClr val="lt1"/>
                </a:solidFill>
              </a:defRPr>
            </a:lvl6pPr>
            <a:lvl7pPr lvl="6" rtl="0">
              <a:spcBef>
                <a:spcPts val="0"/>
              </a:spcBef>
              <a:spcAft>
                <a:spcPts val="0"/>
              </a:spcAft>
              <a:buClr>
                <a:schemeClr val="lt1"/>
              </a:buClr>
              <a:buSzPts val="3000"/>
              <a:buNone/>
              <a:defRPr sz="4000">
                <a:solidFill>
                  <a:schemeClr val="lt1"/>
                </a:solidFill>
              </a:defRPr>
            </a:lvl7pPr>
            <a:lvl8pPr lvl="7" rtl="0">
              <a:spcBef>
                <a:spcPts val="0"/>
              </a:spcBef>
              <a:spcAft>
                <a:spcPts val="0"/>
              </a:spcAft>
              <a:buClr>
                <a:schemeClr val="lt1"/>
              </a:buClr>
              <a:buSzPts val="3000"/>
              <a:buNone/>
              <a:defRPr sz="4000">
                <a:solidFill>
                  <a:schemeClr val="lt1"/>
                </a:solidFill>
              </a:defRPr>
            </a:lvl8pPr>
            <a:lvl9pPr lvl="8" rtl="0">
              <a:spcBef>
                <a:spcPts val="0"/>
              </a:spcBef>
              <a:spcAft>
                <a:spcPts val="0"/>
              </a:spcAft>
              <a:buClr>
                <a:schemeClr val="lt1"/>
              </a:buClr>
              <a:buSzPts val="3000"/>
              <a:buNone/>
              <a:defRPr sz="4000">
                <a:solidFill>
                  <a:schemeClr val="lt1"/>
                </a:solidFill>
              </a:defRPr>
            </a:lvl9pPr>
          </a:lstStyle>
          <a:p>
            <a:r>
              <a:t>xx%</a:t>
            </a:r>
          </a:p>
        </p:txBody>
      </p:sp>
      <p:sp>
        <p:nvSpPr>
          <p:cNvPr id="285" name="Google Shape;285;p31"/>
          <p:cNvSpPr txBox="1">
            <a:spLocks noGrp="1"/>
          </p:cNvSpPr>
          <p:nvPr>
            <p:ph type="title" idx="5" hasCustomPrompt="1"/>
          </p:nvPr>
        </p:nvSpPr>
        <p:spPr>
          <a:xfrm>
            <a:off x="7534313" y="2594181"/>
            <a:ext cx="1230400" cy="596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667"/>
            </a:lvl1pPr>
            <a:lvl2pPr lvl="1" rtl="0">
              <a:spcBef>
                <a:spcPts val="0"/>
              </a:spcBef>
              <a:spcAft>
                <a:spcPts val="0"/>
              </a:spcAft>
              <a:buClr>
                <a:schemeClr val="lt1"/>
              </a:buClr>
              <a:buSzPts val="3000"/>
              <a:buNone/>
              <a:defRPr sz="4000">
                <a:solidFill>
                  <a:schemeClr val="lt1"/>
                </a:solidFill>
              </a:defRPr>
            </a:lvl2pPr>
            <a:lvl3pPr lvl="2" rtl="0">
              <a:spcBef>
                <a:spcPts val="0"/>
              </a:spcBef>
              <a:spcAft>
                <a:spcPts val="0"/>
              </a:spcAft>
              <a:buClr>
                <a:schemeClr val="lt1"/>
              </a:buClr>
              <a:buSzPts val="3000"/>
              <a:buNone/>
              <a:defRPr sz="4000">
                <a:solidFill>
                  <a:schemeClr val="lt1"/>
                </a:solidFill>
              </a:defRPr>
            </a:lvl3pPr>
            <a:lvl4pPr lvl="3" rtl="0">
              <a:spcBef>
                <a:spcPts val="0"/>
              </a:spcBef>
              <a:spcAft>
                <a:spcPts val="0"/>
              </a:spcAft>
              <a:buClr>
                <a:schemeClr val="lt1"/>
              </a:buClr>
              <a:buSzPts val="3000"/>
              <a:buNone/>
              <a:defRPr sz="4000">
                <a:solidFill>
                  <a:schemeClr val="lt1"/>
                </a:solidFill>
              </a:defRPr>
            </a:lvl4pPr>
            <a:lvl5pPr lvl="4" rtl="0">
              <a:spcBef>
                <a:spcPts val="0"/>
              </a:spcBef>
              <a:spcAft>
                <a:spcPts val="0"/>
              </a:spcAft>
              <a:buClr>
                <a:schemeClr val="lt1"/>
              </a:buClr>
              <a:buSzPts val="3000"/>
              <a:buNone/>
              <a:defRPr sz="4000">
                <a:solidFill>
                  <a:schemeClr val="lt1"/>
                </a:solidFill>
              </a:defRPr>
            </a:lvl5pPr>
            <a:lvl6pPr lvl="5" rtl="0">
              <a:spcBef>
                <a:spcPts val="0"/>
              </a:spcBef>
              <a:spcAft>
                <a:spcPts val="0"/>
              </a:spcAft>
              <a:buClr>
                <a:schemeClr val="lt1"/>
              </a:buClr>
              <a:buSzPts val="3000"/>
              <a:buNone/>
              <a:defRPr sz="4000">
                <a:solidFill>
                  <a:schemeClr val="lt1"/>
                </a:solidFill>
              </a:defRPr>
            </a:lvl6pPr>
            <a:lvl7pPr lvl="6" rtl="0">
              <a:spcBef>
                <a:spcPts val="0"/>
              </a:spcBef>
              <a:spcAft>
                <a:spcPts val="0"/>
              </a:spcAft>
              <a:buClr>
                <a:schemeClr val="lt1"/>
              </a:buClr>
              <a:buSzPts val="3000"/>
              <a:buNone/>
              <a:defRPr sz="4000">
                <a:solidFill>
                  <a:schemeClr val="lt1"/>
                </a:solidFill>
              </a:defRPr>
            </a:lvl7pPr>
            <a:lvl8pPr lvl="7" rtl="0">
              <a:spcBef>
                <a:spcPts val="0"/>
              </a:spcBef>
              <a:spcAft>
                <a:spcPts val="0"/>
              </a:spcAft>
              <a:buClr>
                <a:schemeClr val="lt1"/>
              </a:buClr>
              <a:buSzPts val="3000"/>
              <a:buNone/>
              <a:defRPr sz="4000">
                <a:solidFill>
                  <a:schemeClr val="lt1"/>
                </a:solidFill>
              </a:defRPr>
            </a:lvl8pPr>
            <a:lvl9pPr lvl="8" rtl="0">
              <a:spcBef>
                <a:spcPts val="0"/>
              </a:spcBef>
              <a:spcAft>
                <a:spcPts val="0"/>
              </a:spcAft>
              <a:buClr>
                <a:schemeClr val="lt1"/>
              </a:buClr>
              <a:buSzPts val="3000"/>
              <a:buNone/>
              <a:defRPr sz="4000">
                <a:solidFill>
                  <a:schemeClr val="lt1"/>
                </a:solidFill>
              </a:defRPr>
            </a:lvl9pPr>
          </a:lstStyle>
          <a:p>
            <a:r>
              <a:t>xx%</a:t>
            </a:r>
          </a:p>
        </p:txBody>
      </p:sp>
      <p:sp>
        <p:nvSpPr>
          <p:cNvPr id="286" name="Google Shape;286;p31"/>
          <p:cNvSpPr txBox="1">
            <a:spLocks noGrp="1"/>
          </p:cNvSpPr>
          <p:nvPr>
            <p:ph type="title" idx="6"/>
          </p:nvPr>
        </p:nvSpPr>
        <p:spPr>
          <a:xfrm>
            <a:off x="960000" y="719333"/>
            <a:ext cx="10272000" cy="60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7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87" name="Google Shape;287;p31"/>
          <p:cNvGrpSpPr/>
          <p:nvPr/>
        </p:nvGrpSpPr>
        <p:grpSpPr>
          <a:xfrm rot="5279999">
            <a:off x="9121239" y="801626"/>
            <a:ext cx="5925688" cy="3946369"/>
            <a:chOff x="929625" y="1082900"/>
            <a:chExt cx="4444225" cy="2959750"/>
          </a:xfrm>
        </p:grpSpPr>
        <p:sp>
          <p:nvSpPr>
            <p:cNvPr id="288" name="Google Shape;288;p3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3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0" name="Google Shape;290;p31"/>
          <p:cNvSpPr/>
          <p:nvPr/>
        </p:nvSpPr>
        <p:spPr>
          <a:xfrm rot="-10661215" flipH="1">
            <a:off x="182642" y="4318483"/>
            <a:ext cx="1648367" cy="251594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09156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6.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slideLayout" Target="../slideLayouts/slideLayout65.xml"/><Relationship Id="rId3" Type="http://schemas.openxmlformats.org/officeDocument/2006/relationships/slideLayout" Target="../slideLayouts/slideLayout42.xml"/><Relationship Id="rId21" Type="http://schemas.openxmlformats.org/officeDocument/2006/relationships/slideLayout" Target="../slideLayouts/slideLayout60.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29" Type="http://schemas.openxmlformats.org/officeDocument/2006/relationships/theme" Target="../theme/theme7.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28" Type="http://schemas.openxmlformats.org/officeDocument/2006/relationships/slideLayout" Target="../slideLayouts/slideLayout67.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31" Type="http://schemas.openxmlformats.org/officeDocument/2006/relationships/image" Target="../media/image7.jpg"/><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 Id="rId27" Type="http://schemas.openxmlformats.org/officeDocument/2006/relationships/slideLayout" Target="../slideLayouts/slideLayout66.xml"/><Relationship Id="rId30"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11/11/2023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3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3741" r:id="rId21"/>
    <p:sldLayoutId id="2147483742" r:id="rId22"/>
    <p:sldLayoutId id="2147483743" r:id="rId23"/>
    <p:sldLayoutId id="2147483744" r:id="rId24"/>
    <p:sldLayoutId id="2147483745" r:id="rId25"/>
    <p:sldLayoutId id="2147483746" r:id="rId26"/>
    <p:sldLayoutId id="2147483747" r:id="rId27"/>
    <p:sldLayoutId id="2147483748" r:id="rId2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5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4.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5.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6.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59.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60.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6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6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63.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6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65.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6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BEA0944-F666-4D2A-964D-3EC5230773AE}"/>
              </a:ext>
            </a:extLst>
          </p:cNvPr>
          <p:cNvGraphicFramePr>
            <a:graphicFrameLocks noGrp="1"/>
          </p:cNvGraphicFramePr>
          <p:nvPr>
            <p:extLst>
              <p:ext uri="{D42A27DB-BD31-4B8C-83A1-F6EECF244321}">
                <p14:modId xmlns:p14="http://schemas.microsoft.com/office/powerpoint/2010/main" val="3557972402"/>
              </p:ext>
            </p:extLst>
          </p:nvPr>
        </p:nvGraphicFramePr>
        <p:xfrm>
          <a:off x="1467293" y="1857254"/>
          <a:ext cx="9257414" cy="3348567"/>
        </p:xfrm>
        <a:graphic>
          <a:graphicData uri="http://schemas.openxmlformats.org/drawingml/2006/table">
            <a:tbl>
              <a:tblPr/>
              <a:tblGrid>
                <a:gridCol w="2313879">
                  <a:extLst>
                    <a:ext uri="{9D8B030D-6E8A-4147-A177-3AD203B41FA5}">
                      <a16:colId xmlns:a16="http://schemas.microsoft.com/office/drawing/2014/main" val="2372639862"/>
                    </a:ext>
                  </a:extLst>
                </a:gridCol>
                <a:gridCol w="2314828">
                  <a:extLst>
                    <a:ext uri="{9D8B030D-6E8A-4147-A177-3AD203B41FA5}">
                      <a16:colId xmlns:a16="http://schemas.microsoft.com/office/drawing/2014/main" val="2528678432"/>
                    </a:ext>
                  </a:extLst>
                </a:gridCol>
                <a:gridCol w="2313879">
                  <a:extLst>
                    <a:ext uri="{9D8B030D-6E8A-4147-A177-3AD203B41FA5}">
                      <a16:colId xmlns:a16="http://schemas.microsoft.com/office/drawing/2014/main" val="794399055"/>
                    </a:ext>
                  </a:extLst>
                </a:gridCol>
                <a:gridCol w="2314828">
                  <a:extLst>
                    <a:ext uri="{9D8B030D-6E8A-4147-A177-3AD203B41FA5}">
                      <a16:colId xmlns:a16="http://schemas.microsoft.com/office/drawing/2014/main" val="2099939116"/>
                    </a:ext>
                  </a:extLst>
                </a:gridCol>
              </a:tblGrid>
              <a:tr h="325120">
                <a:tc gridSpan="2">
                  <a:txBody>
                    <a:bodyPr/>
                    <a:lstStyle/>
                    <a:p>
                      <a:r>
                        <a:rPr lang="en-GB" sz="2100" b="1" dirty="0">
                          <a:solidFill>
                            <a:schemeClr val="bg1"/>
                          </a:solidFill>
                          <a:effectLst/>
                        </a:rPr>
                        <a:t>Student name: </a:t>
                      </a:r>
                      <a:r>
                        <a:rPr lang="en-GB" sz="2100" b="1" dirty="0" err="1">
                          <a:solidFill>
                            <a:schemeClr val="bg1"/>
                          </a:solidFill>
                          <a:effectLst/>
                        </a:rPr>
                        <a:t>Petronela</a:t>
                      </a:r>
                      <a:r>
                        <a:rPr lang="en-GB" sz="2100" b="1" dirty="0">
                          <a:solidFill>
                            <a:schemeClr val="bg1"/>
                          </a:solidFill>
                          <a:effectLst/>
                        </a:rPr>
                        <a:t> </a:t>
                      </a:r>
                      <a:r>
                        <a:rPr lang="en-GB" sz="2100" b="1" dirty="0" err="1">
                          <a:solidFill>
                            <a:schemeClr val="bg1"/>
                          </a:solidFill>
                          <a:effectLst/>
                        </a:rPr>
                        <a:t>Chelm</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tc gridSpan="2">
                  <a:txBody>
                    <a:bodyPr/>
                    <a:lstStyle/>
                    <a:p>
                      <a:r>
                        <a:rPr lang="en-GB" sz="2100" b="1" dirty="0">
                          <a:solidFill>
                            <a:schemeClr val="bg1"/>
                          </a:solidFill>
                          <a:effectLst/>
                        </a:rPr>
                        <a:t>Student ID number: 2018560</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extLst>
                  <a:ext uri="{0D108BD9-81ED-4DB2-BD59-A6C34878D82A}">
                    <a16:rowId xmlns:a16="http://schemas.microsoft.com/office/drawing/2014/main" val="2583585579"/>
                  </a:ext>
                </a:extLst>
              </a:tr>
              <a:tr h="325120">
                <a:tc gridSpan="2">
                  <a:txBody>
                    <a:bodyPr/>
                    <a:lstStyle/>
                    <a:p>
                      <a:r>
                        <a:rPr lang="en-GB" sz="2100" b="1" dirty="0">
                          <a:solidFill>
                            <a:schemeClr val="bg1"/>
                          </a:solidFill>
                          <a:effectLst/>
                        </a:rPr>
                        <a:t>Programme: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tc gridSpan="2">
                  <a:txBody>
                    <a:bodyPr/>
                    <a:lstStyle/>
                    <a:p>
                      <a:r>
                        <a:rPr lang="en-GB" sz="2100" b="1" dirty="0">
                          <a:solidFill>
                            <a:schemeClr val="bg1"/>
                          </a:solidFill>
                          <a:effectLst/>
                        </a:rPr>
                        <a:t>International Hotel Management (BA)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extLst>
                  <a:ext uri="{0D108BD9-81ED-4DB2-BD59-A6C34878D82A}">
                    <a16:rowId xmlns:a16="http://schemas.microsoft.com/office/drawing/2014/main" val="1815379849"/>
                  </a:ext>
                </a:extLst>
              </a:tr>
              <a:tr h="325120">
                <a:tc gridSpan="2">
                  <a:txBody>
                    <a:bodyPr/>
                    <a:lstStyle/>
                    <a:p>
                      <a:r>
                        <a:rPr lang="en-GB" sz="2100" b="1" dirty="0">
                          <a:solidFill>
                            <a:schemeClr val="bg1"/>
                          </a:solidFill>
                          <a:effectLst/>
                        </a:rPr>
                        <a:t>Module: Contemporary Themes in the Hotel </a:t>
                      </a:r>
                      <a:r>
                        <a:rPr lang="en-GB" sz="2100" b="1">
                          <a:solidFill>
                            <a:schemeClr val="bg1"/>
                          </a:solidFill>
                          <a:effectLst/>
                        </a:rPr>
                        <a:t>and Hospitality Sector</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tc gridSpan="2">
                  <a:txBody>
                    <a:bodyPr/>
                    <a:lstStyle/>
                    <a:p>
                      <a:r>
                        <a:rPr lang="en-GB" sz="2100" b="1">
                          <a:solidFill>
                            <a:schemeClr val="bg1"/>
                          </a:solidFill>
                          <a:effectLst/>
                        </a:rPr>
                        <a:t>Contemporary Themes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hMerge="1">
                  <a:txBody>
                    <a:bodyPr/>
                    <a:lstStyle/>
                    <a:p>
                      <a:endParaRPr lang="en-GB"/>
                    </a:p>
                  </a:txBody>
                  <a:tcPr/>
                </a:tc>
                <a:extLst>
                  <a:ext uri="{0D108BD9-81ED-4DB2-BD59-A6C34878D82A}">
                    <a16:rowId xmlns:a16="http://schemas.microsoft.com/office/drawing/2014/main" val="3047484998"/>
                  </a:ext>
                </a:extLst>
              </a:tr>
              <a:tr h="432647">
                <a:tc>
                  <a:txBody>
                    <a:bodyPr/>
                    <a:lstStyle/>
                    <a:p>
                      <a:r>
                        <a:rPr lang="en-GB" sz="2100" b="1">
                          <a:solidFill>
                            <a:schemeClr val="bg1"/>
                          </a:solidFill>
                          <a:effectLst/>
                        </a:rPr>
                        <a:t>Module code: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a:solidFill>
                            <a:schemeClr val="bg1"/>
                          </a:solidFill>
                          <a:effectLst/>
                        </a:rPr>
                        <a:t>BMIH6001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Internal Verifier: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err="1">
                          <a:solidFill>
                            <a:schemeClr val="bg1"/>
                          </a:solidFill>
                          <a:effectLst/>
                        </a:rPr>
                        <a:t>Jaliya</a:t>
                      </a:r>
                      <a:r>
                        <a:rPr lang="en-GB" sz="2100" b="1" dirty="0">
                          <a:solidFill>
                            <a:schemeClr val="bg1"/>
                          </a:solidFill>
                          <a:effectLst/>
                        </a:rPr>
                        <a:t> De Silva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extLst>
                  <a:ext uri="{0D108BD9-81ED-4DB2-BD59-A6C34878D82A}">
                    <a16:rowId xmlns:a16="http://schemas.microsoft.com/office/drawing/2014/main" val="2856297170"/>
                  </a:ext>
                </a:extLst>
              </a:tr>
              <a:tr h="650240">
                <a:tc>
                  <a:txBody>
                    <a:bodyPr/>
                    <a:lstStyle/>
                    <a:p>
                      <a:r>
                        <a:rPr lang="en-GB" sz="2100" b="1">
                          <a:solidFill>
                            <a:schemeClr val="bg1"/>
                          </a:solidFill>
                          <a:effectLst/>
                        </a:rPr>
                        <a:t>Lecturer: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Lola Villard </a:t>
                      </a:r>
                      <a:endParaRPr lang="en-GB" sz="1600" b="1" dirty="0">
                        <a:solidFill>
                          <a:schemeClr val="bg1"/>
                        </a:solidFill>
                        <a:effectLst/>
                      </a:endParaRPr>
                    </a:p>
                    <a:p>
                      <a:r>
                        <a:rPr lang="en-GB" sz="2100" b="1" dirty="0">
                          <a:solidFill>
                            <a:schemeClr val="bg1"/>
                          </a:solidFill>
                          <a:effectLst/>
                        </a:rPr>
                        <a:t>Giulia </a:t>
                      </a:r>
                      <a:r>
                        <a:rPr lang="en-GB" sz="2100" b="1" dirty="0" err="1">
                          <a:solidFill>
                            <a:schemeClr val="bg1"/>
                          </a:solidFill>
                          <a:effectLst/>
                        </a:rPr>
                        <a:t>Chifari</a:t>
                      </a:r>
                      <a:r>
                        <a:rPr lang="en-GB" sz="2100" b="1" dirty="0">
                          <a:solidFill>
                            <a:schemeClr val="bg1"/>
                          </a:solidFill>
                          <a:effectLst/>
                        </a:rPr>
                        <a:t>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Word count (or equivalent):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15 Minutes presentation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extLst>
                  <a:ext uri="{0D108BD9-81ED-4DB2-BD59-A6C34878D82A}">
                    <a16:rowId xmlns:a16="http://schemas.microsoft.com/office/drawing/2014/main" val="669852165"/>
                  </a:ext>
                </a:extLst>
              </a:tr>
              <a:tr h="975360">
                <a:tc>
                  <a:txBody>
                    <a:bodyPr/>
                    <a:lstStyle/>
                    <a:p>
                      <a:r>
                        <a:rPr lang="en-GB" sz="2100" b="1">
                          <a:solidFill>
                            <a:schemeClr val="bg1"/>
                          </a:solidFill>
                          <a:effectLst/>
                        </a:rPr>
                        <a:t>Assignment Title: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a:solidFill>
                            <a:schemeClr val="bg1"/>
                          </a:solidFill>
                          <a:effectLst/>
                        </a:rPr>
                        <a:t>Assignment 2: </a:t>
                      </a:r>
                      <a:endParaRPr lang="en-GB" sz="1600" b="1">
                        <a:solidFill>
                          <a:schemeClr val="bg1"/>
                        </a:solidFill>
                        <a:effectLst/>
                      </a:endParaRPr>
                    </a:p>
                    <a:p>
                      <a:r>
                        <a:rPr lang="en-GB" sz="2100" b="1">
                          <a:solidFill>
                            <a:schemeClr val="bg1"/>
                          </a:solidFill>
                          <a:effectLst/>
                        </a:rPr>
                        <a:t>Conference presentation </a:t>
                      </a:r>
                      <a:endParaRPr lang="en-GB" sz="1600" b="1">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Submission deadline: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tc>
                  <a:txBody>
                    <a:bodyPr/>
                    <a:lstStyle/>
                    <a:p>
                      <a:r>
                        <a:rPr lang="en-GB" sz="2100" b="1" dirty="0">
                          <a:solidFill>
                            <a:schemeClr val="bg1"/>
                          </a:solidFill>
                          <a:effectLst/>
                        </a:rPr>
                        <a:t>Monday 13th of November 2023 </a:t>
                      </a:r>
                      <a:endParaRPr lang="en-GB" sz="1600" b="1"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txBody>
                  <a:tcPr marT="0" marB="0"/>
                </a:tc>
                <a:extLst>
                  <a:ext uri="{0D108BD9-81ED-4DB2-BD59-A6C34878D82A}">
                    <a16:rowId xmlns:a16="http://schemas.microsoft.com/office/drawing/2014/main" val="2515211702"/>
                  </a:ext>
                </a:extLst>
              </a:tr>
            </a:tbl>
          </a:graphicData>
        </a:graphic>
      </p:graphicFrame>
      <p:sp>
        <p:nvSpPr>
          <p:cNvPr id="6" name="Google Shape;359;p41">
            <a:extLst>
              <a:ext uri="{FF2B5EF4-FFF2-40B4-BE49-F238E27FC236}">
                <a16:creationId xmlns:a16="http://schemas.microsoft.com/office/drawing/2014/main" id="{DDC9A8E3-D3F8-4B44-84F6-55CDBF3C8D99}"/>
              </a:ext>
            </a:extLst>
          </p:cNvPr>
          <p:cNvSpPr txBox="1">
            <a:spLocks/>
          </p:cNvSpPr>
          <p:nvPr/>
        </p:nvSpPr>
        <p:spPr>
          <a:xfrm>
            <a:off x="574431" y="96959"/>
            <a:ext cx="10996246"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3733" b="1" dirty="0"/>
              <a:t>Sustainability in the Hotel and Hospitality Sector: Driving Change</a:t>
            </a:r>
          </a:p>
        </p:txBody>
      </p:sp>
    </p:spTree>
    <p:extLst>
      <p:ext uri="{BB962C8B-B14F-4D97-AF65-F5344CB8AC3E}">
        <p14:creationId xmlns:p14="http://schemas.microsoft.com/office/powerpoint/2010/main" val="1618020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23" name="Google Shape;359;p41">
            <a:extLst>
              <a:ext uri="{FF2B5EF4-FFF2-40B4-BE49-F238E27FC236}">
                <a16:creationId xmlns:a16="http://schemas.microsoft.com/office/drawing/2014/main" id="{D9266F81-C667-417F-9875-DA160DB72DCA}"/>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t>Table of Contents</a:t>
            </a:r>
          </a:p>
        </p:txBody>
      </p:sp>
      <p:sp>
        <p:nvSpPr>
          <p:cNvPr id="2" name="Rectangle 1">
            <a:extLst>
              <a:ext uri="{FF2B5EF4-FFF2-40B4-BE49-F238E27FC236}">
                <a16:creationId xmlns:a16="http://schemas.microsoft.com/office/drawing/2014/main" id="{B6CA45BD-A999-4942-9F22-F54D08F57C44}"/>
              </a:ext>
            </a:extLst>
          </p:cNvPr>
          <p:cNvSpPr>
            <a:spLocks noChangeArrowheads="1"/>
          </p:cNvSpPr>
          <p:nvPr/>
        </p:nvSpPr>
        <p:spPr bwMode="auto">
          <a:xfrm>
            <a:off x="1421492" y="1032049"/>
            <a:ext cx="11114568" cy="5006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203136" rIns="121920" bIns="6096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	</a:t>
            </a:r>
            <a:r>
              <a:rPr lang="en-US" altLang="en-US" sz="1400" dirty="0" err="1">
                <a:solidFill>
                  <a:schemeClr val="bg1"/>
                </a:solidFill>
                <a:latin typeface="+mj-lt"/>
                <a:ea typeface="Calibri" panose="020F0502020204030204" pitchFamily="34" charset="0"/>
                <a:cs typeface="Times New Roman" panose="02020603050405020304" pitchFamily="18" charset="0"/>
              </a:rPr>
              <a:t>i</a:t>
            </a:r>
            <a:endParaRPr lang="en-US" altLang="en-US" sz="1400" dirty="0">
              <a:solidFill>
                <a:schemeClr val="bg1"/>
              </a:solidFill>
              <a:latin typeface="+mj-lt"/>
              <a:ea typeface="Calibri" panose="020F0502020204030204" pitchFamily="34" charset="0"/>
              <a:cs typeface="Times New Roman" panose="02020603050405020304" pitchFamily="18" charset="0"/>
            </a:endParaRP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2: Table of Contents	ii</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3: Introduction	1</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4: Overview of Literature	1</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5: Sustainability Theory	1</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6: Application to the Hotel and Hospitality Sector	2</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7: Sustainability at Marriott	2</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8: Challenges and Limitations	2</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9: Evaluate Future Policy and Management Options	3</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10: Government Incentives and Regulation	3</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11: Green Tourism Initiatives	3</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12: Sustainability Committees and Internal Management	4</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13: Energy Efficiency and Renewable Energy	4</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14: Waste Reduction and Recycling	4</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15: Engaging with Local Communities	4</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16: Ethical Sourcing and Supply Chain Transparency	5</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17: Sustainability Reporting and Transparency	5</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18: Conclusion	5</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 19: Thank You Q&amp;A	6</a:t>
            </a:r>
          </a:p>
          <a:p>
            <a:pPr defTabSz="1219170">
              <a:tabLst>
                <a:tab pos="7632509" algn="r"/>
              </a:tabLst>
            </a:pPr>
            <a:r>
              <a:rPr lang="en-US" altLang="en-US" sz="1400" dirty="0">
                <a:solidFill>
                  <a:schemeClr val="bg1"/>
                </a:solidFill>
                <a:latin typeface="+mj-lt"/>
                <a:ea typeface="Calibri" panose="020F0502020204030204" pitchFamily="34" charset="0"/>
                <a:cs typeface="Times New Roman" panose="02020603050405020304" pitchFamily="18" charset="0"/>
              </a:rPr>
              <a:t>Slides 20: References	7</a:t>
            </a:r>
          </a:p>
          <a:p>
            <a:pPr defTabSz="1219170">
              <a:tabLst>
                <a:tab pos="7632509" algn="r"/>
              </a:tabLst>
            </a:pPr>
            <a:endParaRPr lang="en-US" altLang="en-US" sz="1400" dirty="0">
              <a:solidFill>
                <a:schemeClr val="bg1"/>
              </a:solidFill>
              <a:latin typeface="+mj-lt"/>
              <a:ea typeface="Calibri" panose="020F0502020204030204" pitchFamily="34" charset="0"/>
              <a:cs typeface="Times New Roman" panose="02020603050405020304" pitchFamily="18" charset="0"/>
            </a:endParaRPr>
          </a:p>
          <a:p>
            <a:pPr defTabSz="1219170">
              <a:tabLst>
                <a:tab pos="7632509" algn="r"/>
              </a:tabLst>
            </a:pPr>
            <a:endParaRPr lang="en-GB" altLang="en-US" sz="1400" dirty="0">
              <a:solidFill>
                <a:schemeClr val="bg1"/>
              </a:solidFill>
              <a:latin typeface="+mj-lt"/>
            </a:endParaRPr>
          </a:p>
        </p:txBody>
      </p:sp>
    </p:spTree>
    <p:extLst>
      <p:ext uri="{BB962C8B-B14F-4D97-AF65-F5344CB8AC3E}">
        <p14:creationId xmlns:p14="http://schemas.microsoft.com/office/powerpoint/2010/main" val="1030792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322;p38">
            <a:extLst>
              <a:ext uri="{FF2B5EF4-FFF2-40B4-BE49-F238E27FC236}">
                <a16:creationId xmlns:a16="http://schemas.microsoft.com/office/drawing/2014/main" id="{9E30C908-BBE2-4EE8-A9B8-9DCD93B7047F}"/>
              </a:ext>
            </a:extLst>
          </p:cNvPr>
          <p:cNvPicPr preferRelativeResize="0"/>
          <p:nvPr/>
        </p:nvPicPr>
        <p:blipFill rotWithShape="1">
          <a:blip r:embed="rId3">
            <a:alphaModFix/>
          </a:blip>
          <a:srcRect l="5822" r="5830"/>
          <a:stretch/>
        </p:blipFill>
        <p:spPr>
          <a:xfrm>
            <a:off x="810852" y="1717038"/>
            <a:ext cx="3412591" cy="3862789"/>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 name="Google Shape;372;p42">
            <a:extLst>
              <a:ext uri="{FF2B5EF4-FFF2-40B4-BE49-F238E27FC236}">
                <a16:creationId xmlns:a16="http://schemas.microsoft.com/office/drawing/2014/main" id="{E2B8DDB4-BE15-40AC-84AB-5A3C38521070}"/>
              </a:ext>
            </a:extLst>
          </p:cNvPr>
          <p:cNvSpPr txBox="1">
            <a:spLocks/>
          </p:cNvSpPr>
          <p:nvPr/>
        </p:nvSpPr>
        <p:spPr>
          <a:xfrm>
            <a:off x="4816996" y="2149597"/>
            <a:ext cx="6680344" cy="2997673"/>
          </a:xfrm>
          <a:prstGeom prst="rect">
            <a:avLst/>
          </a:prstGeom>
        </p:spPr>
        <p:txBody>
          <a:bodyPr spcFirstLastPara="1" vert="horz" wrap="square" lIns="121900" tIns="121900" rIns="121900" bIns="12190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80990" indent="-380990">
              <a:spcBef>
                <a:spcPts val="0"/>
              </a:spcBef>
            </a:pPr>
            <a:r>
              <a:rPr lang="en-US" sz="2130" dirty="0">
                <a:solidFill>
                  <a:schemeClr val="bg1"/>
                </a:solidFill>
                <a:latin typeface="+mj-lt"/>
              </a:rPr>
              <a:t>This presentation explores sustainability in the hotel and hospitality industry, a crucial global economy. It highlights Marriott International's adoption of sustainable practices as a case study.</a:t>
            </a:r>
          </a:p>
          <a:p>
            <a:pPr marL="380990" indent="-380990">
              <a:spcBef>
                <a:spcPts val="0"/>
              </a:spcBef>
            </a:pPr>
            <a:endParaRPr lang="en-US" sz="2130" dirty="0">
              <a:solidFill>
                <a:schemeClr val="bg1"/>
              </a:solidFill>
              <a:latin typeface="+mj-lt"/>
            </a:endParaRPr>
          </a:p>
          <a:p>
            <a:pPr marL="380990" indent="-380990">
              <a:spcBef>
                <a:spcPts val="0"/>
              </a:spcBef>
            </a:pPr>
            <a:r>
              <a:rPr lang="en-US" sz="2130" dirty="0">
                <a:solidFill>
                  <a:schemeClr val="bg1"/>
                </a:solidFill>
                <a:latin typeface="+mj-lt"/>
              </a:rPr>
              <a:t>It highlights the growing global emphasis on sustainability in the industry, which encompasses more than just lodging and food services.</a:t>
            </a:r>
          </a:p>
        </p:txBody>
      </p:sp>
      <p:sp>
        <p:nvSpPr>
          <p:cNvPr id="4" name="Google Shape;359;p41">
            <a:extLst>
              <a:ext uri="{FF2B5EF4-FFF2-40B4-BE49-F238E27FC236}">
                <a16:creationId xmlns:a16="http://schemas.microsoft.com/office/drawing/2014/main" id="{204B747F-11A5-464F-BC00-32171CDBD18F}"/>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21565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72" name="Google Shape;372;p42"/>
          <p:cNvSpPr txBox="1">
            <a:spLocks noGrp="1"/>
          </p:cNvSpPr>
          <p:nvPr>
            <p:ph type="subTitle" idx="1"/>
          </p:nvPr>
        </p:nvSpPr>
        <p:spPr>
          <a:xfrm>
            <a:off x="6393713" y="2366367"/>
            <a:ext cx="5657609" cy="3345711"/>
          </a:xfrm>
          <a:prstGeom prst="rect">
            <a:avLst/>
          </a:prstGeom>
        </p:spPr>
        <p:txBody>
          <a:bodyPr spcFirstLastPara="1" vert="horz" wrap="square" lIns="121900" tIns="121900" rIns="121900" bIns="121900" rtlCol="0" anchor="ctr" anchorCtr="0">
            <a:noAutofit/>
          </a:bodyPr>
          <a:lstStyle/>
          <a:p>
            <a:pPr marL="380990" indent="-380990" algn="l">
              <a:buFont typeface="Arial" panose="020B0604020202020204" pitchFamily="34" charset="0"/>
              <a:buChar char="•"/>
            </a:pPr>
            <a:r>
              <a:rPr lang="en-US" sz="2133" dirty="0">
                <a:solidFill>
                  <a:schemeClr val="bg1"/>
                </a:solidFill>
                <a:latin typeface="+mj-lt"/>
              </a:rPr>
              <a:t>Understanding sustainability is crucial for the hotel and hospitality industry to integrate practices with sustainable principles (</a:t>
            </a:r>
            <a:r>
              <a:rPr lang="en-US" sz="2133" dirty="0" err="1">
                <a:solidFill>
                  <a:schemeClr val="bg1"/>
                </a:solidFill>
                <a:latin typeface="+mj-lt"/>
              </a:rPr>
              <a:t>Vânia</a:t>
            </a:r>
            <a:r>
              <a:rPr lang="en-US" sz="2133" dirty="0">
                <a:solidFill>
                  <a:schemeClr val="bg1"/>
                </a:solidFill>
                <a:latin typeface="+mj-lt"/>
              </a:rPr>
              <a:t> </a:t>
            </a:r>
            <a:r>
              <a:rPr lang="en-US" sz="2133" dirty="0" err="1">
                <a:solidFill>
                  <a:schemeClr val="bg1"/>
                </a:solidFill>
                <a:latin typeface="+mj-lt"/>
              </a:rPr>
              <a:t>Gonçalves</a:t>
            </a:r>
            <a:r>
              <a:rPr lang="en-US" sz="2133" dirty="0">
                <a:solidFill>
                  <a:schemeClr val="bg1"/>
                </a:solidFill>
                <a:latin typeface="+mj-lt"/>
              </a:rPr>
              <a:t> Costa and Costa, 2022). </a:t>
            </a:r>
          </a:p>
          <a:p>
            <a:pPr marL="380990" indent="-380990" algn="l">
              <a:buFont typeface="Arial" panose="020B0604020202020204" pitchFamily="34" charset="0"/>
              <a:buChar char="•"/>
            </a:pPr>
            <a:endParaRPr lang="en-US" sz="2133" dirty="0">
              <a:solidFill>
                <a:schemeClr val="bg1"/>
              </a:solidFill>
              <a:latin typeface="+mj-lt"/>
            </a:endParaRPr>
          </a:p>
          <a:p>
            <a:pPr marL="380990" indent="-380990" algn="l">
              <a:buFont typeface="Arial" panose="020B0604020202020204" pitchFamily="34" charset="0"/>
              <a:buChar char="•"/>
            </a:pPr>
            <a:r>
              <a:rPr lang="en-US" sz="2133" dirty="0">
                <a:solidFill>
                  <a:schemeClr val="bg1"/>
                </a:solidFill>
                <a:latin typeface="+mj-lt"/>
              </a:rPr>
              <a:t>The PESTEL framework offers a holistic perspective on sustainability's impact, analyzing Political, Economic, Sociocultural, Technological, Environmental, and Legal issues. </a:t>
            </a:r>
            <a:endParaRPr sz="2133" dirty="0">
              <a:solidFill>
                <a:schemeClr val="bg1"/>
              </a:solidFill>
              <a:latin typeface="+mj-lt"/>
            </a:endParaRPr>
          </a:p>
        </p:txBody>
      </p:sp>
      <p:pic>
        <p:nvPicPr>
          <p:cNvPr id="15" name="Picture 14">
            <a:extLst>
              <a:ext uri="{FF2B5EF4-FFF2-40B4-BE49-F238E27FC236}">
                <a16:creationId xmlns:a16="http://schemas.microsoft.com/office/drawing/2014/main" id="{C490BD9C-E740-42F9-9A3D-D758FFA041FE}"/>
              </a:ext>
            </a:extLst>
          </p:cNvPr>
          <p:cNvPicPr>
            <a:picLocks noChangeAspect="1"/>
          </p:cNvPicPr>
          <p:nvPr/>
        </p:nvPicPr>
        <p:blipFill>
          <a:blip r:embed="rId3"/>
          <a:stretch>
            <a:fillRect/>
          </a:stretch>
        </p:blipFill>
        <p:spPr>
          <a:xfrm>
            <a:off x="1" y="2695066"/>
            <a:ext cx="6393712" cy="2397641"/>
          </a:xfrm>
          <a:prstGeom prst="rect">
            <a:avLst/>
          </a:prstGeom>
        </p:spPr>
      </p:pic>
      <p:sp>
        <p:nvSpPr>
          <p:cNvPr id="20" name="Google Shape;359;p41">
            <a:extLst>
              <a:ext uri="{FF2B5EF4-FFF2-40B4-BE49-F238E27FC236}">
                <a16:creationId xmlns:a16="http://schemas.microsoft.com/office/drawing/2014/main" id="{91CCEB82-4E66-47D4-B984-4C952764DB52}"/>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Overview of Literature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6" name="Google Shape;359;p41">
            <a:extLst>
              <a:ext uri="{FF2B5EF4-FFF2-40B4-BE49-F238E27FC236}">
                <a16:creationId xmlns:a16="http://schemas.microsoft.com/office/drawing/2014/main" id="{0833FAF5-A508-4733-AFE3-E011F6D6348F}"/>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Sustainability Theory</a:t>
            </a:r>
          </a:p>
        </p:txBody>
      </p:sp>
      <p:sp>
        <p:nvSpPr>
          <p:cNvPr id="9" name="Google Shape;372;p42">
            <a:extLst>
              <a:ext uri="{FF2B5EF4-FFF2-40B4-BE49-F238E27FC236}">
                <a16:creationId xmlns:a16="http://schemas.microsoft.com/office/drawing/2014/main" id="{AB223452-2811-450F-B1A6-C1A58EED684D}"/>
              </a:ext>
            </a:extLst>
          </p:cNvPr>
          <p:cNvSpPr txBox="1">
            <a:spLocks/>
          </p:cNvSpPr>
          <p:nvPr/>
        </p:nvSpPr>
        <p:spPr>
          <a:xfrm>
            <a:off x="4834271" y="2069805"/>
            <a:ext cx="6563832" cy="370013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AutoNum type="arabicPeriod"/>
              <a:defRPr sz="13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Roboto Condensed"/>
              <a:buAutoNum type="alphaLcPeriod"/>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Roboto Condensed"/>
              <a:buAutoNum type="romanLcPeriod"/>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Roboto Condensed"/>
              <a:buAutoNum type="arabicPeriod"/>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Roboto Condensed"/>
              <a:buAutoNum type="alphaLcPeriod"/>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Roboto Condensed"/>
              <a:buAutoNum type="romanLcPeriod"/>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Roboto Condensed"/>
              <a:buAutoNum type="arabicPeriod"/>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Roboto Condensed"/>
              <a:buAutoNum type="alphaLcPeriod"/>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Roboto Condensed"/>
              <a:buAutoNum type="romanLcPeriod"/>
              <a:defRPr sz="1600" b="0" i="0" u="none" strike="noStrike" cap="none">
                <a:solidFill>
                  <a:schemeClr val="dk2"/>
                </a:solidFill>
                <a:latin typeface="Didact Gothic"/>
                <a:ea typeface="Didact Gothic"/>
                <a:cs typeface="Didact Gothic"/>
                <a:sym typeface="Didact Gothic"/>
              </a:defRPr>
            </a:lvl9pPr>
          </a:lstStyle>
          <a:p>
            <a:pPr marL="0" indent="0">
              <a:buNone/>
            </a:pPr>
            <a:r>
              <a:rPr lang="en-US" sz="2133" dirty="0">
                <a:solidFill>
                  <a:schemeClr val="bg1"/>
                </a:solidFill>
                <a:latin typeface="+mj-lt"/>
              </a:rPr>
              <a:t>Sustainability is crucial in the hotel and hospitality sectors, focusing on environmental, social, and economic aspects. </a:t>
            </a:r>
          </a:p>
          <a:p>
            <a:pPr marL="0" indent="0">
              <a:buNone/>
            </a:pPr>
            <a:endParaRPr lang="en-US" sz="2133" dirty="0">
              <a:solidFill>
                <a:schemeClr val="bg1"/>
              </a:solidFill>
              <a:latin typeface="+mj-lt"/>
            </a:endParaRPr>
          </a:p>
          <a:p>
            <a:pPr marL="0" indent="0">
              <a:buNone/>
            </a:pPr>
            <a:r>
              <a:rPr lang="en-US" sz="2133" dirty="0">
                <a:solidFill>
                  <a:schemeClr val="bg1"/>
                </a:solidFill>
                <a:latin typeface="+mj-lt"/>
              </a:rPr>
              <a:t>Environmental sustainability involves minimizing ecological impact, social sustainability preserves local culture, and economic sustainability prioritizes profits (M  Reza Shirazi and </a:t>
            </a:r>
            <a:r>
              <a:rPr lang="en-US" sz="2133" dirty="0" err="1">
                <a:solidFill>
                  <a:schemeClr val="bg1"/>
                </a:solidFill>
                <a:latin typeface="+mj-lt"/>
              </a:rPr>
              <a:t>Ramin</a:t>
            </a:r>
            <a:r>
              <a:rPr lang="en-US" sz="2133" dirty="0">
                <a:solidFill>
                  <a:schemeClr val="bg1"/>
                </a:solidFill>
                <a:latin typeface="+mj-lt"/>
              </a:rPr>
              <a:t> </a:t>
            </a:r>
            <a:r>
              <a:rPr lang="en-US" sz="2133" dirty="0" err="1">
                <a:solidFill>
                  <a:schemeClr val="bg1"/>
                </a:solidFill>
                <a:latin typeface="+mj-lt"/>
              </a:rPr>
              <a:t>Keivani</a:t>
            </a:r>
            <a:r>
              <a:rPr lang="en-US" sz="2133" dirty="0">
                <a:solidFill>
                  <a:schemeClr val="bg1"/>
                </a:solidFill>
                <a:latin typeface="+mj-lt"/>
              </a:rPr>
              <a:t>, 2019).</a:t>
            </a:r>
          </a:p>
        </p:txBody>
      </p:sp>
      <p:pic>
        <p:nvPicPr>
          <p:cNvPr id="10" name="Picture 9">
            <a:extLst>
              <a:ext uri="{FF2B5EF4-FFF2-40B4-BE49-F238E27FC236}">
                <a16:creationId xmlns:a16="http://schemas.microsoft.com/office/drawing/2014/main" id="{3E7F970B-B92B-4CE1-9B8C-0E5A56A28B55}"/>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Effect>
                      <a14:saturation sat="400000"/>
                    </a14:imgEffect>
                  </a14:imgLayer>
                </a14:imgProps>
              </a:ext>
            </a:extLst>
          </a:blip>
          <a:srcRect/>
          <a:stretch/>
        </p:blipFill>
        <p:spPr>
          <a:xfrm>
            <a:off x="0" y="1801931"/>
            <a:ext cx="4947683" cy="351260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43" name="Google Shape;372;p42">
            <a:extLst>
              <a:ext uri="{FF2B5EF4-FFF2-40B4-BE49-F238E27FC236}">
                <a16:creationId xmlns:a16="http://schemas.microsoft.com/office/drawing/2014/main" id="{6881724C-A3D6-4483-9BD9-F2FFD518AFDF}"/>
              </a:ext>
            </a:extLst>
          </p:cNvPr>
          <p:cNvSpPr txBox="1">
            <a:spLocks noGrp="1"/>
          </p:cNvSpPr>
          <p:nvPr>
            <p:ph type="subTitle" idx="1"/>
          </p:nvPr>
        </p:nvSpPr>
        <p:spPr>
          <a:xfrm>
            <a:off x="5938345" y="2471541"/>
            <a:ext cx="5543107" cy="2767719"/>
          </a:xfrm>
          <a:prstGeom prst="rect">
            <a:avLst/>
          </a:prstGeom>
        </p:spPr>
        <p:txBody>
          <a:bodyPr spcFirstLastPara="1" vert="horz" wrap="square" lIns="121900" tIns="121900" rIns="121900" bIns="121900" rtlCol="0" anchor="ctr" anchorCtr="0">
            <a:noAutofit/>
          </a:bodyPr>
          <a:lstStyle/>
          <a:p>
            <a:pPr marL="380990" indent="-380990">
              <a:buFont typeface="Arial" panose="020B0604020202020204" pitchFamily="34" charset="0"/>
              <a:buChar char="•"/>
            </a:pPr>
            <a:r>
              <a:rPr lang="en-US" dirty="0">
                <a:solidFill>
                  <a:schemeClr val="bg1"/>
                </a:solidFill>
                <a:latin typeface="+mj-lt"/>
              </a:rPr>
              <a:t>Marriott International, a UK-based multinational hospitality corporation, is an example of how sustainability can transform the industry (</a:t>
            </a:r>
            <a:r>
              <a:rPr lang="en-US" dirty="0" err="1">
                <a:solidFill>
                  <a:schemeClr val="bg1"/>
                </a:solidFill>
                <a:latin typeface="+mj-lt"/>
              </a:rPr>
              <a:t>Vesselin</a:t>
            </a:r>
            <a:r>
              <a:rPr lang="en-US" dirty="0">
                <a:solidFill>
                  <a:schemeClr val="bg1"/>
                </a:solidFill>
                <a:latin typeface="+mj-lt"/>
              </a:rPr>
              <a:t> </a:t>
            </a:r>
            <a:r>
              <a:rPr lang="en-US" dirty="0" err="1">
                <a:solidFill>
                  <a:schemeClr val="bg1"/>
                </a:solidFill>
                <a:latin typeface="+mj-lt"/>
              </a:rPr>
              <a:t>Blagoev</a:t>
            </a:r>
            <a:r>
              <a:rPr lang="en-US" dirty="0">
                <a:solidFill>
                  <a:schemeClr val="bg1"/>
                </a:solidFill>
                <a:latin typeface="+mj-lt"/>
              </a:rPr>
              <a:t>, Elena </a:t>
            </a:r>
            <a:r>
              <a:rPr lang="en-US" dirty="0" err="1">
                <a:solidFill>
                  <a:schemeClr val="bg1"/>
                </a:solidFill>
                <a:latin typeface="+mj-lt"/>
              </a:rPr>
              <a:t>Yuryevna</a:t>
            </a:r>
            <a:r>
              <a:rPr lang="en-US" dirty="0">
                <a:solidFill>
                  <a:schemeClr val="bg1"/>
                </a:solidFill>
                <a:latin typeface="+mj-lt"/>
              </a:rPr>
              <a:t> </a:t>
            </a:r>
            <a:r>
              <a:rPr lang="en-US" dirty="0" err="1">
                <a:solidFill>
                  <a:schemeClr val="bg1"/>
                </a:solidFill>
                <a:latin typeface="+mj-lt"/>
              </a:rPr>
              <a:t>Nikolskaya</a:t>
            </a:r>
            <a:r>
              <a:rPr lang="en-US" dirty="0">
                <a:solidFill>
                  <a:schemeClr val="bg1"/>
                </a:solidFill>
                <a:latin typeface="+mj-lt"/>
              </a:rPr>
              <a:t> and Leonid </a:t>
            </a:r>
            <a:r>
              <a:rPr lang="en-US" dirty="0" err="1">
                <a:solidFill>
                  <a:schemeClr val="bg1"/>
                </a:solidFill>
                <a:latin typeface="+mj-lt"/>
              </a:rPr>
              <a:t>Alekseevich</a:t>
            </a:r>
            <a:r>
              <a:rPr lang="en-US" dirty="0">
                <a:solidFill>
                  <a:schemeClr val="bg1"/>
                </a:solidFill>
                <a:latin typeface="+mj-lt"/>
              </a:rPr>
              <a:t> Popov, 2019). </a:t>
            </a:r>
          </a:p>
          <a:p>
            <a:pPr marL="380990" indent="-380990">
              <a:buFont typeface="Arial" panose="020B0604020202020204" pitchFamily="34" charset="0"/>
              <a:buChar char="•"/>
            </a:pPr>
            <a:endParaRPr lang="en-US" dirty="0">
              <a:solidFill>
                <a:schemeClr val="bg1"/>
              </a:solidFill>
              <a:latin typeface="+mj-lt"/>
            </a:endParaRPr>
          </a:p>
          <a:p>
            <a:pPr marL="380990" indent="-380990">
              <a:buFont typeface="Arial" panose="020B0604020202020204" pitchFamily="34" charset="0"/>
              <a:buChar char="•"/>
            </a:pPr>
            <a:r>
              <a:rPr lang="en-US" dirty="0">
                <a:solidFill>
                  <a:schemeClr val="bg1"/>
                </a:solidFill>
                <a:latin typeface="+mj-lt"/>
              </a:rPr>
              <a:t>Their sustainability projects include waste reduction, energy-efficient building designs, community involvement, and ethical sourcing methods. This highlights the potential of sustainable practices.</a:t>
            </a:r>
            <a:endParaRPr dirty="0">
              <a:solidFill>
                <a:schemeClr val="bg1"/>
              </a:solidFill>
              <a:latin typeface="+mj-lt"/>
            </a:endParaRPr>
          </a:p>
        </p:txBody>
      </p:sp>
      <p:pic>
        <p:nvPicPr>
          <p:cNvPr id="44" name="Picture 43">
            <a:extLst>
              <a:ext uri="{FF2B5EF4-FFF2-40B4-BE49-F238E27FC236}">
                <a16:creationId xmlns:a16="http://schemas.microsoft.com/office/drawing/2014/main" id="{A1DDB3B2-4F15-4037-8D31-9CDCEFF6D4DE}"/>
              </a:ext>
            </a:extLst>
          </p:cNvPr>
          <p:cNvPicPr>
            <a:picLocks noChangeAspect="1"/>
          </p:cNvPicPr>
          <p:nvPr/>
        </p:nvPicPr>
        <p:blipFill>
          <a:blip r:embed="rId3">
            <a:extLst>
              <a:ext uri="{BEBA8EAE-BF5A-486C-A8C5-ECC9F3942E4B}">
                <a14:imgProps xmlns:a14="http://schemas.microsoft.com/office/drawing/2010/main">
                  <a14:imgLayer r:embed="rId4">
                    <a14:imgEffect>
                      <a14:saturation sat="400000"/>
                    </a14:imgEffect>
                  </a14:imgLayer>
                </a14:imgProps>
              </a:ext>
            </a:extLst>
          </a:blip>
          <a:srcRect/>
          <a:stretch/>
        </p:blipFill>
        <p:spPr>
          <a:xfrm>
            <a:off x="-176685" y="1967140"/>
            <a:ext cx="4620570" cy="4073398"/>
          </a:xfrm>
          <a:prstGeom prst="rect">
            <a:avLst/>
          </a:prstGeom>
        </p:spPr>
      </p:pic>
      <p:sp>
        <p:nvSpPr>
          <p:cNvPr id="48" name="Google Shape;359;p41">
            <a:extLst>
              <a:ext uri="{FF2B5EF4-FFF2-40B4-BE49-F238E27FC236}">
                <a16:creationId xmlns:a16="http://schemas.microsoft.com/office/drawing/2014/main" id="{02C0A69D-6AC5-46ED-8EE8-886477E9B706}"/>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Application to the Hotel and Hospitality Sector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1" name="Google Shape;361;p41"/>
          <p:cNvSpPr/>
          <p:nvPr/>
        </p:nvSpPr>
        <p:spPr>
          <a:xfrm rot="2843632" flipH="1">
            <a:off x="10352308" y="44526"/>
            <a:ext cx="1579233" cy="241042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62" name="Google Shape;362;p41"/>
          <p:cNvSpPr/>
          <p:nvPr/>
        </p:nvSpPr>
        <p:spPr>
          <a:xfrm rot="-6977227">
            <a:off x="590173" y="4764830"/>
            <a:ext cx="1648303" cy="2515929"/>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63" name="Google Shape;363;p41"/>
          <p:cNvSpPr/>
          <p:nvPr/>
        </p:nvSpPr>
        <p:spPr>
          <a:xfrm rot="1229178">
            <a:off x="6544987" y="4237821"/>
            <a:ext cx="5355052" cy="3769111"/>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64" name="Google Shape;364;p41"/>
          <p:cNvSpPr/>
          <p:nvPr/>
        </p:nvSpPr>
        <p:spPr>
          <a:xfrm rot="7494537" flipH="1">
            <a:off x="298603" y="-736405"/>
            <a:ext cx="5355044" cy="3769105"/>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2" name="Google Shape;372;p42">
            <a:extLst>
              <a:ext uri="{FF2B5EF4-FFF2-40B4-BE49-F238E27FC236}">
                <a16:creationId xmlns:a16="http://schemas.microsoft.com/office/drawing/2014/main" id="{EABA1261-31B6-4672-B837-853D32C25B8D}"/>
              </a:ext>
            </a:extLst>
          </p:cNvPr>
          <p:cNvSpPr txBox="1">
            <a:spLocks noGrp="1"/>
          </p:cNvSpPr>
          <p:nvPr>
            <p:ph type="subTitle" idx="1"/>
          </p:nvPr>
        </p:nvSpPr>
        <p:spPr>
          <a:xfrm>
            <a:off x="5440106" y="2480931"/>
            <a:ext cx="6425829" cy="2611776"/>
          </a:xfrm>
          <a:prstGeom prst="rect">
            <a:avLst/>
          </a:prstGeom>
        </p:spPr>
        <p:txBody>
          <a:bodyPr spcFirstLastPara="1" vert="horz" wrap="square" lIns="121900" tIns="121900" rIns="121900" bIns="121900" rtlCol="0" anchor="ctr" anchorCtr="0">
            <a:noAutofit/>
          </a:bodyPr>
          <a:lstStyle/>
          <a:p>
            <a:pPr marL="0" indent="0" algn="l"/>
            <a:endParaRPr lang="en-US" sz="2133" dirty="0">
              <a:solidFill>
                <a:schemeClr val="bg1"/>
              </a:solidFill>
              <a:latin typeface="+mj-lt"/>
            </a:endParaRPr>
          </a:p>
          <a:p>
            <a:pPr marL="380990" indent="-380990" algn="l">
              <a:buFont typeface="Arial" panose="020B0604020202020204" pitchFamily="34" charset="0"/>
              <a:buChar char="•"/>
            </a:pPr>
            <a:r>
              <a:rPr lang="en-US" sz="2133" dirty="0">
                <a:solidFill>
                  <a:schemeClr val="bg1"/>
                </a:solidFill>
                <a:latin typeface="+mj-lt"/>
              </a:rPr>
              <a:t>Investments in trash management, HVAC systems, and energy-efficient lighting have reduced energy use and ecological footprint, saving the company significant money while reducing its environmental impact (Marriott, 2023).</a:t>
            </a:r>
          </a:p>
        </p:txBody>
      </p:sp>
      <p:pic>
        <p:nvPicPr>
          <p:cNvPr id="13" name="Picture 12">
            <a:extLst>
              <a:ext uri="{FF2B5EF4-FFF2-40B4-BE49-F238E27FC236}">
                <a16:creationId xmlns:a16="http://schemas.microsoft.com/office/drawing/2014/main" id="{9A31FFCD-B388-4702-9ED8-C3C5FFAD70E6}"/>
              </a:ext>
            </a:extLst>
          </p:cNvPr>
          <p:cNvPicPr>
            <a:picLocks noChangeAspect="1"/>
          </p:cNvPicPr>
          <p:nvPr/>
        </p:nvPicPr>
        <p:blipFill>
          <a:blip r:embed="rId3"/>
          <a:srcRect/>
          <a:stretch/>
        </p:blipFill>
        <p:spPr>
          <a:xfrm>
            <a:off x="664469" y="1801254"/>
            <a:ext cx="3648154" cy="3597386"/>
          </a:xfrm>
          <a:prstGeom prst="rect">
            <a:avLst/>
          </a:prstGeom>
        </p:spPr>
      </p:pic>
      <p:sp>
        <p:nvSpPr>
          <p:cNvPr id="14" name="Google Shape;359;p41">
            <a:extLst>
              <a:ext uri="{FF2B5EF4-FFF2-40B4-BE49-F238E27FC236}">
                <a16:creationId xmlns:a16="http://schemas.microsoft.com/office/drawing/2014/main" id="{2EE7FF5A-2F29-4285-B0AB-593880E1748C}"/>
              </a:ext>
            </a:extLst>
          </p:cNvPr>
          <p:cNvSpPr txBox="1">
            <a:spLocks/>
          </p:cNvSpPr>
          <p:nvPr/>
        </p:nvSpPr>
        <p:spPr>
          <a:xfrm>
            <a:off x="2655194" y="419753"/>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Sustainability at Marriott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29" name="Google Shape;359;p41">
            <a:extLst>
              <a:ext uri="{FF2B5EF4-FFF2-40B4-BE49-F238E27FC236}">
                <a16:creationId xmlns:a16="http://schemas.microsoft.com/office/drawing/2014/main" id="{22EB5A89-5CE8-443A-8F04-4AB8AFB5884F}"/>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Challenges and Limitations</a:t>
            </a:r>
          </a:p>
        </p:txBody>
      </p:sp>
      <p:sp>
        <p:nvSpPr>
          <p:cNvPr id="30" name="Google Shape;372;p42">
            <a:extLst>
              <a:ext uri="{FF2B5EF4-FFF2-40B4-BE49-F238E27FC236}">
                <a16:creationId xmlns:a16="http://schemas.microsoft.com/office/drawing/2014/main" id="{35FCC531-D2B2-4E9A-BB4A-48C5C9D10CAB}"/>
              </a:ext>
            </a:extLst>
          </p:cNvPr>
          <p:cNvSpPr txBox="1">
            <a:spLocks noGrp="1"/>
          </p:cNvSpPr>
          <p:nvPr>
            <p:ph type="subTitle" idx="1"/>
          </p:nvPr>
        </p:nvSpPr>
        <p:spPr>
          <a:xfrm>
            <a:off x="6195238" y="2480931"/>
            <a:ext cx="5670697" cy="2611776"/>
          </a:xfrm>
          <a:prstGeom prst="rect">
            <a:avLst/>
          </a:prstGeom>
        </p:spPr>
        <p:txBody>
          <a:bodyPr spcFirstLastPara="1" vert="horz" wrap="square" lIns="121900" tIns="121900" rIns="121900" bIns="121900" rtlCol="0" anchor="ctr" anchorCtr="0">
            <a:noAutofit/>
          </a:bodyPr>
          <a:lstStyle/>
          <a:p>
            <a:pPr marL="380990" indent="-380990" algn="l">
              <a:buFont typeface="Arial" panose="020B0604020202020204" pitchFamily="34" charset="0"/>
              <a:buChar char="•"/>
            </a:pPr>
            <a:r>
              <a:rPr lang="en-US" dirty="0">
                <a:solidFill>
                  <a:schemeClr val="bg1"/>
                </a:solidFill>
                <a:latin typeface="+mj-lt"/>
              </a:rPr>
              <a:t>Marriott International faces challenges in its sustainable development path, including large upfront costs and complex regulations. </a:t>
            </a:r>
          </a:p>
          <a:p>
            <a:pPr marL="380990" indent="-380990" algn="l">
              <a:buFont typeface="Arial" panose="020B0604020202020204" pitchFamily="34" charset="0"/>
              <a:buChar char="•"/>
            </a:pPr>
            <a:endParaRPr lang="en-US" dirty="0">
              <a:solidFill>
                <a:schemeClr val="bg1"/>
              </a:solidFill>
              <a:latin typeface="+mj-lt"/>
            </a:endParaRPr>
          </a:p>
          <a:p>
            <a:pPr marL="380990" indent="-380990" algn="l">
              <a:buFont typeface="Arial" panose="020B0604020202020204" pitchFamily="34" charset="0"/>
              <a:buChar char="•"/>
            </a:pPr>
            <a:r>
              <a:rPr lang="en-US" dirty="0">
                <a:solidFill>
                  <a:schemeClr val="bg1"/>
                </a:solidFill>
                <a:latin typeface="+mj-lt"/>
              </a:rPr>
              <a:t>Purchasing environmentally friendly items is one example of these challenges. Availability, price, and quality constraints may apply to sustainable goods, despite progress in ethical sourcing.</a:t>
            </a:r>
          </a:p>
        </p:txBody>
      </p:sp>
      <p:pic>
        <p:nvPicPr>
          <p:cNvPr id="31" name="Picture 30">
            <a:extLst>
              <a:ext uri="{FF2B5EF4-FFF2-40B4-BE49-F238E27FC236}">
                <a16:creationId xmlns:a16="http://schemas.microsoft.com/office/drawing/2014/main" id="{60CA4781-1BF9-40D9-81FE-2F92DA1E7D8E}"/>
              </a:ext>
            </a:extLst>
          </p:cNvPr>
          <p:cNvPicPr>
            <a:picLocks noChangeAspect="1"/>
          </p:cNvPicPr>
          <p:nvPr/>
        </p:nvPicPr>
        <p:blipFill>
          <a:blip r:embed="rId3"/>
          <a:srcRect/>
          <a:stretch/>
        </p:blipFill>
        <p:spPr>
          <a:xfrm>
            <a:off x="549797" y="2234482"/>
            <a:ext cx="5546203" cy="339368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53" name="Google Shape;359;p41">
            <a:extLst>
              <a:ext uri="{FF2B5EF4-FFF2-40B4-BE49-F238E27FC236}">
                <a16:creationId xmlns:a16="http://schemas.microsoft.com/office/drawing/2014/main" id="{218D9EA9-F7A7-47FA-9512-B78AA379FE97}"/>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Evaluate Future Policy and Management Options</a:t>
            </a:r>
          </a:p>
        </p:txBody>
      </p:sp>
      <p:sp>
        <p:nvSpPr>
          <p:cNvPr id="54" name="Google Shape;372;p42">
            <a:extLst>
              <a:ext uri="{FF2B5EF4-FFF2-40B4-BE49-F238E27FC236}">
                <a16:creationId xmlns:a16="http://schemas.microsoft.com/office/drawing/2014/main" id="{B3E73199-37DB-4C7C-BD5A-865C172B6C1C}"/>
              </a:ext>
            </a:extLst>
          </p:cNvPr>
          <p:cNvSpPr txBox="1">
            <a:spLocks noGrp="1"/>
          </p:cNvSpPr>
          <p:nvPr>
            <p:ph type="subTitle" idx="1"/>
          </p:nvPr>
        </p:nvSpPr>
        <p:spPr>
          <a:xfrm>
            <a:off x="5798289" y="2396013"/>
            <a:ext cx="5670697" cy="3147235"/>
          </a:xfrm>
          <a:prstGeom prst="rect">
            <a:avLst/>
          </a:prstGeom>
        </p:spPr>
        <p:txBody>
          <a:bodyPr spcFirstLastPara="1" vert="horz" wrap="square" lIns="121900" tIns="121900" rIns="121900" bIns="121900" rtlCol="0" anchor="ctr" anchorCtr="0">
            <a:noAutofit/>
          </a:bodyPr>
          <a:lstStyle/>
          <a:p>
            <a:pPr marL="380990" indent="-380990">
              <a:buFont typeface="Arial" panose="020B0604020202020204" pitchFamily="34" charset="0"/>
              <a:buChar char="•"/>
            </a:pPr>
            <a:r>
              <a:rPr lang="en-US" dirty="0">
                <a:solidFill>
                  <a:schemeClr val="bg1"/>
                </a:solidFill>
                <a:latin typeface="+mj-lt"/>
              </a:rPr>
              <a:t>The paper examines Marriott International's experiences and achievements in implementing sustainable practices in the hotel and hospitality industry.</a:t>
            </a:r>
          </a:p>
          <a:p>
            <a:pPr marL="380990" indent="-380990">
              <a:buFont typeface="Arial" panose="020B0604020202020204" pitchFamily="34" charset="0"/>
              <a:buChar char="•"/>
            </a:pPr>
            <a:endParaRPr lang="en-US" dirty="0">
              <a:solidFill>
                <a:schemeClr val="bg1"/>
              </a:solidFill>
              <a:latin typeface="+mj-lt"/>
            </a:endParaRPr>
          </a:p>
          <a:p>
            <a:pPr marL="380990" indent="-380990">
              <a:buFont typeface="Arial" panose="020B0604020202020204" pitchFamily="34" charset="0"/>
              <a:buChar char="•"/>
            </a:pPr>
            <a:r>
              <a:rPr lang="en-US" dirty="0">
                <a:solidFill>
                  <a:schemeClr val="bg1"/>
                </a:solidFill>
                <a:latin typeface="+mj-lt"/>
              </a:rPr>
              <a:t>By offering proposals for future management alternatives and legislation to promote sustainability (Legrand, Sloan and Chen, 2020).</a:t>
            </a:r>
          </a:p>
          <a:p>
            <a:pPr marL="380990" indent="-380990">
              <a:buFont typeface="Arial" panose="020B0604020202020204" pitchFamily="34" charset="0"/>
              <a:buChar char="•"/>
            </a:pPr>
            <a:r>
              <a:rPr lang="en-US" dirty="0">
                <a:solidFill>
                  <a:schemeClr val="bg1"/>
                </a:solidFill>
                <a:latin typeface="+mj-lt"/>
              </a:rPr>
              <a:t>.</a:t>
            </a:r>
          </a:p>
        </p:txBody>
      </p:sp>
      <p:pic>
        <p:nvPicPr>
          <p:cNvPr id="55" name="Picture 54">
            <a:extLst>
              <a:ext uri="{FF2B5EF4-FFF2-40B4-BE49-F238E27FC236}">
                <a16:creationId xmlns:a16="http://schemas.microsoft.com/office/drawing/2014/main" id="{C9B12C9E-0200-4BD7-9658-BE2A9E56762E}"/>
              </a:ext>
            </a:extLst>
          </p:cNvPr>
          <p:cNvPicPr>
            <a:picLocks noChangeAspect="1"/>
          </p:cNvPicPr>
          <p:nvPr/>
        </p:nvPicPr>
        <p:blipFill>
          <a:blip r:embed="rId3"/>
          <a:srcRect/>
          <a:stretch/>
        </p:blipFill>
        <p:spPr>
          <a:xfrm>
            <a:off x="581247" y="1883502"/>
            <a:ext cx="4856352" cy="40886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75" name="Google Shape;359;p41">
            <a:extLst>
              <a:ext uri="{FF2B5EF4-FFF2-40B4-BE49-F238E27FC236}">
                <a16:creationId xmlns:a16="http://schemas.microsoft.com/office/drawing/2014/main" id="{B1719477-5DE9-4C7C-A4FB-FCE549B1DDC8}"/>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Government Incentives and Regulation</a:t>
            </a:r>
          </a:p>
        </p:txBody>
      </p:sp>
      <p:sp>
        <p:nvSpPr>
          <p:cNvPr id="76" name="Google Shape;372;p42">
            <a:extLst>
              <a:ext uri="{FF2B5EF4-FFF2-40B4-BE49-F238E27FC236}">
                <a16:creationId xmlns:a16="http://schemas.microsoft.com/office/drawing/2014/main" id="{457112A7-0D5B-40F4-94CB-CA59B146BBCA}"/>
              </a:ext>
            </a:extLst>
          </p:cNvPr>
          <p:cNvSpPr txBox="1">
            <a:spLocks noGrp="1"/>
          </p:cNvSpPr>
          <p:nvPr>
            <p:ph type="subTitle" idx="1"/>
          </p:nvPr>
        </p:nvSpPr>
        <p:spPr>
          <a:xfrm>
            <a:off x="5535829" y="2396013"/>
            <a:ext cx="5670697" cy="3388099"/>
          </a:xfrm>
          <a:prstGeom prst="rect">
            <a:avLst/>
          </a:prstGeom>
        </p:spPr>
        <p:txBody>
          <a:bodyPr spcFirstLastPara="1" vert="horz" wrap="square" lIns="121900" tIns="121900" rIns="121900" bIns="121900" rtlCol="0" anchor="ctr" anchorCtr="0">
            <a:noAutofit/>
          </a:bodyPr>
          <a:lstStyle/>
          <a:p>
            <a:pPr marL="380990" indent="-380990">
              <a:buFont typeface="Arial" panose="020B0604020202020204" pitchFamily="34" charset="0"/>
              <a:buChar char="•"/>
            </a:pPr>
            <a:r>
              <a:rPr lang="en-US" dirty="0">
                <a:solidFill>
                  <a:schemeClr val="bg1"/>
                </a:solidFill>
                <a:latin typeface="+mj-lt"/>
              </a:rPr>
              <a:t>Governments can promote sustainability by offering tax breaks or subsidies to eco-friendly hotels, encouraging sustainability expenditures through tax credits or VAT discounts. </a:t>
            </a:r>
          </a:p>
          <a:p>
            <a:pPr marL="380990" indent="-380990">
              <a:buFont typeface="Arial" panose="020B0604020202020204" pitchFamily="34" charset="0"/>
              <a:buChar char="•"/>
            </a:pPr>
            <a:endParaRPr lang="en-US" dirty="0">
              <a:solidFill>
                <a:schemeClr val="bg1"/>
              </a:solidFill>
              <a:latin typeface="+mj-lt"/>
            </a:endParaRPr>
          </a:p>
          <a:p>
            <a:pPr marL="380990" indent="-380990">
              <a:buFont typeface="Arial" panose="020B0604020202020204" pitchFamily="34" charset="0"/>
              <a:buChar char="•"/>
            </a:pPr>
            <a:r>
              <a:rPr lang="en-US" dirty="0">
                <a:solidFill>
                  <a:schemeClr val="bg1"/>
                </a:solidFill>
                <a:latin typeface="+mj-lt"/>
              </a:rPr>
              <a:t>Regulatory organizations can create industry-specific sustainability certifications and standards, increasing accountability and openness by providing a defined framework for hotel operations (Lennox and </a:t>
            </a:r>
            <a:r>
              <a:rPr lang="en-US" dirty="0" err="1">
                <a:solidFill>
                  <a:schemeClr val="bg1"/>
                </a:solidFill>
                <a:latin typeface="+mj-lt"/>
              </a:rPr>
              <a:t>Chambe</a:t>
            </a:r>
            <a:r>
              <a:rPr lang="en-US" dirty="0">
                <a:solidFill>
                  <a:schemeClr val="bg1"/>
                </a:solidFill>
                <a:latin typeface="+mj-lt"/>
              </a:rPr>
              <a:t>, 2022).</a:t>
            </a:r>
          </a:p>
        </p:txBody>
      </p:sp>
      <p:pic>
        <p:nvPicPr>
          <p:cNvPr id="77" name="Picture 76">
            <a:extLst>
              <a:ext uri="{FF2B5EF4-FFF2-40B4-BE49-F238E27FC236}">
                <a16:creationId xmlns:a16="http://schemas.microsoft.com/office/drawing/2014/main" id="{74BE7F1D-618E-4FD7-8095-B10090C46304}"/>
              </a:ext>
            </a:extLst>
          </p:cNvPr>
          <p:cNvPicPr>
            <a:picLocks noChangeAspect="1"/>
          </p:cNvPicPr>
          <p:nvPr/>
        </p:nvPicPr>
        <p:blipFill>
          <a:blip r:embed="rId3"/>
          <a:srcRect/>
          <a:stretch/>
        </p:blipFill>
        <p:spPr>
          <a:xfrm>
            <a:off x="985475" y="1883502"/>
            <a:ext cx="4047896" cy="408862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8"/>
        <p:cNvGrpSpPr/>
        <p:nvPr/>
      </p:nvGrpSpPr>
      <p:grpSpPr>
        <a:xfrm>
          <a:off x="0" y="0"/>
          <a:ext cx="0" cy="0"/>
          <a:chOff x="0" y="0"/>
          <a:chExt cx="0" cy="0"/>
        </a:xfrm>
      </p:grpSpPr>
      <p:sp>
        <p:nvSpPr>
          <p:cNvPr id="5" name="Google Shape;359;p41">
            <a:extLst>
              <a:ext uri="{FF2B5EF4-FFF2-40B4-BE49-F238E27FC236}">
                <a16:creationId xmlns:a16="http://schemas.microsoft.com/office/drawing/2014/main" id="{A864BC6B-0CFC-4E3E-A11C-15910E32BCAD}"/>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Green Tourism Initiatives</a:t>
            </a:r>
          </a:p>
        </p:txBody>
      </p:sp>
      <p:sp>
        <p:nvSpPr>
          <p:cNvPr id="6" name="Google Shape;372;p42">
            <a:extLst>
              <a:ext uri="{FF2B5EF4-FFF2-40B4-BE49-F238E27FC236}">
                <a16:creationId xmlns:a16="http://schemas.microsoft.com/office/drawing/2014/main" id="{42314867-3389-4DC2-95DF-54DB0510F36A}"/>
              </a:ext>
            </a:extLst>
          </p:cNvPr>
          <p:cNvSpPr txBox="1">
            <a:spLocks/>
          </p:cNvSpPr>
          <p:nvPr/>
        </p:nvSpPr>
        <p:spPr>
          <a:xfrm>
            <a:off x="5266470" y="2183363"/>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The government can promote sustainability in green tourism by collaborating with industry stakeholders and encouraging eco-friendly activities.</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Scotland's "Green Tourism Business Scheme," to increase acceptance of sustainable practices.</a:t>
            </a:r>
          </a:p>
        </p:txBody>
      </p:sp>
      <p:pic>
        <p:nvPicPr>
          <p:cNvPr id="7" name="Picture 6">
            <a:extLst>
              <a:ext uri="{FF2B5EF4-FFF2-40B4-BE49-F238E27FC236}">
                <a16:creationId xmlns:a16="http://schemas.microsoft.com/office/drawing/2014/main" id="{EA82D885-CE1E-43B9-8107-BE22B97AE8C5}"/>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Effect>
                      <a14:saturation sat="400000"/>
                    </a14:imgEffect>
                  </a14:imgLayer>
                </a14:imgProps>
              </a:ext>
            </a:extLst>
          </a:blip>
          <a:srcRect/>
          <a:stretch/>
        </p:blipFill>
        <p:spPr>
          <a:xfrm>
            <a:off x="985475" y="1903863"/>
            <a:ext cx="4047896" cy="404789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546" name="Google Shape;546;p50"/>
          <p:cNvSpPr/>
          <p:nvPr/>
        </p:nvSpPr>
        <p:spPr>
          <a:xfrm rot="1883118">
            <a:off x="555696" y="-1905507"/>
            <a:ext cx="5925741" cy="3798869"/>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3" name="Google Shape;359;p41">
            <a:extLst>
              <a:ext uri="{FF2B5EF4-FFF2-40B4-BE49-F238E27FC236}">
                <a16:creationId xmlns:a16="http://schemas.microsoft.com/office/drawing/2014/main" id="{D053B75B-AE0C-40C9-8884-7CDFD327E153}"/>
              </a:ext>
            </a:extLst>
          </p:cNvPr>
          <p:cNvSpPr txBox="1">
            <a:spLocks/>
          </p:cNvSpPr>
          <p:nvPr/>
        </p:nvSpPr>
        <p:spPr>
          <a:xfrm>
            <a:off x="2133600" y="313182"/>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Sustainability Committees and Internal Management</a:t>
            </a:r>
          </a:p>
        </p:txBody>
      </p:sp>
      <p:sp>
        <p:nvSpPr>
          <p:cNvPr id="14" name="Google Shape;372;p42">
            <a:extLst>
              <a:ext uri="{FF2B5EF4-FFF2-40B4-BE49-F238E27FC236}">
                <a16:creationId xmlns:a16="http://schemas.microsoft.com/office/drawing/2014/main" id="{94ACFD48-4347-4D4F-BEDF-6155C9328B53}"/>
              </a:ext>
            </a:extLst>
          </p:cNvPr>
          <p:cNvSpPr txBox="1">
            <a:spLocks/>
          </p:cNvSpPr>
          <p:nvPr/>
        </p:nvSpPr>
        <p:spPr>
          <a:xfrm>
            <a:off x="4897876" y="2364431"/>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Hotels should establish internal sustainability committees with cross-functional teams from various departments, including facilities, marketing, operations, and procurement.</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To ensure sustainability principles are integrated into every aspect of their operations, promoting collaboration and effective implementation (Megan </a:t>
            </a:r>
            <a:r>
              <a:rPr lang="en-US" sz="2133" dirty="0" err="1">
                <a:solidFill>
                  <a:schemeClr val="bg1"/>
                </a:solidFill>
                <a:latin typeface="+mj-lt"/>
              </a:rPr>
              <a:t>Epler</a:t>
            </a:r>
            <a:r>
              <a:rPr lang="en-US" sz="2133" dirty="0">
                <a:solidFill>
                  <a:schemeClr val="bg1"/>
                </a:solidFill>
                <a:latin typeface="+mj-lt"/>
              </a:rPr>
              <a:t> Wood, 2022).</a:t>
            </a:r>
          </a:p>
        </p:txBody>
      </p:sp>
      <p:pic>
        <p:nvPicPr>
          <p:cNvPr id="15" name="Picture 14">
            <a:extLst>
              <a:ext uri="{FF2B5EF4-FFF2-40B4-BE49-F238E27FC236}">
                <a16:creationId xmlns:a16="http://schemas.microsoft.com/office/drawing/2014/main" id="{718DB200-1729-457E-9BCB-68506AF27794}"/>
              </a:ext>
            </a:extLst>
          </p:cNvPr>
          <p:cNvPicPr>
            <a:picLocks noChangeAspect="1"/>
          </p:cNvPicPr>
          <p:nvPr/>
        </p:nvPicPr>
        <p:blipFill>
          <a:blip r:embed="rId3"/>
          <a:srcRect/>
          <a:stretch/>
        </p:blipFill>
        <p:spPr>
          <a:xfrm>
            <a:off x="-276256" y="1823091"/>
            <a:ext cx="5415496" cy="36459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pic>
        <p:nvPicPr>
          <p:cNvPr id="379" name="Google Shape;379;p43"/>
          <p:cNvPicPr preferRelativeResize="0"/>
          <p:nvPr/>
        </p:nvPicPr>
        <p:blipFill>
          <a:blip r:embed="rId3"/>
          <a:srcRect l="7212" r="7212"/>
          <a:stretch/>
        </p:blipFill>
        <p:spPr>
          <a:xfrm>
            <a:off x="6904075" y="2183363"/>
            <a:ext cx="3671776" cy="3684879"/>
          </a:xfrm>
          <a:prstGeom prst="round2SameRect">
            <a:avLst>
              <a:gd name="adj1" fmla="val 0"/>
              <a:gd name="adj2" fmla="val 0"/>
            </a:avLst>
          </a:prstGeom>
          <a:noFill/>
          <a:ln w="19050" cap="flat" cmpd="sng">
            <a:solidFill>
              <a:schemeClr val="lt1"/>
            </a:solidFill>
            <a:prstDash val="solid"/>
            <a:round/>
            <a:headEnd type="none" w="sm" len="sm"/>
            <a:tailEnd type="none" w="sm" len="sm"/>
          </a:ln>
        </p:spPr>
      </p:pic>
      <p:sp>
        <p:nvSpPr>
          <p:cNvPr id="380" name="Google Shape;380;p43"/>
          <p:cNvSpPr/>
          <p:nvPr/>
        </p:nvSpPr>
        <p:spPr>
          <a:xfrm rot="-10387570">
            <a:off x="10608822" y="4332131"/>
            <a:ext cx="1648289" cy="25160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4" name="Google Shape;359;p41">
            <a:extLst>
              <a:ext uri="{FF2B5EF4-FFF2-40B4-BE49-F238E27FC236}">
                <a16:creationId xmlns:a16="http://schemas.microsoft.com/office/drawing/2014/main" id="{9DF09255-2F94-4621-9EB4-FC126F877975}"/>
              </a:ext>
            </a:extLst>
          </p:cNvPr>
          <p:cNvSpPr txBox="1">
            <a:spLocks/>
          </p:cNvSpPr>
          <p:nvPr/>
        </p:nvSpPr>
        <p:spPr>
          <a:xfrm>
            <a:off x="2133600" y="313182"/>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Energy Efficiency and Renewable Energy</a:t>
            </a:r>
          </a:p>
        </p:txBody>
      </p:sp>
      <p:sp>
        <p:nvSpPr>
          <p:cNvPr id="15" name="Google Shape;372;p42">
            <a:extLst>
              <a:ext uri="{FF2B5EF4-FFF2-40B4-BE49-F238E27FC236}">
                <a16:creationId xmlns:a16="http://schemas.microsoft.com/office/drawing/2014/main" id="{DF93C206-BED0-4550-AE91-ABDC3385FA01}"/>
              </a:ext>
            </a:extLst>
          </p:cNvPr>
          <p:cNvSpPr txBox="1">
            <a:spLocks/>
          </p:cNvSpPr>
          <p:nvPr/>
        </p:nvSpPr>
        <p:spPr>
          <a:xfrm>
            <a:off x="425304" y="2471409"/>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Hotels should explore renewable energy sources and invest in energy-efficient technology like HVAC systems, smart thermostats, and LED lights to reduce their environmental impact, lower operational costs, and lower operational costs.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pic>
        <p:nvPicPr>
          <p:cNvPr id="387" name="Google Shape;387;p44"/>
          <p:cNvPicPr preferRelativeResize="0"/>
          <p:nvPr/>
        </p:nvPicPr>
        <p:blipFill>
          <a:blip r:embed="rId3"/>
          <a:srcRect l="7138" r="7138"/>
          <a:stretch/>
        </p:blipFill>
        <p:spPr>
          <a:xfrm>
            <a:off x="6699886" y="1687624"/>
            <a:ext cx="3680300" cy="4166221"/>
          </a:xfrm>
          <a:prstGeom prst="round2SameRect">
            <a:avLst>
              <a:gd name="adj1" fmla="val 5232"/>
              <a:gd name="adj2" fmla="val 50000"/>
            </a:avLst>
          </a:prstGeom>
          <a:noFill/>
          <a:ln w="19050" cap="flat" cmpd="sng">
            <a:solidFill>
              <a:schemeClr val="lt1"/>
            </a:solidFill>
            <a:prstDash val="solid"/>
            <a:round/>
            <a:headEnd type="none" w="sm" len="sm"/>
            <a:tailEnd type="none" w="sm" len="sm"/>
          </a:ln>
        </p:spPr>
      </p:pic>
      <p:grpSp>
        <p:nvGrpSpPr>
          <p:cNvPr id="388" name="Google Shape;388;p44"/>
          <p:cNvGrpSpPr/>
          <p:nvPr/>
        </p:nvGrpSpPr>
        <p:grpSpPr>
          <a:xfrm>
            <a:off x="6825968" y="3215634"/>
            <a:ext cx="5925633" cy="3946333"/>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sp>
        <p:nvSpPr>
          <p:cNvPr id="12" name="Google Shape;359;p41">
            <a:extLst>
              <a:ext uri="{FF2B5EF4-FFF2-40B4-BE49-F238E27FC236}">
                <a16:creationId xmlns:a16="http://schemas.microsoft.com/office/drawing/2014/main" id="{B543C9CE-FB7B-4356-A373-D8D428B7DD2A}"/>
              </a:ext>
            </a:extLst>
          </p:cNvPr>
          <p:cNvSpPr txBox="1">
            <a:spLocks/>
          </p:cNvSpPr>
          <p:nvPr/>
        </p:nvSpPr>
        <p:spPr>
          <a:xfrm>
            <a:off x="1863984" y="69064"/>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Waste Reduction and Recycling</a:t>
            </a:r>
          </a:p>
        </p:txBody>
      </p:sp>
      <p:sp>
        <p:nvSpPr>
          <p:cNvPr id="13" name="Google Shape;372;p42">
            <a:extLst>
              <a:ext uri="{FF2B5EF4-FFF2-40B4-BE49-F238E27FC236}">
                <a16:creationId xmlns:a16="http://schemas.microsoft.com/office/drawing/2014/main" id="{54BF8756-838A-414C-92A3-0A8E779C736D}"/>
              </a:ext>
            </a:extLst>
          </p:cNvPr>
          <p:cNvSpPr txBox="1">
            <a:spLocks/>
          </p:cNvSpPr>
          <p:nvPr/>
        </p:nvSpPr>
        <p:spPr>
          <a:xfrm>
            <a:off x="425304" y="2471409"/>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Hotels can implement recycling and waste reduction programs, such as introducing recycling systems, purchasing items with minimal packaging, and improving inventory management. </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Staff participation in sustainability initiatives and setting high waste reduction targets are also encouraged.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pic>
        <p:nvPicPr>
          <p:cNvPr id="47" name="Google Shape;379;p43">
            <a:extLst>
              <a:ext uri="{FF2B5EF4-FFF2-40B4-BE49-F238E27FC236}">
                <a16:creationId xmlns:a16="http://schemas.microsoft.com/office/drawing/2014/main" id="{6B11EBB7-D4A5-49C6-9107-37C754170E4A}"/>
              </a:ext>
            </a:extLst>
          </p:cNvPr>
          <p:cNvPicPr preferRelativeResize="0"/>
          <p:nvPr/>
        </p:nvPicPr>
        <p:blipFill>
          <a:blip r:embed="rId3"/>
          <a:srcRect l="8131" r="8131"/>
          <a:stretch/>
        </p:blipFill>
        <p:spPr>
          <a:xfrm>
            <a:off x="6904075" y="2183363"/>
            <a:ext cx="3671776" cy="3684879"/>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48" name="Google Shape;380;p43">
            <a:extLst>
              <a:ext uri="{FF2B5EF4-FFF2-40B4-BE49-F238E27FC236}">
                <a16:creationId xmlns:a16="http://schemas.microsoft.com/office/drawing/2014/main" id="{E7CD34E5-D206-465C-B02C-B68BEAD1380D}"/>
              </a:ext>
            </a:extLst>
          </p:cNvPr>
          <p:cNvSpPr/>
          <p:nvPr/>
        </p:nvSpPr>
        <p:spPr>
          <a:xfrm rot="11212430">
            <a:off x="10608822" y="4332131"/>
            <a:ext cx="1648289" cy="25160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49" name="Google Shape;359;p41">
            <a:extLst>
              <a:ext uri="{FF2B5EF4-FFF2-40B4-BE49-F238E27FC236}">
                <a16:creationId xmlns:a16="http://schemas.microsoft.com/office/drawing/2014/main" id="{2F1B912C-B3AF-4474-9DDF-FBE71077AA3A}"/>
              </a:ext>
            </a:extLst>
          </p:cNvPr>
          <p:cNvSpPr txBox="1">
            <a:spLocks/>
          </p:cNvSpPr>
          <p:nvPr/>
        </p:nvSpPr>
        <p:spPr>
          <a:xfrm>
            <a:off x="2133600" y="313182"/>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Engaging with Local Communities</a:t>
            </a:r>
          </a:p>
        </p:txBody>
      </p:sp>
      <p:sp>
        <p:nvSpPr>
          <p:cNvPr id="50" name="Google Shape;372;p42">
            <a:extLst>
              <a:ext uri="{FF2B5EF4-FFF2-40B4-BE49-F238E27FC236}">
                <a16:creationId xmlns:a16="http://schemas.microsoft.com/office/drawing/2014/main" id="{69E5DC20-0A0A-4F1D-B9A1-8E744E54975B}"/>
              </a:ext>
            </a:extLst>
          </p:cNvPr>
          <p:cNvSpPr txBox="1">
            <a:spLocks/>
          </p:cNvSpPr>
          <p:nvPr/>
        </p:nvSpPr>
        <p:spPr>
          <a:xfrm>
            <a:off x="425304" y="2471409"/>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Hotel management should promote social sustainability by collaborating with </a:t>
            </a:r>
            <a:r>
              <a:rPr lang="en-US" sz="2133" dirty="0" err="1">
                <a:solidFill>
                  <a:schemeClr val="bg1"/>
                </a:solidFill>
                <a:latin typeface="+mj-lt"/>
              </a:rPr>
              <a:t>neighbourhood</a:t>
            </a:r>
            <a:r>
              <a:rPr lang="en-US" sz="2133" dirty="0">
                <a:solidFill>
                  <a:schemeClr val="bg1"/>
                </a:solidFill>
                <a:latin typeface="+mj-lt"/>
              </a:rPr>
              <a:t> companies, non-profits, and cultural institutions. </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This can involve hosting community events, promoting local artists, and implementing cultural exchange programs, thereby improving a company's reputation (Flounders,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59" name="Google Shape;559;p52"/>
          <p:cNvSpPr/>
          <p:nvPr/>
        </p:nvSpPr>
        <p:spPr>
          <a:xfrm rot="-2843632">
            <a:off x="248588" y="44526"/>
            <a:ext cx="1579233" cy="241042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10" name="Google Shape;359;p41">
            <a:extLst>
              <a:ext uri="{FF2B5EF4-FFF2-40B4-BE49-F238E27FC236}">
                <a16:creationId xmlns:a16="http://schemas.microsoft.com/office/drawing/2014/main" id="{E5BF89A7-72AB-4C4E-87BC-C42A83D520C5}"/>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Ethical Sourcing and Supply Chain Transparency</a:t>
            </a:r>
          </a:p>
        </p:txBody>
      </p:sp>
      <p:sp>
        <p:nvSpPr>
          <p:cNvPr id="11" name="Google Shape;372;p42">
            <a:extLst>
              <a:ext uri="{FF2B5EF4-FFF2-40B4-BE49-F238E27FC236}">
                <a16:creationId xmlns:a16="http://schemas.microsoft.com/office/drawing/2014/main" id="{A0AD8BC1-2BF7-4A7B-9BE8-0532089E8D06}"/>
              </a:ext>
            </a:extLst>
          </p:cNvPr>
          <p:cNvSpPr txBox="1">
            <a:spLocks/>
          </p:cNvSpPr>
          <p:nvPr/>
        </p:nvSpPr>
        <p:spPr>
          <a:xfrm>
            <a:off x="5266470" y="2183363"/>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The hotel industry's sustainable management relies on transparent supply chains and ethical sourcing.</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Hotels should implement strict guidelines for food, drinks, and other items, ensuring traceability and supporting regional and fair trade vendors.</a:t>
            </a:r>
          </a:p>
        </p:txBody>
      </p:sp>
      <p:pic>
        <p:nvPicPr>
          <p:cNvPr id="7" name="Picture 6">
            <a:extLst>
              <a:ext uri="{FF2B5EF4-FFF2-40B4-BE49-F238E27FC236}">
                <a16:creationId xmlns:a16="http://schemas.microsoft.com/office/drawing/2014/main" id="{6A966342-0EE3-4CD0-BAA0-E9308B572209}"/>
              </a:ext>
            </a:extLst>
          </p:cNvPr>
          <p:cNvPicPr>
            <a:picLocks noChangeAspect="1"/>
          </p:cNvPicPr>
          <p:nvPr/>
        </p:nvPicPr>
        <p:blipFill>
          <a:blip r:embed="rId3"/>
          <a:stretch>
            <a:fillRect/>
          </a:stretch>
        </p:blipFill>
        <p:spPr>
          <a:xfrm>
            <a:off x="354153" y="2046133"/>
            <a:ext cx="5285152" cy="328446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8" name="Google Shape;359;p41">
            <a:extLst>
              <a:ext uri="{FF2B5EF4-FFF2-40B4-BE49-F238E27FC236}">
                <a16:creationId xmlns:a16="http://schemas.microsoft.com/office/drawing/2014/main" id="{F214F723-BF23-41CD-9B02-D6DAA51DAFB1}"/>
              </a:ext>
            </a:extLst>
          </p:cNvPr>
          <p:cNvSpPr txBox="1">
            <a:spLocks/>
          </p:cNvSpPr>
          <p:nvPr/>
        </p:nvSpPr>
        <p:spPr>
          <a:xfrm>
            <a:off x="2354317" y="21858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Sustainability Reporting and Transparency</a:t>
            </a:r>
          </a:p>
        </p:txBody>
      </p:sp>
      <p:sp>
        <p:nvSpPr>
          <p:cNvPr id="9" name="Google Shape;372;p42">
            <a:extLst>
              <a:ext uri="{FF2B5EF4-FFF2-40B4-BE49-F238E27FC236}">
                <a16:creationId xmlns:a16="http://schemas.microsoft.com/office/drawing/2014/main" id="{8125A933-E187-4C15-BF37-DFE5A2F87BB3}"/>
              </a:ext>
            </a:extLst>
          </p:cNvPr>
          <p:cNvSpPr txBox="1">
            <a:spLocks/>
          </p:cNvSpPr>
          <p:nvPr/>
        </p:nvSpPr>
        <p:spPr>
          <a:xfrm>
            <a:off x="5266470" y="2183363"/>
            <a:ext cx="5670697"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Arial" panose="020B0604020202020204" pitchFamily="34" charset="0"/>
              <a:buChar char="•"/>
            </a:pPr>
            <a:r>
              <a:rPr lang="en-US" sz="2133" dirty="0">
                <a:solidFill>
                  <a:schemeClr val="bg1"/>
                </a:solidFill>
                <a:latin typeface="+mj-lt"/>
              </a:rPr>
              <a:t>Hotels should regularly submit sustainability reports, detailing energy conservation, waste minimization, community involvement, and ethical sourcing methods (Nelson, 2021). </a:t>
            </a:r>
          </a:p>
          <a:p>
            <a:pPr marL="380990" indent="-380990">
              <a:buFont typeface="Arial" panose="020B0604020202020204" pitchFamily="34" charset="0"/>
              <a:buChar char="•"/>
            </a:pPr>
            <a:endParaRPr lang="en-US" sz="2133" dirty="0">
              <a:solidFill>
                <a:schemeClr val="bg1"/>
              </a:solidFill>
              <a:latin typeface="+mj-lt"/>
            </a:endParaRPr>
          </a:p>
          <a:p>
            <a:pPr marL="380990" indent="-380990">
              <a:buFont typeface="Arial" panose="020B0604020202020204" pitchFamily="34" charset="0"/>
              <a:buChar char="•"/>
            </a:pPr>
            <a:r>
              <a:rPr lang="en-US" sz="2133" dirty="0">
                <a:solidFill>
                  <a:schemeClr val="bg1"/>
                </a:solidFill>
                <a:latin typeface="+mj-lt"/>
              </a:rPr>
              <a:t>These reports can be submitted to sustainability certifications, posted on the hotel website, and made accessible to visitors.</a:t>
            </a:r>
          </a:p>
        </p:txBody>
      </p:sp>
      <p:pic>
        <p:nvPicPr>
          <p:cNvPr id="10" name="Picture 9">
            <a:extLst>
              <a:ext uri="{FF2B5EF4-FFF2-40B4-BE49-F238E27FC236}">
                <a16:creationId xmlns:a16="http://schemas.microsoft.com/office/drawing/2014/main" id="{F34B49BC-3621-4451-A729-086086F768DE}"/>
              </a:ext>
            </a:extLst>
          </p:cNvPr>
          <p:cNvPicPr>
            <a:picLocks noChangeAspect="1"/>
          </p:cNvPicPr>
          <p:nvPr/>
        </p:nvPicPr>
        <p:blipFill>
          <a:blip r:embed="rId3"/>
          <a:srcRect/>
          <a:stretch/>
        </p:blipFill>
        <p:spPr>
          <a:xfrm>
            <a:off x="636487" y="1738909"/>
            <a:ext cx="4171996" cy="4016263"/>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23" name="Google Shape;359;p41">
            <a:extLst>
              <a:ext uri="{FF2B5EF4-FFF2-40B4-BE49-F238E27FC236}">
                <a16:creationId xmlns:a16="http://schemas.microsoft.com/office/drawing/2014/main" id="{D9266F81-C667-417F-9875-DA160DB72DCA}"/>
              </a:ext>
            </a:extLst>
          </p:cNvPr>
          <p:cNvSpPr txBox="1">
            <a:spLocks/>
          </p:cNvSpPr>
          <p:nvPr/>
        </p:nvSpPr>
        <p:spPr>
          <a:xfrm>
            <a:off x="2133600" y="96959"/>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Conclusion</a:t>
            </a:r>
          </a:p>
        </p:txBody>
      </p:sp>
      <p:sp>
        <p:nvSpPr>
          <p:cNvPr id="24" name="Google Shape;372;p42">
            <a:extLst>
              <a:ext uri="{FF2B5EF4-FFF2-40B4-BE49-F238E27FC236}">
                <a16:creationId xmlns:a16="http://schemas.microsoft.com/office/drawing/2014/main" id="{1466A999-2A8F-4E03-BC66-094E43B8A81D}"/>
              </a:ext>
            </a:extLst>
          </p:cNvPr>
          <p:cNvSpPr txBox="1">
            <a:spLocks/>
          </p:cNvSpPr>
          <p:nvPr/>
        </p:nvSpPr>
        <p:spPr>
          <a:xfrm>
            <a:off x="964019" y="1967140"/>
            <a:ext cx="10292316" cy="3147235"/>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80990" indent="-380990">
              <a:buFont typeface="Wingdings" panose="05000000000000000000" pitchFamily="2" charset="2"/>
              <a:buChar char="q"/>
            </a:pPr>
            <a:r>
              <a:rPr lang="en-US" sz="2133" dirty="0">
                <a:solidFill>
                  <a:schemeClr val="bg1"/>
                </a:solidFill>
                <a:latin typeface="+mj-lt"/>
              </a:rPr>
              <a:t>This presentation explores sustainability in the hotel and hospitality industry, focusing on its theoretical foundations, practical implementations, and future prospects.</a:t>
            </a:r>
          </a:p>
          <a:p>
            <a:pPr marL="380990" indent="-380990">
              <a:buFont typeface="Wingdings" panose="05000000000000000000" pitchFamily="2" charset="2"/>
              <a:buChar char="q"/>
            </a:pPr>
            <a:endParaRPr lang="en-US" sz="2133" dirty="0">
              <a:solidFill>
                <a:schemeClr val="bg1"/>
              </a:solidFill>
              <a:latin typeface="+mj-lt"/>
            </a:endParaRPr>
          </a:p>
          <a:p>
            <a:pPr marL="380990" indent="-380990">
              <a:buFont typeface="Wingdings" panose="05000000000000000000" pitchFamily="2" charset="2"/>
              <a:buChar char="q"/>
            </a:pPr>
            <a:r>
              <a:rPr lang="en-US" sz="2133" dirty="0">
                <a:solidFill>
                  <a:schemeClr val="bg1"/>
                </a:solidFill>
                <a:latin typeface="+mj-lt"/>
              </a:rPr>
              <a:t>The Marriott International case study demonstrates the potential for industry change, emphasizing the importance of knowledgeable policy and management solutions in overcoming sustainability obstacles and achieving benefits.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sp>
        <p:nvSpPr>
          <p:cNvPr id="27" name="Google Shape;359;p41">
            <a:extLst>
              <a:ext uri="{FF2B5EF4-FFF2-40B4-BE49-F238E27FC236}">
                <a16:creationId xmlns:a16="http://schemas.microsoft.com/office/drawing/2014/main" id="{DD86B55C-4B58-4953-BE4D-04772CE9E6CB}"/>
              </a:ext>
            </a:extLst>
          </p:cNvPr>
          <p:cNvSpPr txBox="1">
            <a:spLocks/>
          </p:cNvSpPr>
          <p:nvPr/>
        </p:nvSpPr>
        <p:spPr>
          <a:xfrm>
            <a:off x="2133600" y="2209294"/>
            <a:ext cx="7924800" cy="1870181"/>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solidFill>
                  <a:schemeClr val="bg1"/>
                </a:solidFill>
                <a:latin typeface="Arial" panose="020B0604020202020204" pitchFamily="34" charset="0"/>
                <a:cs typeface="Arial" panose="020B0604020202020204" pitchFamily="34" charset="0"/>
              </a:rPr>
              <a:t>Thank You </a:t>
            </a:r>
          </a:p>
          <a:p>
            <a:pPr algn="ctr"/>
            <a:endParaRPr lang="en-US" sz="4267" b="1" dirty="0">
              <a:solidFill>
                <a:schemeClr val="bg1"/>
              </a:solidFill>
              <a:latin typeface="Arial" panose="020B0604020202020204" pitchFamily="34" charset="0"/>
              <a:cs typeface="Arial" panose="020B0604020202020204" pitchFamily="34" charset="0"/>
            </a:endParaRPr>
          </a:p>
          <a:p>
            <a:pPr algn="ctr"/>
            <a:r>
              <a:rPr lang="en-US" sz="4267" b="1" dirty="0">
                <a:solidFill>
                  <a:schemeClr val="bg1"/>
                </a:solidFill>
                <a:latin typeface="Arial" panose="020B0604020202020204" pitchFamily="34" charset="0"/>
                <a:cs typeface="Arial" panose="020B0604020202020204" pitchFamily="34" charset="0"/>
              </a:rPr>
              <a:t>Q&amp;A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sp>
        <p:nvSpPr>
          <p:cNvPr id="27" name="Google Shape;359;p41">
            <a:extLst>
              <a:ext uri="{FF2B5EF4-FFF2-40B4-BE49-F238E27FC236}">
                <a16:creationId xmlns:a16="http://schemas.microsoft.com/office/drawing/2014/main" id="{DD86B55C-4B58-4953-BE4D-04772CE9E6CB}"/>
              </a:ext>
            </a:extLst>
          </p:cNvPr>
          <p:cNvSpPr txBox="1">
            <a:spLocks/>
          </p:cNvSpPr>
          <p:nvPr/>
        </p:nvSpPr>
        <p:spPr>
          <a:xfrm>
            <a:off x="2296633" y="-32860"/>
            <a:ext cx="7924800" cy="1357164"/>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Philosopher"/>
              <a:buNone/>
              <a:defRPr sz="5000" b="0" i="0" u="none" strike="noStrike" cap="none">
                <a:solidFill>
                  <a:schemeClr val="lt1"/>
                </a:solidFill>
                <a:latin typeface="Philosopher"/>
                <a:ea typeface="Philosopher"/>
                <a:cs typeface="Philosopher"/>
                <a:sym typeface="Philosopher"/>
              </a:defRPr>
            </a:lvl1pPr>
            <a:lvl2pPr marR="0" lvl="1"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2pPr>
            <a:lvl3pPr marR="0" lvl="2"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3pPr>
            <a:lvl4pPr marR="0" lvl="3"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4pPr>
            <a:lvl5pPr marR="0" lvl="4"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5pPr>
            <a:lvl6pPr marR="0" lvl="5"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6pPr>
            <a:lvl7pPr marR="0" lvl="6"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7pPr>
            <a:lvl8pPr marR="0" lvl="7"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8pPr>
            <a:lvl9pPr marR="0" lvl="8" algn="ctr" rtl="0">
              <a:lnSpc>
                <a:spcPct val="100000"/>
              </a:lnSpc>
              <a:spcBef>
                <a:spcPts val="0"/>
              </a:spcBef>
              <a:spcAft>
                <a:spcPts val="0"/>
              </a:spcAft>
              <a:buClr>
                <a:srgbClr val="191919"/>
              </a:buClr>
              <a:buSzPts val="5200"/>
              <a:buFont typeface="Bebas Neue"/>
              <a:buNone/>
              <a:defRPr sz="5200" b="0" i="0" u="none" strike="noStrike" cap="none">
                <a:solidFill>
                  <a:srgbClr val="191919"/>
                </a:solidFill>
                <a:latin typeface="Bebas Neue"/>
                <a:ea typeface="Bebas Neue"/>
                <a:cs typeface="Bebas Neue"/>
                <a:sym typeface="Bebas Neue"/>
              </a:defRPr>
            </a:lvl9pPr>
          </a:lstStyle>
          <a:p>
            <a:pPr algn="ctr"/>
            <a:r>
              <a:rPr lang="en-US" sz="4267" b="1" dirty="0">
                <a:latin typeface="Arial" panose="020B0604020202020204" pitchFamily="34" charset="0"/>
                <a:cs typeface="Arial" panose="020B0604020202020204" pitchFamily="34" charset="0"/>
              </a:rPr>
              <a:t>References</a:t>
            </a:r>
          </a:p>
        </p:txBody>
      </p:sp>
      <p:sp>
        <p:nvSpPr>
          <p:cNvPr id="3" name="Google Shape;372;p42">
            <a:extLst>
              <a:ext uri="{FF2B5EF4-FFF2-40B4-BE49-F238E27FC236}">
                <a16:creationId xmlns:a16="http://schemas.microsoft.com/office/drawing/2014/main" id="{24CD68E3-4598-4228-BB70-8DA5B06C3E4F}"/>
              </a:ext>
            </a:extLst>
          </p:cNvPr>
          <p:cNvSpPr txBox="1">
            <a:spLocks/>
          </p:cNvSpPr>
          <p:nvPr/>
        </p:nvSpPr>
        <p:spPr>
          <a:xfrm>
            <a:off x="1750827" y="1193967"/>
            <a:ext cx="9348097" cy="4470065"/>
          </a:xfrm>
          <a:prstGeom prst="rect">
            <a:avLst/>
          </a:prstGeom>
        </p:spPr>
        <p:txBody>
          <a:bodyPr spcFirstLastPara="1" wrap="square" lIns="121900" tIns="121900" rIns="121900" bIns="121900" numCol="2"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Flounders, A. (2020).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Reducing waste</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13th ed. South Egremont, Ma: Red Chair Press.</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Legrand, W., Sloan, P. and Chen, J.S. (2020).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Sustainability in the hospitality industry : principles of sustainable operations</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6th ed. Abingdon, Oxon: Routledge.</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Lennox, Z. and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Chambe</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L. (2022).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Sustainability and ESG Adoption in the Hotel Industry: A Global Status Update</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[online] www.cbre.com. Available at: https://www.cbre.com/insights/reports/sustainability-and-esg-adoption-in-the-hotel-industry [Accessed 23 Oct. 2023].</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M Reza Shirazi and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Ramin</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Keivani</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(2019).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Urban social sustainability : theory, policy and practice</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5th ed. Abingdon, Oxon ; New York, Ny: Routledge.</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Marriott (2023). </a:t>
            </a:r>
            <a:r>
              <a:rPr lang="en-GB" sz="1333" i="1"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csr-marriott</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[online]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csr-marriott</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Available at: https://serve360.marriott.com/ [Accessed 23 Oct. 2023].</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Megan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Epler</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Wood (2022).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Sustainable Tourism on a Finite Planet</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17th ed. Taylor &amp; Francis.</a:t>
            </a:r>
          </a:p>
          <a:p>
            <a:pPr>
              <a:lnSpc>
                <a:spcPct val="150000"/>
              </a:lnSpc>
              <a:spcAft>
                <a:spcPts val="1067"/>
              </a:spcAft>
            </a:pP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Nelson, P. (2021). Information and Consumer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Behavior</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Journal of Political Economy</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78(2), pp.311–329.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doi:https</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://doi.org/10.1086/259630.</a:t>
            </a:r>
          </a:p>
          <a:p>
            <a:pPr>
              <a:lnSpc>
                <a:spcPct val="150000"/>
              </a:lnSpc>
              <a:spcAft>
                <a:spcPts val="1067"/>
              </a:spcAft>
            </a:pP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Vânia</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Gonçalves</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Costa and Costa, C. (2022).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Sustainability and competitiveness in the hospitality industry</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7th ed. Hershey Pa: Business Science Reference.</a:t>
            </a:r>
          </a:p>
          <a:p>
            <a:pPr>
              <a:lnSpc>
                <a:spcPct val="150000"/>
              </a:lnSpc>
              <a:spcAft>
                <a:spcPts val="1067"/>
              </a:spcAft>
            </a:pP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Vesselin</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Blagoev</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Elena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Yuryevna</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Nikolskaya</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and Leonid </a:t>
            </a:r>
            <a:r>
              <a:rPr lang="en-GB" sz="1333" dirty="0" err="1">
                <a:solidFill>
                  <a:schemeClr val="bg1"/>
                </a:solidFill>
                <a:latin typeface="Times New Roman" panose="02020603050405020304" pitchFamily="18" charset="0"/>
                <a:ea typeface="Calibri" panose="020F0502020204030204" pitchFamily="34" charset="0"/>
                <a:cs typeface="Vrinda" panose="020B0502040204020203" pitchFamily="34" charset="0"/>
              </a:rPr>
              <a:t>Alekseevich</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Popov (2019). </a:t>
            </a:r>
            <a:r>
              <a:rPr lang="en-GB" sz="1333" i="1" dirty="0">
                <a:solidFill>
                  <a:schemeClr val="bg1"/>
                </a:solidFill>
                <a:latin typeface="Times New Roman" panose="02020603050405020304" pitchFamily="18" charset="0"/>
                <a:ea typeface="Calibri" panose="020F0502020204030204" pitchFamily="34" charset="0"/>
                <a:cs typeface="Vrinda" panose="020B0502040204020203" pitchFamily="34" charset="0"/>
              </a:rPr>
              <a:t>THE HOSPITALITY INDUSTRY</a:t>
            </a:r>
            <a:r>
              <a:rPr lang="en-GB" sz="1333" dirty="0">
                <a:solidFill>
                  <a:schemeClr val="bg1"/>
                </a:solidFill>
                <a:latin typeface="Times New Roman" panose="02020603050405020304" pitchFamily="18" charset="0"/>
                <a:ea typeface="Calibri" panose="020F0502020204030204" pitchFamily="34" charset="0"/>
                <a:cs typeface="Vrinda" panose="020B0502040204020203" pitchFamily="34" charset="0"/>
              </a:rPr>
              <a:t>. 13th ed. Varna University of Management.</a:t>
            </a:r>
          </a:p>
          <a:p>
            <a:endParaRPr lang="en-US" sz="1200" dirty="0">
              <a:solidFill>
                <a:schemeClr val="bg1"/>
              </a:solidFill>
              <a:latin typeface="+mj-lt"/>
            </a:endParaRPr>
          </a:p>
        </p:txBody>
      </p:sp>
    </p:spTree>
    <p:extLst>
      <p:ext uri="{BB962C8B-B14F-4D97-AF65-F5344CB8AC3E}">
        <p14:creationId xmlns:p14="http://schemas.microsoft.com/office/powerpoint/2010/main" val="92248837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3185</Words>
  <Application>Microsoft Macintosh PowerPoint</Application>
  <PresentationFormat>Widescreen</PresentationFormat>
  <Paragraphs>164</Paragraphs>
  <Slides>20</Slides>
  <Notes>19</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20</vt:i4>
      </vt:variant>
    </vt:vector>
  </HeadingPairs>
  <TitlesOfParts>
    <vt:vector size="37" baseType="lpstr">
      <vt:lpstr>Arial</vt:lpstr>
      <vt:lpstr>Calibri</vt:lpstr>
      <vt:lpstr>Calibri Light</vt:lpstr>
      <vt:lpstr>Didact Gothic</vt:lpstr>
      <vt:lpstr>Nunito Light</vt:lpstr>
      <vt:lpstr>Philosopher</vt:lpstr>
      <vt:lpstr>PT Sans</vt:lpstr>
      <vt:lpstr>Roboto Condensed</vt:lpstr>
      <vt:lpstr>Times New Roman</vt:lpstr>
      <vt:lpstr>Wingdings</vt:lpstr>
      <vt:lpstr>Title Slide 1</vt:lpstr>
      <vt:lpstr>Sub Title 1</vt:lpstr>
      <vt:lpstr>1_Text Break Info Slide 2</vt:lpstr>
      <vt:lpstr>1_Title Slide 1</vt:lpstr>
      <vt:lpstr>Text 1</vt:lpstr>
      <vt:lpstr>Theme1</vt:lpstr>
      <vt:lpstr>Theme4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2023-10-30T07:01:43Z</dcterms:created>
  <dcterms:modified xsi:type="dcterms:W3CDTF">2023-11-11T21:58:45Z</dcterms:modified>
</cp:coreProperties>
</file>