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63" r:id="rId4"/>
    <p:sldId id="261" r:id="rId5"/>
    <p:sldId id="262" r:id="rId6"/>
    <p:sldId id="258" r:id="rId7"/>
    <p:sldId id="259" r:id="rId8"/>
    <p:sldId id="265" r:id="rId9"/>
    <p:sldId id="266" r:id="rId10"/>
    <p:sldId id="267" r:id="rId11"/>
    <p:sldId id="260" r:id="rId12"/>
    <p:sldId id="264"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86" d="100"/>
          <a:sy n="86" d="100"/>
        </p:scale>
        <p:origin x="514"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6AD6EE87-EBD5-4F12-A48A-63ACA297AC8F}" type="datetimeFigureOut">
              <a:rPr lang="en-US" dirty="0"/>
              <a:t>4/24/2019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13" name="Straight Connector 12"/>
          <p:cNvCxnSpPr/>
          <p:nvPr/>
        </p:nvCxnSpPr>
        <p:spPr>
          <a:xfrm flipV="1">
            <a:off x="8386842" y="5264106"/>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10" name="Rectangle 9"/>
          <p:cNvSpPr/>
          <p:nvPr/>
        </p:nvSpPr>
        <p:spPr>
          <a:xfrm>
            <a:off x="0" y="-1"/>
            <a:ext cx="12192000" cy="457200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5D3794B-289A-4A80-97D7-111025398D45}" type="datetimeFigureOut">
              <a:rPr lang="en-US" dirty="0"/>
              <a:t>4/24/2019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A61015F-7CC6-4D0A-9D87-873EA4C304CC}" type="datetimeFigureOut">
              <a:rPr lang="en-US" dirty="0"/>
              <a:t>4/24/2019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flipV="1">
            <a:off x="8386842" y="5264106"/>
            <a:ext cx="0" cy="914400"/>
          </a:xfrm>
          <a:prstGeom prst="line">
            <a:avLst/>
          </a:prstGeom>
          <a:ln w="19050">
            <a:solidFill>
              <a:schemeClr val="accent3"/>
            </a:solidFill>
          </a:ln>
        </p:spPr>
        <p:style>
          <a:lnRef idx="1">
            <a:schemeClr val="accent1"/>
          </a:lnRef>
          <a:fillRef idx="0">
            <a:schemeClr val="accent1"/>
          </a:fillRef>
          <a:effectRef idx="0">
            <a:schemeClr val="accent1"/>
          </a:effectRef>
          <a:fontRef idx="minor">
            <a:schemeClr val="tx1"/>
          </a:fontRef>
        </p:style>
      </p:cxnSp>
      <p:sp>
        <p:nvSpPr>
          <p:cNvPr id="13" name="Rectangle 12"/>
          <p:cNvSpPr/>
          <p:nvPr/>
        </p:nvSpPr>
        <p:spPr>
          <a:xfrm>
            <a:off x="0" y="-1"/>
            <a:ext cx="12192000" cy="4572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3C6A301-0538-44EC-B09D-202E1042A48B}" type="datetimeFigureOut">
              <a:rPr lang="en-US" dirty="0"/>
              <a:t>4/24/2019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2">
                    <a:lumMod val="75000"/>
                  </a:schemeClr>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2">
                    <a:lumMod val="75000"/>
                  </a:schemeClr>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789574A-8875-45EF-8EA2-3CAA0F7ABC4C}" type="datetimeFigureOut">
              <a:rPr lang="en-US" dirty="0"/>
              <a:t>4/24/2019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7EF4D4C-5367-4C26-9E2B-D8088D7FCA81}" type="datetimeFigureOut">
              <a:rPr lang="en-US" dirty="0"/>
              <a:t>4/24/2019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6E91E96-98B0-4413-9547-46F3504108EF}" type="datetimeFigureOut">
              <a:rPr lang="en-US" dirty="0"/>
              <a:t>4/24/2019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5C68B11-C5A8-448C-8CE9-B1A273C79CFC}" type="datetimeFigureOut">
              <a:rPr lang="en-US" dirty="0"/>
              <a:t>4/24/2019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2">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C7616CA0-919D-4A49-9C8A-62FDFB3A5183}" type="datetimeFigureOut">
              <a:rPr lang="en-US" dirty="0"/>
              <a:t>4/24/2019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67E5644-1E61-4311-A31E-84CB9C7AA8A9}"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CD73815-2707-4475-8F1A-B873CB631BB4}" type="datetimeFigureOut">
              <a:rPr lang="en-US" dirty="0"/>
              <a:t>4/24/2019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A4AFB99-0EAB-4182-AFF8-E214C82A68F6}" type="datetimeFigureOut">
              <a:rPr lang="en-US" dirty="0"/>
              <a:t>4/24/2019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8" name="Straight Connector 7"/>
          <p:cNvCxnSpPr/>
          <p:nvPr/>
        </p:nvCxnSpPr>
        <p:spPr>
          <a:xfrm rot="5400000" flipV="1">
            <a:off x="10058400" y="59263"/>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90298CD5-6C1E-4009-B41F-6DF62E31D3BE}" type="datetimeFigureOut">
              <a:rPr lang="en-US" dirty="0"/>
              <a:pPr/>
              <a:t>4/24/2019</a:t>
            </a:fld>
            <a:endParaRPr lang="en-US" dirty="0"/>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US" dirty="0"/>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4FAB73BC-B049-4115-A692-8D63A059BFB8}" type="slidenum">
              <a:rPr lang="en-US" dirty="0"/>
              <a:pPr/>
              <a:t>‹#›</a:t>
            </a:fld>
            <a:endParaRPr lang="en-US" dirty="0"/>
          </a:p>
        </p:txBody>
      </p:sp>
      <p:cxnSp>
        <p:nvCxnSpPr>
          <p:cNvPr id="8" name="Straight Connector 7"/>
          <p:cNvCxnSpPr/>
          <p:nvPr/>
        </p:nvCxnSpPr>
        <p:spPr>
          <a:xfrm flipV="1">
            <a:off x="762000" y="826324"/>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8" r:id="rId10"/>
    <p:sldLayoutId id="2147483659"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2"/>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2"/>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Feminism </a:t>
            </a:r>
          </a:p>
        </p:txBody>
      </p:sp>
      <p:sp>
        <p:nvSpPr>
          <p:cNvPr id="3" name="Subtitle 2"/>
          <p:cNvSpPr>
            <a:spLocks noGrp="1"/>
          </p:cNvSpPr>
          <p:nvPr>
            <p:ph type="subTitle" idx="1"/>
          </p:nvPr>
        </p:nvSpPr>
        <p:spPr/>
        <p:txBody>
          <a:bodyPr/>
          <a:lstStyle/>
          <a:p>
            <a:r>
              <a:rPr lang="en-GB" dirty="0"/>
              <a:t>Claire Thomson 1603261</a:t>
            </a:r>
          </a:p>
        </p:txBody>
      </p:sp>
      <p:pic>
        <p:nvPicPr>
          <p:cNvPr id="1026" name="Picture 2" descr="Image result for feminism"/>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0847" y="76623"/>
            <a:ext cx="10782280" cy="44205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485574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Feminist Theory?</a:t>
            </a:r>
          </a:p>
        </p:txBody>
      </p:sp>
      <p:sp>
        <p:nvSpPr>
          <p:cNvPr id="3" name="Content Placeholder 2"/>
          <p:cNvSpPr>
            <a:spLocks noGrp="1"/>
          </p:cNvSpPr>
          <p:nvPr>
            <p:ph idx="1"/>
          </p:nvPr>
        </p:nvSpPr>
        <p:spPr/>
        <p:txBody>
          <a:bodyPr>
            <a:normAutofit/>
          </a:bodyPr>
          <a:lstStyle/>
          <a:p>
            <a:r>
              <a:rPr lang="en-GB" sz="3200" dirty="0"/>
              <a:t>“Feminist theory is a major branch of theory within sociology that shifts its assumptions, analytic lens, and topical focus away from the male viewpoint and experience, and towards that of women. In doing so, feminist theory shines a light on social problems, trends, and issues that are otherwise overlooked or misidentified by the historically dominant male perspective within social theory.” (Crossman, 2018)</a:t>
            </a:r>
          </a:p>
        </p:txBody>
      </p:sp>
    </p:spTree>
    <p:extLst>
      <p:ext uri="{BB962C8B-B14F-4D97-AF65-F5344CB8AC3E}">
        <p14:creationId xmlns:p14="http://schemas.microsoft.com/office/powerpoint/2010/main" val="8206759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does that mean for Women?</a:t>
            </a:r>
          </a:p>
        </p:txBody>
      </p:sp>
      <p:sp>
        <p:nvSpPr>
          <p:cNvPr id="3" name="Content Placeholder 2"/>
          <p:cNvSpPr>
            <a:spLocks noGrp="1"/>
          </p:cNvSpPr>
          <p:nvPr>
            <p:ph idx="1"/>
          </p:nvPr>
        </p:nvSpPr>
        <p:spPr/>
        <p:txBody>
          <a:bodyPr/>
          <a:lstStyle/>
          <a:p>
            <a:r>
              <a:rPr lang="en-GB" dirty="0"/>
              <a:t>There have been 3 recognised waves of feminist thought in modern western society </a:t>
            </a:r>
          </a:p>
          <a:p>
            <a:r>
              <a:rPr lang="en-GB" dirty="0"/>
              <a:t>These steps have addressed issues raised by feminist thinkers and authors and in some way made the lives of women fairer.</a:t>
            </a:r>
          </a:p>
          <a:p>
            <a:r>
              <a:rPr lang="en-GB" dirty="0"/>
              <a:t>Brave women willing to stand up for their rights have improved society’s view of women.</a:t>
            </a:r>
          </a:p>
          <a:p>
            <a:r>
              <a:rPr lang="en-GB" dirty="0"/>
              <a:t>At the heart of feminism is power and the struggle to re-establish power from a male dominated society.</a:t>
            </a:r>
          </a:p>
          <a:p>
            <a:r>
              <a:rPr lang="en-GB" dirty="0"/>
              <a:t>Media and its portrayal of women plays a large part in society’s view of women and often reflects the male dominated society that still exists.</a:t>
            </a:r>
          </a:p>
        </p:txBody>
      </p:sp>
      <p:sp>
        <p:nvSpPr>
          <p:cNvPr id="4" name="TextBox 3"/>
          <p:cNvSpPr txBox="1"/>
          <p:nvPr/>
        </p:nvSpPr>
        <p:spPr>
          <a:xfrm>
            <a:off x="9268691" y="5940028"/>
            <a:ext cx="2668386" cy="369332"/>
          </a:xfrm>
          <a:prstGeom prst="rect">
            <a:avLst/>
          </a:prstGeom>
          <a:noFill/>
        </p:spPr>
        <p:txBody>
          <a:bodyPr wrap="square" rtlCol="0">
            <a:spAutoFit/>
          </a:bodyPr>
          <a:lstStyle/>
          <a:p>
            <a:r>
              <a:rPr lang="en-GB" dirty="0"/>
              <a:t>(Sullivan, 2013)</a:t>
            </a:r>
          </a:p>
        </p:txBody>
      </p:sp>
    </p:spTree>
    <p:extLst>
      <p:ext uri="{BB962C8B-B14F-4D97-AF65-F5344CB8AC3E}">
        <p14:creationId xmlns:p14="http://schemas.microsoft.com/office/powerpoint/2010/main" val="21849360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 Waves of Feminism</a:t>
            </a:r>
          </a:p>
        </p:txBody>
      </p:sp>
      <p:sp>
        <p:nvSpPr>
          <p:cNvPr id="4" name="TextBox 3"/>
          <p:cNvSpPr txBox="1"/>
          <p:nvPr/>
        </p:nvSpPr>
        <p:spPr>
          <a:xfrm>
            <a:off x="133005" y="66502"/>
            <a:ext cx="11978640" cy="4401205"/>
          </a:xfrm>
          <a:prstGeom prst="rect">
            <a:avLst/>
          </a:prstGeom>
          <a:noFill/>
        </p:spPr>
        <p:txBody>
          <a:bodyPr wrap="square" rtlCol="0">
            <a:spAutoFit/>
          </a:bodyPr>
          <a:lstStyle/>
          <a:p>
            <a:r>
              <a:rPr lang="en-GB" sz="1400" b="1" dirty="0">
                <a:solidFill>
                  <a:schemeClr val="bg1">
                    <a:lumMod val="90000"/>
                    <a:lumOff val="10000"/>
                  </a:schemeClr>
                </a:solidFill>
              </a:rPr>
              <a:t>1</a:t>
            </a:r>
            <a:r>
              <a:rPr lang="en-GB" sz="1400" b="1" baseline="30000" dirty="0">
                <a:solidFill>
                  <a:schemeClr val="bg1">
                    <a:lumMod val="90000"/>
                    <a:lumOff val="10000"/>
                  </a:schemeClr>
                </a:solidFill>
              </a:rPr>
              <a:t>st</a:t>
            </a:r>
            <a:r>
              <a:rPr lang="en-GB" sz="1400" b="1" dirty="0">
                <a:solidFill>
                  <a:schemeClr val="bg1">
                    <a:lumMod val="90000"/>
                    <a:lumOff val="10000"/>
                  </a:schemeClr>
                </a:solidFill>
              </a:rPr>
              <a:t> wave feminism- 19</a:t>
            </a:r>
            <a:r>
              <a:rPr lang="en-GB" sz="1400" b="1" baseline="30000" dirty="0">
                <a:solidFill>
                  <a:schemeClr val="bg1">
                    <a:lumMod val="90000"/>
                    <a:lumOff val="10000"/>
                  </a:schemeClr>
                </a:solidFill>
              </a:rPr>
              <a:t>th</a:t>
            </a:r>
            <a:r>
              <a:rPr lang="en-GB" sz="1400" b="1" dirty="0">
                <a:solidFill>
                  <a:schemeClr val="bg1">
                    <a:lumMod val="90000"/>
                    <a:lumOff val="10000"/>
                  </a:schemeClr>
                </a:solidFill>
              </a:rPr>
              <a:t> &amp; early 20</a:t>
            </a:r>
            <a:r>
              <a:rPr lang="en-GB" sz="1400" b="1" baseline="30000" dirty="0">
                <a:solidFill>
                  <a:schemeClr val="bg1">
                    <a:lumMod val="90000"/>
                    <a:lumOff val="10000"/>
                  </a:schemeClr>
                </a:solidFill>
              </a:rPr>
              <a:t>th</a:t>
            </a:r>
            <a:r>
              <a:rPr lang="en-GB" sz="1400" b="1" dirty="0">
                <a:solidFill>
                  <a:schemeClr val="bg1">
                    <a:lumMod val="90000"/>
                    <a:lumOff val="10000"/>
                  </a:schemeClr>
                </a:solidFill>
              </a:rPr>
              <a:t> century</a:t>
            </a:r>
          </a:p>
          <a:p>
            <a:endParaRPr lang="en-GB" sz="1400" dirty="0">
              <a:solidFill>
                <a:schemeClr val="bg1">
                  <a:lumMod val="90000"/>
                  <a:lumOff val="10000"/>
                </a:schemeClr>
              </a:solidFill>
            </a:endParaRPr>
          </a:p>
          <a:p>
            <a:r>
              <a:rPr lang="en-GB" sz="1400" dirty="0" err="1">
                <a:solidFill>
                  <a:schemeClr val="bg1">
                    <a:lumMod val="90000"/>
                    <a:lumOff val="10000"/>
                  </a:schemeClr>
                </a:solidFill>
              </a:rPr>
              <a:t>Womens</a:t>
            </a:r>
            <a:r>
              <a:rPr lang="en-GB" sz="1400" dirty="0">
                <a:solidFill>
                  <a:schemeClr val="bg1">
                    <a:lumMod val="90000"/>
                    <a:lumOff val="10000"/>
                  </a:schemeClr>
                </a:solidFill>
              </a:rPr>
              <a:t> Enfranchisement – </a:t>
            </a:r>
            <a:r>
              <a:rPr lang="en-GB" sz="1400" dirty="0" err="1">
                <a:solidFill>
                  <a:schemeClr val="bg1">
                    <a:lumMod val="90000"/>
                    <a:lumOff val="10000"/>
                  </a:schemeClr>
                </a:solidFill>
              </a:rPr>
              <a:t>Womens</a:t>
            </a:r>
            <a:r>
              <a:rPr lang="en-GB" sz="1400" dirty="0">
                <a:solidFill>
                  <a:schemeClr val="bg1">
                    <a:lumMod val="90000"/>
                    <a:lumOff val="10000"/>
                  </a:schemeClr>
                </a:solidFill>
              </a:rPr>
              <a:t> calls for equality ended up in a feminist movement. The suffragettes worked tirelessly to improve the rights of women, believing that without the right to vote women could not enter into politics and therefore not influence politics. They wanted change to give women rights.  In 1918 the UK granted women the vote and the US followed shortly in 1920.</a:t>
            </a:r>
          </a:p>
          <a:p>
            <a:r>
              <a:rPr lang="en-GB" sz="1400" dirty="0">
                <a:solidFill>
                  <a:schemeClr val="bg1">
                    <a:lumMod val="90000"/>
                    <a:lumOff val="10000"/>
                  </a:schemeClr>
                </a:solidFill>
              </a:rPr>
              <a:t> </a:t>
            </a:r>
          </a:p>
          <a:p>
            <a:r>
              <a:rPr lang="en-GB" sz="1400" b="1" dirty="0">
                <a:solidFill>
                  <a:schemeClr val="bg1">
                    <a:lumMod val="90000"/>
                    <a:lumOff val="10000"/>
                  </a:schemeClr>
                </a:solidFill>
              </a:rPr>
              <a:t>2</a:t>
            </a:r>
            <a:r>
              <a:rPr lang="en-GB" sz="1400" b="1" baseline="30000" dirty="0">
                <a:solidFill>
                  <a:schemeClr val="bg1">
                    <a:lumMod val="90000"/>
                    <a:lumOff val="10000"/>
                  </a:schemeClr>
                </a:solidFill>
              </a:rPr>
              <a:t>nd</a:t>
            </a:r>
            <a:r>
              <a:rPr lang="en-GB" sz="1400" b="1" dirty="0">
                <a:solidFill>
                  <a:schemeClr val="bg1">
                    <a:lumMod val="90000"/>
                    <a:lumOff val="10000"/>
                  </a:schemeClr>
                </a:solidFill>
              </a:rPr>
              <a:t> wave – 1960’s &amp; 1980’s </a:t>
            </a:r>
          </a:p>
          <a:p>
            <a:endParaRPr lang="en-GB" sz="1400" dirty="0">
              <a:solidFill>
                <a:schemeClr val="bg1">
                  <a:lumMod val="90000"/>
                  <a:lumOff val="10000"/>
                </a:schemeClr>
              </a:solidFill>
            </a:endParaRPr>
          </a:p>
          <a:p>
            <a:r>
              <a:rPr lang="en-GB" sz="1400" dirty="0">
                <a:solidFill>
                  <a:schemeClr val="bg1">
                    <a:lumMod val="90000"/>
                    <a:lumOff val="10000"/>
                  </a:schemeClr>
                </a:solidFill>
              </a:rPr>
              <a:t>This wave focussed on equality and discrimination of women. Simon </a:t>
            </a:r>
            <a:r>
              <a:rPr lang="en-GB" sz="1400" dirty="0" err="1">
                <a:solidFill>
                  <a:schemeClr val="bg1">
                    <a:lumMod val="90000"/>
                    <a:lumOff val="10000"/>
                  </a:schemeClr>
                </a:solidFill>
              </a:rPr>
              <a:t>Debouvoir</a:t>
            </a:r>
            <a:r>
              <a:rPr lang="en-GB" sz="1400" dirty="0">
                <a:solidFill>
                  <a:schemeClr val="bg1">
                    <a:lumMod val="90000"/>
                    <a:lumOff val="10000"/>
                  </a:schemeClr>
                </a:solidFill>
              </a:rPr>
              <a:t> explained gender as a social construct. Betty Friedan’ book </a:t>
            </a:r>
            <a:r>
              <a:rPr lang="en-GB" sz="1400" i="1" dirty="0">
                <a:solidFill>
                  <a:schemeClr val="bg1">
                    <a:lumMod val="90000"/>
                    <a:lumOff val="10000"/>
                  </a:schemeClr>
                </a:solidFill>
              </a:rPr>
              <a:t>the feminine mystique</a:t>
            </a:r>
            <a:r>
              <a:rPr lang="en-GB" sz="1400" dirty="0">
                <a:solidFill>
                  <a:schemeClr val="bg1">
                    <a:lumMod val="90000"/>
                    <a:lumOff val="10000"/>
                  </a:schemeClr>
                </a:solidFill>
              </a:rPr>
              <a:t> opposed the typical view of women’s fulfilment through homemaking and childbearing. Women were beginning to realize the power they had.</a:t>
            </a:r>
          </a:p>
          <a:p>
            <a:r>
              <a:rPr lang="en-GB" sz="1400" dirty="0">
                <a:solidFill>
                  <a:schemeClr val="bg1">
                    <a:lumMod val="90000"/>
                    <a:lumOff val="10000"/>
                  </a:schemeClr>
                </a:solidFill>
              </a:rPr>
              <a:t>Women had proven their skill for work through two World Wars, and that they were beneficial outside of a home setting. In the 1960s they gathered to fight idealistic views of beauty and how these ideals held women back. </a:t>
            </a:r>
          </a:p>
          <a:p>
            <a:r>
              <a:rPr lang="en-GB" sz="1400" dirty="0">
                <a:solidFill>
                  <a:schemeClr val="bg1">
                    <a:lumMod val="90000"/>
                    <a:lumOff val="10000"/>
                  </a:schemeClr>
                </a:solidFill>
              </a:rPr>
              <a:t> </a:t>
            </a:r>
          </a:p>
          <a:p>
            <a:r>
              <a:rPr lang="en-GB" sz="1400" dirty="0">
                <a:solidFill>
                  <a:schemeClr val="bg1">
                    <a:lumMod val="90000"/>
                    <a:lumOff val="10000"/>
                  </a:schemeClr>
                </a:solidFill>
              </a:rPr>
              <a:t> </a:t>
            </a:r>
          </a:p>
          <a:p>
            <a:r>
              <a:rPr lang="en-GB" sz="1400" b="1" dirty="0">
                <a:solidFill>
                  <a:schemeClr val="bg1">
                    <a:lumMod val="90000"/>
                    <a:lumOff val="10000"/>
                  </a:schemeClr>
                </a:solidFill>
              </a:rPr>
              <a:t>3</a:t>
            </a:r>
            <a:r>
              <a:rPr lang="en-GB" sz="1400" b="1" baseline="30000" dirty="0">
                <a:solidFill>
                  <a:schemeClr val="bg1">
                    <a:lumMod val="90000"/>
                    <a:lumOff val="10000"/>
                  </a:schemeClr>
                </a:solidFill>
              </a:rPr>
              <a:t>rd</a:t>
            </a:r>
            <a:r>
              <a:rPr lang="en-GB" sz="1400" b="1" dirty="0">
                <a:solidFill>
                  <a:schemeClr val="bg1">
                    <a:lumMod val="90000"/>
                    <a:lumOff val="10000"/>
                  </a:schemeClr>
                </a:solidFill>
              </a:rPr>
              <a:t> wave – 1990’s</a:t>
            </a:r>
          </a:p>
          <a:p>
            <a:endParaRPr lang="en-GB" sz="1400" dirty="0">
              <a:solidFill>
                <a:schemeClr val="bg1">
                  <a:lumMod val="90000"/>
                  <a:lumOff val="10000"/>
                </a:schemeClr>
              </a:solidFill>
            </a:endParaRPr>
          </a:p>
          <a:p>
            <a:r>
              <a:rPr lang="en-GB" sz="1400" dirty="0">
                <a:solidFill>
                  <a:schemeClr val="bg1">
                    <a:lumMod val="90000"/>
                    <a:lumOff val="10000"/>
                  </a:schemeClr>
                </a:solidFill>
              </a:rPr>
              <a:t>Response to failures since the second wave of feminism. The second wave was over-biased towards upper middle-class white women. Third wave sees women’s lives as intersectional, and must consider all factors in </a:t>
            </a:r>
            <a:r>
              <a:rPr lang="en-GB" sz="1400" dirty="0" err="1">
                <a:solidFill>
                  <a:schemeClr val="bg1">
                    <a:lumMod val="90000"/>
                    <a:lumOff val="10000"/>
                  </a:schemeClr>
                </a:solidFill>
              </a:rPr>
              <a:t>someones</a:t>
            </a:r>
            <a:r>
              <a:rPr lang="en-GB" sz="1400" dirty="0">
                <a:solidFill>
                  <a:schemeClr val="bg1">
                    <a:lumMod val="90000"/>
                    <a:lumOff val="10000"/>
                  </a:schemeClr>
                </a:solidFill>
              </a:rPr>
              <a:t> life – ethnicity, gender, class, religion, race and nationality. This makes feminism for everyone.</a:t>
            </a:r>
          </a:p>
          <a:p>
            <a:r>
              <a:rPr lang="en-GB" sz="1400" dirty="0">
                <a:solidFill>
                  <a:schemeClr val="bg1">
                    <a:lumMod val="90000"/>
                    <a:lumOff val="10000"/>
                  </a:schemeClr>
                </a:solidFill>
              </a:rPr>
              <a:t>This wave rejected the mentalities of the other two waves and made feminism available for everyone. Many people consider wave 1 and 2 advances ‘Universal Feminism’ as excluding LGBTQ communities. </a:t>
            </a:r>
          </a:p>
        </p:txBody>
      </p:sp>
      <p:sp>
        <p:nvSpPr>
          <p:cNvPr id="3" name="TextBox 2"/>
          <p:cNvSpPr txBox="1"/>
          <p:nvPr/>
        </p:nvSpPr>
        <p:spPr>
          <a:xfrm>
            <a:off x="8454045" y="4671753"/>
            <a:ext cx="3657600" cy="369332"/>
          </a:xfrm>
          <a:prstGeom prst="rect">
            <a:avLst/>
          </a:prstGeom>
          <a:noFill/>
        </p:spPr>
        <p:txBody>
          <a:bodyPr wrap="square" rtlCol="0">
            <a:spAutoFit/>
          </a:bodyPr>
          <a:lstStyle/>
          <a:p>
            <a:r>
              <a:rPr lang="en-GB" dirty="0"/>
              <a:t>(Ohio Humanities, 2018; Hall, 2018)</a:t>
            </a:r>
          </a:p>
        </p:txBody>
      </p:sp>
    </p:spTree>
    <p:extLst>
      <p:ext uri="{BB962C8B-B14F-4D97-AF65-F5344CB8AC3E}">
        <p14:creationId xmlns:p14="http://schemas.microsoft.com/office/powerpoint/2010/main" val="2917771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Timeline of Feminism </a:t>
            </a:r>
          </a:p>
        </p:txBody>
      </p:sp>
      <p:sp>
        <p:nvSpPr>
          <p:cNvPr id="3" name="Subtitle 2"/>
          <p:cNvSpPr>
            <a:spLocks noGrp="1"/>
          </p:cNvSpPr>
          <p:nvPr>
            <p:ph type="subTitle" idx="1"/>
          </p:nvPr>
        </p:nvSpPr>
        <p:spPr/>
        <p:txBody>
          <a:bodyPr/>
          <a:lstStyle/>
          <a:p>
            <a:r>
              <a:rPr lang="en-GB" dirty="0"/>
              <a:t>Equality for Women</a:t>
            </a:r>
          </a:p>
        </p:txBody>
      </p:sp>
      <p:sp>
        <p:nvSpPr>
          <p:cNvPr id="5" name="Rectangle 1"/>
          <p:cNvSpPr>
            <a:spLocks noChangeArrowheads="1"/>
          </p:cNvSpPr>
          <p:nvPr/>
        </p:nvSpPr>
        <p:spPr bwMode="auto">
          <a:xfrm>
            <a:off x="3100647" y="344270"/>
            <a:ext cx="9002683" cy="3693319"/>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dirty="0">
                <a:ln>
                  <a:noFill/>
                </a:ln>
                <a:solidFill>
                  <a:srgbClr val="121212"/>
                </a:solidFill>
                <a:effectLst/>
                <a:latin typeface="Guardian Text Egyptian Web"/>
              </a:rPr>
              <a:t>1903</a:t>
            </a:r>
            <a:r>
              <a:rPr kumimoji="0" lang="en-US" altLang="en-US" sz="1200" b="0" i="0" u="none" strike="noStrike" cap="none" normalizeH="0" baseline="0" dirty="0">
                <a:ln>
                  <a:noFill/>
                </a:ln>
                <a:solidFill>
                  <a:srgbClr val="121212"/>
                </a:solidFill>
                <a:effectLst/>
                <a:latin typeface="Guardian Text Egyptian Web"/>
              </a:rPr>
              <a:t> </a:t>
            </a:r>
            <a:r>
              <a:rPr lang="en-US" altLang="en-US" sz="1200" dirty="0"/>
              <a:t> </a:t>
            </a:r>
            <a:r>
              <a:rPr kumimoji="0" lang="en-US" altLang="en-US" sz="1200" b="0" i="0" u="none" strike="noStrike" cap="none" normalizeH="0" baseline="0" dirty="0">
                <a:ln>
                  <a:noFill/>
                </a:ln>
                <a:solidFill>
                  <a:srgbClr val="121212"/>
                </a:solidFill>
                <a:effectLst/>
                <a:latin typeface="Guardian Text Egyptian Web"/>
              </a:rPr>
              <a:t>Emmeline Pankhurst founds the Women's Social and Political Union (WSPU).</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dirty="0">
                <a:ln>
                  <a:noFill/>
                </a:ln>
                <a:solidFill>
                  <a:srgbClr val="121212"/>
                </a:solidFill>
                <a:effectLst/>
                <a:latin typeface="Guardian Text Egyptian Web"/>
              </a:rPr>
              <a:t>1906</a:t>
            </a:r>
            <a:r>
              <a:rPr lang="en-US" altLang="en-US" sz="1200" dirty="0">
                <a:solidFill>
                  <a:srgbClr val="121212"/>
                </a:solidFill>
                <a:latin typeface="Guardian Text Egyptian Web"/>
              </a:rPr>
              <a:t>  </a:t>
            </a:r>
            <a:r>
              <a:rPr kumimoji="0" lang="en-US" altLang="en-US" sz="1200" b="0" i="0" u="none" strike="noStrike" cap="none" normalizeH="0" baseline="0" dirty="0">
                <a:ln>
                  <a:noFill/>
                </a:ln>
                <a:solidFill>
                  <a:srgbClr val="121212"/>
                </a:solidFill>
                <a:effectLst/>
                <a:latin typeface="Guardian Text Egyptian Web"/>
              </a:rPr>
              <a:t>The word "suffragette" was first used to describe women campaigning for the right to vote.</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dirty="0">
                <a:ln>
                  <a:noFill/>
                </a:ln>
                <a:solidFill>
                  <a:srgbClr val="121212"/>
                </a:solidFill>
                <a:effectLst/>
                <a:latin typeface="Guardian Text Egyptian Web"/>
              </a:rPr>
              <a:t>1918</a:t>
            </a:r>
            <a:r>
              <a:rPr lang="en-US" altLang="en-US" sz="1200" dirty="0">
                <a:solidFill>
                  <a:srgbClr val="121212"/>
                </a:solidFill>
                <a:latin typeface="Guardian Text Egyptian Web"/>
              </a:rPr>
              <a:t>  </a:t>
            </a:r>
            <a:r>
              <a:rPr kumimoji="0" lang="en-US" altLang="en-US" sz="1200" b="0" i="0" u="none" strike="noStrike" cap="none" normalizeH="0" baseline="0" dirty="0">
                <a:ln>
                  <a:noFill/>
                </a:ln>
                <a:solidFill>
                  <a:srgbClr val="121212"/>
                </a:solidFill>
                <a:effectLst/>
                <a:latin typeface="Guardian Text Egyptian Web"/>
              </a:rPr>
              <a:t>Representation of the people bill, doubles the electorate, giving the parliamentary vote to about six million women.</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dirty="0">
                <a:ln>
                  <a:noFill/>
                </a:ln>
                <a:solidFill>
                  <a:srgbClr val="121212"/>
                </a:solidFill>
                <a:effectLst/>
                <a:latin typeface="Guardian Text Egyptian Web"/>
              </a:rPr>
              <a:t>1919</a:t>
            </a:r>
            <a:r>
              <a:rPr lang="en-US" altLang="en-US" sz="1200" dirty="0">
                <a:solidFill>
                  <a:srgbClr val="121212"/>
                </a:solidFill>
                <a:latin typeface="Guardian Text Egyptian Web"/>
              </a:rPr>
              <a:t>  </a:t>
            </a:r>
            <a:r>
              <a:rPr kumimoji="0" lang="en-US" altLang="en-US" sz="1200" b="0" i="0" u="none" strike="noStrike" cap="none" normalizeH="0" baseline="0" dirty="0">
                <a:ln>
                  <a:noFill/>
                </a:ln>
                <a:solidFill>
                  <a:srgbClr val="121212"/>
                </a:solidFill>
                <a:effectLst/>
                <a:latin typeface="Guardian Text Egyptian Web"/>
              </a:rPr>
              <a:t>Nancy Astor becomes the first woman to take her seat in the House of Commons.</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dirty="0">
                <a:ln>
                  <a:noFill/>
                </a:ln>
                <a:solidFill>
                  <a:srgbClr val="121212"/>
                </a:solidFill>
                <a:effectLst/>
                <a:latin typeface="Guardian Text Egyptian Web"/>
              </a:rPr>
              <a:t>1928</a:t>
            </a:r>
            <a:r>
              <a:rPr lang="en-US" altLang="en-US" sz="1200" dirty="0">
                <a:solidFill>
                  <a:srgbClr val="121212"/>
                </a:solidFill>
                <a:latin typeface="Guardian Text Egyptian Web"/>
              </a:rPr>
              <a:t>  </a:t>
            </a:r>
            <a:r>
              <a:rPr kumimoji="0" lang="en-US" altLang="en-US" sz="1200" b="0" i="0" u="none" strike="noStrike" cap="none" normalizeH="0" baseline="0" dirty="0">
                <a:ln>
                  <a:noFill/>
                </a:ln>
                <a:solidFill>
                  <a:srgbClr val="121212"/>
                </a:solidFill>
                <a:effectLst/>
                <a:latin typeface="Guardian Text Egyptian Web"/>
              </a:rPr>
              <a:t>Women given the vote at the age of 21 - the same as men.</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dirty="0">
                <a:ln>
                  <a:noFill/>
                </a:ln>
                <a:solidFill>
                  <a:srgbClr val="121212"/>
                </a:solidFill>
                <a:effectLst/>
                <a:latin typeface="Guardian Text Egyptian Web"/>
              </a:rPr>
              <a:t>1929</a:t>
            </a:r>
            <a:r>
              <a:rPr lang="en-US" altLang="en-US" sz="1200" dirty="0">
                <a:solidFill>
                  <a:srgbClr val="121212"/>
                </a:solidFill>
                <a:latin typeface="Guardian Text Egyptian Web"/>
              </a:rPr>
              <a:t>  </a:t>
            </a:r>
            <a:r>
              <a:rPr kumimoji="0" lang="en-US" altLang="en-US" sz="1200" b="0" i="0" u="none" strike="noStrike" cap="none" normalizeH="0" baseline="0" dirty="0">
                <a:ln>
                  <a:noFill/>
                </a:ln>
                <a:solidFill>
                  <a:srgbClr val="121212"/>
                </a:solidFill>
                <a:effectLst/>
                <a:latin typeface="Guardian Text Egyptian Web"/>
              </a:rPr>
              <a:t>Margaret </a:t>
            </a:r>
            <a:r>
              <a:rPr kumimoji="0" lang="en-US" altLang="en-US" sz="1200" b="0" i="0" u="none" strike="noStrike" cap="none" normalizeH="0" baseline="0" dirty="0" err="1">
                <a:ln>
                  <a:noFill/>
                </a:ln>
                <a:solidFill>
                  <a:srgbClr val="121212"/>
                </a:solidFill>
                <a:effectLst/>
                <a:latin typeface="Guardian Text Egyptian Web"/>
              </a:rPr>
              <a:t>Bondfield</a:t>
            </a:r>
            <a:r>
              <a:rPr kumimoji="0" lang="en-US" altLang="en-US" sz="1200" b="0" i="0" u="none" strike="noStrike" cap="none" normalizeH="0" baseline="0" dirty="0">
                <a:ln>
                  <a:noFill/>
                </a:ln>
                <a:solidFill>
                  <a:srgbClr val="121212"/>
                </a:solidFill>
                <a:effectLst/>
                <a:latin typeface="Guardian Text Egyptian Web"/>
              </a:rPr>
              <a:t> becomes the first women cabinet minister.</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dirty="0">
                <a:ln>
                  <a:noFill/>
                </a:ln>
                <a:solidFill>
                  <a:srgbClr val="121212"/>
                </a:solidFill>
                <a:effectLst/>
                <a:latin typeface="Guardian Text Egyptian Web"/>
              </a:rPr>
              <a:t>1931</a:t>
            </a:r>
            <a:r>
              <a:rPr lang="en-US" altLang="en-US" sz="1200" dirty="0">
                <a:solidFill>
                  <a:srgbClr val="121212"/>
                </a:solidFill>
                <a:latin typeface="Guardian Text Egyptian Web"/>
              </a:rPr>
              <a:t>  </a:t>
            </a:r>
            <a:r>
              <a:rPr kumimoji="0" lang="en-US" altLang="en-US" sz="1200" b="0" i="0" u="none" strike="noStrike" cap="none" normalizeH="0" baseline="0" dirty="0">
                <a:ln>
                  <a:noFill/>
                </a:ln>
                <a:solidFill>
                  <a:srgbClr val="121212"/>
                </a:solidFill>
                <a:effectLst/>
                <a:latin typeface="Guardian Text Egyptian Web"/>
              </a:rPr>
              <a:t>Family Planning Association formed.</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dirty="0">
                <a:ln>
                  <a:noFill/>
                </a:ln>
                <a:solidFill>
                  <a:srgbClr val="121212"/>
                </a:solidFill>
                <a:effectLst/>
                <a:latin typeface="Guardian Text Egyptian Web"/>
              </a:rPr>
              <a:t>1945</a:t>
            </a:r>
            <a:r>
              <a:rPr lang="en-US" altLang="en-US" sz="1200" dirty="0">
                <a:solidFill>
                  <a:srgbClr val="121212"/>
                </a:solidFill>
                <a:latin typeface="Guardian Text Egyptian Web"/>
              </a:rPr>
              <a:t>  </a:t>
            </a:r>
            <a:r>
              <a:rPr kumimoji="0" lang="en-US" altLang="en-US" sz="1200" b="0" i="0" u="none" strike="noStrike" cap="none" normalizeH="0" baseline="0" dirty="0">
                <a:ln>
                  <a:noFill/>
                </a:ln>
                <a:solidFill>
                  <a:srgbClr val="121212"/>
                </a:solidFill>
                <a:effectLst/>
                <a:latin typeface="Guardian Text Egyptian Web"/>
              </a:rPr>
              <a:t>By the end of the war there were 460,000 women in the military and over 6.5 million in civilian war work.</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dirty="0">
                <a:ln>
                  <a:noFill/>
                </a:ln>
                <a:solidFill>
                  <a:srgbClr val="121212"/>
                </a:solidFill>
                <a:effectLst/>
                <a:latin typeface="Guardian Text Egyptian Web"/>
              </a:rPr>
              <a:t>1967</a:t>
            </a:r>
            <a:r>
              <a:rPr lang="en-US" altLang="en-US" sz="1200" dirty="0">
                <a:solidFill>
                  <a:srgbClr val="121212"/>
                </a:solidFill>
                <a:latin typeface="Guardian Text Egyptian Web"/>
              </a:rPr>
              <a:t>  </a:t>
            </a:r>
            <a:r>
              <a:rPr kumimoji="0" lang="en-US" altLang="en-US" sz="1200" b="0" i="0" u="none" strike="noStrike" cap="none" normalizeH="0" baseline="0" dirty="0">
                <a:ln>
                  <a:noFill/>
                </a:ln>
                <a:solidFill>
                  <a:srgbClr val="121212"/>
                </a:solidFill>
                <a:effectLst/>
                <a:latin typeface="Guardian Text Egyptian Web"/>
              </a:rPr>
              <a:t>Abortion Act introduced.</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dirty="0">
                <a:ln>
                  <a:noFill/>
                </a:ln>
                <a:solidFill>
                  <a:srgbClr val="121212"/>
                </a:solidFill>
                <a:effectLst/>
                <a:latin typeface="Guardian Text Egyptian Web"/>
              </a:rPr>
              <a:t>1970</a:t>
            </a:r>
            <a:r>
              <a:rPr lang="en-US" altLang="en-US" sz="1200" dirty="0">
                <a:solidFill>
                  <a:srgbClr val="121212"/>
                </a:solidFill>
                <a:latin typeface="Guardian Text Egyptian Web"/>
              </a:rPr>
              <a:t>  </a:t>
            </a:r>
            <a:r>
              <a:rPr kumimoji="0" lang="en-US" altLang="en-US" sz="1200" b="0" i="0" u="none" strike="noStrike" cap="none" normalizeH="0" baseline="0" dirty="0">
                <a:ln>
                  <a:noFill/>
                </a:ln>
                <a:solidFill>
                  <a:srgbClr val="121212"/>
                </a:solidFill>
                <a:effectLst/>
                <a:latin typeface="Guardian Text Egyptian Web"/>
              </a:rPr>
              <a:t>The first British conference of the Women's Liberation Movement in Oxford resolved to press for employment legislation.</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dirty="0">
                <a:ln>
                  <a:noFill/>
                </a:ln>
                <a:solidFill>
                  <a:srgbClr val="121212"/>
                </a:solidFill>
                <a:effectLst/>
                <a:latin typeface="Guardian Text Egyptian Web"/>
              </a:rPr>
              <a:t>1970</a:t>
            </a:r>
            <a:r>
              <a:rPr lang="en-US" altLang="en-US" sz="1200" dirty="0">
                <a:solidFill>
                  <a:srgbClr val="121212"/>
                </a:solidFill>
                <a:latin typeface="Guardian Text Egyptian Web"/>
              </a:rPr>
              <a:t>  </a:t>
            </a:r>
            <a:r>
              <a:rPr kumimoji="0" lang="en-US" altLang="en-US" sz="1200" b="0" i="0" u="none" strike="noStrike" cap="none" normalizeH="0" baseline="0" dirty="0">
                <a:ln>
                  <a:noFill/>
                </a:ln>
                <a:solidFill>
                  <a:srgbClr val="121212"/>
                </a:solidFill>
                <a:effectLst/>
                <a:latin typeface="Guardian Text Egyptian Web"/>
              </a:rPr>
              <a:t>The Female Eunuch by Germaine Greer and The Second Sex by Simone de Beauvoir published.</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dirty="0">
                <a:ln>
                  <a:noFill/>
                </a:ln>
                <a:solidFill>
                  <a:srgbClr val="121212"/>
                </a:solidFill>
                <a:effectLst/>
                <a:latin typeface="Guardian Text Egyptian Web"/>
              </a:rPr>
              <a:t>1972</a:t>
            </a:r>
            <a:r>
              <a:rPr lang="en-US" altLang="en-US" sz="1200" dirty="0">
                <a:solidFill>
                  <a:srgbClr val="121212"/>
                </a:solidFill>
                <a:latin typeface="Guardian Text Egyptian Web"/>
              </a:rPr>
              <a:t>  </a:t>
            </a:r>
            <a:r>
              <a:rPr kumimoji="0" lang="en-US" altLang="en-US" sz="1200" b="0" i="0" u="none" strike="noStrike" cap="none" normalizeH="0" baseline="0" dirty="0">
                <a:ln>
                  <a:noFill/>
                </a:ln>
                <a:solidFill>
                  <a:srgbClr val="121212"/>
                </a:solidFill>
                <a:effectLst/>
                <a:latin typeface="Guardian Text Egyptian Web"/>
              </a:rPr>
              <a:t>Cosmopolitan magazine launched in Britain.</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dirty="0">
                <a:ln>
                  <a:noFill/>
                </a:ln>
                <a:solidFill>
                  <a:srgbClr val="121212"/>
                </a:solidFill>
                <a:effectLst/>
                <a:latin typeface="Guardian Text Egyptian Web"/>
              </a:rPr>
              <a:t>1973</a:t>
            </a:r>
            <a:r>
              <a:rPr lang="en-US" altLang="en-US" sz="1200" dirty="0">
                <a:solidFill>
                  <a:srgbClr val="121212"/>
                </a:solidFill>
                <a:latin typeface="Guardian Text Egyptian Web"/>
              </a:rPr>
              <a:t>  </a:t>
            </a:r>
            <a:r>
              <a:rPr kumimoji="0" lang="en-US" altLang="en-US" sz="1200" b="0" i="0" u="none" strike="noStrike" cap="none" normalizeH="0" baseline="0" dirty="0">
                <a:ln>
                  <a:noFill/>
                </a:ln>
                <a:solidFill>
                  <a:srgbClr val="121212"/>
                </a:solidFill>
                <a:effectLst/>
                <a:latin typeface="Guardian Text Egyptian Web"/>
              </a:rPr>
              <a:t>Carmen </a:t>
            </a:r>
            <a:r>
              <a:rPr kumimoji="0" lang="en-US" altLang="en-US" sz="1200" b="0" i="0" u="none" strike="noStrike" cap="none" normalizeH="0" baseline="0" dirty="0" err="1">
                <a:ln>
                  <a:noFill/>
                </a:ln>
                <a:solidFill>
                  <a:srgbClr val="121212"/>
                </a:solidFill>
                <a:effectLst/>
                <a:latin typeface="Guardian Text Egyptian Web"/>
              </a:rPr>
              <a:t>Calil</a:t>
            </a:r>
            <a:r>
              <a:rPr kumimoji="0" lang="en-US" altLang="en-US" sz="1200" b="0" i="0" u="none" strike="noStrike" cap="none" normalizeH="0" baseline="0" dirty="0">
                <a:ln>
                  <a:noFill/>
                </a:ln>
                <a:solidFill>
                  <a:srgbClr val="121212"/>
                </a:solidFill>
                <a:effectLst/>
                <a:latin typeface="Guardian Text Egyptian Web"/>
              </a:rPr>
              <a:t> forms the first feminist publishing house, Virago.</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dirty="0">
                <a:ln>
                  <a:noFill/>
                </a:ln>
                <a:solidFill>
                  <a:srgbClr val="121212"/>
                </a:solidFill>
                <a:effectLst/>
                <a:latin typeface="Guardian Text Egyptian Web"/>
              </a:rPr>
              <a:t>1975</a:t>
            </a:r>
            <a:r>
              <a:rPr lang="en-US" altLang="en-US" sz="1200" dirty="0">
                <a:solidFill>
                  <a:srgbClr val="121212"/>
                </a:solidFill>
                <a:latin typeface="Guardian Text Egyptian Web"/>
              </a:rPr>
              <a:t>  </a:t>
            </a:r>
            <a:r>
              <a:rPr kumimoji="0" lang="en-US" altLang="en-US" sz="1200" b="0" i="0" u="none" strike="noStrike" cap="none" normalizeH="0" baseline="0" dirty="0">
                <a:ln>
                  <a:noFill/>
                </a:ln>
                <a:solidFill>
                  <a:srgbClr val="121212"/>
                </a:solidFill>
                <a:effectLst/>
                <a:latin typeface="Guardian Text Egyptian Web"/>
              </a:rPr>
              <a:t>The Equal Pay Act and Sex Discrimination Act come into effect and equal opportunities commission established.</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dirty="0">
                <a:ln>
                  <a:noFill/>
                </a:ln>
                <a:solidFill>
                  <a:srgbClr val="121212"/>
                </a:solidFill>
                <a:effectLst/>
                <a:latin typeface="Guardian Text Egyptian Web"/>
              </a:rPr>
              <a:t>1983</a:t>
            </a:r>
            <a:r>
              <a:rPr lang="en-US" altLang="en-US" sz="1200" dirty="0">
                <a:solidFill>
                  <a:srgbClr val="121212"/>
                </a:solidFill>
                <a:latin typeface="Guardian Text Egyptian Web"/>
              </a:rPr>
              <a:t>  </a:t>
            </a:r>
            <a:r>
              <a:rPr kumimoji="0" lang="en-US" altLang="en-US" sz="1200" b="0" i="0" u="none" strike="noStrike" cap="none" normalizeH="0" baseline="0" dirty="0">
                <a:ln>
                  <a:noFill/>
                </a:ln>
                <a:solidFill>
                  <a:srgbClr val="121212"/>
                </a:solidFill>
                <a:effectLst/>
                <a:latin typeface="Guardian Text Egyptian Web"/>
              </a:rPr>
              <a:t>Equal Pay for Work of Equal Value Amendment for the Equal Pay Act.</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dirty="0">
                <a:ln>
                  <a:noFill/>
                </a:ln>
                <a:solidFill>
                  <a:srgbClr val="121212"/>
                </a:solidFill>
                <a:effectLst/>
                <a:latin typeface="Guardian Text Egyptian Web"/>
              </a:rPr>
              <a:t>1986</a:t>
            </a:r>
            <a:r>
              <a:rPr lang="en-US" altLang="en-US" sz="1200" dirty="0">
                <a:solidFill>
                  <a:srgbClr val="121212"/>
                </a:solidFill>
                <a:latin typeface="Guardian Text Egyptian Web"/>
              </a:rPr>
              <a:t>  </a:t>
            </a:r>
            <a:r>
              <a:rPr kumimoji="0" lang="en-US" altLang="en-US" sz="1200" b="0" i="0" u="none" strike="noStrike" cap="none" normalizeH="0" baseline="0" dirty="0">
                <a:ln>
                  <a:noFill/>
                </a:ln>
                <a:solidFill>
                  <a:srgbClr val="121212"/>
                </a:solidFill>
                <a:effectLst/>
                <a:latin typeface="Guardian Text Egyptian Web"/>
              </a:rPr>
              <a:t>Scottish law lords ruled for the first time that sexual harassment is sex discrimination that can be challenged under the law.</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dirty="0">
                <a:ln>
                  <a:noFill/>
                </a:ln>
                <a:solidFill>
                  <a:srgbClr val="121212"/>
                </a:solidFill>
                <a:effectLst/>
                <a:latin typeface="Guardian Text Egyptian Web"/>
              </a:rPr>
              <a:t>1994</a:t>
            </a:r>
            <a:r>
              <a:rPr lang="en-US" altLang="en-US" sz="1200" dirty="0">
                <a:solidFill>
                  <a:srgbClr val="121212"/>
                </a:solidFill>
                <a:latin typeface="Guardian Text Egyptian Web"/>
              </a:rPr>
              <a:t>  </a:t>
            </a:r>
            <a:r>
              <a:rPr kumimoji="0" lang="en-US" altLang="en-US" sz="1200" b="0" i="0" u="none" strike="noStrike" cap="none" normalizeH="0" baseline="0" dirty="0">
                <a:ln>
                  <a:noFill/>
                </a:ln>
                <a:solidFill>
                  <a:srgbClr val="121212"/>
                </a:solidFill>
                <a:effectLst/>
                <a:latin typeface="Guardian Text Egyptian Web"/>
              </a:rPr>
              <a:t>Trade Union reform and Employment Rights Act guarantees every working woman the right to maternity leave for the first time.</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dirty="0">
                <a:ln>
                  <a:noFill/>
                </a:ln>
                <a:solidFill>
                  <a:srgbClr val="121212"/>
                </a:solidFill>
                <a:effectLst/>
                <a:latin typeface="Guardian Text Egyptian Web"/>
              </a:rPr>
              <a:t>1997</a:t>
            </a:r>
            <a:r>
              <a:rPr lang="en-US" altLang="en-US" sz="1200" dirty="0">
                <a:solidFill>
                  <a:srgbClr val="121212"/>
                </a:solidFill>
                <a:latin typeface="Guardian Text Egyptian Web"/>
              </a:rPr>
              <a:t>  </a:t>
            </a:r>
            <a:r>
              <a:rPr kumimoji="0" lang="en-US" altLang="en-US" sz="1200" b="0" i="0" u="none" strike="noStrike" cap="none" normalizeH="0" baseline="0" dirty="0">
                <a:ln>
                  <a:noFill/>
                </a:ln>
                <a:solidFill>
                  <a:srgbClr val="121212"/>
                </a:solidFill>
                <a:effectLst/>
                <a:latin typeface="Guardian Text Egyptian Web"/>
              </a:rPr>
              <a:t>120 women win seats in the general election.</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dirty="0">
                <a:ln>
                  <a:noFill/>
                </a:ln>
                <a:solidFill>
                  <a:srgbClr val="121212"/>
                </a:solidFill>
                <a:effectLst/>
                <a:latin typeface="Guardian Text Egyptian Web"/>
              </a:rPr>
              <a:t>2001</a:t>
            </a:r>
            <a:r>
              <a:rPr lang="en-US" altLang="en-US" sz="1200" dirty="0">
                <a:solidFill>
                  <a:srgbClr val="121212"/>
                </a:solidFill>
                <a:latin typeface="Guardian Text Egyptian Web"/>
              </a:rPr>
              <a:t>  </a:t>
            </a:r>
            <a:r>
              <a:rPr kumimoji="0" lang="en-US" altLang="en-US" sz="1200" b="0" i="0" u="none" strike="noStrike" cap="none" normalizeH="0" baseline="0" dirty="0">
                <a:ln>
                  <a:noFill/>
                </a:ln>
                <a:solidFill>
                  <a:srgbClr val="121212"/>
                </a:solidFill>
                <a:effectLst/>
                <a:latin typeface="Guardian Text Egyptian Web"/>
              </a:rPr>
              <a:t>Government introduces bill to improve women's political representation.</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dirty="0">
                <a:ln>
                  <a:noFill/>
                </a:ln>
                <a:solidFill>
                  <a:srgbClr val="121212"/>
                </a:solidFill>
                <a:effectLst/>
                <a:latin typeface="Guardian Text Egyptian Web"/>
              </a:rPr>
              <a:t>2003</a:t>
            </a:r>
            <a:r>
              <a:rPr lang="en-US" altLang="en-US" sz="1200" dirty="0">
                <a:solidFill>
                  <a:srgbClr val="121212"/>
                </a:solidFill>
                <a:latin typeface="Guardian Text Egyptian Web"/>
              </a:rPr>
              <a:t>  Gender </a:t>
            </a:r>
            <a:r>
              <a:rPr kumimoji="0" lang="en-US" altLang="en-US" sz="1200" b="0" i="0" u="none" strike="noStrike" cap="none" normalizeH="0" baseline="0" dirty="0">
                <a:ln>
                  <a:noFill/>
                </a:ln>
                <a:solidFill>
                  <a:srgbClr val="121212"/>
                </a:solidFill>
                <a:effectLst/>
                <a:latin typeface="Guardian Text Egyptian Web"/>
              </a:rPr>
              <a:t>pay gap still at 19%.</a:t>
            </a:r>
            <a:endParaRPr kumimoji="0" lang="en-US" altLang="en-US" sz="1200" b="0" i="0" u="none" strike="noStrike" cap="none" normalizeH="0" baseline="0" dirty="0">
              <a:ln>
                <a:noFill/>
              </a:ln>
              <a:solidFill>
                <a:schemeClr val="tx1"/>
              </a:solidFill>
              <a:effectLst/>
            </a:endParaRPr>
          </a:p>
        </p:txBody>
      </p:sp>
      <p:sp>
        <p:nvSpPr>
          <p:cNvPr id="6" name="TextBox 5"/>
          <p:cNvSpPr txBox="1"/>
          <p:nvPr/>
        </p:nvSpPr>
        <p:spPr>
          <a:xfrm>
            <a:off x="9875520" y="4037589"/>
            <a:ext cx="2227810" cy="369332"/>
          </a:xfrm>
          <a:prstGeom prst="rect">
            <a:avLst/>
          </a:prstGeom>
          <a:noFill/>
        </p:spPr>
        <p:txBody>
          <a:bodyPr wrap="square" rtlCol="0">
            <a:spAutoFit/>
          </a:bodyPr>
          <a:lstStyle/>
          <a:p>
            <a:r>
              <a:rPr lang="en-GB" dirty="0"/>
              <a:t>(The Guardian, 2003)</a:t>
            </a:r>
          </a:p>
        </p:txBody>
      </p:sp>
      <p:pic>
        <p:nvPicPr>
          <p:cNvPr id="1028" name="Picture 4" descr="Leading the Way out of the (Silicon) Valley of 'Gender Inequality' "/>
          <p:cNvPicPr>
            <a:picLocks noChangeAspect="1" noChangeArrowheads="1"/>
          </p:cNvPicPr>
          <p:nvPr/>
        </p:nvPicPr>
        <p:blipFill rotWithShape="1">
          <a:blip r:embed="rId2">
            <a:extLst>
              <a:ext uri="{28A0092B-C50C-407E-A947-70E740481C1C}">
                <a14:useLocalDpi xmlns:a14="http://schemas.microsoft.com/office/drawing/2010/main" val="0"/>
              </a:ext>
            </a:extLst>
          </a:blip>
          <a:srcRect l="5559" t="1871" r="6952" b="-1871"/>
          <a:stretch/>
        </p:blipFill>
        <p:spPr bwMode="auto">
          <a:xfrm rot="16200000">
            <a:off x="-656338" y="1343395"/>
            <a:ext cx="4663443" cy="26651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760911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24127" y="370747"/>
            <a:ext cx="9720072" cy="1499616"/>
          </a:xfrm>
        </p:spPr>
        <p:txBody>
          <a:bodyPr/>
          <a:lstStyle/>
          <a:p>
            <a:r>
              <a:rPr lang="en-GB" dirty="0"/>
              <a:t>4</a:t>
            </a:r>
            <a:r>
              <a:rPr lang="en-GB" baseline="30000" dirty="0"/>
              <a:t>th</a:t>
            </a:r>
            <a:r>
              <a:rPr lang="en-GB" dirty="0"/>
              <a:t> Wave Feminism</a:t>
            </a:r>
          </a:p>
        </p:txBody>
      </p:sp>
      <p:sp>
        <p:nvSpPr>
          <p:cNvPr id="3" name="Content Placeholder 2"/>
          <p:cNvSpPr>
            <a:spLocks noGrp="1"/>
          </p:cNvSpPr>
          <p:nvPr>
            <p:ph idx="1"/>
          </p:nvPr>
        </p:nvSpPr>
        <p:spPr>
          <a:xfrm>
            <a:off x="2370789" y="1762296"/>
            <a:ext cx="9720073" cy="4979323"/>
          </a:xfrm>
        </p:spPr>
        <p:txBody>
          <a:bodyPr>
            <a:normAutofit fontScale="77500" lnSpcReduction="20000"/>
          </a:bodyPr>
          <a:lstStyle/>
          <a:p>
            <a:r>
              <a:rPr lang="en-GB" dirty="0"/>
              <a:t>In a modern connected world it is easier for people to connect and talk about gender inequality.</a:t>
            </a:r>
          </a:p>
          <a:p>
            <a:pPr marL="0" indent="0">
              <a:buNone/>
            </a:pPr>
            <a:endParaRPr lang="en-GB" dirty="0"/>
          </a:p>
          <a:p>
            <a:r>
              <a:rPr lang="en-GB" dirty="0"/>
              <a:t>Concentrates not on </a:t>
            </a:r>
            <a:r>
              <a:rPr lang="en-GB" u="sng" dirty="0"/>
              <a:t>legal</a:t>
            </a:r>
            <a:r>
              <a:rPr lang="en-GB" dirty="0"/>
              <a:t> equality anymore</a:t>
            </a:r>
          </a:p>
          <a:p>
            <a:endParaRPr lang="en-GB" dirty="0"/>
          </a:p>
          <a:p>
            <a:r>
              <a:rPr lang="en-GB" dirty="0"/>
              <a:t>Now centred on fields of discrimination against women and inequality.</a:t>
            </a:r>
          </a:p>
          <a:p>
            <a:endParaRPr lang="en-GB" dirty="0"/>
          </a:p>
          <a:p>
            <a:r>
              <a:rPr lang="en-GB" dirty="0"/>
              <a:t>Implicit Bias -  unintentional and automatic mental associations based on gender, stemming from traditions, norms, values, culture and/or experience.</a:t>
            </a:r>
          </a:p>
          <a:p>
            <a:endParaRPr lang="en-GB" dirty="0"/>
          </a:p>
          <a:p>
            <a:r>
              <a:rPr lang="en-GB" dirty="0"/>
              <a:t>Everyday sexism (Bates, 2014) – a book of women’s experiences of sexism in modern society.</a:t>
            </a:r>
          </a:p>
          <a:p>
            <a:endParaRPr lang="en-GB" dirty="0"/>
          </a:p>
          <a:p>
            <a:r>
              <a:rPr lang="en-GB" dirty="0"/>
              <a:t>Hashtag Activism </a:t>
            </a:r>
          </a:p>
          <a:p>
            <a:endParaRPr lang="en-GB" dirty="0"/>
          </a:p>
          <a:p>
            <a:r>
              <a:rPr lang="en-GB" dirty="0"/>
              <a:t>The Internet is playing a major role in 4</a:t>
            </a:r>
            <a:r>
              <a:rPr lang="en-GB" baseline="30000" dirty="0"/>
              <a:t>th</a:t>
            </a:r>
            <a:r>
              <a:rPr lang="en-GB" dirty="0"/>
              <a:t> Wave Feminism</a:t>
            </a:r>
          </a:p>
          <a:p>
            <a:endParaRPr lang="en-GB" dirty="0"/>
          </a:p>
          <a:p>
            <a:endParaRPr lang="en-GB" dirty="0"/>
          </a:p>
        </p:txBody>
      </p:sp>
      <p:sp>
        <p:nvSpPr>
          <p:cNvPr id="5" name="TextBox 4"/>
          <p:cNvSpPr txBox="1"/>
          <p:nvPr/>
        </p:nvSpPr>
        <p:spPr>
          <a:xfrm>
            <a:off x="8720050" y="5602778"/>
            <a:ext cx="3582786" cy="923330"/>
          </a:xfrm>
          <a:prstGeom prst="rect">
            <a:avLst/>
          </a:prstGeom>
          <a:noFill/>
        </p:spPr>
        <p:txBody>
          <a:bodyPr wrap="square" rtlCol="0">
            <a:spAutoFit/>
          </a:bodyPr>
          <a:lstStyle/>
          <a:p>
            <a:r>
              <a:rPr lang="en-GB" dirty="0"/>
              <a:t>(Abrahams, 2017; Bates, 2014; International Labour Organization, 2017) </a:t>
            </a:r>
          </a:p>
        </p:txBody>
      </p:sp>
    </p:spTree>
    <p:extLst>
      <p:ext uri="{BB962C8B-B14F-4D97-AF65-F5344CB8AC3E}">
        <p14:creationId xmlns:p14="http://schemas.microsoft.com/office/powerpoint/2010/main" val="38277941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Cultural ideas of women and equality</a:t>
            </a:r>
          </a:p>
        </p:txBody>
      </p:sp>
      <p:sp>
        <p:nvSpPr>
          <p:cNvPr id="3" name="Content Placeholder 2"/>
          <p:cNvSpPr>
            <a:spLocks noGrp="1"/>
          </p:cNvSpPr>
          <p:nvPr>
            <p:ph idx="1"/>
          </p:nvPr>
        </p:nvSpPr>
        <p:spPr/>
        <p:txBody>
          <a:bodyPr>
            <a:normAutofit fontScale="77500" lnSpcReduction="20000"/>
          </a:bodyPr>
          <a:lstStyle/>
          <a:p>
            <a:r>
              <a:rPr lang="en-GB" dirty="0"/>
              <a:t>Ideas and expectations about gender appropriate behaviour and interrelationships between the two are formed by culture.</a:t>
            </a:r>
          </a:p>
          <a:p>
            <a:r>
              <a:rPr lang="en-GB" dirty="0"/>
              <a:t>Gender ideas in a culture shape how that culture views being male or female, and how you should act.</a:t>
            </a:r>
          </a:p>
          <a:p>
            <a:r>
              <a:rPr lang="en-GB" dirty="0"/>
              <a:t>E.g. Cultures often have clear patterns of gender specific work roles.</a:t>
            </a:r>
          </a:p>
          <a:p>
            <a:r>
              <a:rPr lang="en-GB" dirty="0"/>
              <a:t>This applies to household duties and also in workplace.</a:t>
            </a:r>
          </a:p>
          <a:p>
            <a:r>
              <a:rPr lang="en-GB" dirty="0"/>
              <a:t>Throughout history a general pattern that has become prevalent in society is that women have less value, fewer resources to use, and therefore a limited influence.</a:t>
            </a:r>
          </a:p>
          <a:p>
            <a:endParaRPr lang="en-GB" dirty="0"/>
          </a:p>
          <a:p>
            <a:r>
              <a:rPr lang="en-GB" dirty="0"/>
              <a:t>Cultures are fluid and can change over time, they can continually renew and reshape.</a:t>
            </a:r>
          </a:p>
          <a:p>
            <a:r>
              <a:rPr lang="en-GB" dirty="0"/>
              <a:t>Globalization is causing cultural shifts in many societies as social and economic shifts happen.</a:t>
            </a:r>
          </a:p>
          <a:p>
            <a:r>
              <a:rPr lang="en-GB" dirty="0"/>
              <a:t>E.g. Purdah is a law in Bangladesh which often meant that only men were present in cities and business settings, with the increase in factory clothing and jobs women entered these roles and it became normal for female presence in these once exclusively male environments.</a:t>
            </a:r>
          </a:p>
        </p:txBody>
      </p:sp>
      <p:sp>
        <p:nvSpPr>
          <p:cNvPr id="4" name="TextBox 3"/>
          <p:cNvSpPr txBox="1"/>
          <p:nvPr/>
        </p:nvSpPr>
        <p:spPr>
          <a:xfrm>
            <a:off x="8844742" y="6234545"/>
            <a:ext cx="2493818" cy="369332"/>
          </a:xfrm>
          <a:prstGeom prst="rect">
            <a:avLst/>
          </a:prstGeom>
          <a:noFill/>
        </p:spPr>
        <p:txBody>
          <a:bodyPr wrap="square" rtlCol="0">
            <a:spAutoFit/>
          </a:bodyPr>
          <a:lstStyle/>
          <a:p>
            <a:r>
              <a:rPr lang="en-GB" dirty="0"/>
              <a:t>(</a:t>
            </a:r>
            <a:r>
              <a:rPr lang="en-GB" dirty="0" err="1"/>
              <a:t>Schalkwyk</a:t>
            </a:r>
            <a:r>
              <a:rPr lang="en-GB" dirty="0"/>
              <a:t>, 2000)</a:t>
            </a:r>
          </a:p>
        </p:txBody>
      </p:sp>
    </p:spTree>
    <p:extLst>
      <p:ext uri="{BB962C8B-B14F-4D97-AF65-F5344CB8AC3E}">
        <p14:creationId xmlns:p14="http://schemas.microsoft.com/office/powerpoint/2010/main" val="37324852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24128" y="335800"/>
            <a:ext cx="9720072" cy="1499616"/>
          </a:xfrm>
        </p:spPr>
        <p:txBody>
          <a:bodyPr/>
          <a:lstStyle/>
          <a:p>
            <a:r>
              <a:rPr lang="en-GB" dirty="0"/>
              <a:t>Gender </a:t>
            </a:r>
            <a:r>
              <a:rPr lang="en-GB" dirty="0" err="1"/>
              <a:t>PaY</a:t>
            </a:r>
            <a:r>
              <a:rPr lang="en-GB" dirty="0"/>
              <a:t> Gap</a:t>
            </a:r>
          </a:p>
        </p:txBody>
      </p:sp>
      <p:sp>
        <p:nvSpPr>
          <p:cNvPr id="3" name="Content Placeholder 2"/>
          <p:cNvSpPr>
            <a:spLocks noGrp="1"/>
          </p:cNvSpPr>
          <p:nvPr>
            <p:ph idx="1"/>
          </p:nvPr>
        </p:nvSpPr>
        <p:spPr>
          <a:xfrm>
            <a:off x="1024127" y="1330036"/>
            <a:ext cx="9720073" cy="4023360"/>
          </a:xfrm>
        </p:spPr>
        <p:txBody>
          <a:bodyPr/>
          <a:lstStyle/>
          <a:p>
            <a:r>
              <a:rPr lang="en-GB" dirty="0"/>
              <a:t>1975 Equal Pay Act</a:t>
            </a:r>
          </a:p>
          <a:p>
            <a:r>
              <a:rPr lang="en-GB" dirty="0"/>
              <a:t>Today there is still a massive difference in the pay that women receive for the same jobs that men do.</a:t>
            </a:r>
          </a:p>
          <a:p>
            <a:endParaRPr lang="en-GB" dirty="0"/>
          </a:p>
          <a:p>
            <a:endParaRPr lang="en-GB" dirty="0"/>
          </a:p>
          <a:p>
            <a:endParaRPr lang="en-GB" dirty="0"/>
          </a:p>
        </p:txBody>
      </p:sp>
      <p:pic>
        <p:nvPicPr>
          <p:cNvPr id="4" name="Picture 3"/>
          <p:cNvPicPr>
            <a:picLocks noChangeAspect="1"/>
          </p:cNvPicPr>
          <p:nvPr/>
        </p:nvPicPr>
        <p:blipFill>
          <a:blip r:embed="rId2"/>
          <a:stretch>
            <a:fillRect/>
          </a:stretch>
        </p:blipFill>
        <p:spPr>
          <a:xfrm>
            <a:off x="1162049" y="2552006"/>
            <a:ext cx="7046777" cy="4123114"/>
          </a:xfrm>
          <a:prstGeom prst="rect">
            <a:avLst/>
          </a:prstGeom>
        </p:spPr>
      </p:pic>
      <p:sp>
        <p:nvSpPr>
          <p:cNvPr id="5" name="TextBox 4"/>
          <p:cNvSpPr txBox="1"/>
          <p:nvPr/>
        </p:nvSpPr>
        <p:spPr>
          <a:xfrm>
            <a:off x="8545484" y="2552006"/>
            <a:ext cx="3341716" cy="2585323"/>
          </a:xfrm>
          <a:prstGeom prst="rect">
            <a:avLst/>
          </a:prstGeom>
          <a:noFill/>
        </p:spPr>
        <p:txBody>
          <a:bodyPr wrap="square" rtlCol="0">
            <a:spAutoFit/>
          </a:bodyPr>
          <a:lstStyle/>
          <a:p>
            <a:r>
              <a:rPr lang="en-GB" dirty="0"/>
              <a:t>The gap is closing, but only very slowly, and considering laws are in place to make pay equal this is not acceptable.</a:t>
            </a:r>
          </a:p>
          <a:p>
            <a:endParaRPr lang="en-GB" dirty="0"/>
          </a:p>
          <a:p>
            <a:r>
              <a:rPr lang="en-GB" dirty="0"/>
              <a:t>The only profession where women often get paid more than men is ‘company secretary’ a traditionally female role.</a:t>
            </a:r>
          </a:p>
        </p:txBody>
      </p:sp>
      <p:sp>
        <p:nvSpPr>
          <p:cNvPr id="6" name="TextBox 5"/>
          <p:cNvSpPr txBox="1"/>
          <p:nvPr/>
        </p:nvSpPr>
        <p:spPr>
          <a:xfrm>
            <a:off x="9027622" y="6001789"/>
            <a:ext cx="2535382" cy="369332"/>
          </a:xfrm>
          <a:prstGeom prst="rect">
            <a:avLst/>
          </a:prstGeom>
          <a:noFill/>
        </p:spPr>
        <p:txBody>
          <a:bodyPr wrap="square" rtlCol="0">
            <a:spAutoFit/>
          </a:bodyPr>
          <a:lstStyle/>
          <a:p>
            <a:r>
              <a:rPr lang="en-GB" dirty="0"/>
              <a:t>(</a:t>
            </a:r>
            <a:r>
              <a:rPr lang="en-GB" dirty="0" err="1"/>
              <a:t>WikiGender</a:t>
            </a:r>
            <a:r>
              <a:rPr lang="en-GB" dirty="0"/>
              <a:t>, 2015)</a:t>
            </a:r>
          </a:p>
        </p:txBody>
      </p:sp>
    </p:spTree>
    <p:extLst>
      <p:ext uri="{BB962C8B-B14F-4D97-AF65-F5344CB8AC3E}">
        <p14:creationId xmlns:p14="http://schemas.microsoft.com/office/powerpoint/2010/main" val="34856045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24128" y="292408"/>
            <a:ext cx="9720072" cy="1499616"/>
          </a:xfrm>
        </p:spPr>
        <p:txBody>
          <a:bodyPr/>
          <a:lstStyle/>
          <a:p>
            <a:r>
              <a:rPr lang="en-GB" dirty="0"/>
              <a:t>Women in high profile jobs</a:t>
            </a:r>
          </a:p>
        </p:txBody>
      </p:sp>
      <p:pic>
        <p:nvPicPr>
          <p:cNvPr id="4" name="Picture 3"/>
          <p:cNvPicPr>
            <a:picLocks noChangeAspect="1"/>
          </p:cNvPicPr>
          <p:nvPr/>
        </p:nvPicPr>
        <p:blipFill>
          <a:blip r:embed="rId2"/>
          <a:stretch>
            <a:fillRect/>
          </a:stretch>
        </p:blipFill>
        <p:spPr>
          <a:xfrm>
            <a:off x="889461" y="1340582"/>
            <a:ext cx="6485140" cy="2882284"/>
          </a:xfrm>
          <a:prstGeom prst="rect">
            <a:avLst/>
          </a:prstGeom>
        </p:spPr>
      </p:pic>
      <p:pic>
        <p:nvPicPr>
          <p:cNvPr id="5" name="Picture 4"/>
          <p:cNvPicPr>
            <a:picLocks noChangeAspect="1"/>
          </p:cNvPicPr>
          <p:nvPr/>
        </p:nvPicPr>
        <p:blipFill>
          <a:blip r:embed="rId3"/>
          <a:stretch>
            <a:fillRect/>
          </a:stretch>
        </p:blipFill>
        <p:spPr>
          <a:xfrm>
            <a:off x="5826705" y="4339243"/>
            <a:ext cx="5299363" cy="2119745"/>
          </a:xfrm>
          <a:prstGeom prst="rect">
            <a:avLst/>
          </a:prstGeom>
        </p:spPr>
      </p:pic>
      <p:sp>
        <p:nvSpPr>
          <p:cNvPr id="6" name="TextBox 5"/>
          <p:cNvSpPr txBox="1"/>
          <p:nvPr/>
        </p:nvSpPr>
        <p:spPr>
          <a:xfrm>
            <a:off x="7988531" y="1039091"/>
            <a:ext cx="3898669" cy="2585323"/>
          </a:xfrm>
          <a:prstGeom prst="rect">
            <a:avLst/>
          </a:prstGeom>
          <a:noFill/>
        </p:spPr>
        <p:txBody>
          <a:bodyPr wrap="square" rtlCol="0">
            <a:spAutoFit/>
          </a:bodyPr>
          <a:lstStyle/>
          <a:p>
            <a:r>
              <a:rPr lang="en-GB" dirty="0"/>
              <a:t>There are more women in entry level jobs in many workforces.</a:t>
            </a:r>
          </a:p>
          <a:p>
            <a:endParaRPr lang="en-GB" dirty="0"/>
          </a:p>
          <a:p>
            <a:r>
              <a:rPr lang="en-GB" dirty="0"/>
              <a:t>Men are still more likely to be in positions of power in senior management roles. </a:t>
            </a:r>
          </a:p>
          <a:p>
            <a:endParaRPr lang="en-GB" dirty="0"/>
          </a:p>
          <a:p>
            <a:endParaRPr lang="en-GB" dirty="0"/>
          </a:p>
          <a:p>
            <a:endParaRPr lang="en-GB" dirty="0"/>
          </a:p>
        </p:txBody>
      </p:sp>
      <p:sp>
        <p:nvSpPr>
          <p:cNvPr id="7" name="TextBox 6"/>
          <p:cNvSpPr txBox="1"/>
          <p:nvPr/>
        </p:nvSpPr>
        <p:spPr>
          <a:xfrm>
            <a:off x="299258" y="4339243"/>
            <a:ext cx="5352880" cy="2031325"/>
          </a:xfrm>
          <a:prstGeom prst="rect">
            <a:avLst/>
          </a:prstGeom>
          <a:noFill/>
        </p:spPr>
        <p:txBody>
          <a:bodyPr wrap="square" rtlCol="0">
            <a:spAutoFit/>
          </a:bodyPr>
          <a:lstStyle/>
          <a:p>
            <a:r>
              <a:rPr lang="en-GB" dirty="0"/>
              <a:t>The pay gap can be seen to be closing, however this is often at these junior and entry level positions – reflected in the annual pay rise data shown here.</a:t>
            </a:r>
          </a:p>
          <a:p>
            <a:endParaRPr lang="en-GB" dirty="0"/>
          </a:p>
          <a:p>
            <a:r>
              <a:rPr lang="en-GB" dirty="0"/>
              <a:t>At director and senior levels however the gender pay gap is widening. Women are also likely to get far less money when it comes to performance bonuses.</a:t>
            </a:r>
          </a:p>
        </p:txBody>
      </p:sp>
      <p:sp>
        <p:nvSpPr>
          <p:cNvPr id="8" name="TextBox 7"/>
          <p:cNvSpPr txBox="1"/>
          <p:nvPr/>
        </p:nvSpPr>
        <p:spPr>
          <a:xfrm>
            <a:off x="10561320" y="6450674"/>
            <a:ext cx="2651760" cy="369332"/>
          </a:xfrm>
          <a:prstGeom prst="rect">
            <a:avLst/>
          </a:prstGeom>
          <a:noFill/>
        </p:spPr>
        <p:txBody>
          <a:bodyPr wrap="square" rtlCol="0">
            <a:spAutoFit/>
          </a:bodyPr>
          <a:lstStyle/>
          <a:p>
            <a:r>
              <a:rPr lang="en-GB" dirty="0"/>
              <a:t>(Franke, 2014)</a:t>
            </a:r>
          </a:p>
        </p:txBody>
      </p:sp>
    </p:spTree>
    <p:extLst>
      <p:ext uri="{BB962C8B-B14F-4D97-AF65-F5344CB8AC3E}">
        <p14:creationId xmlns:p14="http://schemas.microsoft.com/office/powerpoint/2010/main" val="11607550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Conclusion</a:t>
            </a:r>
          </a:p>
        </p:txBody>
      </p:sp>
      <p:sp>
        <p:nvSpPr>
          <p:cNvPr id="3" name="Content Placeholder 2"/>
          <p:cNvSpPr>
            <a:spLocks noGrp="1"/>
          </p:cNvSpPr>
          <p:nvPr>
            <p:ph idx="1"/>
          </p:nvPr>
        </p:nvSpPr>
        <p:spPr/>
        <p:txBody>
          <a:bodyPr/>
          <a:lstStyle/>
          <a:p>
            <a:r>
              <a:rPr lang="en-GB" dirty="0"/>
              <a:t>Feminist theory has been key </a:t>
            </a:r>
            <a:r>
              <a:rPr lang="en-GB"/>
              <a:t>to women’s </a:t>
            </a:r>
            <a:r>
              <a:rPr lang="en-GB" dirty="0"/>
              <a:t>advancement in society and the driving force behind making women more equal.</a:t>
            </a:r>
          </a:p>
          <a:p>
            <a:r>
              <a:rPr lang="en-GB" dirty="0"/>
              <a:t>However there is still inequality between the sexes in many areas of life.</a:t>
            </a:r>
          </a:p>
          <a:p>
            <a:r>
              <a:rPr lang="en-GB" dirty="0"/>
              <a:t>The pay gap statistics might show that pay gap is decreasing but this may be misrepresentative as this is mainly at junior levels.</a:t>
            </a:r>
          </a:p>
          <a:p>
            <a:r>
              <a:rPr lang="en-GB" dirty="0"/>
              <a:t>The number of senior positions with women is also very low and these positions are recorded as increasing the pay gap.</a:t>
            </a:r>
          </a:p>
          <a:p>
            <a:r>
              <a:rPr lang="en-GB" dirty="0"/>
              <a:t>Steps need to be taken to work on this inequality on </a:t>
            </a:r>
            <a:r>
              <a:rPr lang="en-GB" u="sng" dirty="0"/>
              <a:t>all</a:t>
            </a:r>
            <a:r>
              <a:rPr lang="en-GB" dirty="0"/>
              <a:t> levels and should not become a matter of male dominated superiority.</a:t>
            </a:r>
          </a:p>
          <a:p>
            <a:endParaRPr lang="en-GB" dirty="0"/>
          </a:p>
          <a:p>
            <a:endParaRPr lang="en-GB" dirty="0"/>
          </a:p>
        </p:txBody>
      </p:sp>
    </p:spTree>
    <p:extLst>
      <p:ext uri="{BB962C8B-B14F-4D97-AF65-F5344CB8AC3E}">
        <p14:creationId xmlns:p14="http://schemas.microsoft.com/office/powerpoint/2010/main" val="35487795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Picture References </a:t>
            </a:r>
          </a:p>
        </p:txBody>
      </p:sp>
      <p:sp>
        <p:nvSpPr>
          <p:cNvPr id="3" name="Content Placeholder 2"/>
          <p:cNvSpPr>
            <a:spLocks noGrp="1"/>
          </p:cNvSpPr>
          <p:nvPr>
            <p:ph idx="1"/>
          </p:nvPr>
        </p:nvSpPr>
        <p:spPr/>
        <p:txBody>
          <a:bodyPr/>
          <a:lstStyle/>
          <a:p>
            <a:r>
              <a:rPr lang="en-GB" sz="1100" dirty="0">
                <a:latin typeface="Open Sans"/>
              </a:rPr>
              <a:t>First page - </a:t>
            </a:r>
            <a:r>
              <a:rPr lang="en-GB" sz="1100" dirty="0" err="1">
                <a:latin typeface="Open Sans"/>
              </a:rPr>
              <a:t>Caparino</a:t>
            </a:r>
            <a:r>
              <a:rPr lang="en-GB" sz="1100" dirty="0">
                <a:latin typeface="Open Sans"/>
              </a:rPr>
              <a:t>, A. (2019). </a:t>
            </a:r>
            <a:r>
              <a:rPr lang="en-GB" sz="1100" i="1" dirty="0">
                <a:latin typeface="Open Sans"/>
              </a:rPr>
              <a:t>Everyone Should Be A Feminist and Here's Why</a:t>
            </a:r>
            <a:r>
              <a:rPr lang="en-GB" sz="1100" dirty="0">
                <a:latin typeface="Open Sans"/>
              </a:rPr>
              <a:t>. [online] Seventeen. Available at: https://www.seventeen.com/life/a12151106/what-is-feminism-why-is-it-important/ [Accessed 10 Apr. 2019].</a:t>
            </a:r>
          </a:p>
          <a:p>
            <a:r>
              <a:rPr lang="en-GB" sz="1100" dirty="0">
                <a:latin typeface="Open Sans"/>
              </a:rPr>
              <a:t>Yin Yang - Gibson, J. (2014). Leading the Way out of the (Silicon) Valley of 'Gender Inequality'. [online] Entrepreneur. Available at: https://www.entrepreneur.com/article/232090 [Accessed 12 Apr. 2019].</a:t>
            </a:r>
          </a:p>
          <a:p>
            <a:r>
              <a:rPr lang="en-GB" sz="1100" dirty="0">
                <a:latin typeface="Open Sans"/>
              </a:rPr>
              <a:t>Gender Pay Gap - </a:t>
            </a:r>
            <a:r>
              <a:rPr lang="en-GB" sz="1100" dirty="0" err="1">
                <a:latin typeface="Open Sans"/>
              </a:rPr>
              <a:t>WikiGender</a:t>
            </a:r>
            <a:r>
              <a:rPr lang="en-GB" sz="1100" dirty="0">
                <a:latin typeface="Open Sans"/>
              </a:rPr>
              <a:t> (2015). Gender Differences in Employment in the United Kingdom | </a:t>
            </a:r>
            <a:r>
              <a:rPr lang="en-GB" sz="1100" dirty="0" err="1">
                <a:latin typeface="Open Sans"/>
              </a:rPr>
              <a:t>Wikigender</a:t>
            </a:r>
            <a:r>
              <a:rPr lang="en-GB" sz="1100" dirty="0">
                <a:latin typeface="Open Sans"/>
              </a:rPr>
              <a:t>. [online] Wikigender.org. Available at: https://www.wikigender.org/wiki/gender-differences-in-employment-in-the-united-kingdom/ [Accessed 2 Apr. 2019].</a:t>
            </a:r>
          </a:p>
          <a:p>
            <a:r>
              <a:rPr lang="en-GB" sz="1100" dirty="0">
                <a:latin typeface="Open Sans"/>
              </a:rPr>
              <a:t>Women in high profile jobs both pictures from - Franke, A. (2014). Ann </a:t>
            </a:r>
            <a:r>
              <a:rPr lang="en-GB" sz="1100" dirty="0" err="1">
                <a:latin typeface="Open Sans"/>
              </a:rPr>
              <a:t>Francke</a:t>
            </a:r>
            <a:r>
              <a:rPr lang="en-GB" sz="1100" dirty="0">
                <a:latin typeface="Open Sans"/>
              </a:rPr>
              <a:t>, Chartered Management Institute CEO, on why the gender pay gap of 23% is unacceptable - </a:t>
            </a:r>
            <a:r>
              <a:rPr lang="en-GB" sz="1100" dirty="0" err="1">
                <a:latin typeface="Open Sans"/>
              </a:rPr>
              <a:t>Womanthology</a:t>
            </a:r>
            <a:r>
              <a:rPr lang="en-GB" sz="1100" dirty="0">
                <a:latin typeface="Open Sans"/>
              </a:rPr>
              <a:t>. [online] </a:t>
            </a:r>
            <a:r>
              <a:rPr lang="en-GB" sz="1100" dirty="0" err="1">
                <a:latin typeface="Open Sans"/>
              </a:rPr>
              <a:t>Womanthology</a:t>
            </a:r>
            <a:r>
              <a:rPr lang="en-GB" sz="1100" dirty="0">
                <a:latin typeface="Open Sans"/>
              </a:rPr>
              <a:t>. Available at: http://www.womanthology.co.uk/chartered-management-institute-ceo-ann-francke-gender-pay-gap-23-unacceptable-leading-employers-report-womens-pay-2/ [Accessed 4 Apr. 2019].</a:t>
            </a:r>
          </a:p>
          <a:p>
            <a:endParaRPr lang="en-GB" sz="1100" dirty="0">
              <a:latin typeface="Open Sans"/>
            </a:endParaRPr>
          </a:p>
          <a:p>
            <a:endParaRPr lang="en-GB" sz="1100" dirty="0">
              <a:latin typeface="Open Sans"/>
            </a:endParaRPr>
          </a:p>
          <a:p>
            <a:endParaRPr lang="en-GB" sz="1100" dirty="0">
              <a:latin typeface="Open Sans"/>
            </a:endParaRPr>
          </a:p>
          <a:p>
            <a:endParaRPr lang="en-GB" dirty="0">
              <a:solidFill>
                <a:srgbClr val="000000"/>
              </a:solidFill>
              <a:latin typeface="Open Sans"/>
            </a:endParaRPr>
          </a:p>
          <a:p>
            <a:endParaRPr lang="en-GB" dirty="0"/>
          </a:p>
        </p:txBody>
      </p:sp>
    </p:spTree>
    <p:extLst>
      <p:ext uri="{BB962C8B-B14F-4D97-AF65-F5344CB8AC3E}">
        <p14:creationId xmlns:p14="http://schemas.microsoft.com/office/powerpoint/2010/main" val="23975471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a:xfrm>
            <a:off x="1024128" y="1729047"/>
            <a:ext cx="9720073" cy="4580313"/>
          </a:xfrm>
        </p:spPr>
        <p:txBody>
          <a:bodyPr>
            <a:normAutofit/>
          </a:bodyPr>
          <a:lstStyle/>
          <a:p>
            <a:r>
              <a:rPr lang="en-GB" sz="900" dirty="0"/>
              <a:t>Crossman, A. (2018). </a:t>
            </a:r>
            <a:r>
              <a:rPr lang="en-GB" sz="900" i="1" dirty="0"/>
              <a:t>What is Feminist Theory?</a:t>
            </a:r>
            <a:r>
              <a:rPr lang="en-GB" sz="900" dirty="0"/>
              <a:t>. [online] </a:t>
            </a:r>
            <a:r>
              <a:rPr lang="en-GB" sz="900" dirty="0" err="1"/>
              <a:t>ThoughtCo</a:t>
            </a:r>
            <a:r>
              <a:rPr lang="en-GB" sz="900" dirty="0"/>
              <a:t>. Available at: https://www.thoughtco.com/feminist-theory-3026624 [Accessed 10 Apr. 2019].</a:t>
            </a:r>
          </a:p>
          <a:p>
            <a:r>
              <a:rPr lang="en-GB" sz="900" dirty="0"/>
              <a:t>Sullivan, E. (2013). </a:t>
            </a:r>
            <a:r>
              <a:rPr lang="en-GB" sz="900" i="1" dirty="0"/>
              <a:t>Feminism</a:t>
            </a:r>
            <a:r>
              <a:rPr lang="en-GB" sz="900" dirty="0"/>
              <a:t>. [online] Slideshare.net. Available at: https://www.slideshare.net/ellesullivan310/feminism-28257981 [Accessed 10 Apr. 2019].</a:t>
            </a:r>
          </a:p>
          <a:p>
            <a:r>
              <a:rPr lang="en-GB" sz="900" dirty="0"/>
              <a:t>Hall, H. (2018). </a:t>
            </a:r>
            <a:r>
              <a:rPr lang="en-GB" sz="900" i="1" dirty="0"/>
              <a:t>A comprehensive guide to the feminist waves</a:t>
            </a:r>
            <a:r>
              <a:rPr lang="en-GB" sz="900" dirty="0"/>
              <a:t>. [online] Evening Standard. Available at: https://www.standard.co.uk/lifestyle/london-life/international-womens-day-a-comprehensive-guide-to-the-feminist-waves-a3780436.html [Accessed 10 Apr. 2019].</a:t>
            </a:r>
          </a:p>
          <a:p>
            <a:r>
              <a:rPr lang="en-GB" sz="900" dirty="0"/>
              <a:t>Ohio Humanities (2018). </a:t>
            </a:r>
            <a:r>
              <a:rPr lang="en-GB" sz="900" i="1" dirty="0"/>
              <a:t>Betty Friedan: The Three Waves of Feminism - Ohio Humanities</a:t>
            </a:r>
            <a:r>
              <a:rPr lang="en-GB" sz="900" dirty="0"/>
              <a:t>. [online] Ohiohumanities.org. Available at: http://www.ohiohumanities.org/betty-friedan-the-three-waves-of-feminism/ [Accessed 10 Apr. 2019].</a:t>
            </a:r>
          </a:p>
          <a:p>
            <a:r>
              <a:rPr lang="en-GB" sz="900" dirty="0"/>
              <a:t>The Guardian (2003). Timeline: equality for women. [online] the Guardian. Available at: https://www.theguardian.com/politics/2003/jul/02/women.gender1 [Accessed 5 Mar. 2019].</a:t>
            </a:r>
          </a:p>
          <a:p>
            <a:r>
              <a:rPr lang="en-GB" sz="900" dirty="0"/>
              <a:t>Bates, L., (2014). Everyday Sexism. Simon &amp; Schuster, London. UK. ISBN-13: 978-1-471-13157-8</a:t>
            </a:r>
          </a:p>
          <a:p>
            <a:r>
              <a:rPr lang="en-GB" sz="900" dirty="0"/>
              <a:t>Abrahams, J. (2017). Everything you wanted to know about fourth wave feminism—but were afraid to ask. [online] Prospectmagazine.co.uk. Available at: https://www.prospectmagazine.co.uk/magazine/everything-wanted-know-fourth-wave-feminism [Accessed 1 Apr. 2019].</a:t>
            </a:r>
          </a:p>
          <a:p>
            <a:r>
              <a:rPr lang="en-GB" sz="900" dirty="0"/>
              <a:t>International Labour Organization (2017). ACT/EMP Research Note: Breaking barriers: </a:t>
            </a:r>
            <a:r>
              <a:rPr lang="en-GB" sz="900" dirty="0" err="1"/>
              <a:t>Unconcious</a:t>
            </a:r>
            <a:r>
              <a:rPr lang="en-GB" sz="900" dirty="0"/>
              <a:t> gender bias in the workplace. [</a:t>
            </a:r>
            <a:r>
              <a:rPr lang="en-GB" sz="900" dirty="0" err="1"/>
              <a:t>ebook</a:t>
            </a:r>
            <a:r>
              <a:rPr lang="en-GB" sz="900" dirty="0"/>
              <a:t>] Geneva, Switzerland: Bureau for Employers Activities. Available at: https://www.ilo.org/wcmsp5/groups/public/---ed_dialogue/---act_emp/documents/publication/wcms_601276.pdf [Accessed 2 Apr. 2019].</a:t>
            </a:r>
          </a:p>
          <a:p>
            <a:r>
              <a:rPr lang="en-GB" sz="900" dirty="0" err="1"/>
              <a:t>Schalkwyk</a:t>
            </a:r>
            <a:r>
              <a:rPr lang="en-GB" sz="900" dirty="0"/>
              <a:t>, J. (2000). Questions about culture, gender equality and development cooperation. [</a:t>
            </a:r>
            <a:r>
              <a:rPr lang="en-GB" sz="900" dirty="0" err="1"/>
              <a:t>ebook</a:t>
            </a:r>
            <a:r>
              <a:rPr lang="en-GB" sz="900" dirty="0"/>
              <a:t>] Canada: Canadian International Development Agency, Gender Equality Division. Available at: https://www.oecd.org/dac/gender-development/1850708.pdf [Accessed 3 Apr. 2019].</a:t>
            </a:r>
          </a:p>
          <a:p>
            <a:r>
              <a:rPr lang="en-GB" sz="900" dirty="0" err="1"/>
              <a:t>WikiGender</a:t>
            </a:r>
            <a:r>
              <a:rPr lang="en-GB" sz="900" dirty="0"/>
              <a:t> (2015). Gender Differences in Employment in the United Kingdom | </a:t>
            </a:r>
            <a:r>
              <a:rPr lang="en-GB" sz="900" dirty="0" err="1"/>
              <a:t>Wikigender</a:t>
            </a:r>
            <a:r>
              <a:rPr lang="en-GB" sz="900" dirty="0"/>
              <a:t>. [online] Wikigender.org. Available at: https://www.wikigender.org/wiki/gender-differences-in-employment-in-the-united-kingdom/ [Accessed 2 Apr. 2019].</a:t>
            </a:r>
          </a:p>
          <a:p>
            <a:r>
              <a:rPr lang="en-GB" sz="900" dirty="0"/>
              <a:t>Franke, A. (2014). Ann </a:t>
            </a:r>
            <a:r>
              <a:rPr lang="en-GB" sz="900" dirty="0" err="1"/>
              <a:t>Francke</a:t>
            </a:r>
            <a:r>
              <a:rPr lang="en-GB" sz="900" dirty="0"/>
              <a:t>, Chartered Management Institute CEO, on why the gender pay gap of 23% is unacceptable - </a:t>
            </a:r>
            <a:r>
              <a:rPr lang="en-GB" sz="900" dirty="0" err="1"/>
              <a:t>Womanthology</a:t>
            </a:r>
            <a:r>
              <a:rPr lang="en-GB" sz="900" dirty="0"/>
              <a:t>. [online] </a:t>
            </a:r>
            <a:r>
              <a:rPr lang="en-GB" sz="900" dirty="0" err="1"/>
              <a:t>Womanthology</a:t>
            </a:r>
            <a:r>
              <a:rPr lang="en-GB" sz="900" dirty="0"/>
              <a:t>. Available at: http://www.womanthology.co.uk/chartered-management-institute-ceo-ann-francke-gender-pay-gap-23-unacceptable-leading-employers-report-womens-pay-2/ [Accessed 4 Apr. 2019].</a:t>
            </a:r>
          </a:p>
          <a:p>
            <a:endParaRPr lang="en-GB" sz="900" dirty="0"/>
          </a:p>
          <a:p>
            <a:endParaRPr lang="en-GB" sz="900" dirty="0"/>
          </a:p>
          <a:p>
            <a:endParaRPr lang="en-GB" sz="900" dirty="0"/>
          </a:p>
          <a:p>
            <a:endParaRPr lang="en-GB" sz="900" dirty="0"/>
          </a:p>
          <a:p>
            <a:endParaRPr lang="en-GB" dirty="0"/>
          </a:p>
          <a:p>
            <a:endParaRPr lang="en-GB" dirty="0"/>
          </a:p>
        </p:txBody>
      </p:sp>
    </p:spTree>
    <p:extLst>
      <p:ext uri="{BB962C8B-B14F-4D97-AF65-F5344CB8AC3E}">
        <p14:creationId xmlns:p14="http://schemas.microsoft.com/office/powerpoint/2010/main" val="395628929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rgbClr val="2E2B21"/>
      </a:dk1>
      <a:lt1>
        <a:srgbClr val="FFFFFF"/>
      </a:lt1>
      <a:dk2>
        <a:srgbClr val="605B4F"/>
      </a:dk2>
      <a:lt2>
        <a:srgbClr val="D8D6BE"/>
      </a:lt2>
      <a:accent1>
        <a:srgbClr val="A9A57C"/>
      </a:accent1>
      <a:accent2>
        <a:srgbClr val="9CBEBD"/>
      </a:accent2>
      <a:accent3>
        <a:srgbClr val="D2CB6C"/>
      </a:accent3>
      <a:accent4>
        <a:srgbClr val="95A39D"/>
      </a:accent4>
      <a:accent5>
        <a:srgbClr val="C89F5D"/>
      </a:accent5>
      <a:accent6>
        <a:srgbClr val="B1A089"/>
      </a:accent6>
      <a:hlink>
        <a:srgbClr val="D25814"/>
      </a:hlink>
      <a:folHlink>
        <a:srgbClr val="849A0A"/>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4825F1AF-8DBC-4E3D-9F3D-688338DA83FC}"/>
    </a:ext>
  </a:extLst>
</a:theme>
</file>

<file path=docProps/app.xml><?xml version="1.0" encoding="utf-8"?>
<Properties xmlns="http://schemas.openxmlformats.org/officeDocument/2006/extended-properties" xmlns:vt="http://schemas.openxmlformats.org/officeDocument/2006/docPropsVTypes">
  <Template>Integral</Template>
  <TotalTime>223</TotalTime>
  <Words>829</Words>
  <Application>Microsoft Office PowerPoint</Application>
  <PresentationFormat>Widescreen</PresentationFormat>
  <Paragraphs>123</Paragraphs>
  <Slides>12</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Arial</vt:lpstr>
      <vt:lpstr>Guardian Text Egyptian Web</vt:lpstr>
      <vt:lpstr>Open Sans</vt:lpstr>
      <vt:lpstr>Tw Cen MT</vt:lpstr>
      <vt:lpstr>Tw Cen MT Condensed</vt:lpstr>
      <vt:lpstr>Wingdings 3</vt:lpstr>
      <vt:lpstr>Integral</vt:lpstr>
      <vt:lpstr>Feminism </vt:lpstr>
      <vt:lpstr>What is Feminist Theory?</vt:lpstr>
      <vt:lpstr>What does that mean for Women?</vt:lpstr>
      <vt:lpstr> Waves of Feminism</vt:lpstr>
      <vt:lpstr>Timeline of Feminism </vt:lpstr>
      <vt:lpstr>4th Wave Feminism</vt:lpstr>
      <vt:lpstr>Cultural ideas of women and equality</vt:lpstr>
      <vt:lpstr>Gender PaY Gap</vt:lpstr>
      <vt:lpstr>Women in high profile jobs</vt:lpstr>
      <vt:lpstr>Conclusion</vt:lpstr>
      <vt:lpstr>Picture References </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Feminism</dc:title>
  <dc:creator>Colyn Pugh</dc:creator>
  <cp:lastModifiedBy>Claire Thomson (1603261)</cp:lastModifiedBy>
  <cp:revision>20</cp:revision>
  <dcterms:created xsi:type="dcterms:W3CDTF">2019-04-10T11:30:35Z</dcterms:created>
  <dcterms:modified xsi:type="dcterms:W3CDTF">2019-04-24T11:40:59Z</dcterms:modified>
</cp:coreProperties>
</file>