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67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2357430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/>
              <a:t>Understanding Film Technique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Film </a:t>
            </a:r>
            <a:r>
              <a:rPr lang="en-GB" sz="3200" dirty="0" smtClean="0"/>
              <a:t>Narration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00034" y="1571612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00034" y="428604"/>
            <a:ext cx="48791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Narrative: story and plot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00034" y="1428736"/>
            <a:ext cx="79296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 smtClean="0">
                <a:solidFill>
                  <a:srgbClr val="FFFF00"/>
                </a:solidFill>
              </a:rPr>
              <a:t>Story</a:t>
            </a:r>
            <a:r>
              <a:rPr lang="en-GB" sz="3200" dirty="0" smtClean="0"/>
              <a:t>: a story is a narrative of events as they occur in chronological (or ‘story’) order.</a:t>
            </a:r>
            <a:endParaRPr lang="en-GB" sz="3200" dirty="0"/>
          </a:p>
        </p:txBody>
      </p:sp>
      <p:sp>
        <p:nvSpPr>
          <p:cNvPr id="16" name="TextBox 15"/>
          <p:cNvSpPr txBox="1"/>
          <p:nvPr/>
        </p:nvSpPr>
        <p:spPr>
          <a:xfrm>
            <a:off x="500034" y="2714620"/>
            <a:ext cx="792961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 smtClean="0">
                <a:solidFill>
                  <a:srgbClr val="FFFF00"/>
                </a:solidFill>
              </a:rPr>
              <a:t>Plot</a:t>
            </a:r>
            <a:r>
              <a:rPr lang="en-GB" sz="3200" dirty="0" smtClean="0"/>
              <a:t>: The plot is the order in which the events of the story are presented. These may occur in chronological order or be rearranged.</a:t>
            </a:r>
          </a:p>
          <a:p>
            <a:endParaRPr lang="en-GB" sz="3200" dirty="0" smtClean="0"/>
          </a:p>
          <a:p>
            <a:r>
              <a:rPr lang="en-GB" sz="3200" dirty="0" smtClean="0"/>
              <a:t>Narrative can be understood as the way a storyteller organises </a:t>
            </a:r>
            <a:r>
              <a:rPr lang="en-GB" sz="3200" b="1" i="1" dirty="0" smtClean="0">
                <a:solidFill>
                  <a:srgbClr val="FFFF00"/>
                </a:solidFill>
              </a:rPr>
              <a:t>space</a:t>
            </a:r>
            <a:r>
              <a:rPr lang="en-GB" sz="3200" dirty="0" smtClean="0"/>
              <a:t> and </a:t>
            </a:r>
            <a:r>
              <a:rPr lang="en-GB" sz="3200" b="1" i="1" dirty="0" smtClean="0">
                <a:solidFill>
                  <a:srgbClr val="FFFF00"/>
                </a:solidFill>
              </a:rPr>
              <a:t>time</a:t>
            </a:r>
            <a:endParaRPr lang="en-GB" sz="3200" b="1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28596" y="571480"/>
            <a:ext cx="49119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‘Story World and Screen’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0034" y="2285992"/>
            <a:ext cx="807249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The spectator encounters at least two major frames of reference in film: the space and time of a </a:t>
            </a:r>
            <a:r>
              <a:rPr lang="en-GB" sz="3200" i="1" dirty="0" smtClean="0"/>
              <a:t>screen</a:t>
            </a:r>
            <a:r>
              <a:rPr lang="en-GB" sz="3200" dirty="0" smtClean="0"/>
              <a:t> as well as the space and time of the </a:t>
            </a:r>
            <a:r>
              <a:rPr lang="en-GB" sz="3200" i="1" dirty="0" smtClean="0"/>
              <a:t>story world</a:t>
            </a:r>
            <a:r>
              <a:rPr lang="en-GB" sz="3200" dirty="0" smtClean="0"/>
              <a:t>. 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2857488" y="5572140"/>
            <a:ext cx="5667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Edward Branigan, Narrative Comprehension and </a:t>
            </a:r>
            <a:r>
              <a:rPr lang="en-GB" dirty="0" smtClean="0"/>
              <a:t>Film, p.33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8596" y="1428736"/>
            <a:ext cx="80724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Narration comes into being when knowledge is unevenly distributed – when there is a disturbance or disruption in the field of knowledge. </a:t>
            </a:r>
            <a:endParaRPr lang="en-GB" sz="3000" dirty="0"/>
          </a:p>
        </p:txBody>
      </p:sp>
      <p:sp>
        <p:nvSpPr>
          <p:cNvPr id="3" name="TextBox 2"/>
          <p:cNvSpPr txBox="1"/>
          <p:nvPr/>
        </p:nvSpPr>
        <p:spPr>
          <a:xfrm>
            <a:off x="428596" y="571480"/>
            <a:ext cx="50400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Hierarchies of knowledge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071802" y="3000372"/>
            <a:ext cx="5667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Edward Branigan, Narrative Comprehension and </a:t>
            </a:r>
            <a:r>
              <a:rPr lang="en-GB" dirty="0" smtClean="0"/>
              <a:t>Film, p.66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28596" y="3786190"/>
            <a:ext cx="807249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/>
              <a:t>Film narration can be understood in terms of </a:t>
            </a:r>
            <a:r>
              <a:rPr lang="en-GB" sz="3000" b="1" i="1" dirty="0" smtClean="0">
                <a:solidFill>
                  <a:srgbClr val="FFFF00"/>
                </a:solidFill>
              </a:rPr>
              <a:t>hierarchies of knowledg</a:t>
            </a:r>
            <a:r>
              <a:rPr lang="en-GB" sz="3000" b="1" dirty="0" smtClean="0">
                <a:solidFill>
                  <a:srgbClr val="FFFF00"/>
                </a:solidFill>
              </a:rPr>
              <a:t>e</a:t>
            </a:r>
            <a:r>
              <a:rPr lang="en-GB" sz="3000" dirty="0" smtClean="0"/>
              <a:t>, or what </a:t>
            </a:r>
            <a:r>
              <a:rPr lang="en-GB" sz="3000" dirty="0" smtClean="0"/>
              <a:t>each </a:t>
            </a:r>
            <a:r>
              <a:rPr lang="en-GB" sz="3000" dirty="0" smtClean="0"/>
              <a:t>character knows in relation to:</a:t>
            </a:r>
          </a:p>
          <a:p>
            <a:pPr marL="514350" indent="-514350">
              <a:buAutoNum type="alphaLcParenBoth"/>
            </a:pPr>
            <a:r>
              <a:rPr lang="en-GB" sz="3000" dirty="0" smtClean="0"/>
              <a:t>other characters</a:t>
            </a:r>
          </a:p>
          <a:p>
            <a:pPr marL="514350" indent="-514350">
              <a:buAutoNum type="alphaLcParenBoth"/>
            </a:pPr>
            <a:r>
              <a:rPr lang="en-GB" sz="3000" dirty="0" smtClean="0"/>
              <a:t>the audience</a:t>
            </a:r>
            <a:endParaRPr lang="en-GB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00034" y="1714488"/>
            <a:ext cx="337682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Set-up</a:t>
            </a:r>
          </a:p>
          <a:p>
            <a:pPr lvl="1">
              <a:buFont typeface="Arial" pitchFamily="34" charset="0"/>
              <a:buChar char="•"/>
            </a:pPr>
            <a:r>
              <a:rPr lang="en-GB" sz="2400" b="1" dirty="0" smtClean="0"/>
              <a:t> Character Backstory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Conflict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Resolution/Closure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Restricted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Omniscient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Perceptual doubling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Mystery/Suspense</a:t>
            </a:r>
            <a:endParaRPr lang="en-GB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500034" y="357166"/>
            <a:ext cx="3977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FF00"/>
                </a:solidFill>
              </a:rPr>
              <a:t>North by Northwest</a:t>
            </a:r>
            <a:endParaRPr lang="en-GB" sz="3600" b="1" i="1" dirty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0034" y="928670"/>
            <a:ext cx="1673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Hitchcock, 1958</a:t>
            </a:r>
            <a:endParaRPr lang="en-GB" dirty="0"/>
          </a:p>
        </p:txBody>
      </p:sp>
      <p:pic>
        <p:nvPicPr>
          <p:cNvPr id="12" name="Picture 11" descr="343px-Northbynorthwest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3510" y="0"/>
            <a:ext cx="392049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500034" y="357166"/>
            <a:ext cx="18614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Die Hard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0034" y="928670"/>
            <a:ext cx="17732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McTiernan, 1988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00034" y="1500174"/>
            <a:ext cx="336765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Set-up</a:t>
            </a:r>
          </a:p>
          <a:p>
            <a:pPr lvl="1">
              <a:buFont typeface="Arial" pitchFamily="34" charset="0"/>
              <a:buChar char="•"/>
            </a:pPr>
            <a:r>
              <a:rPr lang="en-GB" sz="2400" b="1" dirty="0" smtClean="0"/>
              <a:t> Character Backstory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Conflict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Resolution/Closure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Restricted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Omniscient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</a:t>
            </a:r>
            <a:r>
              <a:rPr lang="en-GB" sz="2800" b="1" dirty="0" smtClean="0"/>
              <a:t>Ideology</a:t>
            </a:r>
            <a:endParaRPr lang="en-GB" sz="2800" b="1" dirty="0" smtClean="0"/>
          </a:p>
        </p:txBody>
      </p:sp>
      <p:pic>
        <p:nvPicPr>
          <p:cNvPr id="8" name="Picture 7" descr="die-har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4850" y="0"/>
            <a:ext cx="4629151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220</Words>
  <Application>Microsoft Office PowerPoint</Application>
  <PresentationFormat>On-screen Show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Understanding Film Technique Film Narration</vt:lpstr>
      <vt:lpstr>Slide 2</vt:lpstr>
      <vt:lpstr>Slide 3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22</cp:revision>
  <dcterms:created xsi:type="dcterms:W3CDTF">2016-10-05T07:20:19Z</dcterms:created>
  <dcterms:modified xsi:type="dcterms:W3CDTF">2018-11-11T12:46:52Z</dcterms:modified>
</cp:coreProperties>
</file>