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0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89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196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423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87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66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827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206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489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264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6691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9110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802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69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61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926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903FDA9-61BA-4D72-9330-87C887DDBE61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4BEF07-792E-43A8-9CC1-5886C2801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899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t04oviPAHU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Neuroscience Seminar 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Part D</a:t>
            </a:r>
          </a:p>
        </p:txBody>
      </p:sp>
    </p:spTree>
    <p:extLst>
      <p:ext uri="{BB962C8B-B14F-4D97-AF65-F5344CB8AC3E}">
        <p14:creationId xmlns:p14="http://schemas.microsoft.com/office/powerpoint/2010/main" val="1887793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Recapping on key points addressed so far…..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key differences between Structural and Functional Imaging Techniques? </a:t>
            </a:r>
          </a:p>
          <a:p>
            <a:endParaRPr lang="en-GB" dirty="0"/>
          </a:p>
          <a:p>
            <a:r>
              <a:rPr lang="en-GB" dirty="0"/>
              <a:t>What is Spatial Resolution? </a:t>
            </a:r>
          </a:p>
          <a:p>
            <a:pPr lvl="1"/>
            <a:r>
              <a:rPr lang="en-GB" dirty="0"/>
              <a:t>Spatial resolution refers to the ability to sharply and clearly define the extent or shape of features within an image</a:t>
            </a:r>
          </a:p>
          <a:p>
            <a:pPr lvl="1"/>
            <a:endParaRPr lang="en-GB" dirty="0"/>
          </a:p>
          <a:p>
            <a:r>
              <a:rPr lang="en-GB" dirty="0"/>
              <a:t>What is Temporal Resolution? </a:t>
            </a:r>
          </a:p>
          <a:p>
            <a:pPr lvl="1"/>
            <a:r>
              <a:rPr lang="en-GB" dirty="0"/>
              <a:t>Measure of How the Brain changes over time (Speed).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97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Recapping on key points addressed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strengths and weakness’ of CT scanning?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are the more common alternatives to CT scanning? </a:t>
            </a:r>
          </a:p>
        </p:txBody>
      </p:sp>
    </p:spTree>
    <p:extLst>
      <p:ext uri="{BB962C8B-B14F-4D97-AF65-F5344CB8AC3E}">
        <p14:creationId xmlns:p14="http://schemas.microsoft.com/office/powerpoint/2010/main" val="2401736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Imaging Techniques…..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FMRI. </a:t>
            </a:r>
          </a:p>
          <a:p>
            <a:endParaRPr lang="en-GB" dirty="0"/>
          </a:p>
          <a:p>
            <a:r>
              <a:rPr lang="en-GB" dirty="0"/>
              <a:t>What is the basic principle/s behind how an FMRI works?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are the strengths of FMRI?</a:t>
            </a:r>
          </a:p>
          <a:p>
            <a:endParaRPr lang="en-GB" dirty="0"/>
          </a:p>
          <a:p>
            <a:r>
              <a:rPr lang="en-GB" dirty="0"/>
              <a:t>What are the weakness of FMRI?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104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chemeClr val="bg1"/>
                </a:solidFill>
              </a:rPr>
              <a:t>FMRI</a:t>
            </a:r>
          </a:p>
        </p:txBody>
      </p:sp>
      <p:sp>
        <p:nvSpPr>
          <p:cNvPr id="3174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Works by detecting the changes in blood oxygenation and flow that occur in response to neural activity.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err="1"/>
              <a:t>Oxyhemoglobin</a:t>
            </a:r>
            <a:r>
              <a:rPr lang="en-GB" altLang="en-US" dirty="0"/>
              <a:t> has a different magnetic resonance than </a:t>
            </a:r>
            <a:r>
              <a:rPr lang="en-GB" altLang="en-US" dirty="0" err="1"/>
              <a:t>deoxyhemoglobin</a:t>
            </a:r>
            <a:r>
              <a:rPr lang="en-GB" altLang="en-US" dirty="0"/>
              <a:t>.  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When a brain area is more active it consumes more oxygen and to meet this increased demand blood flow increases to the active area. </a:t>
            </a:r>
          </a:p>
        </p:txBody>
      </p:sp>
    </p:spTree>
    <p:extLst>
      <p:ext uri="{BB962C8B-B14F-4D97-AF65-F5344CB8AC3E}">
        <p14:creationId xmlns:p14="http://schemas.microsoft.com/office/powerpoint/2010/main" val="2619200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FRMI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Very good spatial resolution. Has some limits. </a:t>
            </a:r>
          </a:p>
          <a:p>
            <a:endParaRPr lang="en-GB" dirty="0"/>
          </a:p>
          <a:p>
            <a:r>
              <a:rPr lang="en-GB" dirty="0"/>
              <a:t>All regions of the Brain. </a:t>
            </a:r>
          </a:p>
          <a:p>
            <a:endParaRPr lang="en-GB" dirty="0"/>
          </a:p>
          <a:p>
            <a:r>
              <a:rPr lang="en-GB" dirty="0"/>
              <a:t>Widely Available – although the most widely available</a:t>
            </a:r>
          </a:p>
          <a:p>
            <a:endParaRPr lang="en-GB" dirty="0"/>
          </a:p>
          <a:p>
            <a:r>
              <a:rPr lang="en-GB" dirty="0"/>
              <a:t>Non-invasive – although people who experience claustrophobia it might be an issue. </a:t>
            </a:r>
          </a:p>
          <a:p>
            <a:endParaRPr lang="en-GB" dirty="0"/>
          </a:p>
          <a:p>
            <a:r>
              <a:rPr lang="en-GB" dirty="0"/>
              <a:t>No radiation. </a:t>
            </a:r>
          </a:p>
          <a:p>
            <a:endParaRPr lang="en-GB" dirty="0"/>
          </a:p>
          <a:p>
            <a:r>
              <a:rPr lang="en-GB" dirty="0"/>
              <a:t>Identifies a network of regions.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789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FMRI -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Cost</a:t>
            </a:r>
          </a:p>
          <a:p>
            <a:endParaRPr lang="en-GB" dirty="0"/>
          </a:p>
          <a:p>
            <a:r>
              <a:rPr lang="en-GB" dirty="0"/>
              <a:t>Takes Time</a:t>
            </a:r>
          </a:p>
          <a:p>
            <a:endParaRPr lang="en-GB" dirty="0"/>
          </a:p>
          <a:p>
            <a:r>
              <a:rPr lang="en-GB" dirty="0"/>
              <a:t>Poor Temporal Resolution compared to alternative </a:t>
            </a:r>
            <a:r>
              <a:rPr lang="en-GB" dirty="0" err="1"/>
              <a:t>mechanicms</a:t>
            </a:r>
            <a:r>
              <a:rPr lang="en-GB" dirty="0"/>
              <a:t> – e.g. EEG and MEG. </a:t>
            </a:r>
          </a:p>
          <a:p>
            <a:endParaRPr lang="en-GB" dirty="0"/>
          </a:p>
          <a:p>
            <a:r>
              <a:rPr lang="en-GB" dirty="0"/>
              <a:t>Indirect measure of Neural Activity. </a:t>
            </a:r>
          </a:p>
          <a:p>
            <a:pPr lvl="1"/>
            <a:r>
              <a:rPr lang="en-GB" dirty="0"/>
              <a:t>Correlation doesn’t necessarily imply causality</a:t>
            </a:r>
          </a:p>
        </p:txBody>
      </p:sp>
    </p:spTree>
    <p:extLst>
      <p:ext uri="{BB962C8B-B14F-4D97-AF65-F5344CB8AC3E}">
        <p14:creationId xmlns:p14="http://schemas.microsoft.com/office/powerpoint/2010/main" val="3339951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Functional Imaging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PET Scans</a:t>
            </a:r>
          </a:p>
          <a:p>
            <a:endParaRPr lang="en-GB" dirty="0"/>
          </a:p>
          <a:p>
            <a:r>
              <a:rPr lang="en-GB" dirty="0"/>
              <a:t>What is the basic principle/s behind how a PET Scan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</p:txBody>
      </p:sp>
    </p:spTree>
    <p:extLst>
      <p:ext uri="{BB962C8B-B14F-4D97-AF65-F5344CB8AC3E}">
        <p14:creationId xmlns:p14="http://schemas.microsoft.com/office/powerpoint/2010/main" val="915152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Neurons use glucose as their principle source of energy. </a:t>
            </a:r>
          </a:p>
          <a:p>
            <a:endParaRPr lang="en-GB" altLang="en-US" dirty="0"/>
          </a:p>
          <a:p>
            <a:r>
              <a:rPr lang="en-GB" altLang="en-US" dirty="0"/>
              <a:t>Small amount of a radioactive tracer compound can be mixed with glucose so that each molecule has small quantities of radioactivity.</a:t>
            </a:r>
          </a:p>
          <a:p>
            <a:endParaRPr lang="en-GB" altLang="en-US" dirty="0"/>
          </a:p>
          <a:p>
            <a:r>
              <a:rPr lang="en-GB" altLang="en-US" dirty="0"/>
              <a:t>A short-lived radioactive tracer is injected into the living subject. </a:t>
            </a:r>
          </a:p>
          <a:p>
            <a:endParaRPr lang="en-GB" altLang="en-US" dirty="0"/>
          </a:p>
          <a:p>
            <a:r>
              <a:rPr lang="en-GB" altLang="en-US" dirty="0"/>
              <a:t>Pet scan is essentially highly sensitive detector of radioactivity. </a:t>
            </a:r>
          </a:p>
          <a:p>
            <a:endParaRPr lang="en-GB" altLang="en-US" dirty="0"/>
          </a:p>
          <a:p>
            <a:r>
              <a:rPr lang="en-GB" altLang="en-US" dirty="0"/>
              <a:t>Active neurons require more glucose – therefore under these conditions will be most radioactive</a:t>
            </a:r>
          </a:p>
        </p:txBody>
      </p:sp>
    </p:spTree>
    <p:extLst>
      <p:ext uri="{BB962C8B-B14F-4D97-AF65-F5344CB8AC3E}">
        <p14:creationId xmlns:p14="http://schemas.microsoft.com/office/powerpoint/2010/main" val="421284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Widely available</a:t>
            </a:r>
          </a:p>
          <a:p>
            <a:endParaRPr lang="en-GB" dirty="0"/>
          </a:p>
          <a:p>
            <a:r>
              <a:rPr lang="en-GB" dirty="0"/>
              <a:t>Cheaper to run than the FMRI scanning. </a:t>
            </a:r>
          </a:p>
          <a:p>
            <a:endParaRPr lang="en-GB" dirty="0"/>
          </a:p>
          <a:p>
            <a:r>
              <a:rPr lang="en-GB" dirty="0"/>
              <a:t>Quicker results. </a:t>
            </a:r>
          </a:p>
          <a:p>
            <a:endParaRPr lang="en-GB" dirty="0"/>
          </a:p>
          <a:p>
            <a:r>
              <a:rPr lang="en-GB" dirty="0"/>
              <a:t>Can measure both structural and functional images. </a:t>
            </a:r>
          </a:p>
        </p:txBody>
      </p:sp>
    </p:spTree>
    <p:extLst>
      <p:ext uri="{BB962C8B-B14F-4D97-AF65-F5344CB8AC3E}">
        <p14:creationId xmlns:p14="http://schemas.microsoft.com/office/powerpoint/2010/main" val="4262900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 SCANS – WEAKNESSES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Need cyclotrons – and these are not cheap!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Need to inject radioactive molecules.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b="1" u="sng" dirty="0">
                <a:solidFill>
                  <a:srgbClr val="000000"/>
                </a:solidFill>
                <a:latin typeface="Arial"/>
                <a:cs typeface="Arial"/>
              </a:rPr>
              <a:t>Indirect measurement of neuronal activity.</a:t>
            </a: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Are activated areas essential for the task? </a:t>
            </a: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endParaRPr lang="en-GB" alt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342900" lvl="0" indent="-342900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Arial"/>
                <a:cs typeface="Arial"/>
              </a:rPr>
              <a:t>Similar techniques (e.g. FMRI) appear to have better spatial and temporal resolution.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766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basic principle/s behind how a EEG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2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Measures brain electrical brain activity, non-invasively. </a:t>
            </a:r>
          </a:p>
          <a:p>
            <a:endParaRPr lang="en-GB" dirty="0"/>
          </a:p>
          <a:p>
            <a:r>
              <a:rPr lang="en-GB" dirty="0"/>
              <a:t>When large populations of neurons are active together, they produce large electric potential. </a:t>
            </a:r>
          </a:p>
          <a:p>
            <a:endParaRPr lang="en-GB" dirty="0"/>
          </a:p>
          <a:p>
            <a:r>
              <a:rPr lang="en-GB" dirty="0"/>
              <a:t>Same principle as single cell recording but with larger electrodes that can be placed on the scalp (non invasive). </a:t>
            </a:r>
          </a:p>
          <a:p>
            <a:endParaRPr lang="en-GB" dirty="0"/>
          </a:p>
          <a:p>
            <a:r>
              <a:rPr lang="en-GB" dirty="0"/>
              <a:t>Measuring the change in voltage corresponding to the difference in potential. </a:t>
            </a:r>
          </a:p>
          <a:p>
            <a:pPr lvl="1"/>
            <a:r>
              <a:rPr lang="en-GB" dirty="0"/>
              <a:t>Event Related Potential (ERP). </a:t>
            </a:r>
          </a:p>
          <a:p>
            <a:endParaRPr lang="en-GB" dirty="0"/>
          </a:p>
          <a:p>
            <a:r>
              <a:rPr lang="en-GB" dirty="0"/>
              <a:t>Tissues of the brain, skull and scalp passively conduct electrical currents.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3916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Valuable information in the assessment and treatment of Epilepsy. </a:t>
            </a:r>
          </a:p>
          <a:p>
            <a:endParaRPr lang="en-GB" dirty="0"/>
          </a:p>
          <a:p>
            <a:r>
              <a:rPr lang="en-GB" dirty="0"/>
              <a:t>Excellent temporal resolution. </a:t>
            </a:r>
          </a:p>
          <a:p>
            <a:endParaRPr lang="en-GB" dirty="0"/>
          </a:p>
          <a:p>
            <a:r>
              <a:rPr lang="en-GB" dirty="0"/>
              <a:t>Measure state effects (sleep). </a:t>
            </a:r>
          </a:p>
          <a:p>
            <a:endParaRPr lang="en-GB" dirty="0"/>
          </a:p>
          <a:p>
            <a:r>
              <a:rPr lang="en-GB" dirty="0"/>
              <a:t>Non-invasive. </a:t>
            </a:r>
          </a:p>
          <a:p>
            <a:endParaRPr lang="en-GB" dirty="0"/>
          </a:p>
          <a:p>
            <a:r>
              <a:rPr lang="en-GB" dirty="0"/>
              <a:t>Inexpensive. </a:t>
            </a:r>
          </a:p>
          <a:p>
            <a:endParaRPr lang="en-GB" dirty="0"/>
          </a:p>
          <a:p>
            <a:r>
              <a:rPr lang="en-GB" dirty="0"/>
              <a:t>Speed. </a:t>
            </a:r>
          </a:p>
          <a:p>
            <a:endParaRPr lang="en-GB" dirty="0"/>
          </a:p>
          <a:p>
            <a:r>
              <a:rPr lang="en-GB" dirty="0"/>
              <a:t>Direct Measure of Neural Activity. </a:t>
            </a:r>
          </a:p>
        </p:txBody>
      </p:sp>
    </p:spTree>
    <p:extLst>
      <p:ext uri="{BB962C8B-B14F-4D97-AF65-F5344CB8AC3E}">
        <p14:creationId xmlns:p14="http://schemas.microsoft.com/office/powerpoint/2010/main" val="16213289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EEG -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Poor Spatial Resolution. </a:t>
            </a:r>
          </a:p>
          <a:p>
            <a:endParaRPr lang="en-GB" dirty="0"/>
          </a:p>
          <a:p>
            <a:r>
              <a:rPr lang="en-GB" dirty="0"/>
              <a:t>Not specific for Cognitive Function. </a:t>
            </a:r>
          </a:p>
          <a:p>
            <a:endParaRPr lang="en-GB" dirty="0"/>
          </a:p>
          <a:p>
            <a:r>
              <a:rPr lang="en-GB" dirty="0"/>
              <a:t>Superficial Layers of the Cortex</a:t>
            </a:r>
          </a:p>
          <a:p>
            <a:endParaRPr lang="en-GB" dirty="0"/>
          </a:p>
          <a:p>
            <a:r>
              <a:rPr lang="en-GB" dirty="0"/>
              <a:t>Side effects (Seizures).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098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basic principle/s behind how a MEG Works? </a:t>
            </a:r>
          </a:p>
          <a:p>
            <a:endParaRPr lang="en-GB" dirty="0"/>
          </a:p>
          <a:p>
            <a:r>
              <a:rPr lang="en-GB" dirty="0"/>
              <a:t>What are the Strengths?</a:t>
            </a:r>
          </a:p>
          <a:p>
            <a:endParaRPr lang="en-GB" dirty="0"/>
          </a:p>
          <a:p>
            <a:r>
              <a:rPr lang="en-GB" dirty="0"/>
              <a:t>What are the Weakness?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9532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Active Neurons produce small magnetic fields. </a:t>
            </a:r>
          </a:p>
          <a:p>
            <a:endParaRPr lang="en-GB" dirty="0"/>
          </a:p>
          <a:p>
            <a:r>
              <a:rPr lang="en-GB" dirty="0"/>
              <a:t>MEG records the magnetic fields being naturally generated by the neural sources in the brain. </a:t>
            </a:r>
          </a:p>
          <a:p>
            <a:endParaRPr lang="en-GB" dirty="0"/>
          </a:p>
          <a:p>
            <a:r>
              <a:rPr lang="en-GB" dirty="0"/>
              <a:t>Detected by sophisticated technology based on super-conducting detectors and analysers known as SQUID.</a:t>
            </a:r>
          </a:p>
          <a:p>
            <a:pPr lvl="1"/>
            <a:r>
              <a:rPr lang="en-GB" dirty="0"/>
              <a:t>Superconducting quantum interference devices </a:t>
            </a:r>
          </a:p>
          <a:p>
            <a:endParaRPr lang="en-GB" dirty="0"/>
          </a:p>
          <a:p>
            <a:r>
              <a:rPr lang="en-GB" dirty="0"/>
              <a:t>Magnetic Fields are analysed to find the location of the active neural sources.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55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 -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Non Invasive. </a:t>
            </a:r>
          </a:p>
          <a:p>
            <a:endParaRPr lang="en-GB" dirty="0"/>
          </a:p>
          <a:p>
            <a:r>
              <a:rPr lang="en-GB" dirty="0"/>
              <a:t>Very high temporal resolution (as with EEG). </a:t>
            </a:r>
          </a:p>
          <a:p>
            <a:endParaRPr lang="en-GB" dirty="0"/>
          </a:p>
          <a:p>
            <a:r>
              <a:rPr lang="en-GB" dirty="0"/>
              <a:t>Better spatial localisation than EEG. </a:t>
            </a:r>
          </a:p>
          <a:p>
            <a:endParaRPr lang="en-GB" dirty="0"/>
          </a:p>
          <a:p>
            <a:r>
              <a:rPr lang="en-GB" dirty="0"/>
              <a:t>Can measure state effects</a:t>
            </a:r>
          </a:p>
          <a:p>
            <a:endParaRPr lang="en-GB" dirty="0"/>
          </a:p>
          <a:p>
            <a:r>
              <a:rPr lang="en-GB" dirty="0"/>
              <a:t>Speed</a:t>
            </a:r>
          </a:p>
          <a:p>
            <a:endParaRPr lang="en-GB" dirty="0"/>
          </a:p>
          <a:p>
            <a:r>
              <a:rPr lang="en-GB" dirty="0"/>
              <a:t>Direct measure of Neural Activity.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5684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MEG Weakness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Expensive. </a:t>
            </a:r>
          </a:p>
          <a:p>
            <a:endParaRPr lang="en-GB" dirty="0"/>
          </a:p>
          <a:p>
            <a:r>
              <a:rPr lang="en-GB" dirty="0"/>
              <a:t>Interference. </a:t>
            </a:r>
          </a:p>
          <a:p>
            <a:endParaRPr lang="en-GB" dirty="0"/>
          </a:p>
          <a:p>
            <a:r>
              <a:rPr lang="en-GB" dirty="0"/>
              <a:t>Activity may be associated with but not essential for the task. </a:t>
            </a:r>
          </a:p>
          <a:p>
            <a:endParaRPr lang="en-GB" dirty="0"/>
          </a:p>
          <a:p>
            <a:r>
              <a:rPr lang="en-GB" dirty="0"/>
              <a:t>Limited spatial resolution compared to PET / FMRI etc. 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1400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Drugs, the Brain and Behaviour…..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week 4 (Monday and Tuesday) we spoke of the Drugs, the Brain and Behaviour. </a:t>
            </a:r>
          </a:p>
          <a:p>
            <a:endParaRPr lang="en-GB" dirty="0"/>
          </a:p>
          <a:p>
            <a:r>
              <a:rPr lang="en-GB" dirty="0"/>
              <a:t>What aspect is critical to our understanding how a neuroactive drug might impact on behaviour….</a:t>
            </a:r>
          </a:p>
          <a:p>
            <a:endParaRPr lang="en-GB" dirty="0"/>
          </a:p>
          <a:p>
            <a:r>
              <a:rPr lang="en-GB" dirty="0"/>
              <a:t>Neurotransmitters and Receptors and its relationship with the receptor the chemical has bound too. </a:t>
            </a:r>
          </a:p>
        </p:txBody>
      </p:sp>
    </p:spTree>
    <p:extLst>
      <p:ext uri="{BB962C8B-B14F-4D97-AF65-F5344CB8AC3E}">
        <p14:creationId xmlns:p14="http://schemas.microsoft.com/office/powerpoint/2010/main" val="176319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Anti Depressants – SSRI’s.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https://www.youtube.com/watch?v=tt04oviPAHU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5405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Drugs and Behaviour. </a:t>
            </a:r>
            <a:endParaRPr lang="en-US" altLang="en-US" dirty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r>
              <a:rPr lang="en-GB" altLang="en-US" sz="3000" dirty="0"/>
              <a:t>Antidepressants. </a:t>
            </a:r>
          </a:p>
          <a:p>
            <a:pPr eaLnBrk="1" hangingPunct="1"/>
            <a:r>
              <a:rPr lang="en-GB" altLang="en-US" sz="3000" dirty="0"/>
              <a:t>5.8% of Men and 9.5% of women will experience an episode of depression (WHO, 2001). </a:t>
            </a:r>
          </a:p>
          <a:p>
            <a:pPr lvl="1" eaLnBrk="1" hangingPunct="1"/>
            <a:r>
              <a:rPr lang="en-GB" altLang="en-US" sz="2600" dirty="0"/>
              <a:t>Monoamine oxidase inhibitors  (MAOI)– blocks breakdown of monoamine NT’s  at synapses - resulting in accumulation of monoamine transmitters in synapses. </a:t>
            </a:r>
          </a:p>
          <a:p>
            <a:pPr lvl="1" eaLnBrk="1" hangingPunct="1"/>
            <a:r>
              <a:rPr lang="en-GB" altLang="en-US" sz="2600" dirty="0"/>
              <a:t>Tricyclics – named after 3 ringed molecular structure. </a:t>
            </a:r>
          </a:p>
          <a:p>
            <a:pPr lvl="2"/>
            <a:r>
              <a:rPr lang="en-GB" altLang="en-US" sz="2200" dirty="0"/>
              <a:t>Increasing synaptic content of Nor-epinephrine and Serotonin. </a:t>
            </a:r>
          </a:p>
          <a:p>
            <a:pPr lvl="1" eaLnBrk="1" hangingPunct="1"/>
            <a:r>
              <a:rPr lang="en-GB" altLang="en-US" sz="2600" dirty="0"/>
              <a:t>SSRI – Selective Serotonin Re-uptake inhibitors. </a:t>
            </a:r>
          </a:p>
          <a:p>
            <a:pPr lvl="2"/>
            <a:r>
              <a:rPr lang="en-GB" altLang="en-US" sz="2200" dirty="0"/>
              <a:t>Blocks the re-uptake of serotonin. </a:t>
            </a:r>
          </a:p>
          <a:p>
            <a:pPr eaLnBrk="1" hangingPunct="1"/>
            <a:endParaRPr lang="en-US" altLang="en-US" sz="3000" dirty="0"/>
          </a:p>
        </p:txBody>
      </p:sp>
    </p:spTree>
    <p:extLst>
      <p:ext uri="{BB962C8B-B14F-4D97-AF65-F5344CB8AC3E}">
        <p14:creationId xmlns:p14="http://schemas.microsoft.com/office/powerpoint/2010/main" val="1383669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Antidepressants</a:t>
            </a:r>
            <a:endParaRPr lang="en-US" altLang="en-US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dirty="0"/>
          </a:p>
        </p:txBody>
      </p:sp>
      <p:pic>
        <p:nvPicPr>
          <p:cNvPr id="17412" name="Picture 2" descr="http://www.drug3k.com/img2/tofranil_10395_4_(big)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095" y="1688790"/>
            <a:ext cx="302260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4" descr="http://www.marplan.com/images/header0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584" y="1536830"/>
            <a:ext cx="220027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6" descr="http://www.timothymcveighthedeliberatesoldier.net/prozac10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057" y="3083107"/>
            <a:ext cx="3805238" cy="228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Picture 8" descr="http://www.information-on-zoloft-drug.com/zoloft-drug-pill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941" y="4224518"/>
            <a:ext cx="1666875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415799" y="5369287"/>
            <a:ext cx="1679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SSRI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7640" y="2665475"/>
            <a:ext cx="1221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MOAI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31080" y="4224518"/>
            <a:ext cx="1221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Tricyclic ↑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388874" y="5108905"/>
            <a:ext cx="1374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SSRI →</a:t>
            </a:r>
          </a:p>
        </p:txBody>
      </p:sp>
    </p:spTree>
    <p:extLst>
      <p:ext uri="{BB962C8B-B14F-4D97-AF65-F5344CB8AC3E}">
        <p14:creationId xmlns:p14="http://schemas.microsoft.com/office/powerpoint/2010/main" val="9701927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42980" y="44053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/>
              <a:t>Anxiolytics. </a:t>
            </a: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Also known as Tranquilizers.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Depressants – Reduce Neural Activity.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Benzodiazepine agonist. </a:t>
            </a:r>
          </a:p>
          <a:p>
            <a:pPr lvl="1">
              <a:defRPr/>
            </a:pPr>
            <a:r>
              <a:rPr lang="en-GB" dirty="0"/>
              <a:t>Valium – GABA</a:t>
            </a:r>
            <a:r>
              <a:rPr lang="en-GB" baseline="-25000" dirty="0"/>
              <a:t>A</a:t>
            </a:r>
            <a:r>
              <a:rPr lang="en-GB" dirty="0"/>
              <a:t> receptors – enhance the activity of GABA (Walters et al, 2000).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 Buspirone (Buspar). </a:t>
            </a:r>
          </a:p>
          <a:p>
            <a:pPr lvl="1">
              <a:defRPr/>
            </a:pPr>
            <a:r>
              <a:rPr lang="en-GB" dirty="0"/>
              <a:t>Serotonin (5HT</a:t>
            </a:r>
            <a:r>
              <a:rPr lang="en-GB" baseline="-25000" dirty="0"/>
              <a:t>1A</a:t>
            </a:r>
            <a:r>
              <a:rPr lang="en-GB" dirty="0"/>
              <a:t>)Agonist. </a:t>
            </a:r>
          </a:p>
          <a:p>
            <a:pPr lvl="1">
              <a:defRPr/>
            </a:pPr>
            <a:r>
              <a:rPr lang="en-GB" dirty="0"/>
              <a:t>Also Dopamine D</a:t>
            </a:r>
            <a:r>
              <a:rPr lang="en-GB" baseline="-25000" dirty="0"/>
              <a:t>2</a:t>
            </a:r>
            <a:r>
              <a:rPr lang="en-GB" dirty="0"/>
              <a:t> Agonist </a:t>
            </a:r>
            <a:r>
              <a:rPr lang="en-GB" dirty="0">
                <a:solidFill>
                  <a:schemeClr val="bg1"/>
                </a:solidFill>
              </a:rPr>
              <a:t>(low affinity).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endParaRPr lang="en-GB" altLang="en-US" dirty="0"/>
          </a:p>
        </p:txBody>
      </p:sp>
      <p:pic>
        <p:nvPicPr>
          <p:cNvPr id="18437" name="Picture 2" descr="http://2.bp.blogspot.com/_FE6-N56crbc/SzmEmZBFWWI/AAAAAAAAABQ/TZU4KnlHk9M/s400/vali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700" y="1341438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4" descr="http://www.medsmarket.net/images/T/Buspar_10m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725" y="4508500"/>
            <a:ext cx="16764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27436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Alcohol. </a:t>
            </a: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>
              <a:defRPr/>
            </a:pPr>
            <a:r>
              <a:rPr lang="en-GB" dirty="0"/>
              <a:t>Biphasic psychoactive effect. </a:t>
            </a:r>
          </a:p>
          <a:p>
            <a:pPr lvl="1">
              <a:defRPr/>
            </a:pPr>
            <a:r>
              <a:rPr lang="en-GB" dirty="0"/>
              <a:t>Stimulant Phase followed by a Prolonged Depressant Phase.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GABA</a:t>
            </a:r>
            <a:r>
              <a:rPr lang="en-GB" baseline="-25000" dirty="0"/>
              <a:t>A</a:t>
            </a:r>
            <a:r>
              <a:rPr lang="en-GB" dirty="0"/>
              <a:t> plays an important part in mediating the role between Alcohol and the Brain. </a:t>
            </a:r>
          </a:p>
          <a:p>
            <a:pPr lvl="1">
              <a:defRPr/>
            </a:pPr>
            <a:r>
              <a:rPr lang="en-GB" dirty="0"/>
              <a:t>Increases post-synaptic inhibition</a:t>
            </a:r>
          </a:p>
          <a:p>
            <a:pPr lvl="1">
              <a:defRPr/>
            </a:pPr>
            <a:r>
              <a:rPr lang="en-GB" dirty="0"/>
              <a:t>Allow more Cl¯ ions to enter Neurons. </a:t>
            </a:r>
          </a:p>
          <a:p>
            <a:pPr lvl="2">
              <a:defRPr/>
            </a:pPr>
            <a:r>
              <a:rPr lang="en-GB" dirty="0"/>
              <a:t>Social disinhibition. </a:t>
            </a:r>
          </a:p>
          <a:p>
            <a:pPr lvl="2">
              <a:defRPr/>
            </a:pPr>
            <a:r>
              <a:rPr lang="en-GB" dirty="0"/>
              <a:t>Impairment of Motor Co-ordination. </a:t>
            </a:r>
          </a:p>
          <a:p>
            <a:pPr lvl="3">
              <a:defRPr/>
            </a:pPr>
            <a:r>
              <a:rPr lang="en-GB" dirty="0"/>
              <a:t>Hanchar et al (2005).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8522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Alcohol. </a:t>
            </a:r>
            <a:endParaRPr lang="en-US" altLang="en-US" dirty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Low doses of Alcohol stimulate Dopamine Pathways = increasing Dopamine – feelings of euphoria.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Chronic abuse – damages Nerves Cells. </a:t>
            </a:r>
          </a:p>
          <a:p>
            <a:pPr lvl="1" eaLnBrk="1" hangingPunct="1"/>
            <a:r>
              <a:rPr lang="en-GB" altLang="en-US" dirty="0"/>
              <a:t>Superior Frontal Cortex, Cerebellum, Hippocampus.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268740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 </a:t>
            </a:r>
            <a:endParaRPr lang="en-US" altLang="en-US" dirty="0"/>
          </a:p>
        </p:txBody>
      </p:sp>
      <p:sp>
        <p:nvSpPr>
          <p:cNvPr id="5120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17639"/>
            <a:ext cx="4038600" cy="4708525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en-GB" sz="4200" dirty="0"/>
              <a:t>Stimulants….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Increase the activity of the nervous system by activating excitatory influences.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Some increase excitatory synaptic potentials, other block inhibitory processes.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Examples of Stimulants include: Nicotine, Caffeine, Amphetamine, Cocaine.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>
              <a:defRPr/>
            </a:pPr>
            <a:endParaRPr lang="en-US" dirty="0"/>
          </a:p>
        </p:txBody>
      </p:sp>
      <p:pic>
        <p:nvPicPr>
          <p:cNvPr id="30725" name="Picture 2" descr="http://www.infinitytechnologies.com.au/blog/wp-content/uploads/googles-new-search-caffein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900" y="2924175"/>
            <a:ext cx="3970338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03115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Nicotine. </a:t>
            </a: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3000" dirty="0"/>
              <a:t>Nicotine from Cigarettes enters the blood and brain far more rapidly than Chewing Tobacco or smoking a pipe or cigars. </a:t>
            </a:r>
          </a:p>
          <a:p>
            <a:pPr eaLnBrk="1" hangingPunct="1">
              <a:lnSpc>
                <a:spcPct val="80000"/>
              </a:lnSpc>
            </a:pPr>
            <a:endParaRPr lang="en-GB" altLang="en-US" sz="3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3000" dirty="0"/>
              <a:t>Largely unhealthy neural consequences.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600" dirty="0"/>
              <a:t>Although can enhance aspects of cognitive performance</a:t>
            </a:r>
          </a:p>
          <a:p>
            <a:pPr lvl="2">
              <a:lnSpc>
                <a:spcPct val="80000"/>
              </a:lnSpc>
            </a:pPr>
            <a:r>
              <a:rPr lang="en-GB" altLang="en-US" sz="2200" dirty="0"/>
              <a:t>Gazzaniga et al 2009. </a:t>
            </a:r>
          </a:p>
          <a:p>
            <a:pPr eaLnBrk="1" hangingPunct="1">
              <a:lnSpc>
                <a:spcPct val="80000"/>
              </a:lnSpc>
            </a:pPr>
            <a:endParaRPr lang="en-GB" altLang="en-US" sz="3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3000" dirty="0"/>
              <a:t>Activates Nicotonic receptors (Ach receptors). 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600" dirty="0"/>
              <a:t>Ventral tegmental area.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200" dirty="0"/>
              <a:t>Dopamine (Kenny et al, 2006). </a:t>
            </a: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0443232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Cocaine</a:t>
            </a:r>
            <a:endParaRPr lang="en-US" altLang="en-US" dirty="0"/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Coca Shrub (South America). </a:t>
            </a:r>
          </a:p>
          <a:p>
            <a:pPr lvl="1" eaLnBrk="1" hangingPunct="1"/>
            <a:r>
              <a:rPr lang="en-GB" altLang="en-US" dirty="0"/>
              <a:t>Chewed, Brewed as a Tea. </a:t>
            </a:r>
          </a:p>
          <a:p>
            <a:pPr lvl="1" eaLnBrk="1" hangingPunct="1"/>
            <a:r>
              <a:rPr lang="en-GB" altLang="en-US" dirty="0"/>
              <a:t>Increase Endurance, alleviate hunger, increase well-being.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Artificially purified extract (Cocaine) – is powerfully addictive harmed millions of lives.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017803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dirty="0"/>
              <a:t>Cocaine blocks monoamine transporters – especially dopamine</a:t>
            </a:r>
          </a:p>
          <a:p>
            <a:pPr lvl="1" eaLnBrk="1" hangingPunct="1"/>
            <a:r>
              <a:rPr lang="en-GB" altLang="en-US" dirty="0"/>
              <a:t>Prevents reuptake</a:t>
            </a:r>
          </a:p>
          <a:p>
            <a:pPr lvl="1" eaLnBrk="1" hangingPunct="1"/>
            <a:r>
              <a:rPr lang="en-GB" altLang="en-US" dirty="0"/>
              <a:t>Attracts more dopamine</a:t>
            </a:r>
          </a:p>
          <a:p>
            <a:pPr eaLnBrk="1" hangingPunct="1"/>
            <a:r>
              <a:rPr lang="en-GB" altLang="en-US" dirty="0"/>
              <a:t>Neurotoxic effects – Overdose can produce Strokes…. Haemorrhage in the Brain. </a:t>
            </a:r>
          </a:p>
          <a:p>
            <a:pPr eaLnBrk="1" hangingPunct="1"/>
            <a:r>
              <a:rPr lang="en-GB" altLang="en-US" dirty="0"/>
              <a:t>High sensitisation – Easy to have chronic use and could cause psychosis. </a:t>
            </a:r>
          </a:p>
          <a:p>
            <a:pPr eaLnBrk="1" hangingPunct="1"/>
            <a:r>
              <a:rPr lang="en-GB" altLang="en-US" dirty="0"/>
              <a:t>Very uncomfortable withdrawal symptoms. </a:t>
            </a: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328331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http://www.youtube.com/watch?v=4OS2C4NemJI&amp;feature=related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0335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Amphetamine</a:t>
            </a:r>
            <a:endParaRPr lang="en-US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/>
              <a:t>Synthetic psychostimulant – structure closely resembles that of Catecholamine transmitters (Noradrenaline, adrenaline and </a:t>
            </a:r>
            <a:r>
              <a:rPr lang="en-GB" i="1" dirty="0"/>
              <a:t>dopamine</a:t>
            </a:r>
            <a:r>
              <a:rPr lang="en-GB" dirty="0"/>
              <a:t>).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Enhance the activity – Variety of Behavioural Effects. </a:t>
            </a:r>
          </a:p>
          <a:p>
            <a:pPr lvl="1">
              <a:defRPr/>
            </a:pPr>
            <a:r>
              <a:rPr lang="en-GB" dirty="0"/>
              <a:t>Heightened Alertness, Euphoria, Sustained effort without rest, confidence, motivation (but not ability). </a:t>
            </a:r>
          </a:p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3811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Amphetamine. </a:t>
            </a:r>
            <a:endParaRPr lang="en-US" alt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Highly Tolerant – so people have to take larger doses to get the effect. </a:t>
            </a:r>
          </a:p>
          <a:p>
            <a:pPr lvl="1" eaLnBrk="1" hangingPunct="1"/>
            <a:r>
              <a:rPr lang="en-GB" altLang="en-US" dirty="0"/>
              <a:t>Sleeplessness, weight loss, Paranoia, agitation. </a:t>
            </a:r>
          </a:p>
          <a:p>
            <a:pPr lvl="1" eaLnBrk="1" hangingPunct="1"/>
            <a:r>
              <a:rPr lang="en-GB" altLang="en-US" dirty="0"/>
              <a:t>High Blood pressure, dizziness, sweating etc.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809362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/>
              <a:t>Hallucinogenic and Dissociative Drugs. </a:t>
            </a:r>
            <a:endParaRPr lang="en-US" dirty="0"/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Term is a misnomer – hallucination takes place in the absence of sensory stimulation (e.g. hearing voices that are not there).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Drugs in this category – alter or distort existing perceptions.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755285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LSD. </a:t>
            </a:r>
            <a:endParaRPr lang="en-US" altLang="en-US" dirty="0"/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Molecular structure resembles Serotonin. </a:t>
            </a:r>
          </a:p>
          <a:p>
            <a:pPr lvl="1" eaLnBrk="1" hangingPunct="1"/>
            <a:r>
              <a:rPr lang="en-GB" altLang="en-US" dirty="0"/>
              <a:t>5HT</a:t>
            </a:r>
            <a:r>
              <a:rPr lang="en-GB" altLang="en-US" baseline="-25000" dirty="0"/>
              <a:t>2A</a:t>
            </a:r>
            <a:r>
              <a:rPr lang="en-GB" altLang="en-US" dirty="0"/>
              <a:t> receptor agonists.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Soon found to active serotonin receptors in the visual cortex.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Flashbacks?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617620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Ecstasy</a:t>
            </a:r>
            <a:endParaRPr lang="en-US" altLang="en-US" dirty="0"/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MDMA (3,4-Methylenedioxymethamphetamine)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Increase in the release of Serotonin, Stimulation of 5HT</a:t>
            </a:r>
            <a:r>
              <a:rPr lang="en-GB" altLang="en-US" baseline="-25000" dirty="0"/>
              <a:t>2A</a:t>
            </a:r>
            <a:r>
              <a:rPr lang="en-GB" altLang="en-US" dirty="0"/>
              <a:t> receptors, changes in dopamine, and certain hormones (e.g. Prolactin). </a:t>
            </a:r>
          </a:p>
          <a:p>
            <a:pPr lvl="1" eaLnBrk="1" hangingPunct="1"/>
            <a:r>
              <a:rPr lang="en-GB" altLang="en-US" dirty="0"/>
              <a:t>Positive Emotions, Empathy, Euphoria, Sense of Well being, Colourful visual phenomena.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31843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502</TotalTime>
  <Words>1425</Words>
  <Application>Microsoft Office PowerPoint</Application>
  <PresentationFormat>Widescreen</PresentationFormat>
  <Paragraphs>265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Century Gothic</vt:lpstr>
      <vt:lpstr>Wingdings 3</vt:lpstr>
      <vt:lpstr>Ion Boardroom</vt:lpstr>
      <vt:lpstr>Neuroscience Seminar 3</vt:lpstr>
      <vt:lpstr>Recapping on key points addressed so far….. </vt:lpstr>
      <vt:lpstr>Recapping on key points addressed so far…</vt:lpstr>
      <vt:lpstr>Functional Imaging Techniques…..</vt:lpstr>
      <vt:lpstr>FMRI</vt:lpstr>
      <vt:lpstr>FRMI - Strengths</vt:lpstr>
      <vt:lpstr>FMRI - WEAKNESSES</vt:lpstr>
      <vt:lpstr>Functional Imaging Techniques</vt:lpstr>
      <vt:lpstr>Pet Scans</vt:lpstr>
      <vt:lpstr>PET SCAN STRENGTHS</vt:lpstr>
      <vt:lpstr>PET SCANS – WEAKNESSES </vt:lpstr>
      <vt:lpstr>EEG - </vt:lpstr>
      <vt:lpstr>EEG </vt:lpstr>
      <vt:lpstr>EEG - Strengths</vt:lpstr>
      <vt:lpstr>EEG - Weaknesses</vt:lpstr>
      <vt:lpstr>MEG</vt:lpstr>
      <vt:lpstr>MEG</vt:lpstr>
      <vt:lpstr>MEG - Strengths</vt:lpstr>
      <vt:lpstr>MEG Weakness</vt:lpstr>
      <vt:lpstr>Drugs, the Brain and Behaviour….. </vt:lpstr>
      <vt:lpstr>Anti Depressants – SSRI’s. </vt:lpstr>
      <vt:lpstr>Drugs and Behaviour. </vt:lpstr>
      <vt:lpstr>Antidepressants</vt:lpstr>
      <vt:lpstr>Anxiolytics. </vt:lpstr>
      <vt:lpstr>Alcohol. </vt:lpstr>
      <vt:lpstr>Alcohol. </vt:lpstr>
      <vt:lpstr> </vt:lpstr>
      <vt:lpstr>Nicotine. </vt:lpstr>
      <vt:lpstr>Cocaine</vt:lpstr>
      <vt:lpstr>PowerPoint Presentation</vt:lpstr>
      <vt:lpstr>Amphetamine</vt:lpstr>
      <vt:lpstr>Amphetamine. </vt:lpstr>
      <vt:lpstr>Hallucinogenic and Dissociative Drugs. </vt:lpstr>
      <vt:lpstr>LSD. </vt:lpstr>
      <vt:lpstr>Ecstasy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Neuroscience Seminar</dc:title>
  <dc:creator>Stuart Jones</dc:creator>
  <cp:lastModifiedBy>Stuart Jones</cp:lastModifiedBy>
  <cp:revision>14</cp:revision>
  <dcterms:created xsi:type="dcterms:W3CDTF">2021-03-09T16:39:01Z</dcterms:created>
  <dcterms:modified xsi:type="dcterms:W3CDTF">2022-03-07T21:26:44Z</dcterms:modified>
</cp:coreProperties>
</file>