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2F29B146-A285-4D47-9DD3-874B48B72E2C}">
          <p14:sldIdLst>
            <p14:sldId id="256"/>
            <p14:sldId id="257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08098"/>
    <a:srgbClr val="2EDA88"/>
    <a:srgbClr val="5397B5"/>
    <a:srgbClr val="A4B1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0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80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767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366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785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3426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947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33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058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076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532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372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D5A48EC-41C8-485E-97B4-E92981B70300}" type="datetimeFigureOut">
              <a:rPr lang="en-US" smtClean="0"/>
              <a:t>7/7/2023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F86BD38-757C-473D-8E65-E892E90AF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364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to.org/english/thewto_e/coher_e/sdgs_e/sdgs_e.htm" TargetMode="External"/><Relationship Id="rId2" Type="http://schemas.openxmlformats.org/officeDocument/2006/relationships/hyperlink" Target="https://www.wto.org/english/tratop_e/envir_e/envt_intro_e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to.org/english/res_e/publications_e/brochure_rio_20_e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A146285-DFCE-4C00-B20E-2C687A70A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3484" y="0"/>
            <a:ext cx="5948515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565618-0176-47D2-8D1D-64E9141D12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795" y="348755"/>
            <a:ext cx="11493908" cy="1479543"/>
          </a:xfrm>
          <a:blipFill>
            <a:blip r:embed="rId3"/>
            <a:tile tx="0" ty="0" sx="100000" sy="100000" flip="none" algn="tl"/>
          </a:blipFill>
          <a:ln>
            <a:noFill/>
          </a:ln>
          <a:effectLst>
            <a:glow rad="3048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/>
          </a:bodyPr>
          <a:lstStyle/>
          <a:p>
            <a:pPr algn="ctr"/>
            <a:r>
              <a:rPr lang="en-US" sz="3200" b="1" i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critical analysis of the global business environment - post pandemic</a:t>
            </a:r>
          </a:p>
        </p:txBody>
      </p:sp>
      <p:sp useBgFill="1">
        <p:nvSpPr>
          <p:cNvPr id="3" name="Subtitle 2">
            <a:extLst>
              <a:ext uri="{FF2B5EF4-FFF2-40B4-BE49-F238E27FC236}">
                <a16:creationId xmlns:a16="http://schemas.microsoft.com/office/drawing/2014/main" id="{88712C2A-B0DE-47A6-9709-08E5572BC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3795" y="2340078"/>
            <a:ext cx="5879688" cy="4287154"/>
          </a:xfrm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  <a:effectLst>
            <a:glow rad="228600">
              <a:srgbClr val="002060">
                <a:alpha val="40000"/>
              </a:srgbClr>
            </a:glow>
            <a:softEdge rad="63500"/>
          </a:effectLst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MUHAMMED SHAMIL MUNDAKKAPARAMBAN</a:t>
            </a:r>
          </a:p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2243617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LCMB7001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EFUA ADAMS</a:t>
            </a:r>
          </a:p>
        </p:txBody>
      </p:sp>
    </p:spTree>
    <p:extLst>
      <p:ext uri="{BB962C8B-B14F-4D97-AF65-F5344CB8AC3E}">
        <p14:creationId xmlns:p14="http://schemas.microsoft.com/office/powerpoint/2010/main" val="279980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World Trade Organization (WTO): What is it and how does it work?">
            <a:extLst>
              <a:ext uri="{FF2B5EF4-FFF2-40B4-BE49-F238E27FC236}">
                <a16:creationId xmlns:a16="http://schemas.microsoft.com/office/drawing/2014/main" id="{063442AE-2398-4CE5-9050-D5712EE7E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9576" y="1"/>
            <a:ext cx="37024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53E77E-446E-47F1-8438-56A294881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012" y="159374"/>
            <a:ext cx="10910047" cy="84940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World trade organization (wto)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F0BA5A68-ED2A-4F63-8C8A-4ACF6D9C4F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18" y="1181350"/>
            <a:ext cx="8417858" cy="5517276"/>
          </a:xfrm>
        </p:spPr>
        <p:txBody>
          <a:bodyPr>
            <a:normAutofit fontScale="92500"/>
          </a:bodyPr>
          <a:lstStyle/>
          <a:p>
            <a:pPr marL="342900" indent="-342900" algn="just">
              <a:lnSpc>
                <a:spcPct val="160000"/>
              </a:lnSpc>
              <a:buClrTx/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in 1995 as a successor of GATT</a:t>
            </a:r>
          </a:p>
          <a:p>
            <a:pPr marL="342900" indent="-342900" algn="just">
              <a:lnSpc>
                <a:spcPct val="160000"/>
              </a:lnSpc>
              <a:buClrTx/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international trade regulations and encourages the seamless transfer of products, services, and intellectual property across nations</a:t>
            </a:r>
          </a:p>
          <a:p>
            <a:pPr marL="342900" indent="-342900" algn="just">
              <a:lnSpc>
                <a:spcPct val="160000"/>
              </a:lnSpc>
              <a:buClrTx/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164 member countries</a:t>
            </a:r>
          </a:p>
          <a:p>
            <a:pPr marL="342900" indent="-342900" algn="just">
              <a:lnSpc>
                <a:spcPct val="160000"/>
              </a:lnSpc>
              <a:buClrTx/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serves as a forum for negotiations, the settlement of conflicts, and the creation of trade-related policy</a:t>
            </a:r>
          </a:p>
          <a:p>
            <a:pPr marL="342900" indent="-342900" algn="just">
              <a:lnSpc>
                <a:spcPct val="160000"/>
              </a:lnSpc>
              <a:buClrTx/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Facilitating trade liberalization, fostering economic expansion, and guaranteeing a fair and predictable international trading system are among the major goals</a:t>
            </a:r>
          </a:p>
          <a:p>
            <a:pPr marL="342900" indent="-342900" algn="just">
              <a:lnSpc>
                <a:spcPct val="160000"/>
              </a:lnSpc>
              <a:buClrTx/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Novel coronavirus had affected the WTO very badly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68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F737264E-13F2-46DB-9758-FD0EF757C643}"/>
              </a:ext>
            </a:extLst>
          </p:cNvPr>
          <p:cNvSpPr/>
          <p:nvPr/>
        </p:nvSpPr>
        <p:spPr>
          <a:xfrm>
            <a:off x="4729316" y="4131111"/>
            <a:ext cx="2743200" cy="1995948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B8C10B-E822-469A-A08E-83918B3C1C12}"/>
              </a:ext>
            </a:extLst>
          </p:cNvPr>
          <p:cNvSpPr txBox="1"/>
          <p:nvPr/>
        </p:nvSpPr>
        <p:spPr>
          <a:xfrm>
            <a:off x="5230761" y="4776248"/>
            <a:ext cx="1809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Global business environment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A397D9F-FADA-486D-B9EB-8788177D75CE}"/>
              </a:ext>
            </a:extLst>
          </p:cNvPr>
          <p:cNvSpPr/>
          <p:nvPr/>
        </p:nvSpPr>
        <p:spPr>
          <a:xfrm>
            <a:off x="614516" y="235974"/>
            <a:ext cx="3667432" cy="36576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EFB6539-1B38-43BD-B66F-1AFF4C2E27F2}"/>
              </a:ext>
            </a:extLst>
          </p:cNvPr>
          <p:cNvSpPr/>
          <p:nvPr/>
        </p:nvSpPr>
        <p:spPr>
          <a:xfrm>
            <a:off x="7914968" y="235974"/>
            <a:ext cx="3667432" cy="36576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DAC616-D64C-46AF-8A65-83F56342F7A0}"/>
              </a:ext>
            </a:extLst>
          </p:cNvPr>
          <p:cNvSpPr txBox="1"/>
          <p:nvPr/>
        </p:nvSpPr>
        <p:spPr>
          <a:xfrm>
            <a:off x="1071716" y="328759"/>
            <a:ext cx="2753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INTERNAL FACTORS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7C4D59-65B4-4DE5-B59D-BF674E65C22A}"/>
              </a:ext>
            </a:extLst>
          </p:cNvPr>
          <p:cNvSpPr txBox="1"/>
          <p:nvPr/>
        </p:nvSpPr>
        <p:spPr>
          <a:xfrm>
            <a:off x="8386916" y="328759"/>
            <a:ext cx="2733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EXTERNAL FACTORS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A942C8-A7EE-4A00-8C1C-5116046C0749}"/>
              </a:ext>
            </a:extLst>
          </p:cNvPr>
          <p:cNvSpPr txBox="1"/>
          <p:nvPr/>
        </p:nvSpPr>
        <p:spPr>
          <a:xfrm>
            <a:off x="609600" y="623099"/>
            <a:ext cx="3667432" cy="87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Organizational structure and governance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454F7E2-DB17-4CBD-AFF6-068563C25FCD}"/>
              </a:ext>
            </a:extLst>
          </p:cNvPr>
          <p:cNvSpPr txBox="1"/>
          <p:nvPr/>
        </p:nvSpPr>
        <p:spPr>
          <a:xfrm>
            <a:off x="609600" y="1642616"/>
            <a:ext cx="3667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System based on regulations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EA17CB1-9C41-43DD-BDB3-68DC9BC0B8F9}"/>
              </a:ext>
            </a:extLst>
          </p:cNvPr>
          <p:cNvSpPr txBox="1"/>
          <p:nvPr/>
        </p:nvSpPr>
        <p:spPr>
          <a:xfrm>
            <a:off x="609600" y="2156930"/>
            <a:ext cx="3667432" cy="87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Contributions and obligations of members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38CB9C7-1946-46BB-A36B-68CE00F3FA64}"/>
              </a:ext>
            </a:extLst>
          </p:cNvPr>
          <p:cNvSpPr txBox="1"/>
          <p:nvPr/>
        </p:nvSpPr>
        <p:spPr>
          <a:xfrm>
            <a:off x="7910052" y="724820"/>
            <a:ext cx="3667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39A66E-04FB-4DCF-BB20-774F82D21EDB}"/>
              </a:ext>
            </a:extLst>
          </p:cNvPr>
          <p:cNvSpPr txBox="1"/>
          <p:nvPr/>
        </p:nvSpPr>
        <p:spPr>
          <a:xfrm>
            <a:off x="7910052" y="1140544"/>
            <a:ext cx="3667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Technological progress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5C2389A-29C8-4B8B-9B30-E24324E6027D}"/>
              </a:ext>
            </a:extLst>
          </p:cNvPr>
          <p:cNvSpPr txBox="1"/>
          <p:nvPr/>
        </p:nvSpPr>
        <p:spPr>
          <a:xfrm>
            <a:off x="7910053" y="1582997"/>
            <a:ext cx="3672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Geopolitical mechanics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9760BE-8DAC-4A43-8A04-3BBEE6150534}"/>
              </a:ext>
            </a:extLst>
          </p:cNvPr>
          <p:cNvSpPr txBox="1"/>
          <p:nvPr/>
        </p:nvSpPr>
        <p:spPr>
          <a:xfrm>
            <a:off x="7905136" y="2011948"/>
            <a:ext cx="3672348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and sustainability issues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DB851E-AE86-483B-9C7D-83A4CA1591C4}"/>
              </a:ext>
            </a:extLst>
          </p:cNvPr>
          <p:cNvSpPr txBox="1"/>
          <p:nvPr/>
        </p:nvSpPr>
        <p:spPr>
          <a:xfrm>
            <a:off x="7914968" y="2921530"/>
            <a:ext cx="3672348" cy="377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Pandemics and general health</a:t>
            </a:r>
          </a:p>
        </p:txBody>
      </p:sp>
      <p:sp>
        <p:nvSpPr>
          <p:cNvPr id="53" name="Arrow: Curved Right 52">
            <a:extLst>
              <a:ext uri="{FF2B5EF4-FFF2-40B4-BE49-F238E27FC236}">
                <a16:creationId xmlns:a16="http://schemas.microsoft.com/office/drawing/2014/main" id="{DF6EE5D5-22DD-43FE-9401-D89B180DF92F}"/>
              </a:ext>
            </a:extLst>
          </p:cNvPr>
          <p:cNvSpPr/>
          <p:nvPr/>
        </p:nvSpPr>
        <p:spPr>
          <a:xfrm rot="3198702">
            <a:off x="6522297" y="2827294"/>
            <a:ext cx="961564" cy="1372645"/>
          </a:xfrm>
          <a:prstGeom prst="curvedRightArrow">
            <a:avLst/>
          </a:prstGeom>
          <a:solidFill>
            <a:schemeClr val="accent1">
              <a:lumMod val="60000"/>
              <a:lumOff val="40000"/>
            </a:schemeClr>
          </a:solidFill>
          <a:ln w="0" cmpd="dbl">
            <a:prstDash val="sysDot"/>
            <a:headEnd w="lg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6" name="Arrow: Curved Left 55">
            <a:extLst>
              <a:ext uri="{FF2B5EF4-FFF2-40B4-BE49-F238E27FC236}">
                <a16:creationId xmlns:a16="http://schemas.microsoft.com/office/drawing/2014/main" id="{A2658767-43CB-45C3-BFF0-863E558E54E2}"/>
              </a:ext>
            </a:extLst>
          </p:cNvPr>
          <p:cNvSpPr/>
          <p:nvPr/>
        </p:nvSpPr>
        <p:spPr>
          <a:xfrm rot="18539131">
            <a:off x="4673092" y="2862656"/>
            <a:ext cx="961565" cy="1370688"/>
          </a:xfrm>
          <a:prstGeom prst="curvedLeftArrow">
            <a:avLst/>
          </a:prstGeom>
          <a:solidFill>
            <a:schemeClr val="accent1">
              <a:lumMod val="60000"/>
              <a:lumOff val="40000"/>
            </a:schemeClr>
          </a:solidFill>
          <a:ln w="0" cmpd="dbl">
            <a:prstDash val="sysDot"/>
            <a:headEnd w="lg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017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2896CA-3A97-42A5-8D29-874B66DFC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8180" y="0"/>
            <a:ext cx="622382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0FC2F0-3670-4E5C-A5AD-1729F56F8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97776"/>
            <a:ext cx="7729728" cy="118872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6133B-48CF-4DC7-A3F0-83E6CAB0F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644986"/>
            <a:ext cx="9656064" cy="5015238"/>
          </a:xfrm>
        </p:spPr>
        <p:txBody>
          <a:bodyPr/>
          <a:lstStyle/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size and expansion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setting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Developments 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Regulatory Framework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Ecological responsibility and social responsibility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Possibilities and Obstacles</a:t>
            </a:r>
          </a:p>
          <a:p>
            <a:pPr marL="0" indent="0">
              <a:buClr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6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E9C912A-F85A-42A4-B926-C92564EDF5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441468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CAED88-2633-4541-8459-300E5DC9B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33" y="217441"/>
            <a:ext cx="7729728" cy="118872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 failure – key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5DCC9-7B22-4D65-BD46-3DC31814B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684" y="1406161"/>
            <a:ext cx="8121446" cy="5234398"/>
          </a:xfrm>
        </p:spPr>
        <p:txBody>
          <a:bodyPr/>
          <a:lstStyle/>
          <a:p>
            <a:pPr marL="0" indent="0">
              <a:buClrTx/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Despite the crucial role the WTO plays in promoting international commerce and addressing trade-related concerns, certain aspects of its business environment might lead to market failure. </a:t>
            </a:r>
          </a:p>
          <a:p>
            <a:pPr marL="0" indent="0">
              <a:buClrTx/>
              <a:buNone/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8"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Protectionist measures</a:t>
            </a:r>
          </a:p>
          <a:p>
            <a:pPr lvl="8"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Absence of enforcement</a:t>
            </a:r>
          </a:p>
          <a:p>
            <a:pPr lvl="8"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Trade restraints</a:t>
            </a:r>
          </a:p>
          <a:p>
            <a:pPr lvl="8"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Inadequate adaptation to new and emerging issues</a:t>
            </a:r>
          </a:p>
          <a:p>
            <a:pPr lvl="8"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Making non-comprehensive decisions</a:t>
            </a:r>
          </a:p>
        </p:txBody>
      </p:sp>
    </p:spTree>
    <p:extLst>
      <p:ext uri="{BB962C8B-B14F-4D97-AF65-F5344CB8AC3E}">
        <p14:creationId xmlns:p14="http://schemas.microsoft.com/office/powerpoint/2010/main" val="81657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409097-5C80-4F5A-B9EF-2666A0E84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31089"/>
            <a:ext cx="7729728" cy="832056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RESOURCE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F9C94-496B-4473-8A79-3B1180C76E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5834" y="1760011"/>
            <a:ext cx="4271771" cy="31019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analysis and research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Outreach and communication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Technical standards and streamlining trade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E618A1-7C4E-4DB5-B301-39D7AA4113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84586" y="1760011"/>
            <a:ext cx="4270247" cy="3101982"/>
          </a:xfrm>
        </p:spPr>
        <p:txBody>
          <a:bodyPr/>
          <a:lstStyle/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Surveillance and observation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Technical support and capacity development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Dispute resolution procedures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5B19EA-6E0F-42CB-A792-CCBBABACA3E0}"/>
              </a:ext>
            </a:extLst>
          </p:cNvPr>
          <p:cNvSpPr txBox="1"/>
          <p:nvPr/>
        </p:nvSpPr>
        <p:spPr>
          <a:xfrm>
            <a:off x="875071" y="963145"/>
            <a:ext cx="10441858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Through a range of methods and initiatives, the WTO allots resources to solve the present difficulties in its environment.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EAD755-DC02-4EDF-8BAC-BD072B4B6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31226"/>
            <a:ext cx="12192000" cy="282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19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4520FCAD-1DBA-4114-B00D-92199C7A770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2459540"/>
              </p:ext>
            </p:extLst>
          </p:nvPr>
        </p:nvGraphicFramePr>
        <p:xfrm>
          <a:off x="6331974" y="0"/>
          <a:ext cx="5860026" cy="17501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2" name="Bitmap Image" r:id="rId3" imgW="5623560" imgH="3482280" progId="Paint.Picture.1">
                  <p:embed/>
                </p:oleObj>
              </mc:Choice>
              <mc:Fallback>
                <p:oleObj name="Bitmap Image" r:id="rId3" imgW="5623560" imgH="3482280" progId="Paint.Picture.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331974" y="0"/>
                        <a:ext cx="5860026" cy="1750142"/>
                      </a:xfrm>
                      <a:prstGeom prst="rect">
                        <a:avLst/>
                      </a:prstGeom>
                      <a:solidFill>
                        <a:schemeClr val="bg1">
                          <a:lumMod val="95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59E7310F-ED47-4A0C-B4C7-4E8555429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181" y="280711"/>
            <a:ext cx="7729728" cy="1188720"/>
          </a:xfrm>
          <a:solidFill>
            <a:schemeClr val="bg1"/>
          </a:solidFill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DE8E2-6E1B-4A64-91B6-94160B585E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2052" y="1954210"/>
            <a:ext cx="4744164" cy="25828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Bolster crisis response systems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 dispute resolution and enforcement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Improvement of digital transformation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sustainable trade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717219-B5F4-48FD-84A7-7E9DCA064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4625" y="2321913"/>
            <a:ext cx="4919621" cy="31019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Track new trade concerns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strategic alliances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inclusivity and growth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Public participation and active communication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E0E784-567E-4ED8-BB0D-B62F7157D58B}"/>
              </a:ext>
            </a:extLst>
          </p:cNvPr>
          <p:cNvSpPr txBox="1"/>
          <p:nvPr/>
        </p:nvSpPr>
        <p:spPr>
          <a:xfrm>
            <a:off x="717754" y="5220929"/>
            <a:ext cx="11228439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WTO can adapt to post-pandemic problems, acquire a competitive edge, and solidify its position as a worldwide leader in promoting free and fair trade by putting this all-inclusive competitive strategy into practice.</a:t>
            </a:r>
          </a:p>
        </p:txBody>
      </p:sp>
    </p:spTree>
    <p:extLst>
      <p:ext uri="{BB962C8B-B14F-4D97-AF65-F5344CB8AC3E}">
        <p14:creationId xmlns:p14="http://schemas.microsoft.com/office/powerpoint/2010/main" val="608572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7178F1B-F4EA-4331-9BAB-746A6153BD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04568"/>
            <a:ext cx="3627641" cy="595343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3AFAC7A-0C0C-45F9-891C-14D6A37EFB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4568" y="904568"/>
            <a:ext cx="3722296" cy="59534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F72C87-B95F-4202-9BCD-0B9D20C20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58447"/>
            <a:ext cx="7729728" cy="118872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Green marketing and csr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31DBB-1D59-4517-938E-E96C6F0A2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7641" y="1543665"/>
            <a:ext cx="4896928" cy="5314335"/>
          </a:xfrm>
        </p:spPr>
        <p:txBody>
          <a:bodyPr/>
          <a:lstStyle/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Fostering openness and sharing of information</a:t>
            </a:r>
          </a:p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Promoting sustainable trading methods</a:t>
            </a:r>
          </a:p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Associated organizations’ cooperation</a:t>
            </a:r>
          </a:p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Assisting with the Sustainable Development Goals (SDGs)</a:t>
            </a:r>
          </a:p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Making decisions with inclusion</a:t>
            </a:r>
          </a:p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Enhancing trade and environmental capabilities</a:t>
            </a:r>
          </a:p>
          <a:p>
            <a:pPr>
              <a:lnSpc>
                <a:spcPct val="15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029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ACA4F-DD1A-48A5-8748-7FF5A4FEB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28950"/>
            <a:ext cx="7729728" cy="1139411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1ED3E-C4AA-4151-A4F5-6D011E7AF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6400" y="1635154"/>
            <a:ext cx="7571626" cy="444118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of information and transparency</a:t>
            </a:r>
          </a:p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Enhance compliance and enforcement</a:t>
            </a:r>
          </a:p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partnerships and cooperation</a:t>
            </a:r>
          </a:p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 innovation and research</a:t>
            </a:r>
          </a:p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Accelerate sustainable development initiatives</a:t>
            </a:r>
          </a:p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Pay attention to inclusive decision-making</a:t>
            </a:r>
          </a:p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knowledge and sensitivity</a:t>
            </a: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Tx/>
              <a:buFont typeface="Wingdings" panose="05000000000000000000" pitchFamily="2" charset="2"/>
              <a:buChar char="ü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7B8323-432D-4303-AFB7-C8A0921462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8026" y="1268361"/>
            <a:ext cx="3283974" cy="558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377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79AD9-E396-4713-AEE9-80D37E8AF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48615"/>
            <a:ext cx="7729728" cy="109025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2707C-8B6E-47B1-B527-1BEEB554F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551"/>
            <a:ext cx="12192000" cy="5340834"/>
          </a:xfrm>
        </p:spPr>
        <p:txBody>
          <a:bodyPr/>
          <a:lstStyle/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q"/>
            </a:pPr>
            <a:r>
              <a:rPr lang="en-US" dirty="0"/>
              <a:t>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Scholarly articles</a:t>
            </a:r>
          </a:p>
          <a:p>
            <a:pPr marL="228600" lvl="1" indent="0" algn="just">
              <a:lnSpc>
                <a:spcPct val="150000"/>
              </a:lnSpc>
              <a:buClrTx/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Aaronson, S.A., 2007. A match made in the corporate and public interest: Marrying voluntary CSR initiatives and the WTO.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World Trade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41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(3).</a:t>
            </a:r>
          </a:p>
          <a:p>
            <a:pPr marL="228600" lvl="1" indent="0" algn="just">
              <a:lnSpc>
                <a:spcPct val="150000"/>
              </a:lnSpc>
              <a:buClrTx/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Riady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Fita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G.A.,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Utami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A.N.F.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Tahawa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T.H.B., 2021. Global trade restrictions during Covid-19 pandemic.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Educational Research and Social Sciences (IJERSC)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pp.173-177.</a:t>
            </a:r>
          </a:p>
          <a:p>
            <a:pPr marL="228600" lvl="1" indent="0" algn="just">
              <a:lnSpc>
                <a:spcPct val="150000"/>
              </a:lnSpc>
              <a:buClrTx/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Vidya, C.T.,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Mummidi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 and Adarsh, B., 2023. Effect of the COVID-19 pandemic on world trade networks and exposure to shocks: a cross-country examination.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Emerging Markets Finance and Trade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59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(3), pp.863-879.</a:t>
            </a:r>
          </a:p>
          <a:p>
            <a:pPr algn="just">
              <a:lnSpc>
                <a:spcPct val="150000"/>
              </a:lnSpc>
              <a:buClrTx/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Other sources</a:t>
            </a:r>
          </a:p>
          <a:p>
            <a:pPr marL="228600" lvl="1" indent="0" algn="just">
              <a:lnSpc>
                <a:spcPct val="150000"/>
              </a:lnSpc>
              <a:buNone/>
            </a:pPr>
            <a:r>
              <a:rPr lang="en-US" sz="1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https://www.wto.org/english/tratop_e/envir_e/envt_intro_e.htm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 indent="0" algn="just">
              <a:lnSpc>
                <a:spcPct val="150000"/>
              </a:lnSpc>
              <a:buNone/>
            </a:pPr>
            <a:r>
              <a:rPr lang="en-US" sz="1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https://www.wto.org/english/thewto_e/coher_e/sdgs_e/sdgs_e.htm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 indent="0" algn="just">
              <a:lnSpc>
                <a:spcPct val="150000"/>
              </a:lnSpc>
              <a:buNone/>
            </a:pPr>
            <a:r>
              <a:rPr lang="en-US" sz="1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https://www.wto.org/english/res_e/publications_e/brochure_rio_20_e.pdf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 indent="0">
              <a:lnSpc>
                <a:spcPct val="150000"/>
              </a:lnSpc>
              <a:buClrTx/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 indent="0">
              <a:buClrTx/>
              <a:buNone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 indent="0">
              <a:buClr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85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CB53975-8E14-418E-9816-116C466CCE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"/>
            <a:ext cx="11130116" cy="5712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82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3568</TotalTime>
  <Words>628</Words>
  <Application>Microsoft Office PowerPoint</Application>
  <PresentationFormat>Widescreen</PresentationFormat>
  <Paragraphs>90</Paragraphs>
  <Slides>11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Gill Sans MT</vt:lpstr>
      <vt:lpstr>Wingdings</vt:lpstr>
      <vt:lpstr>Parcel</vt:lpstr>
      <vt:lpstr>Bitmap Image</vt:lpstr>
      <vt:lpstr>A critical analysis of the global business environment - post pandemic</vt:lpstr>
      <vt:lpstr>World trade organization (wto)</vt:lpstr>
      <vt:lpstr>PowerPoint Presentation</vt:lpstr>
      <vt:lpstr>MARKET ANALYSIS </vt:lpstr>
      <vt:lpstr>Market failure – key factors</vt:lpstr>
      <vt:lpstr>RESOURCE ALLOCATION</vt:lpstr>
      <vt:lpstr>Competitive strategy</vt:lpstr>
      <vt:lpstr>Green marketing and csr strategies</vt:lpstr>
      <vt:lpstr>recommendation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analysis of the global business environment - post pandemic</dc:title>
  <dc:creator>YOGA 7Series</dc:creator>
  <cp:lastModifiedBy>YOGA 7Series</cp:lastModifiedBy>
  <cp:revision>53</cp:revision>
  <dcterms:created xsi:type="dcterms:W3CDTF">2023-07-05T17:26:42Z</dcterms:created>
  <dcterms:modified xsi:type="dcterms:W3CDTF">2023-07-08T20:41:09Z</dcterms:modified>
</cp:coreProperties>
</file>