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2"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5033" autoAdjust="0"/>
  </p:normalViewPr>
  <p:slideViewPr>
    <p:cSldViewPr snapToGrid="0" snapToObjects="1" showGuides="1">
      <p:cViewPr>
        <p:scale>
          <a:sx n="19" d="100"/>
          <a:sy n="19" d="100"/>
        </p:scale>
        <p:origin x="1651" y="10"/>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3/22/2026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3/19/2026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19/03/2026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19/03/2026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19/03/2026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19/03/2026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19/03/2026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19/03/2026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19/03/2026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19/03/2026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19/03/2026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19/03/2026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19/03/2026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19/03/2026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england.nhs.uk/2026/01/nhs-staff-to-train-teachers-school-nurses-and-gps-to-spot-eating-disorders/" TargetMode="External"/><Relationship Id="rId3" Type="http://schemas.openxmlformats.org/officeDocument/2006/relationships/hyperlink" Target="https://pubmed.ncbi.nlm.nih.gov/37218053/" TargetMode="External"/><Relationship Id="rId7" Type="http://schemas.openxmlformats.org/officeDocument/2006/relationships/hyperlink" Target="https://www.nuffieldtrust.org.uk/resource/children-and-young-people-with-an-eating-disorder-waiting-times?gad_source=1&amp;gad_campaignid=1028694609&amp;gbraid=0AAAAADwbFHoAh0MVOO9QwuW99g9r4HaRZ&amp;gclid=Cj0KCQjwve7NBhC-ARIsALZy9HWa_GNMpkLDGO47RuivMrNgnHt_HqUeZH21HG12k52tVisrWvJmc4YaAtyBEALw_wcB" TargetMode="External"/><Relationship Id="rId12" Type="http://schemas.openxmlformats.org/officeDocument/2006/relationships/hyperlink" Target="https://www.bmj.com/content/392/bmj.s127" TargetMode="External"/><Relationship Id="rId2" Type="http://schemas.openxmlformats.org/officeDocument/2006/relationships/hyperlink" Target="https://pubmed.ncbi.nlm.nih.gov/15516542/" TargetMode="External"/><Relationship Id="rId1" Type="http://schemas.openxmlformats.org/officeDocument/2006/relationships/slideLayout" Target="../slideLayouts/slideLayout11.xml"/><Relationship Id="rId6" Type="http://schemas.openxmlformats.org/officeDocument/2006/relationships/hyperlink" Target="https://pubmed.ncbi.nlm.nih.gov/40685229/10.1136/bmjmental-2025-301760" TargetMode="External"/><Relationship Id="rId11" Type="http://schemas.openxmlformats.org/officeDocument/2006/relationships/hyperlink" Target="https://www.sciencedirect.com/science/article/pii/S1357303924001294" TargetMode="External"/><Relationship Id="rId5" Type="http://schemas.openxmlformats.org/officeDocument/2006/relationships/hyperlink" Target="https://www.cambridge.org/core/journals/bjpsych-bulletin/article/edify-eating-disorders-delineating-illness-and-recovery-trajectories-to-inform-personalised-prevention-and-early-intervention-in-young-people-project-outline/C1E5FCC67F1D627908A5495EED02577B" TargetMode="External"/><Relationship Id="rId10" Type="http://schemas.openxmlformats.org/officeDocument/2006/relationships/hyperlink" Target="https://pmc.ncbi.nlm.nih.gov/articles/PMC5728684/" TargetMode="External"/><Relationship Id="rId4" Type="http://schemas.openxmlformats.org/officeDocument/2006/relationships/hyperlink" Target="https://pubmed.ncbi.nlm.nih.gov/35301358/" TargetMode="External"/><Relationship Id="rId9" Type="http://schemas.openxmlformats.org/officeDocument/2006/relationships/hyperlink" Target="https://www.nice.org.uk/guidance/ng6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1935326"/>
            <a:ext cx="40987579" cy="4957011"/>
          </a:xfrm>
        </p:spPr>
        <p:txBody>
          <a:bodyPr>
            <a:normAutofit/>
          </a:bodyPr>
          <a:lstStyle/>
          <a:p>
            <a:pPr algn="l"/>
            <a:br>
              <a:rPr lang="en-GB" sz="3200" b="1" dirty="0">
                <a:effectLst/>
                <a:ea typeface="Aptos" panose="020B0004020202020204" pitchFamily="34" charset="0"/>
              </a:rPr>
            </a:br>
            <a:br>
              <a:rPr lang="en-GB" sz="3200" dirty="0"/>
            </a:br>
            <a:r>
              <a:rPr lang="en-GB" sz="5400" dirty="0">
                <a:latin typeface="Arial" panose="020B0604020202020204" pitchFamily="34" charset="0"/>
                <a:cs typeface="Arial" panose="020B0604020202020204" pitchFamily="34" charset="0"/>
              </a:rPr>
              <a:t>Student name : Vannia Celia Delfino</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Student number: 2322920</a:t>
            </a:r>
            <a:br>
              <a:rPr lang="en-GB" sz="5400" dirty="0">
                <a:latin typeface="Arial" panose="020B0604020202020204" pitchFamily="34" charset="0"/>
                <a:cs typeface="Arial" panose="020B0604020202020204" pitchFamily="34" charset="0"/>
              </a:rPr>
            </a:br>
            <a:r>
              <a:rPr lang="en-GB" sz="5400" dirty="0">
                <a:latin typeface="Arial" panose="020B0604020202020204" pitchFamily="34" charset="0"/>
                <a:cs typeface="Arial" panose="020B0604020202020204" pitchFamily="34" charset="0"/>
              </a:rPr>
              <a:t>Lecture name: Farah Wiita</a:t>
            </a: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a:p>
            <a:pPr algn="l"/>
            <a:endParaRPr lang="en-GB" sz="4400" dirty="0">
              <a:solidFill>
                <a:srgbClr val="FF0000"/>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6593305"/>
            <a:ext cx="29036209" cy="4154984"/>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BMHP6029</a:t>
            </a:r>
          </a:p>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2337" y="-106200"/>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12427759"/>
          </a:xfrm>
        </p:spPr>
        <p:txBody>
          <a:bodyPr/>
          <a:lstStyle/>
          <a:p>
            <a:r>
              <a:rPr lang="en-GB" sz="4800" dirty="0"/>
              <a:t>Eating disorders (EDs) are serious mental illnesses involving persistent disturbances in eating behaviours and body image that significantly affect physical health and psychosocial functioning </a:t>
            </a:r>
            <a:r>
              <a:rPr lang="en-GB" sz="4800" i="1" dirty="0"/>
              <a:t>(ScienceDirect 2024)</a:t>
            </a:r>
            <a:r>
              <a:rPr lang="en-GB" sz="4800" dirty="0"/>
              <a:t>.</a:t>
            </a:r>
          </a:p>
          <a:p>
            <a:r>
              <a:rPr lang="en-GB" sz="4800" dirty="0"/>
              <a:t>Classified under </a:t>
            </a:r>
            <a:r>
              <a:rPr lang="en-GB" sz="4800" b="1" dirty="0"/>
              <a:t>Feeding and Eating Disorders</a:t>
            </a:r>
            <a:r>
              <a:rPr lang="en-GB" sz="4800" dirty="0"/>
              <a:t> in DSM-5, their UK prevalence has risen dramatically — from 3.5% (2000–2006) to 7.8% (2013–2018). EDs carry the </a:t>
            </a:r>
            <a:r>
              <a:rPr lang="en-GB" sz="4800" b="1" dirty="0"/>
              <a:t>highest mortality rate</a:t>
            </a:r>
            <a:r>
              <a:rPr lang="en-GB" sz="4800" dirty="0"/>
              <a:t> of all psychiatric conditions, with deaths often resulting from physical complications or self-harm </a:t>
            </a:r>
            <a:r>
              <a:rPr lang="en-GB" sz="4800" i="1" dirty="0"/>
              <a:t>(Rothwell et al., 2022)</a:t>
            </a:r>
            <a:r>
              <a:rPr lang="en-GB" sz="4800" dirty="0"/>
              <a:t>.</a:t>
            </a: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ptos" panose="020B0004020202020204" pitchFamily="34" charset="0"/>
              </a:rPr>
              <a:t>Introduction </a:t>
            </a: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88046" y="6105808"/>
            <a:ext cx="10048874" cy="24564692"/>
          </a:xfrm>
        </p:spPr>
        <p:txBody>
          <a:bodyPr/>
          <a:lstStyle/>
          <a:p>
            <a:r>
              <a:rPr lang="en-GB" sz="4800" dirty="0"/>
              <a:t>EDs were historically conceptualised as 'Western' neuroses rooted in family dysfunction or societal pressure for thinness </a:t>
            </a:r>
            <a:r>
              <a:rPr lang="en-GB" sz="4800" i="1" dirty="0"/>
              <a:t>(Collier &amp; Treasure, 2004)</a:t>
            </a:r>
            <a:r>
              <a:rPr lang="en-GB" sz="4800" dirty="0"/>
              <a:t>.</a:t>
            </a:r>
          </a:p>
          <a:p>
            <a:r>
              <a:rPr lang="en-GB" sz="4800" dirty="0"/>
              <a:t>Anorexia Nervosa was formally defined in the late 19th century; early treatment involved force-feeding via stomach tube.</a:t>
            </a:r>
          </a:p>
          <a:p>
            <a:r>
              <a:rPr lang="en-GB" sz="4800" dirty="0"/>
              <a:t>Bulimia Nervosa was recognised as a distinct disorder in 1979, following Russell's seminal paper describing it as an 'ominous variant' of AN </a:t>
            </a:r>
            <a:r>
              <a:rPr lang="en-GB" sz="4800" i="1" dirty="0"/>
              <a:t>(ScienceDirect 2024)</a:t>
            </a:r>
            <a:r>
              <a:rPr lang="en-GB" sz="4800" dirty="0"/>
              <a:t>.</a:t>
            </a:r>
          </a:p>
          <a:p>
            <a:r>
              <a:rPr lang="en-GB" sz="4800" dirty="0"/>
              <a:t>By the 1990s, psychoanalytic treatments were replaced by evidence-based psychological interventions — notably Cognitive Behavioural Therapy (CBT) and interpersonal therapy.</a:t>
            </a:r>
          </a:p>
          <a:p>
            <a:endParaRPr lang="en-GB" sz="48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ptos" panose="020B00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48845" y="4783590"/>
            <a:ext cx="10058400" cy="26270303"/>
          </a:xfrm>
        </p:spPr>
        <p:txBody>
          <a:bodyPr/>
          <a:lstStyle/>
          <a:p>
            <a:r>
              <a:rPr lang="en-GB" sz="4800" dirty="0">
                <a:latin typeface="Aptos" panose="020B0004020202020204" pitchFamily="34" charset="0"/>
              </a:rPr>
              <a:t>Current services and treatments </a:t>
            </a:r>
          </a:p>
          <a:p>
            <a:r>
              <a:rPr lang="en-GB" sz="4800" b="0" u="none" dirty="0"/>
              <a:t>UK treatment is guided by </a:t>
            </a:r>
            <a:r>
              <a:rPr lang="en-GB" sz="4800" u="none" dirty="0"/>
              <a:t>NICE Guideline NG69</a:t>
            </a:r>
            <a:r>
              <a:rPr lang="en-GB" sz="4800" b="0" u="none" dirty="0"/>
              <a:t> and delivered through a stepped-care model.</a:t>
            </a:r>
          </a:p>
          <a:p>
            <a:r>
              <a:rPr lang="en-GB" sz="4800" u="none" dirty="0"/>
              <a:t>Children &amp; Young People — Family-Based Therapy (FBT):</a:t>
            </a:r>
            <a:r>
              <a:rPr lang="en-GB" sz="4800" b="0" u="none" dirty="0"/>
              <a:t> The gold standard. Parents take charge of weight restoration before autonomy is gradually returned to the adolescent </a:t>
            </a:r>
            <a:r>
              <a:rPr lang="en-GB" sz="4800" b="0" i="1" u="none" dirty="0"/>
              <a:t>(ScienceDirect 2024)</a:t>
            </a:r>
            <a:r>
              <a:rPr lang="en-GB" sz="4800" b="0" u="none" dirty="0"/>
              <a:t>.</a:t>
            </a:r>
          </a:p>
          <a:p>
            <a:r>
              <a:rPr lang="en-GB" sz="4800" u="none" dirty="0"/>
              <a:t>Adults — CBT-ED or MANTRA:</a:t>
            </a:r>
            <a:r>
              <a:rPr lang="en-GB" sz="4800" b="0" u="none" dirty="0"/>
              <a:t> Eating-disorder-focused CBT or the Maudsley Anorexia Nervosa Treatment for Adults (MANTRA) are recommended </a:t>
            </a:r>
            <a:r>
              <a:rPr lang="en-GB" sz="4800" b="0" i="1" u="none" dirty="0"/>
              <a:t>(Davey et al., 2023)</a:t>
            </a:r>
            <a:r>
              <a:rPr lang="en-GB" sz="4800" b="0" u="none" dirty="0"/>
              <a:t>.</a:t>
            </a:r>
          </a:p>
          <a:p>
            <a:r>
              <a:rPr lang="en-GB" sz="4800" u="none" dirty="0"/>
              <a:t>Digital Interventions:</a:t>
            </a:r>
            <a:r>
              <a:rPr lang="en-GB" sz="4800" b="0" u="none" dirty="0"/>
              <a:t> Low-intensity apps such as Worth Warrior are increasingly used for mild or early-stage presentations to fill service gaps </a:t>
            </a:r>
            <a:r>
              <a:rPr lang="en-GB" sz="4800" b="0" i="1" u="none" dirty="0"/>
              <a:t>(Hemmings et al., 2022)</a:t>
            </a:r>
            <a:r>
              <a:rPr lang="en-GB" sz="4800" b="0" u="none" dirty="0"/>
              <a:t>.</a:t>
            </a:r>
          </a:p>
          <a:p>
            <a:r>
              <a:rPr lang="en-GB" sz="4800" b="0" u="none" dirty="0"/>
              <a:t>The NHS </a:t>
            </a:r>
            <a:r>
              <a:rPr lang="en-GB" sz="4800" u="none" dirty="0"/>
              <a:t>stepped-care model</a:t>
            </a:r>
            <a:r>
              <a:rPr lang="en-GB" sz="4800" b="0" u="none" dirty="0"/>
              <a:t> prioritises community outpatient treatment to prevent hospital admissions. However, the system faces extreme pressure:</a:t>
            </a:r>
          </a:p>
          <a:p>
            <a:r>
              <a:rPr lang="en-GB" sz="4800" b="0" u="none" dirty="0"/>
              <a:t>Referrals for young people have </a:t>
            </a:r>
            <a:r>
              <a:rPr lang="en-GB" sz="4800" u="none" dirty="0"/>
              <a:t>nearly doubled</a:t>
            </a:r>
            <a:r>
              <a:rPr lang="en-GB" sz="4800" b="0" u="none" dirty="0"/>
              <a:t> since the COVID-19 pandemic.</a:t>
            </a:r>
          </a:p>
          <a:p>
            <a:r>
              <a:rPr lang="en-GB" sz="4800" b="0" u="none" dirty="0"/>
              <a:t>Wait times reach </a:t>
            </a:r>
            <a:r>
              <a:rPr lang="en-GB" sz="4800" u="none" dirty="0"/>
              <a:t>450 days</a:t>
            </a:r>
            <a:r>
              <a:rPr lang="en-GB" sz="4800" b="0" u="none" dirty="0"/>
              <a:t> for children and up to </a:t>
            </a:r>
            <a:r>
              <a:rPr lang="en-GB" sz="4800" u="none" dirty="0"/>
              <a:t>700 days</a:t>
            </a:r>
            <a:r>
              <a:rPr lang="en-GB" sz="4800" b="0" u="none" dirty="0"/>
              <a:t> for adults in some areas </a:t>
            </a:r>
            <a:r>
              <a:rPr lang="en-GB" sz="4800" b="0" i="1" u="none" dirty="0"/>
              <a:t>(Wise, 2026; </a:t>
            </a:r>
            <a:r>
              <a:rPr lang="en-GB" sz="4800" b="0" i="1" u="none" dirty="0" err="1"/>
              <a:t>Nuffields</a:t>
            </a:r>
            <a:r>
              <a:rPr lang="en-GB" sz="4800" b="0" i="1" u="none" dirty="0"/>
              <a:t> Trust, </a:t>
            </a:r>
            <a:r>
              <a:rPr lang="en-GB" sz="4800" b="0" i="1" dirty="0"/>
              <a:t>2025)</a:t>
            </a:r>
            <a:r>
              <a:rPr lang="en-GB" sz="4800" b="0" dirty="0"/>
              <a:t>.</a:t>
            </a:r>
          </a:p>
          <a:p>
            <a:pPr algn="l"/>
            <a:endParaRPr lang="en-GB" sz="4800" b="0" u="none" dirty="0">
              <a:solidFill>
                <a:srgbClr val="FF0000"/>
              </a:solidFill>
              <a:latin typeface="Aptos" panose="020B0004020202020204" pitchFamily="34" charset="0"/>
            </a:endParaRPr>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ptos" panose="020B00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422043" y="5503831"/>
            <a:ext cx="10047018" cy="11566221"/>
          </a:xfrm>
        </p:spPr>
        <p:txBody>
          <a:bodyPr/>
          <a:lstStyle/>
          <a:p>
            <a:r>
              <a:rPr lang="en-GB" sz="4400" b="1" dirty="0"/>
              <a:t>Early Intervention:</a:t>
            </a:r>
            <a:r>
              <a:rPr lang="en-GB" sz="4400" dirty="0"/>
              <a:t> Expand intensive community-based treatment so patients do not reach crisis points requiring hospitalisation </a:t>
            </a:r>
            <a:r>
              <a:rPr lang="en-GB" sz="4400" i="1" dirty="0"/>
              <a:t>(Davey et al., 2023)</a:t>
            </a:r>
            <a:r>
              <a:rPr lang="en-GB" sz="4400" dirty="0"/>
              <a:t>.</a:t>
            </a:r>
          </a:p>
          <a:p>
            <a:r>
              <a:rPr lang="en-GB" sz="4400" b="1" dirty="0"/>
              <a:t>2Diverse Training:</a:t>
            </a:r>
            <a:r>
              <a:rPr lang="en-GB" sz="4400" dirty="0"/>
              <a:t> Improve GP and frontline staff training to recognise EDs in non-traditional populations — men and ethnic minority groups often present with atypical symptom profiles </a:t>
            </a:r>
            <a:r>
              <a:rPr lang="en-GB" sz="4400" i="1" dirty="0"/>
              <a:t>(Collier &amp; Treasure, 2004)</a:t>
            </a:r>
            <a:r>
              <a:rPr lang="en-GB" sz="4400" dirty="0"/>
              <a:t>.</a:t>
            </a:r>
          </a:p>
          <a:p>
            <a:r>
              <a:rPr lang="en-GB" sz="4400" b="1" dirty="0"/>
              <a:t>3Data Standardisation:</a:t>
            </a:r>
            <a:r>
              <a:rPr lang="en-GB" sz="4400" dirty="0"/>
              <a:t> Adopt a standardised biopsychosocial dataset across the UK Eating Disorders Clinical Research Network to better track recovery trajectories and service efficacy </a:t>
            </a:r>
            <a:r>
              <a:rPr lang="en-GB" sz="4400" i="1" dirty="0"/>
              <a:t>(Jewell et al., 2026)</a:t>
            </a:r>
            <a:endParaRPr lang="en-GB" sz="4400" dirty="0"/>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22043" y="16459200"/>
            <a:ext cx="10052050" cy="16735841"/>
          </a:xfrm>
        </p:spPr>
        <p:txBody>
          <a:bodyPr/>
          <a:lstStyle/>
          <a:p>
            <a:pPr>
              <a:spcAft>
                <a:spcPts val="1100"/>
              </a:spcAft>
            </a:pPr>
            <a:r>
              <a:rPr lang="en-US" sz="4800" b="1" dirty="0">
                <a:latin typeface="Aptos" panose="020B0004020202020204" pitchFamily="34" charset="0"/>
                <a:ea typeface="Century Schoolbook" panose="02040604050505020304" pitchFamily="18" charset="0"/>
              </a:rPr>
              <a:t>Conclusion:</a:t>
            </a:r>
            <a:r>
              <a:rPr lang="en-GB" sz="4400" dirty="0"/>
              <a:t>Eating disorders are </a:t>
            </a:r>
            <a:r>
              <a:rPr lang="en-GB" sz="4400" b="1" dirty="0"/>
              <a:t>complex, </a:t>
            </a:r>
            <a:r>
              <a:rPr lang="en-GB" sz="4000" b="1" dirty="0"/>
              <a:t>life-threatening conditions</a:t>
            </a:r>
            <a:r>
              <a:rPr lang="en-GB" sz="4000" dirty="0"/>
              <a:t> requiring integrated, multidisciplinary responses. While they were historically attributed to social causes, contemporary models recognise a significant genetic and biological basis alongside sociocultural factors.</a:t>
            </a:r>
          </a:p>
          <a:p>
            <a:r>
              <a:rPr lang="en-GB" sz="4000" dirty="0"/>
              <a:t>Comprehensive NICE guidelines and a paradigm shift towards community-based care are in place, but current NHS infrastructure cannot accommodate the unprecedented demand generated by post-pandemic referral surges.</a:t>
            </a:r>
          </a:p>
          <a:p>
            <a:r>
              <a:rPr lang="en-GB" sz="4000" dirty="0"/>
              <a:t>Sustained progress depends on:</a:t>
            </a:r>
          </a:p>
          <a:p>
            <a:r>
              <a:rPr lang="en-GB" sz="4000" dirty="0"/>
              <a:t>Moving away from BMI-centric diagnostic models toward clinically holistic assessment.</a:t>
            </a:r>
          </a:p>
          <a:p>
            <a:r>
              <a:rPr lang="en-GB" sz="4000" dirty="0"/>
              <a:t>Implementing scalable early-intervention programmes that engage patients before conditions become entrenched and chronic </a:t>
            </a:r>
            <a:r>
              <a:rPr lang="en-GB" sz="4000" i="1" dirty="0"/>
              <a:t>(Lewis et al., 2024; Jewell et al., 2026)</a:t>
            </a:r>
            <a:endParaRPr lang="en-GB" sz="4000" dirty="0"/>
          </a:p>
          <a:p>
            <a:pPr>
              <a:spcAft>
                <a:spcPts val="1100"/>
              </a:spcAft>
            </a:pPr>
            <a:endParaRPr lang="en-US" sz="4800" dirty="0">
              <a:solidFill>
                <a:srgbClr val="EE0000"/>
              </a:solidFill>
              <a:latin typeface="Aptos" panose="020B0004020202020204" pitchFamily="34" charset="0"/>
              <a:ea typeface="Century Schoolbook" panose="02040604050505020304" pitchFamily="18" charset="0"/>
            </a:endParaRPr>
          </a:p>
          <a:p>
            <a:pPr>
              <a:spcAft>
                <a:spcPts val="1100"/>
              </a:spcAft>
            </a:pPr>
            <a:endParaRPr lang="en-GB" sz="4800" dirty="0">
              <a:effectLst/>
              <a:latin typeface="Aptos" panose="020B0004020202020204" pitchFamily="34" charset="0"/>
              <a:ea typeface="Century Schoolbook" panose="02040604050505020304" pitchFamily="18" charset="0"/>
            </a:endParaRP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417107" y="17931590"/>
            <a:ext cx="10109596" cy="15031785"/>
          </a:xfrm>
        </p:spPr>
        <p:txBody>
          <a:bodyPr/>
          <a:lstStyle/>
          <a:p>
            <a:r>
              <a:rPr lang="en-GB" sz="5400" b="1" dirty="0">
                <a:latin typeface="Aptos" panose="020B0004020202020204" pitchFamily="34" charset="0"/>
              </a:rPr>
              <a:t>Causes, Symptoms, Diagnosis</a:t>
            </a:r>
          </a:p>
          <a:p>
            <a:r>
              <a:rPr lang="en-GB" sz="4400" dirty="0"/>
              <a:t>The aetiology of EDs is </a:t>
            </a:r>
            <a:r>
              <a:rPr lang="en-GB" sz="4400" b="1" dirty="0"/>
              <a:t>multifactorial</a:t>
            </a:r>
            <a:r>
              <a:rPr lang="en-GB" sz="4400" dirty="0"/>
              <a:t>, involving a complex interplay of:</a:t>
            </a:r>
          </a:p>
          <a:p>
            <a:r>
              <a:rPr lang="en-GB" sz="4400" b="1" dirty="0"/>
              <a:t>Genetic:</a:t>
            </a:r>
            <a:r>
              <a:rPr lang="en-GB" sz="4400" dirty="0"/>
              <a:t> Twin and family studies confirm a hereditary component accounting for approximately 50% of ED risk </a:t>
            </a:r>
            <a:r>
              <a:rPr lang="en-GB" sz="4400" i="1" dirty="0"/>
              <a:t>(Collier &amp; Treasure, 2004)</a:t>
            </a:r>
            <a:r>
              <a:rPr lang="en-GB" sz="4400" dirty="0"/>
              <a:t>.</a:t>
            </a:r>
          </a:p>
          <a:p>
            <a:r>
              <a:rPr lang="en-GB" sz="4400" b="1" dirty="0"/>
              <a:t>Personality:</a:t>
            </a:r>
            <a:r>
              <a:rPr lang="en-GB" sz="4400" dirty="0"/>
              <a:t> Perfectionism and cognitive inflexibility are associated with AN; impulsivity and novelty-seeking with BN.</a:t>
            </a:r>
          </a:p>
          <a:p>
            <a:r>
              <a:rPr lang="en-GB" sz="4400" b="1" dirty="0"/>
              <a:t>Neurochemical:</a:t>
            </a:r>
            <a:r>
              <a:rPr lang="en-GB" sz="4400" dirty="0"/>
              <a:t> Serotonin system dysregulation influences eating behaviour and mood regulation.</a:t>
            </a:r>
          </a:p>
          <a:p>
            <a:r>
              <a:rPr lang="en-GB" sz="4400" b="1" dirty="0"/>
              <a:t>Psychosocial:</a:t>
            </a:r>
            <a:r>
              <a:rPr lang="en-GB" sz="4400" dirty="0"/>
              <a:t> Low self-esteem is a key risk factor, increasing vulnerability to maladaptive thoughts about body image and social acceptance </a:t>
            </a:r>
            <a:r>
              <a:rPr lang="en-GB" sz="4400" i="1" dirty="0"/>
              <a:t>(Hemmings et al., 2022)</a:t>
            </a:r>
            <a:endParaRPr lang="en-GB" sz="4400" dirty="0"/>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6" name="Text Placeholder 15">
            <a:extLst>
              <a:ext uri="{FF2B5EF4-FFF2-40B4-BE49-F238E27FC236}">
                <a16:creationId xmlns:a16="http://schemas.microsoft.com/office/drawing/2014/main" id="{C7232E11-A480-4CE9-B9AD-96B7E3A30128}"/>
              </a:ext>
            </a:extLst>
          </p:cNvPr>
          <p:cNvSpPr>
            <a:spLocks noGrp="1"/>
          </p:cNvSpPr>
          <p:nvPr>
            <p:ph type="body" sz="quarter" idx="150"/>
          </p:nvPr>
        </p:nvSpPr>
        <p:spPr>
          <a:xfrm>
            <a:off x="5932593" y="3073871"/>
            <a:ext cx="31998968" cy="769441"/>
          </a:xfrm>
        </p:spPr>
        <p:txBody>
          <a:bodyPr/>
          <a:lstStyle/>
          <a:p>
            <a:endParaRPr lang="en-GB" dirty="0"/>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864506"/>
            <a:ext cx="31998968" cy="1015663"/>
          </a:xfrm>
        </p:spPr>
        <p:txBody>
          <a:bodyPr/>
          <a:lstStyle/>
          <a:p>
            <a:r>
              <a:rPr lang="en-GB" dirty="0"/>
              <a:t>NAME OF DISORDER (E.G., BIOPLAR DISORDER)</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932593" y="389601"/>
            <a:ext cx="31998968" cy="1323439"/>
          </a:xfrm>
        </p:spPr>
        <p:txBody>
          <a:bodyPr/>
          <a:lstStyle/>
          <a:p>
            <a:r>
              <a:rPr lang="en-GB" sz="8000" dirty="0"/>
              <a:t>(Title - name of the chosen mental disorder)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278E62-AACA-3877-9034-E0245D3541CE}"/>
              </a:ext>
            </a:extLst>
          </p:cNvPr>
          <p:cNvSpPr txBox="1"/>
          <p:nvPr/>
        </p:nvSpPr>
        <p:spPr>
          <a:xfrm>
            <a:off x="38099" y="0"/>
            <a:ext cx="43853101" cy="33351887"/>
          </a:xfrm>
          <a:prstGeom prst="rect">
            <a:avLst/>
          </a:prstGeom>
          <a:noFill/>
        </p:spPr>
        <p:txBody>
          <a:bodyPr wrap="square">
            <a:spAutoFit/>
          </a:bodyPr>
          <a:lstStyle/>
          <a:p>
            <a:pPr>
              <a:lnSpc>
                <a:spcPct val="115000"/>
              </a:lnSpc>
              <a:spcAft>
                <a:spcPts val="800"/>
              </a:spcAft>
              <a:buNone/>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Collier, D. A. and Treasure, J. L. (2004) </a:t>
            </a:r>
            <a:r>
              <a:rPr lang="en-GB" sz="4800" i="1" kern="150" dirty="0">
                <a:effectLst/>
                <a:latin typeface="Aptos" panose="020B0004020202020204" pitchFamily="34" charset="0"/>
                <a:ea typeface="Aptos" panose="020B0004020202020204" pitchFamily="34" charset="0"/>
                <a:cs typeface="Times New Roman" panose="02020603050405020304" pitchFamily="18" charset="0"/>
              </a:rPr>
              <a:t>'The aetiology of eating disorders', British Journal of Psychiatry</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185(5), pp. 363-365. Available at: </a:t>
            </a:r>
            <a:r>
              <a:rPr lang="en-GB" sz="4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2"/>
              </a:rPr>
              <a:t>https://pubmed.ncbi.nlm.nih.gov/15516542/</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Accessed: 17 Mar 2026).</a:t>
            </a:r>
          </a:p>
          <a:p>
            <a:pPr>
              <a:lnSpc>
                <a:spcPct val="115000"/>
              </a:lnSpc>
              <a:spcAft>
                <a:spcPts val="800"/>
              </a:spcAft>
              <a:buNone/>
            </a:pPr>
            <a:endParaRPr lang="en-GB" sz="4800" kern="15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Davey, E., Allen, K., Bennett, S. D., Bryant-Waugh, R., Clarke, T., Cooper, Z. and Shafran, R. (2023) </a:t>
            </a:r>
            <a:r>
              <a:rPr lang="en-GB" sz="4800" i="1" kern="150" dirty="0">
                <a:effectLst/>
                <a:latin typeface="Aptos" panose="020B0004020202020204" pitchFamily="34" charset="0"/>
                <a:ea typeface="Aptos" panose="020B0004020202020204" pitchFamily="34" charset="0"/>
                <a:cs typeface="Times New Roman" panose="02020603050405020304" pitchFamily="18" charset="0"/>
              </a:rPr>
              <a:t>'Improving programme-led and focused interventions for eating disorders: An experts' consensus statement—A UK perspective', European Eating Disorders Review</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31(5), pp. 577-595. Available at: </a:t>
            </a:r>
            <a:r>
              <a:rPr lang="en-GB" sz="4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3"/>
              </a:rPr>
              <a:t>https://pubmed.ncbi.nlm.nih.gov/37218053/</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Accessed: 17 Mar 2026).</a:t>
            </a:r>
          </a:p>
          <a:p>
            <a:pPr>
              <a:lnSpc>
                <a:spcPct val="115000"/>
              </a:lnSpc>
              <a:spcAft>
                <a:spcPts val="800"/>
              </a:spcAft>
              <a:buNone/>
            </a:pPr>
            <a:endParaRPr lang="en-GB" sz="4800" kern="15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Giel, K. E., Bulik, C. M., Fernandez-Aranda, F., Hay, P., </a:t>
            </a:r>
            <a:r>
              <a:rPr lang="en-GB" sz="4800" kern="150" dirty="0" err="1">
                <a:effectLst/>
                <a:latin typeface="Aptos" panose="020B0004020202020204" pitchFamily="34" charset="0"/>
                <a:ea typeface="Aptos" panose="020B0004020202020204" pitchFamily="34" charset="0"/>
                <a:cs typeface="Times New Roman" panose="02020603050405020304" pitchFamily="18" charset="0"/>
              </a:rPr>
              <a:t>Keski</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-Rahkonen, A., Schag, K., Schmidt, U. and Zipfel, S. (2022) </a:t>
            </a:r>
            <a:r>
              <a:rPr lang="en-GB" sz="4800" i="1" kern="150" dirty="0">
                <a:effectLst/>
                <a:latin typeface="Aptos" panose="020B0004020202020204" pitchFamily="34" charset="0"/>
                <a:ea typeface="Aptos" panose="020B0004020202020204" pitchFamily="34" charset="0"/>
                <a:cs typeface="Times New Roman" panose="02020603050405020304" pitchFamily="18" charset="0"/>
              </a:rPr>
              <a:t>'Binge eating disorder', Nature Reviews Disease Primers</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8(1), pp. 1-20. Available at: </a:t>
            </a:r>
            <a:r>
              <a:rPr lang="en-GB" sz="4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4"/>
              </a:rPr>
              <a:t>https://pubmed.ncbi.nlm.nih.gov/35301358/</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 Accessed: 16 Mar 2026).</a:t>
            </a:r>
          </a:p>
          <a:p>
            <a:pPr>
              <a:lnSpc>
                <a:spcPct val="115000"/>
              </a:lnSpc>
              <a:spcAft>
                <a:spcPts val="800"/>
              </a:spcAft>
              <a:buNone/>
            </a:pPr>
            <a:endParaRPr lang="en-GB" sz="4800" kern="15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Hemmings, A., Sharpe, H., Allen, K., Bartel, H., Campbell, I. C., </a:t>
            </a:r>
            <a:r>
              <a:rPr lang="en-GB" sz="4800" kern="150" dirty="0" err="1">
                <a:effectLst/>
                <a:latin typeface="Aptos" panose="020B0004020202020204" pitchFamily="34" charset="0"/>
                <a:ea typeface="Aptos" panose="020B0004020202020204" pitchFamily="34" charset="0"/>
                <a:cs typeface="Times New Roman" panose="02020603050405020304" pitchFamily="18" charset="0"/>
              </a:rPr>
              <a:t>Desrivières</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S. and Schmidt, U. (2022) 'EDIFY (</a:t>
            </a:r>
            <a:r>
              <a:rPr lang="en-GB" sz="4800" i="1" kern="150" dirty="0">
                <a:effectLst/>
                <a:latin typeface="Aptos" panose="020B0004020202020204" pitchFamily="34" charset="0"/>
                <a:ea typeface="Aptos" panose="020B0004020202020204" pitchFamily="34" charset="0"/>
                <a:cs typeface="Times New Roman" panose="02020603050405020304" pitchFamily="18" charset="0"/>
              </a:rPr>
              <a:t>eating disorders: Delineating Illness and Recovery Trajectories to Inform Personalised Prevention and Early Intervention in Young People): project outline',</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a:t>
            </a:r>
            <a:r>
              <a:rPr lang="en-GB" sz="4800" i="1" kern="150" dirty="0" err="1">
                <a:effectLst/>
                <a:latin typeface="Aptos" panose="020B0004020202020204" pitchFamily="34" charset="0"/>
                <a:ea typeface="Aptos" panose="020B0004020202020204" pitchFamily="34" charset="0"/>
                <a:cs typeface="Times New Roman" panose="02020603050405020304" pitchFamily="18" charset="0"/>
              </a:rPr>
              <a:t>BJPsych</a:t>
            </a:r>
            <a:r>
              <a:rPr lang="en-GB" sz="4800" i="1" kern="150" dirty="0">
                <a:effectLst/>
                <a:latin typeface="Aptos" panose="020B0004020202020204" pitchFamily="34" charset="0"/>
                <a:ea typeface="Aptos" panose="020B0004020202020204" pitchFamily="34" charset="0"/>
                <a:cs typeface="Times New Roman" panose="02020603050405020304" pitchFamily="18" charset="0"/>
              </a:rPr>
              <a:t> Bulletin</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47(6), pp. 328-336. Available at: </a:t>
            </a:r>
            <a:r>
              <a:rPr lang="en-GB" sz="4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5"/>
              </a:rPr>
              <a:t>https://www.cambridge.org/core/journals/bjpsych-bulletin/article/edify-eating-disorders-delineating-illness-and-recovery-trajectories-to-inform-personalised-prevention-and-early-intervention-in-young-people-project-outline/C1E5FCC67F1D627908A5495EED02577B</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Accessed: 18 Mar 2026).</a:t>
            </a:r>
          </a:p>
          <a:p>
            <a:pPr>
              <a:lnSpc>
                <a:spcPct val="115000"/>
              </a:lnSpc>
              <a:spcAft>
                <a:spcPts val="800"/>
              </a:spcAft>
              <a:buNone/>
            </a:pPr>
            <a:endParaRPr lang="en-GB" sz="4800" kern="15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Jewell, T., Smith, I., Downs, J., Carnegie, A., Kakar, S., Meldrum, L. and Allen, K. L. (2026) </a:t>
            </a:r>
            <a:r>
              <a:rPr lang="en-GB" sz="4800" i="1" kern="150" dirty="0">
                <a:effectLst/>
                <a:latin typeface="Aptos" panose="020B0004020202020204" pitchFamily="34" charset="0"/>
                <a:ea typeface="Aptos" panose="020B0004020202020204" pitchFamily="34" charset="0"/>
                <a:cs typeface="Times New Roman" panose="02020603050405020304" pitchFamily="18" charset="0"/>
              </a:rPr>
              <a:t>'Agreeing a set of biopsychosocial variables for collection across the UK Eating Disorders Clinical Research Network: a consensus study using adapted nominal group technique', BMJ Mental Health</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28(1), e301760. Available at:  </a:t>
            </a:r>
            <a:r>
              <a:rPr lang="en-GB" sz="4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6"/>
              </a:rPr>
              <a:t>https://pubmed.ncbi.nlm.nih.gov/40685229/10.1136/bmjmental-2025-301760</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Accessed: 18 Mar 2026).</a:t>
            </a:r>
          </a:p>
          <a:p>
            <a:pPr>
              <a:lnSpc>
                <a:spcPct val="115000"/>
              </a:lnSpc>
              <a:spcAft>
                <a:spcPts val="800"/>
              </a:spcAft>
              <a:buNone/>
            </a:pPr>
            <a:endParaRPr lang="en-GB" sz="4800" kern="15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4800" kern="150" dirty="0" err="1">
                <a:effectLst/>
                <a:latin typeface="Aptos" panose="020B0004020202020204" pitchFamily="34" charset="0"/>
                <a:ea typeface="Aptos" panose="020B0004020202020204" pitchFamily="34" charset="0"/>
                <a:cs typeface="Times New Roman" panose="02020603050405020304" pitchFamily="18" charset="0"/>
              </a:rPr>
              <a:t>Nuffieldtrust</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(2025)</a:t>
            </a:r>
            <a:r>
              <a:rPr lang="en-GB" sz="4800" i="1" kern="150" dirty="0">
                <a:effectLst/>
                <a:latin typeface="Aptos" panose="020B0004020202020204" pitchFamily="34" charset="0"/>
                <a:ea typeface="Aptos" panose="020B0004020202020204" pitchFamily="34" charset="0"/>
                <a:cs typeface="Times New Roman" panose="02020603050405020304" pitchFamily="18" charset="0"/>
              </a:rPr>
              <a:t> Waiting times for children and young people with an eating disorder. </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4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7"/>
              </a:rPr>
              <a:t>https://www.nuffieldtrust.org.uk/resource/children-and-young-people-with-an-eating-disorder-waiting-times?gad_source=1&amp;gad_campaignid=1028694609&amp;gbraid=0AAAAADwbFHoAh0MVOO9QwuW99g9r4HaRZ&amp;gclid=Cj0KCQjwve7NBhC-ARIsALZy9HWa_GNMpkLDGO47RuivMrNgnHt_HqUeZH21HG12k52tVisrWvJmc4YaAtyBEALw_wcB</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(Accessed: 7 March 2026).</a:t>
            </a:r>
          </a:p>
          <a:p>
            <a:pPr>
              <a:lnSpc>
                <a:spcPct val="115000"/>
              </a:lnSpc>
              <a:spcAft>
                <a:spcPts val="800"/>
              </a:spcAft>
              <a:buNone/>
            </a:pPr>
            <a:endParaRPr lang="en-GB" sz="4800" kern="15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4400" dirty="0"/>
              <a:t>NHS(2026) NHS staff to train teachers, school nurses, and GPs to spot eating disorders. Available at:</a:t>
            </a:r>
          </a:p>
          <a:p>
            <a:pPr>
              <a:lnSpc>
                <a:spcPct val="115000"/>
              </a:lnSpc>
              <a:spcAft>
                <a:spcPts val="800"/>
              </a:spcAft>
              <a:buNone/>
            </a:pPr>
            <a:r>
              <a:rPr lang="en-GB" sz="4800" kern="150" dirty="0">
                <a:latin typeface="Aptos" panose="020B0004020202020204" pitchFamily="34" charset="0"/>
                <a:ea typeface="Aptos" panose="020B0004020202020204" pitchFamily="34" charset="0"/>
                <a:cs typeface="Times New Roman" panose="02020603050405020304" pitchFamily="18" charset="0"/>
                <a:hlinkClick r:id="rId8"/>
              </a:rPr>
              <a:t>https://www.england.nhs.uk/2026/01/nhs-staff-to-train-teachers-school-nurses-and-gps-to-spot-eating-disorders/</a:t>
            </a:r>
            <a:r>
              <a:rPr lang="en-GB" sz="4800" kern="150" dirty="0">
                <a:latin typeface="Aptos" panose="020B0004020202020204" pitchFamily="34" charset="0"/>
                <a:ea typeface="Aptos" panose="020B0004020202020204" pitchFamily="34" charset="0"/>
                <a:cs typeface="Times New Roman" panose="02020603050405020304" pitchFamily="18" charset="0"/>
              </a:rPr>
              <a:t> ( Accessed: 22 Mar 2026).</a:t>
            </a:r>
          </a:p>
          <a:p>
            <a:pPr>
              <a:lnSpc>
                <a:spcPct val="115000"/>
              </a:lnSpc>
              <a:spcAft>
                <a:spcPts val="800"/>
              </a:spcAft>
              <a:buNone/>
            </a:pPr>
            <a:endParaRPr lang="en-GB" sz="4800" kern="15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NICE (2017) </a:t>
            </a:r>
            <a:r>
              <a:rPr lang="en-GB" sz="4800" i="1" kern="150" dirty="0">
                <a:effectLst/>
                <a:latin typeface="Aptos" panose="020B0004020202020204" pitchFamily="34" charset="0"/>
                <a:ea typeface="Aptos" panose="020B0004020202020204" pitchFamily="34" charset="0"/>
                <a:cs typeface="Times New Roman" panose="02020603050405020304" pitchFamily="18" charset="0"/>
              </a:rPr>
              <a:t>eating disorders: recognition and treatment [NG69]</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London: National Institute for Health and Care Excellence. Available at: </a:t>
            </a:r>
            <a:r>
              <a:rPr lang="en-GB" sz="4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9"/>
              </a:rPr>
              <a:t>https://www.nice.org.uk/guidance/ng69</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(Updated: December 2020).( Accessed: 19 Mar 2026).</a:t>
            </a:r>
          </a:p>
          <a:p>
            <a:pPr>
              <a:lnSpc>
                <a:spcPct val="115000"/>
              </a:lnSpc>
              <a:spcAft>
                <a:spcPts val="800"/>
              </a:spcAft>
              <a:buNone/>
            </a:pPr>
            <a:endParaRPr lang="en-GB" sz="4800" kern="15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4800" dirty="0"/>
              <a:t>PubMed Central (2028) </a:t>
            </a:r>
            <a:r>
              <a:rPr lang="en-GB" sz="4800" i="1" dirty="0"/>
              <a:t>Eating Disorder Examination–Questionnaire (EDE–Q): Norms for Clinical Sample of Female Adolescents with Anorexia Nervosa.</a:t>
            </a:r>
            <a:r>
              <a:rPr lang="en-GB" sz="4800" dirty="0"/>
              <a:t> Available at: </a:t>
            </a:r>
            <a:r>
              <a:rPr lang="en-GB" sz="4800" u="sng" dirty="0">
                <a:hlinkClick r:id="rId10"/>
              </a:rPr>
              <a:t>https://pmc.ncbi.nlm.nih.gov/articles/PMC5728684/</a:t>
            </a:r>
            <a:r>
              <a:rPr lang="en-GB" sz="4800" dirty="0"/>
              <a:t>( Accessed : 16 Mar 2026)</a:t>
            </a:r>
          </a:p>
          <a:p>
            <a:pPr>
              <a:lnSpc>
                <a:spcPct val="115000"/>
              </a:lnSpc>
              <a:spcAft>
                <a:spcPts val="800"/>
              </a:spcAft>
            </a:pPr>
            <a:endParaRPr lang="en-GB" sz="4400" dirty="0"/>
          </a:p>
          <a:p>
            <a:pPr>
              <a:lnSpc>
                <a:spcPct val="115000"/>
              </a:lnSpc>
              <a:spcAft>
                <a:spcPts val="800"/>
              </a:spcAft>
            </a:pPr>
            <a:r>
              <a:rPr lang="en-GB" sz="4800" dirty="0"/>
              <a:t>ScienceDirect(2024) Eating disorder. Available at: </a:t>
            </a:r>
            <a:r>
              <a:rPr lang="en-GB" sz="4800" dirty="0">
                <a:hlinkClick r:id="rId11"/>
              </a:rPr>
              <a:t>https://www.sciencedirect.com/science/article/pii/S1357303924001294</a:t>
            </a:r>
            <a:r>
              <a:rPr lang="en-GB" sz="4800" dirty="0"/>
              <a:t>( Accessed: 22 Mar 2026).</a:t>
            </a:r>
          </a:p>
          <a:p>
            <a:pPr>
              <a:lnSpc>
                <a:spcPct val="115000"/>
              </a:lnSpc>
              <a:spcAft>
                <a:spcPts val="800"/>
              </a:spcAft>
            </a:pPr>
            <a:endParaRPr lang="en-GB" sz="4400" dirty="0"/>
          </a:p>
          <a:p>
            <a:pPr>
              <a:lnSpc>
                <a:spcPct val="115000"/>
              </a:lnSpc>
              <a:spcAft>
                <a:spcPts val="800"/>
              </a:spcAft>
            </a:pPr>
            <a:r>
              <a:rPr lang="en-GB" sz="4800" kern="150" dirty="0">
                <a:effectLst/>
                <a:latin typeface="Aptos" panose="020B0004020202020204" pitchFamily="34" charset="0"/>
                <a:ea typeface="Aptos" panose="020B0004020202020204" pitchFamily="34" charset="0"/>
                <a:cs typeface="Times New Roman" panose="02020603050405020304" pitchFamily="18" charset="0"/>
              </a:rPr>
              <a:t>Wise, J. (2026). </a:t>
            </a:r>
            <a:r>
              <a:rPr lang="en-GB" sz="4800" i="1" kern="150" dirty="0">
                <a:effectLst/>
                <a:latin typeface="Aptos" panose="020B0004020202020204" pitchFamily="34" charset="0"/>
                <a:ea typeface="Aptos" panose="020B0004020202020204" pitchFamily="34" charset="0"/>
                <a:cs typeface="Times New Roman" panose="02020603050405020304" pitchFamily="18" charset="0"/>
              </a:rPr>
              <a:t>'eating disorders: Don't rely on BMI when deciding on referring young people, doctors told in NHS “</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clampdown”', </a:t>
            </a:r>
            <a:r>
              <a:rPr lang="en-GB" sz="4800" i="1" kern="150" dirty="0">
                <a:effectLst/>
                <a:latin typeface="Aptos" panose="020B0004020202020204" pitchFamily="34" charset="0"/>
                <a:ea typeface="Aptos" panose="020B0004020202020204" pitchFamily="34" charset="0"/>
                <a:cs typeface="Times New Roman" panose="02020603050405020304" pitchFamily="18" charset="0"/>
              </a:rPr>
              <a:t>BMJ</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392, s127. Available at: </a:t>
            </a:r>
            <a:r>
              <a:rPr lang="en-GB" sz="4800" u="sng" kern="150" dirty="0">
                <a:solidFill>
                  <a:srgbClr val="467886"/>
                </a:solidFill>
                <a:effectLst/>
                <a:uFill>
                  <a:solidFill>
                    <a:srgbClr val="000000"/>
                  </a:solidFill>
                </a:uFill>
                <a:latin typeface="Aptos" panose="020B0004020202020204" pitchFamily="34" charset="0"/>
                <a:ea typeface="Aptos" panose="020B0004020202020204" pitchFamily="34" charset="0"/>
                <a:cs typeface="Times New Roman" panose="02020603050405020304" pitchFamily="18" charset="0"/>
                <a:hlinkClick r:id="rId12"/>
              </a:rPr>
              <a:t>https://www.bmj.com/content/392/bmj.s127</a:t>
            </a:r>
            <a:r>
              <a:rPr lang="en-GB" sz="4800" kern="150" dirty="0">
                <a:effectLst/>
                <a:latin typeface="Aptos" panose="020B0004020202020204" pitchFamily="34" charset="0"/>
                <a:ea typeface="Aptos" panose="020B0004020202020204" pitchFamily="34" charset="0"/>
                <a:cs typeface="Times New Roman" panose="02020603050405020304" pitchFamily="18" charset="0"/>
              </a:rPr>
              <a:t>( Accessed: 20 Mar 2026).</a:t>
            </a:r>
          </a:p>
        </p:txBody>
      </p:sp>
    </p:spTree>
    <p:extLst>
      <p:ext uri="{BB962C8B-B14F-4D97-AF65-F5344CB8AC3E}">
        <p14:creationId xmlns:p14="http://schemas.microsoft.com/office/powerpoint/2010/main" val="3222814383"/>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7038</TotalTime>
  <Words>1477</Words>
  <Application>Microsoft Office PowerPoint</Application>
  <PresentationFormat>Custom</PresentationFormat>
  <Paragraphs>61</Paragraphs>
  <Slides>3</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vt:i4>
      </vt:variant>
    </vt:vector>
  </HeadingPairs>
  <TitlesOfParts>
    <vt:vector size="15"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 Vannia Celia Delfino Student number: 2322920 Lecture name: Farah Wiita </vt:lpstr>
      <vt:lpstr>PowerPoint Presentation</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Vannia Kruli</cp:lastModifiedBy>
  <cp:revision>87</cp:revision>
  <cp:lastPrinted>2015-06-29T17:31:11Z</cp:lastPrinted>
  <dcterms:created xsi:type="dcterms:W3CDTF">2012-02-03T19:11:35Z</dcterms:created>
  <dcterms:modified xsi:type="dcterms:W3CDTF">2026-03-22T17:01:40Z</dcterms:modified>
</cp:coreProperties>
</file>