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336BA-FB18-4EC4-B22E-E2E2538C932D}" v="11" dt="2025-10-26T12:59:52.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0" d="100"/>
          <a:sy n="100" d="100"/>
        </p:scale>
        <p:origin x="96"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a Ptak (2438627)" userId="29d5d5a3-4be2-4ac8-91e1-a7cdbf1a7bd0" providerId="ADAL" clId="{C0C8E8F1-A515-4F92-A83E-E01A5E559331}"/>
    <pc:docChg chg="undo custSel modSld sldOrd">
      <pc:chgData name="Paulina Ptak (2438627)" userId="29d5d5a3-4be2-4ac8-91e1-a7cdbf1a7bd0" providerId="ADAL" clId="{C0C8E8F1-A515-4F92-A83E-E01A5E559331}" dt="2025-11-09T09:23:08.635" v="2354" actId="20577"/>
      <pc:docMkLst>
        <pc:docMk/>
      </pc:docMkLst>
      <pc:sldChg chg="modSp mod">
        <pc:chgData name="Paulina Ptak (2438627)" userId="29d5d5a3-4be2-4ac8-91e1-a7cdbf1a7bd0" providerId="ADAL" clId="{C0C8E8F1-A515-4F92-A83E-E01A5E559331}" dt="2025-10-26T11:48:39.921" v="5" actId="1076"/>
        <pc:sldMkLst>
          <pc:docMk/>
          <pc:sldMk cId="2563627717" sldId="256"/>
        </pc:sldMkLst>
        <pc:spChg chg="mod">
          <ac:chgData name="Paulina Ptak (2438627)" userId="29d5d5a3-4be2-4ac8-91e1-a7cdbf1a7bd0" providerId="ADAL" clId="{C0C8E8F1-A515-4F92-A83E-E01A5E559331}" dt="2025-10-26T11:48:39.921" v="5" actId="1076"/>
          <ac:spMkLst>
            <pc:docMk/>
            <pc:sldMk cId="2563627717" sldId="256"/>
            <ac:spMk id="2" creationId="{13877589-7B87-1810-7D1A-B5A2048E3490}"/>
          </ac:spMkLst>
        </pc:spChg>
      </pc:sldChg>
      <pc:sldChg chg="modSp mod">
        <pc:chgData name="Paulina Ptak (2438627)" userId="29d5d5a3-4be2-4ac8-91e1-a7cdbf1a7bd0" providerId="ADAL" clId="{C0C8E8F1-A515-4F92-A83E-E01A5E559331}" dt="2025-11-09T09:23:08.635" v="2354" actId="20577"/>
        <pc:sldMkLst>
          <pc:docMk/>
          <pc:sldMk cId="2897957523" sldId="258"/>
        </pc:sldMkLst>
        <pc:spChg chg="mod">
          <ac:chgData name="Paulina Ptak (2438627)" userId="29d5d5a3-4be2-4ac8-91e1-a7cdbf1a7bd0" providerId="ADAL" clId="{C0C8E8F1-A515-4F92-A83E-E01A5E559331}" dt="2025-11-09T09:23:08.635" v="2354" actId="20577"/>
          <ac:spMkLst>
            <pc:docMk/>
            <pc:sldMk cId="2897957523" sldId="258"/>
            <ac:spMk id="3" creationId="{028A8359-438A-7EDF-F235-AE5BAE7FB208}"/>
          </ac:spMkLst>
        </pc:spChg>
      </pc:sldChg>
      <pc:sldChg chg="modSp mod">
        <pc:chgData name="Paulina Ptak (2438627)" userId="29d5d5a3-4be2-4ac8-91e1-a7cdbf1a7bd0" providerId="ADAL" clId="{C0C8E8F1-A515-4F92-A83E-E01A5E559331}" dt="2025-11-02T09:08:48.507" v="978" actId="20577"/>
        <pc:sldMkLst>
          <pc:docMk/>
          <pc:sldMk cId="1748499028" sldId="259"/>
        </pc:sldMkLst>
        <pc:spChg chg="mod">
          <ac:chgData name="Paulina Ptak (2438627)" userId="29d5d5a3-4be2-4ac8-91e1-a7cdbf1a7bd0" providerId="ADAL" clId="{C0C8E8F1-A515-4F92-A83E-E01A5E559331}" dt="2025-11-02T09:08:48.507" v="978" actId="20577"/>
          <ac:spMkLst>
            <pc:docMk/>
            <pc:sldMk cId="1748499028" sldId="259"/>
            <ac:spMk id="3" creationId="{F9C1CCB3-874D-5E4A-629C-E7AA4A8AB46C}"/>
          </ac:spMkLst>
        </pc:spChg>
      </pc:sldChg>
      <pc:sldChg chg="modSp mod">
        <pc:chgData name="Paulina Ptak (2438627)" userId="29d5d5a3-4be2-4ac8-91e1-a7cdbf1a7bd0" providerId="ADAL" clId="{C0C8E8F1-A515-4F92-A83E-E01A5E559331}" dt="2025-11-02T11:04:22.364" v="2351" actId="20577"/>
        <pc:sldMkLst>
          <pc:docMk/>
          <pc:sldMk cId="1424087263" sldId="260"/>
        </pc:sldMkLst>
        <pc:spChg chg="mod">
          <ac:chgData name="Paulina Ptak (2438627)" userId="29d5d5a3-4be2-4ac8-91e1-a7cdbf1a7bd0" providerId="ADAL" clId="{C0C8E8F1-A515-4F92-A83E-E01A5E559331}" dt="2025-11-02T11:04:22.364" v="2351" actId="20577"/>
          <ac:spMkLst>
            <pc:docMk/>
            <pc:sldMk cId="1424087263" sldId="260"/>
            <ac:spMk id="3" creationId="{E73EC453-8E6E-AAA5-639A-7F2EB8FCDBC5}"/>
          </ac:spMkLst>
        </pc:spChg>
      </pc:sldChg>
      <pc:sldChg chg="modSp mod">
        <pc:chgData name="Paulina Ptak (2438627)" userId="29d5d5a3-4be2-4ac8-91e1-a7cdbf1a7bd0" providerId="ADAL" clId="{C0C8E8F1-A515-4F92-A83E-E01A5E559331}" dt="2025-11-02T09:43:58.183" v="1796" actId="20577"/>
        <pc:sldMkLst>
          <pc:docMk/>
          <pc:sldMk cId="1382716628" sldId="262"/>
        </pc:sldMkLst>
        <pc:spChg chg="mod">
          <ac:chgData name="Paulina Ptak (2438627)" userId="29d5d5a3-4be2-4ac8-91e1-a7cdbf1a7bd0" providerId="ADAL" clId="{C0C8E8F1-A515-4F92-A83E-E01A5E559331}" dt="2025-11-02T09:43:58.183" v="1796" actId="20577"/>
          <ac:spMkLst>
            <pc:docMk/>
            <pc:sldMk cId="1382716628" sldId="262"/>
            <ac:spMk id="3" creationId="{87B96C4E-C633-AD44-2B5D-616D8D99EE4D}"/>
          </ac:spMkLst>
        </pc:spChg>
      </pc:sldChg>
      <pc:sldChg chg="modSp mod ord">
        <pc:chgData name="Paulina Ptak (2438627)" userId="29d5d5a3-4be2-4ac8-91e1-a7cdbf1a7bd0" providerId="ADAL" clId="{C0C8E8F1-A515-4F92-A83E-E01A5E559331}" dt="2025-11-02T11:20:38.270" v="2353"/>
        <pc:sldMkLst>
          <pc:docMk/>
          <pc:sldMk cId="3970473306" sldId="264"/>
        </pc:sldMkLst>
        <pc:spChg chg="mod">
          <ac:chgData name="Paulina Ptak (2438627)" userId="29d5d5a3-4be2-4ac8-91e1-a7cdbf1a7bd0" providerId="ADAL" clId="{C0C8E8F1-A515-4F92-A83E-E01A5E559331}" dt="2025-11-02T09:59:30.750" v="2264" actId="20577"/>
          <ac:spMkLst>
            <pc:docMk/>
            <pc:sldMk cId="3970473306" sldId="264"/>
            <ac:spMk id="3" creationId="{4A53051C-8483-F6FD-7AB5-FC885653EC99}"/>
          </ac:spMkLst>
        </pc:spChg>
      </pc:sldChg>
      <pc:sldChg chg="modSp mod">
        <pc:chgData name="Paulina Ptak (2438627)" userId="29d5d5a3-4be2-4ac8-91e1-a7cdbf1a7bd0" providerId="ADAL" clId="{C0C8E8F1-A515-4F92-A83E-E01A5E559331}" dt="2025-11-02T09:46:28.975" v="1843" actId="20577"/>
        <pc:sldMkLst>
          <pc:docMk/>
          <pc:sldMk cId="1917974163" sldId="267"/>
        </pc:sldMkLst>
        <pc:spChg chg="mod">
          <ac:chgData name="Paulina Ptak (2438627)" userId="29d5d5a3-4be2-4ac8-91e1-a7cdbf1a7bd0" providerId="ADAL" clId="{C0C8E8F1-A515-4F92-A83E-E01A5E559331}" dt="2025-11-02T09:46:28.975" v="1843" actId="20577"/>
          <ac:spMkLst>
            <pc:docMk/>
            <pc:sldMk cId="1917974163" sldId="267"/>
            <ac:spMk id="3" creationId="{C71705AF-A114-46D3-808C-4A69D3AE5A69}"/>
          </ac:spMkLst>
        </pc:spChg>
      </pc:sldChg>
      <pc:sldChg chg="addSp modSp mod">
        <pc:chgData name="Paulina Ptak (2438627)" userId="29d5d5a3-4be2-4ac8-91e1-a7cdbf1a7bd0" providerId="ADAL" clId="{C0C8E8F1-A515-4F92-A83E-E01A5E559331}" dt="2025-11-02T09:48:11.618" v="1959" actId="20577"/>
        <pc:sldMkLst>
          <pc:docMk/>
          <pc:sldMk cId="3645478630" sldId="268"/>
        </pc:sldMkLst>
        <pc:spChg chg="mod">
          <ac:chgData name="Paulina Ptak (2438627)" userId="29d5d5a3-4be2-4ac8-91e1-a7cdbf1a7bd0" providerId="ADAL" clId="{C0C8E8F1-A515-4F92-A83E-E01A5E559331}" dt="2025-11-02T09:48:11.618" v="1959" actId="20577"/>
          <ac:spMkLst>
            <pc:docMk/>
            <pc:sldMk cId="3645478630" sldId="268"/>
            <ac:spMk id="3" creationId="{6ED3E622-CB09-1362-15C9-BF616871B4C4}"/>
          </ac:spMkLst>
        </pc:spChg>
        <pc:picChg chg="add mod">
          <ac:chgData name="Paulina Ptak (2438627)" userId="29d5d5a3-4be2-4ac8-91e1-a7cdbf1a7bd0" providerId="ADAL" clId="{C0C8E8F1-A515-4F92-A83E-E01A5E559331}" dt="2025-10-26T12:11:34.709" v="33" actId="1076"/>
          <ac:picMkLst>
            <pc:docMk/>
            <pc:sldMk cId="3645478630" sldId="268"/>
            <ac:picMk id="17" creationId="{18636166-A112-0C76-FD75-08C6841104E0}"/>
          </ac:picMkLst>
        </pc:picChg>
        <pc:picChg chg="add mod modCrop">
          <ac:chgData name="Paulina Ptak (2438627)" userId="29d5d5a3-4be2-4ac8-91e1-a7cdbf1a7bd0" providerId="ADAL" clId="{C0C8E8F1-A515-4F92-A83E-E01A5E559331}" dt="2025-10-26T12:15:21.426" v="86" actId="14100"/>
          <ac:picMkLst>
            <pc:docMk/>
            <pc:sldMk cId="3645478630" sldId="268"/>
            <ac:picMk id="18" creationId="{009D0AE3-9D4B-73DD-3922-5B216F5A5AE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4" Type="http://schemas.openxmlformats.org/officeDocument/2006/relationships/hyperlink" Target="https://www.britishfloristassocition.org/"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308847" y="421341"/>
            <a:ext cx="9574306" cy="3783105"/>
          </a:xfrm>
        </p:spPr>
        <p:txBody>
          <a:bodyPr>
            <a:normAutofit/>
          </a:bodyPr>
          <a:lstStyle/>
          <a:p>
            <a:r>
              <a:rPr lang="en-GB" sz="3200" dirty="0">
                <a:latin typeface="A"/>
              </a:rPr>
              <a:t>MODULE NAME : Problem Solving Decision &amp; Making </a:t>
            </a:r>
            <a:br>
              <a:rPr lang="en-GB" sz="3200" dirty="0">
                <a:latin typeface="A"/>
              </a:rPr>
            </a:br>
            <a:r>
              <a:rPr lang="en-GB" sz="3200" dirty="0">
                <a:latin typeface="A"/>
              </a:rPr>
              <a:t>MODULE CODE : LCLM4004</a:t>
            </a:r>
            <a:br>
              <a:rPr lang="en-GB" sz="3200" dirty="0">
                <a:latin typeface="A"/>
              </a:rPr>
            </a:br>
            <a:r>
              <a:rPr lang="en-GB" sz="3200" dirty="0">
                <a:latin typeface="A"/>
              </a:rPr>
              <a:t>STUDENT NAME : Paulina Ptak</a:t>
            </a:r>
            <a:br>
              <a:rPr lang="en-GB" sz="3200" dirty="0">
                <a:latin typeface="A"/>
              </a:rPr>
            </a:br>
            <a:r>
              <a:rPr lang="en-GB" sz="3200" dirty="0">
                <a:latin typeface="A"/>
              </a:rPr>
              <a:t>STUDENT ID : 2438627</a:t>
            </a:r>
            <a:br>
              <a:rPr lang="en-GB" sz="3200" dirty="0">
                <a:latin typeface="A"/>
              </a:rPr>
            </a:br>
            <a:r>
              <a:rPr lang="en-GB" sz="3200" dirty="0">
                <a:latin typeface="A"/>
              </a:rPr>
              <a:t>LECTURER : Mohammed Rahman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solidFill>
                  <a:schemeClr val="tx1"/>
                </a:solidFill>
              </a:rPr>
              <a:t>Introduction </a:t>
            </a:r>
          </a:p>
          <a:p>
            <a:r>
              <a:rPr lang="en-GB" sz="2400" b="1" dirty="0">
                <a:solidFill>
                  <a:schemeClr val="tx1"/>
                </a:solidFill>
              </a:rPr>
              <a:t>Company background</a:t>
            </a:r>
          </a:p>
          <a:p>
            <a:r>
              <a:rPr lang="en-GB" sz="2400" b="1" dirty="0">
                <a:solidFill>
                  <a:schemeClr val="tx1"/>
                </a:solidFill>
              </a:rPr>
              <a:t>Problem: Nature and scope</a:t>
            </a:r>
          </a:p>
          <a:p>
            <a:r>
              <a:rPr lang="en-GB" sz="2400" b="1" dirty="0">
                <a:solidFill>
                  <a:schemeClr val="tx1"/>
                </a:solidFill>
              </a:rPr>
              <a:t>PESTLE ANALYSIS: Green Haven Florists</a:t>
            </a:r>
          </a:p>
          <a:p>
            <a:r>
              <a:rPr lang="en-GB" sz="2400" b="1" dirty="0">
                <a:solidFill>
                  <a:schemeClr val="tx1"/>
                </a:solidFill>
              </a:rPr>
              <a:t>Cause and effect analysis: Fishbone diagram</a:t>
            </a:r>
          </a:p>
          <a:p>
            <a:r>
              <a:rPr lang="en-GB" sz="2400" b="1" dirty="0">
                <a:solidFill>
                  <a:schemeClr val="tx1"/>
                </a:solidFill>
              </a:rPr>
              <a:t>Conclusion</a:t>
            </a:r>
          </a:p>
          <a:p>
            <a:r>
              <a:rPr lang="en-GB" sz="2400" b="1" dirty="0">
                <a:solidFill>
                  <a:schemeClr val="tx1"/>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26459" y="950796"/>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2978523" y="2234773"/>
            <a:ext cx="7070912" cy="4491446"/>
          </a:xfrm>
        </p:spPr>
        <p:txBody>
          <a:bodyPr/>
          <a:lstStyle/>
          <a:p>
            <a:r>
              <a:rPr lang="en-GB" sz="1500" b="1" dirty="0">
                <a:solidFill>
                  <a:srgbClr val="111111"/>
                </a:solidFill>
                <a:latin typeface="Roboto"/>
                <a:ea typeface="Roboto"/>
                <a:cs typeface="Roboto"/>
              </a:rPr>
              <a:t>This presentation gives information about Green Haven Florists, a small business in the floral industry. The purpose of this report is to identify the key issues that is currently affecting the company performance and growth. Using tools such as the PESTLE framework, this presentation explores both the outside and the inside factors that influences the business. The main thing is to understand the problem and suggest possible strategies to improve it.</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2400" b="1" i="1" u="sng" dirty="0">
                <a:solidFill>
                  <a:schemeClr val="tx1"/>
                </a:solidFill>
              </a:rPr>
              <a:t>Green Haven Florists</a:t>
            </a:r>
            <a:endParaRPr lang="en-GB" sz="2400" i="1" u="sng" dirty="0">
              <a:solidFill>
                <a:schemeClr val="tx1"/>
              </a:solidFill>
            </a:endParaRPr>
          </a:p>
          <a:p>
            <a:pPr marL="342900" indent="-342900">
              <a:buFont typeface="Arial" charset="2"/>
              <a:buChar char="•"/>
            </a:pPr>
            <a:r>
              <a:rPr lang="en-GB" b="1" dirty="0"/>
              <a:t>Founded in 2016</a:t>
            </a:r>
          </a:p>
          <a:p>
            <a:pPr marL="342900" indent="-342900">
              <a:buFont typeface="Arial" charset="2"/>
              <a:buChar char="•"/>
            </a:pPr>
            <a:r>
              <a:rPr lang="en-GB" b="1" dirty="0"/>
              <a:t>Owners are Liam and Priya Patel</a:t>
            </a:r>
          </a:p>
          <a:p>
            <a:pPr marL="342900" indent="-342900">
              <a:buFont typeface="Arial" charset="2"/>
              <a:buChar char="•"/>
            </a:pPr>
            <a:r>
              <a:rPr lang="en-GB" b="1" dirty="0"/>
              <a:t>Sells</a:t>
            </a:r>
            <a:r>
              <a:rPr lang="en-GB" dirty="0"/>
              <a:t> </a:t>
            </a:r>
            <a:r>
              <a:rPr lang="en-GB" b="1" dirty="0"/>
              <a:t>floral arrangements and eco-friendly packaging </a:t>
            </a:r>
          </a:p>
          <a:p>
            <a:pPr marL="342900" indent="-342900">
              <a:buFont typeface="Arial" charset="2"/>
              <a:buChar char="•"/>
            </a:pPr>
            <a:r>
              <a:rPr lang="en-GB" b="1" dirty="0">
                <a:ea typeface="+mn-lt"/>
                <a:cs typeface="+mn-lt"/>
              </a:rPr>
              <a:t>Operates from a single retail store with an online ordering and local delivery service</a:t>
            </a:r>
          </a:p>
          <a:p>
            <a:pPr marL="342900" indent="-342900">
              <a:buFont typeface="Arial" charset="2"/>
              <a:buChar char="•"/>
            </a:pPr>
            <a:r>
              <a:rPr lang="en-GB" b="1" dirty="0">
                <a:ea typeface="+mn-lt"/>
                <a:cs typeface="+mn-lt"/>
              </a:rPr>
              <a:t>Known for strong community ties and creative floral designs</a:t>
            </a:r>
          </a:p>
          <a:p>
            <a:pPr marL="342900" indent="-342900">
              <a:buFont typeface="Arial" charset="2"/>
              <a:buChar char="•"/>
            </a:pPr>
            <a:r>
              <a:rPr lang="en-GB" b="1" dirty="0">
                <a:ea typeface="+mn-lt"/>
                <a:cs typeface="+mn-lt"/>
              </a:rPr>
              <a:t>Facing increased competition from online flower delivery companies.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439109" y="1246094"/>
            <a:ext cx="10065503" cy="5091953"/>
          </a:xfrm>
        </p:spPr>
        <p:txBody>
          <a:bodyPr>
            <a:normAutofit/>
          </a:bodyPr>
          <a:lstStyle/>
          <a:p>
            <a:r>
              <a:rPr lang="en-GB" sz="2800" i="1" u="sng" dirty="0">
                <a:solidFill>
                  <a:schemeClr val="tx1"/>
                </a:solidFill>
              </a:rPr>
              <a:t>Who:</a:t>
            </a:r>
            <a:r>
              <a:rPr lang="en-GB" sz="2800" dirty="0">
                <a:solidFill>
                  <a:schemeClr val="tx1"/>
                </a:solidFill>
              </a:rPr>
              <a:t> </a:t>
            </a:r>
            <a:r>
              <a:rPr lang="en-GB" sz="1800" dirty="0">
                <a:solidFill>
                  <a:schemeClr val="tx1"/>
                </a:solidFill>
                <a:ea typeface="+mn-lt"/>
                <a:cs typeface="+mn-lt"/>
              </a:rPr>
              <a:t>Liam and Priya Patel</a:t>
            </a:r>
          </a:p>
          <a:p>
            <a:r>
              <a:rPr lang="en-GB" sz="2800" i="1" u="sng" dirty="0">
                <a:solidFill>
                  <a:schemeClr val="tx1"/>
                </a:solidFill>
              </a:rPr>
              <a:t>What:</a:t>
            </a:r>
            <a:r>
              <a:rPr lang="en-GB" sz="2800" dirty="0">
                <a:solidFill>
                  <a:schemeClr val="tx1"/>
                </a:solidFill>
              </a:rPr>
              <a:t> </a:t>
            </a:r>
            <a:r>
              <a:rPr lang="en-GB" sz="1800" dirty="0">
                <a:solidFill>
                  <a:schemeClr val="tx1"/>
                </a:solidFill>
              </a:rPr>
              <a:t>The business is experiencing a decline in sales and less customers due to growing competition from online platforms with same product.</a:t>
            </a:r>
          </a:p>
          <a:p>
            <a:r>
              <a:rPr lang="en-GB" sz="2800" i="1" u="sng" dirty="0">
                <a:solidFill>
                  <a:schemeClr val="tx1"/>
                </a:solidFill>
              </a:rPr>
              <a:t>Where: </a:t>
            </a:r>
            <a:r>
              <a:rPr lang="en-GB" sz="1800" dirty="0">
                <a:solidFill>
                  <a:schemeClr val="tx1"/>
                </a:solidFill>
              </a:rPr>
              <a:t>Green Haven Florists main retail store </a:t>
            </a:r>
          </a:p>
          <a:p>
            <a:r>
              <a:rPr lang="en-GB" sz="2800" i="1" u="sng" dirty="0">
                <a:solidFill>
                  <a:schemeClr val="tx1"/>
                </a:solidFill>
              </a:rPr>
              <a:t>When</a:t>
            </a:r>
            <a:r>
              <a:rPr lang="en-GB" sz="3200" i="1" u="sng" dirty="0">
                <a:solidFill>
                  <a:schemeClr val="tx1"/>
                </a:solidFill>
              </a:rPr>
              <a:t>:</a:t>
            </a:r>
            <a:r>
              <a:rPr lang="en-GB" sz="3200" dirty="0">
                <a:solidFill>
                  <a:schemeClr val="tx1"/>
                </a:solidFill>
              </a:rPr>
              <a:t> </a:t>
            </a:r>
            <a:r>
              <a:rPr lang="en-GB" sz="1800" dirty="0">
                <a:solidFill>
                  <a:schemeClr val="tx1"/>
                </a:solidFill>
              </a:rPr>
              <a:t>The issue has become more noticeable over time, especially after the pandemic the costumers shopping changed to more of online purchases.</a:t>
            </a:r>
          </a:p>
          <a:p>
            <a:r>
              <a:rPr lang="en-GB" sz="2800" i="1" u="sng" dirty="0">
                <a:solidFill>
                  <a:schemeClr val="tx1"/>
                </a:solidFill>
              </a:rPr>
              <a:t>Why:</a:t>
            </a:r>
            <a:r>
              <a:rPr lang="en-GB" sz="2800" dirty="0">
                <a:solidFill>
                  <a:schemeClr val="tx1"/>
                </a:solidFill>
              </a:rPr>
              <a:t> </a:t>
            </a:r>
            <a:r>
              <a:rPr lang="en-GB" sz="1900" dirty="0">
                <a:solidFill>
                  <a:schemeClr val="tx1"/>
                </a:solidFill>
              </a:rPr>
              <a:t>Higher operating costs, and reduced marketing visibility have made it difficult for the business to attract new costumers and compete effectively in the changing market.</a:t>
            </a:r>
          </a:p>
          <a:p>
            <a:endParaRPr lang="en-GB" sz="1900" dirty="0">
              <a:solidFill>
                <a:schemeClr val="tx1"/>
              </a:solidFill>
            </a:endParaRPr>
          </a:p>
          <a:p>
            <a:endParaRPr lang="en-GB" sz="19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82856" y="1190624"/>
            <a:ext cx="9702705" cy="5504329"/>
          </a:xfrm>
        </p:spPr>
        <p:txBody>
          <a:bodyPr>
            <a:normAutofit fontScale="92500" lnSpcReduction="10000"/>
          </a:bodyPr>
          <a:lstStyle/>
          <a:p>
            <a:r>
              <a:rPr lang="en-GB" b="1" dirty="0"/>
              <a:t>POLITICAL:</a:t>
            </a:r>
          </a:p>
          <a:p>
            <a:pPr marL="457200" indent="-457200">
              <a:buAutoNum type="arabicParenR"/>
            </a:pPr>
            <a:r>
              <a:rPr lang="en-GB" b="1" dirty="0"/>
              <a:t>Import regulations on flowers, the government is importing fresh flowers especially from the Europe and this can affect availability and pricing.</a:t>
            </a:r>
          </a:p>
          <a:p>
            <a:pPr marL="457200" indent="-457200">
              <a:buAutoNum type="arabicParenR"/>
            </a:pPr>
            <a:r>
              <a:rPr lang="en-GB" b="1" dirty="0"/>
              <a:t>Environmental legislation, the business may need to change its packaging.</a:t>
            </a:r>
          </a:p>
          <a:p>
            <a:endParaRPr lang="en-GB" b="1" dirty="0"/>
          </a:p>
          <a:p>
            <a:r>
              <a:rPr lang="en-GB" b="1" dirty="0"/>
              <a:t>ECONOMIC:</a:t>
            </a:r>
          </a:p>
          <a:p>
            <a:pPr marL="457200" indent="-457200">
              <a:buAutoNum type="arabicParenR"/>
            </a:pPr>
            <a:r>
              <a:rPr lang="en-GB" b="1" dirty="0"/>
              <a:t>Rising supply and transport costs. </a:t>
            </a:r>
          </a:p>
          <a:p>
            <a:pPr marL="457200" indent="-457200">
              <a:buAutoNum type="arabicParenR"/>
            </a:pPr>
            <a:r>
              <a:rPr lang="en-GB" b="1" dirty="0"/>
              <a:t>Customers may cut back on things that they don’t really need to purchase, like luxury floral arrangements due to prices going up on everything.</a:t>
            </a:r>
          </a:p>
          <a:p>
            <a:endParaRPr lang="en-GB" b="1" dirty="0"/>
          </a:p>
          <a:p>
            <a:r>
              <a:rPr lang="en-GB" b="1" dirty="0"/>
              <a:t>SOCIAL:</a:t>
            </a:r>
          </a:p>
          <a:p>
            <a:pPr marL="457200" indent="-457200">
              <a:buAutoNum type="arabicParenR"/>
            </a:pPr>
            <a:r>
              <a:rPr lang="en-GB" b="1" dirty="0"/>
              <a:t>A lot more costumers prefer to order flowers online, as it saves them time which can reduce in store costumers.</a:t>
            </a:r>
          </a:p>
          <a:p>
            <a:pPr marL="457200" indent="-457200">
              <a:buAutoNum type="arabicParenR"/>
            </a:pPr>
            <a:r>
              <a:rPr lang="en-GB" b="1" dirty="0"/>
              <a:t>Demand for better products, costumer want more locally grown and eco friendly floral options.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85000" lnSpcReduction="20000"/>
          </a:bodyPr>
          <a:lstStyle/>
          <a:p>
            <a:r>
              <a:rPr lang="en-GB" b="1" dirty="0"/>
              <a:t>TECHNOLOGICAL</a:t>
            </a:r>
          </a:p>
          <a:p>
            <a:pPr marL="0" indent="0">
              <a:buNone/>
            </a:pPr>
            <a:r>
              <a:rPr lang="en-GB" b="1" dirty="0"/>
              <a:t>Online platforms offer more opportunities for Green Haven Florists </a:t>
            </a:r>
          </a:p>
          <a:p>
            <a:pPr marL="0" indent="0">
              <a:buNone/>
            </a:pPr>
            <a:r>
              <a:rPr lang="en-GB" b="1" dirty="0"/>
              <a:t>Social media marketing can be a very helpful tool for showing floral designs, which will attract new costumers, and it will help to build better image for the Green Haven Florists.</a:t>
            </a:r>
          </a:p>
          <a:p>
            <a:pPr marL="0" indent="0">
              <a:buNone/>
            </a:pPr>
            <a:endParaRPr lang="en-GB" b="1" dirty="0"/>
          </a:p>
          <a:p>
            <a:r>
              <a:rPr lang="en-GB" b="1" dirty="0"/>
              <a:t>LEGAL</a:t>
            </a:r>
          </a:p>
          <a:p>
            <a:pPr marL="0" indent="0">
              <a:buNone/>
            </a:pPr>
            <a:r>
              <a:rPr lang="en-GB" b="1" dirty="0"/>
              <a:t>Health and safety regulations every business must follow like handling tools . </a:t>
            </a:r>
          </a:p>
          <a:p>
            <a:pPr marL="0" indent="0">
              <a:buNone/>
            </a:pPr>
            <a:r>
              <a:rPr lang="en-GB" b="1" dirty="0"/>
              <a:t>Costumer protection,  Green Haven Florists must ensure good pricing, clear refund information and data protection when taking online costumer information.</a:t>
            </a:r>
          </a:p>
          <a:p>
            <a:pPr marL="0" indent="0">
              <a:buNone/>
            </a:pPr>
            <a:endParaRPr lang="en-GB" b="1" dirty="0"/>
          </a:p>
          <a:p>
            <a:r>
              <a:rPr lang="en-GB" b="1" dirty="0"/>
              <a:t>ENVIRONMENTAL </a:t>
            </a:r>
          </a:p>
          <a:p>
            <a:pPr marL="0" indent="0">
              <a:buNone/>
            </a:pPr>
            <a:r>
              <a:rPr lang="en-GB" b="1" dirty="0"/>
              <a:t>The need to use eco friendly packaging and reduce waste.</a:t>
            </a:r>
          </a:p>
          <a:p>
            <a:pPr marL="0" indent="0">
              <a:buNone/>
            </a:pPr>
            <a:r>
              <a:rPr lang="en-GB" b="1" dirty="0"/>
              <a:t>Climate and weather changes are unpredictable and can affect flower supply and quality.</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3" y="1173791"/>
            <a:ext cx="11547821" cy="5361479"/>
          </a:xfrm>
        </p:spPr>
        <p:txBody>
          <a:bodyPr/>
          <a:lstStyle/>
          <a:p>
            <a:r>
              <a:rPr lang="en-US" b="1" dirty="0">
                <a:solidFill>
                  <a:schemeClr val="tx1"/>
                </a:solidFill>
              </a:rPr>
              <a:t>                                                   </a:t>
            </a:r>
            <a:r>
              <a:rPr lang="en-US" b="1" u="sng" dirty="0">
                <a:solidFill>
                  <a:schemeClr val="tx1"/>
                </a:solidFill>
              </a:rPr>
              <a:t>Green Haven Florists </a:t>
            </a:r>
            <a:endParaRPr lang="en-US" sz="1400" u="sng" dirty="0">
              <a:solidFill>
                <a:schemeClr val="tx1"/>
              </a:solidFill>
            </a:endParaRPr>
          </a:p>
          <a:p>
            <a:r>
              <a:rPr lang="en-US" sz="1400" dirty="0">
                <a:solidFill>
                  <a:schemeClr val="tx1"/>
                </a:solidFill>
              </a:rPr>
              <a:t> Limited staff training                                   </a:t>
            </a:r>
            <a:r>
              <a:rPr lang="en-US" sz="1600" b="1" i="1" dirty="0">
                <a:solidFill>
                  <a:schemeClr val="tx1"/>
                </a:solidFill>
              </a:rPr>
              <a:t>Process                                    Marketing</a:t>
            </a:r>
          </a:p>
          <a:p>
            <a:r>
              <a:rPr lang="en-US" sz="1400" dirty="0">
                <a:solidFill>
                  <a:schemeClr val="tx1"/>
                </a:solidFill>
              </a:rPr>
              <a:t>on customer service                  *  Inconsistent order management                   * Low online presence and minimal</a:t>
            </a:r>
          </a:p>
          <a:p>
            <a:r>
              <a:rPr lang="en-US" sz="1400" dirty="0">
                <a:solidFill>
                  <a:schemeClr val="tx1"/>
                </a:solidFill>
              </a:rPr>
              <a:t>                                                          system                                                                    social media engagement</a:t>
            </a:r>
          </a:p>
          <a:p>
            <a:r>
              <a:rPr lang="en-US" sz="1400" dirty="0">
                <a:solidFill>
                  <a:schemeClr val="tx1"/>
                </a:solidFill>
              </a:rPr>
              <a:t>Small team size leads to high     *  Delays in delivery during                                             * Outdated promotion                                           workload and stress                         peak seasons</a:t>
            </a:r>
          </a:p>
          <a:p>
            <a:r>
              <a:rPr lang="en-US" sz="1400" b="1" dirty="0">
                <a:solidFill>
                  <a:schemeClr val="tx1"/>
                </a:solidFill>
              </a:rPr>
              <a:t>                                                                                                                                                                                                           Decline in sales</a:t>
            </a:r>
          </a:p>
          <a:p>
            <a:r>
              <a:rPr lang="en-US" sz="1400" dirty="0">
                <a:solidFill>
                  <a:schemeClr val="tx1"/>
                </a:solidFill>
              </a:rPr>
              <a:t>                                                                                                                                                                                                             </a:t>
            </a:r>
            <a:r>
              <a:rPr lang="en-US" sz="1400" b="1" dirty="0">
                <a:solidFill>
                  <a:schemeClr val="tx1"/>
                </a:solidFill>
              </a:rPr>
              <a:t>and customer</a:t>
            </a:r>
          </a:p>
          <a:p>
            <a:r>
              <a:rPr lang="en-US" sz="1400" dirty="0">
                <a:solidFill>
                  <a:schemeClr val="tx1"/>
                </a:solidFill>
              </a:rPr>
              <a:t>                                                                                                                                                                                                                 </a:t>
            </a:r>
            <a:r>
              <a:rPr lang="en-US" sz="1400" b="1" dirty="0">
                <a:solidFill>
                  <a:schemeClr val="tx1"/>
                </a:solidFill>
              </a:rPr>
              <a:t>retention</a:t>
            </a:r>
            <a:r>
              <a:rPr lang="en-US" sz="1400" dirty="0">
                <a:solidFill>
                  <a:schemeClr val="tx1"/>
                </a:solidFill>
              </a:rPr>
              <a:t>   </a:t>
            </a:r>
          </a:p>
          <a:p>
            <a:r>
              <a:rPr lang="en-US" sz="1400" dirty="0">
                <a:solidFill>
                  <a:schemeClr val="tx1"/>
                </a:solidFill>
              </a:rPr>
              <a:t>     </a:t>
            </a:r>
            <a:r>
              <a:rPr lang="en-US" sz="1600" b="1" dirty="0">
                <a:solidFill>
                  <a:schemeClr val="tx1"/>
                </a:solidFill>
              </a:rPr>
              <a:t>People</a:t>
            </a:r>
            <a:r>
              <a:rPr lang="en-US" sz="1400" dirty="0">
                <a:solidFill>
                  <a:schemeClr val="tx1"/>
                </a:solidFill>
              </a:rPr>
              <a:t>                                         </a:t>
            </a:r>
            <a:r>
              <a:rPr lang="en-US" sz="1600" dirty="0">
                <a:solidFill>
                  <a:schemeClr val="tx1"/>
                </a:solidFill>
              </a:rPr>
              <a:t> </a:t>
            </a:r>
            <a:r>
              <a:rPr lang="en-US" sz="1600" b="1" dirty="0">
                <a:solidFill>
                  <a:schemeClr val="tx1"/>
                </a:solidFill>
              </a:rPr>
              <a:t>Process   </a:t>
            </a:r>
            <a:r>
              <a:rPr lang="en-US" sz="1600" dirty="0">
                <a:solidFill>
                  <a:schemeClr val="tx1"/>
                </a:solidFill>
              </a:rPr>
              <a:t>                                                               </a:t>
            </a:r>
            <a:r>
              <a:rPr lang="en-US" sz="1600" b="1" dirty="0">
                <a:solidFill>
                  <a:schemeClr val="tx1"/>
                </a:solidFill>
              </a:rPr>
              <a:t>Technology</a:t>
            </a:r>
            <a:r>
              <a:rPr lang="en-US" sz="1400" b="1" dirty="0">
                <a:solidFill>
                  <a:schemeClr val="tx1"/>
                </a:solidFill>
              </a:rPr>
              <a:t> </a:t>
            </a:r>
          </a:p>
          <a:p>
            <a:r>
              <a:rPr lang="en-US" sz="1400" dirty="0">
                <a:solidFill>
                  <a:schemeClr val="tx1"/>
                </a:solidFill>
              </a:rPr>
              <a:t>Limited management                   Lack of standard operating procedures                        Basic website with limited</a:t>
            </a:r>
          </a:p>
          <a:p>
            <a:r>
              <a:rPr lang="en-US" sz="1400" dirty="0">
                <a:solidFill>
                  <a:schemeClr val="tx1"/>
                </a:solidFill>
              </a:rPr>
              <a:t>oversight during peak periods        for quality control                                                            functions</a:t>
            </a:r>
          </a:p>
          <a:p>
            <a:r>
              <a:rPr lang="en-US" sz="1400" dirty="0">
                <a:solidFill>
                  <a:schemeClr val="tx1"/>
                </a:solidFill>
              </a:rPr>
              <a:t>                                                                                                                                         Lack of digital tools for managing orders</a:t>
            </a:r>
          </a:p>
          <a:p>
            <a:r>
              <a:rPr lang="en-US" sz="1400" dirty="0">
                <a:solidFill>
                  <a:schemeClr val="tx1"/>
                </a:solidFill>
              </a:rPr>
              <a:t>                                                                                                                                         and customer data</a:t>
            </a:r>
          </a:p>
        </p:txBody>
      </p:sp>
      <p:cxnSp>
        <p:nvCxnSpPr>
          <p:cNvPr id="5" name="Straight Connector 4">
            <a:extLst>
              <a:ext uri="{FF2B5EF4-FFF2-40B4-BE49-F238E27FC236}">
                <a16:creationId xmlns:a16="http://schemas.microsoft.com/office/drawing/2014/main" id="{8C7D8F93-4735-8734-FA55-AB4301A01A75}"/>
              </a:ext>
            </a:extLst>
          </p:cNvPr>
          <p:cNvCxnSpPr/>
          <p:nvPr/>
        </p:nvCxnSpPr>
        <p:spPr>
          <a:xfrm>
            <a:off x="3137647" y="1703294"/>
            <a:ext cx="0" cy="159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5BF6E1D-1CB8-7607-067C-52C99E4AAA22}"/>
              </a:ext>
            </a:extLst>
          </p:cNvPr>
          <p:cNvCxnSpPr>
            <a:cxnSpLocks/>
          </p:cNvCxnSpPr>
          <p:nvPr/>
        </p:nvCxnSpPr>
        <p:spPr>
          <a:xfrm>
            <a:off x="815788" y="3747247"/>
            <a:ext cx="894677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F8233B4-09DC-F480-B8B7-F150B452CC61}"/>
              </a:ext>
            </a:extLst>
          </p:cNvPr>
          <p:cNvCxnSpPr/>
          <p:nvPr/>
        </p:nvCxnSpPr>
        <p:spPr>
          <a:xfrm>
            <a:off x="6096000" y="1613647"/>
            <a:ext cx="2402541" cy="2133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8916447-6C91-ED14-A396-655BE9E69F1D}"/>
              </a:ext>
            </a:extLst>
          </p:cNvPr>
          <p:cNvCxnSpPr>
            <a:cxnSpLocks/>
          </p:cNvCxnSpPr>
          <p:nvPr/>
        </p:nvCxnSpPr>
        <p:spPr>
          <a:xfrm flipH="1">
            <a:off x="6248400" y="3747247"/>
            <a:ext cx="2250141" cy="2232211"/>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53F6A01-DA11-D8D8-2577-BC4B5E91DAED}"/>
              </a:ext>
            </a:extLst>
          </p:cNvPr>
          <p:cNvCxnSpPr/>
          <p:nvPr/>
        </p:nvCxnSpPr>
        <p:spPr>
          <a:xfrm>
            <a:off x="9081247" y="3747247"/>
            <a:ext cx="9861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7606076-B9ED-7BE1-FF6A-5103AEE92B44}"/>
              </a:ext>
            </a:extLst>
          </p:cNvPr>
          <p:cNvCxnSpPr/>
          <p:nvPr/>
        </p:nvCxnSpPr>
        <p:spPr>
          <a:xfrm>
            <a:off x="3137647" y="3989294"/>
            <a:ext cx="0" cy="1766047"/>
          </a:xfrm>
          <a:prstGeom prst="line">
            <a:avLst/>
          </a:prstGeom>
        </p:spPr>
        <p:style>
          <a:lnRef idx="1">
            <a:schemeClr val="accent1"/>
          </a:lnRef>
          <a:fillRef idx="0">
            <a:schemeClr val="accent1"/>
          </a:fillRef>
          <a:effectRef idx="0">
            <a:schemeClr val="accent1"/>
          </a:effectRef>
          <a:fontRef idx="minor">
            <a:schemeClr val="tx1"/>
          </a:fontRef>
        </p:style>
      </p:cxnSp>
      <p:pic>
        <p:nvPicPr>
          <p:cNvPr id="17" name="Graphic 16" descr="Fish with solid fill">
            <a:extLst>
              <a:ext uri="{FF2B5EF4-FFF2-40B4-BE49-F238E27FC236}">
                <a16:creationId xmlns:a16="http://schemas.microsoft.com/office/drawing/2014/main" id="{18636166-A112-0C76-FD75-08C6841104E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16904" y="6114797"/>
            <a:ext cx="840946" cy="840946"/>
          </a:xfrm>
          <a:prstGeom prst="rect">
            <a:avLst/>
          </a:prstGeom>
        </p:spPr>
      </p:pic>
      <p:pic>
        <p:nvPicPr>
          <p:cNvPr id="18" name="Picture 17">
            <a:extLst>
              <a:ext uri="{FF2B5EF4-FFF2-40B4-BE49-F238E27FC236}">
                <a16:creationId xmlns:a16="http://schemas.microsoft.com/office/drawing/2014/main" id="{009D0AE3-9D4B-73DD-3922-5B216F5A5AE9}"/>
              </a:ext>
            </a:extLst>
          </p:cNvPr>
          <p:cNvPicPr>
            <a:picLocks noChangeAspect="1"/>
          </p:cNvPicPr>
          <p:nvPr/>
        </p:nvPicPr>
        <p:blipFill>
          <a:blip r:embed="rId4"/>
          <a:srcRect l="24015" t="12846" r="12651" b="23295"/>
          <a:stretch>
            <a:fillRect/>
          </a:stretch>
        </p:blipFill>
        <p:spPr>
          <a:xfrm>
            <a:off x="9235688" y="3109360"/>
            <a:ext cx="1414383" cy="1050264"/>
          </a:xfrm>
          <a:prstGeom prst="rect">
            <a:avLst/>
          </a:prstGeom>
          <a:ln>
            <a:noFill/>
          </a:ln>
          <a:effectLst>
            <a:softEdge rad="112500"/>
          </a:effectLst>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65197"/>
            <a:ext cx="8915399" cy="4160520"/>
          </a:xfrm>
        </p:spPr>
        <p:txBody>
          <a:bodyPr>
            <a:normAutofit/>
          </a:bodyPr>
          <a:lstStyle/>
          <a:p>
            <a:r>
              <a:rPr lang="en-GB" dirty="0">
                <a:solidFill>
                  <a:schemeClr val="tx1"/>
                </a:solidFill>
              </a:rPr>
              <a:t>Green Haven Florists shows that while the business has a strong local reputation and loyal customers, it also faces more and more  challenges from online competition, from others with similar products. The PESTLE analysis shows more of outside factors that effects performance, such as financial pressure.</a:t>
            </a:r>
          </a:p>
          <a:p>
            <a:r>
              <a:rPr lang="en-GB" dirty="0">
                <a:solidFill>
                  <a:schemeClr val="tx1"/>
                </a:solidFill>
              </a:rPr>
              <a:t>The Fishbone diagram shows inside issues, like limited digital marketing, and depending on small team. To stay competitive and to ensure long term growth, Green Haven Florists should put their focus on getting stronger on </a:t>
            </a:r>
            <a:r>
              <a:rPr lang="en-GB">
                <a:solidFill>
                  <a:schemeClr val="tx1"/>
                </a:solidFill>
              </a:rPr>
              <a:t>online platforms, </a:t>
            </a:r>
            <a:r>
              <a:rPr lang="en-GB" dirty="0">
                <a:solidFill>
                  <a:schemeClr val="tx1"/>
                </a:solidFill>
              </a:rPr>
              <a:t>so the company can survive the competitive market.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55000" lnSpcReduction="2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endParaRPr lang="en-GB" b="1" dirty="0">
              <a:latin typeface="Arial"/>
              <a:ea typeface="Roboto"/>
              <a:cs typeface="Roboto"/>
            </a:endParaRPr>
          </a:p>
          <a:p>
            <a:r>
              <a:rPr lang="en-GB" b="1" dirty="0">
                <a:solidFill>
                  <a:schemeClr val="tx1"/>
                </a:solidFill>
                <a:latin typeface="Arial"/>
                <a:ea typeface="Roboto"/>
                <a:cs typeface="Roboto"/>
              </a:rPr>
              <a:t>Statista. (2024) Online Flower and Plant Sales in the United Kingdom. </a:t>
            </a:r>
          </a:p>
          <a:p>
            <a:r>
              <a:rPr lang="en-GB" dirty="0">
                <a:solidFill>
                  <a:schemeClr val="tx1"/>
                </a:solidFill>
                <a:latin typeface="Arial"/>
                <a:ea typeface="Roboto"/>
                <a:cs typeface="Roboto"/>
              </a:rPr>
              <a:t>Available at: </a:t>
            </a:r>
            <a:r>
              <a:rPr lang="en-GB" dirty="0">
                <a:solidFill>
                  <a:schemeClr val="tx1"/>
                </a:solidFill>
                <a:latin typeface="Arial"/>
                <a:ea typeface="Roboto"/>
                <a:cs typeface="Roboto"/>
                <a:hlinkClick r:id="rId3"/>
              </a:rPr>
              <a:t>https://www.statista.com</a:t>
            </a:r>
            <a:r>
              <a:rPr lang="en-GB" dirty="0">
                <a:solidFill>
                  <a:schemeClr val="tx1"/>
                </a:solidFill>
                <a:latin typeface="Arial"/>
                <a:ea typeface="Roboto"/>
                <a:cs typeface="Roboto"/>
              </a:rPr>
              <a:t>  (Accessed: 6 October 2025)</a:t>
            </a:r>
          </a:p>
          <a:p>
            <a:endParaRPr lang="en-GB" dirty="0">
              <a:solidFill>
                <a:schemeClr val="tx1"/>
              </a:solidFill>
              <a:latin typeface="Arial"/>
              <a:ea typeface="Roboto"/>
              <a:cs typeface="Roboto"/>
            </a:endParaRPr>
          </a:p>
          <a:p>
            <a:r>
              <a:rPr lang="en-GB" b="1" dirty="0">
                <a:solidFill>
                  <a:schemeClr val="tx1"/>
                </a:solidFill>
                <a:latin typeface="Arial"/>
                <a:ea typeface="Roboto"/>
                <a:cs typeface="Roboto"/>
              </a:rPr>
              <a:t>Johnson, R. (2023) Business Analysis Techniques for Small Enterprises.</a:t>
            </a:r>
          </a:p>
          <a:p>
            <a:r>
              <a:rPr lang="en-GB" dirty="0">
                <a:solidFill>
                  <a:schemeClr val="tx1"/>
                </a:solidFill>
                <a:latin typeface="Arial"/>
                <a:ea typeface="Roboto"/>
                <a:cs typeface="Roboto"/>
              </a:rPr>
              <a:t>Oxford: Oxford University Press.</a:t>
            </a:r>
          </a:p>
          <a:p>
            <a:endParaRPr lang="en-GB" dirty="0">
              <a:solidFill>
                <a:schemeClr val="tx1"/>
              </a:solidFill>
              <a:latin typeface="Arial"/>
              <a:ea typeface="Roboto"/>
              <a:cs typeface="Roboto"/>
            </a:endParaRPr>
          </a:p>
          <a:p>
            <a:r>
              <a:rPr lang="en-GB" b="1" dirty="0">
                <a:solidFill>
                  <a:schemeClr val="tx1"/>
                </a:solidFill>
                <a:latin typeface="Arial"/>
                <a:ea typeface="Roboto"/>
                <a:cs typeface="Roboto"/>
              </a:rPr>
              <a:t>British Florist Association (2024) UK Floristry Industry Overview. </a:t>
            </a:r>
          </a:p>
          <a:p>
            <a:r>
              <a:rPr lang="en-GB" dirty="0">
                <a:solidFill>
                  <a:schemeClr val="tx1"/>
                </a:solidFill>
                <a:latin typeface="Arial"/>
                <a:ea typeface="Roboto"/>
                <a:cs typeface="Roboto"/>
              </a:rPr>
              <a:t>Available at: </a:t>
            </a:r>
            <a:r>
              <a:rPr lang="en-GB" dirty="0">
                <a:solidFill>
                  <a:schemeClr val="tx1"/>
                </a:solidFill>
                <a:latin typeface="Arial"/>
                <a:ea typeface="Roboto"/>
                <a:cs typeface="Roboto"/>
                <a:hlinkClick r:id="rId4"/>
              </a:rPr>
              <a:t>https://www.britishfloristassocition.org</a:t>
            </a:r>
            <a:r>
              <a:rPr lang="en-GB" dirty="0">
                <a:solidFill>
                  <a:schemeClr val="tx1"/>
                </a:solidFill>
                <a:latin typeface="Arial"/>
                <a:ea typeface="Roboto"/>
                <a:cs typeface="Roboto"/>
              </a:rPr>
              <a:t>  (Accessed: 6 October 2025).</a:t>
            </a:r>
          </a:p>
          <a:p>
            <a:endParaRPr lang="en-GB" dirty="0">
              <a:solidFill>
                <a:schemeClr val="tx1"/>
              </a:solidFill>
              <a:latin typeface="Arial"/>
              <a:ea typeface="Roboto"/>
              <a:cs typeface="Roboto"/>
            </a:endParaRPr>
          </a:p>
          <a:p>
            <a:r>
              <a:rPr lang="en-GB" b="1" dirty="0">
                <a:solidFill>
                  <a:schemeClr val="tx1"/>
                </a:solidFill>
                <a:latin typeface="Arial"/>
                <a:ea typeface="Roboto"/>
                <a:cs typeface="Roboto"/>
              </a:rPr>
              <a:t>Porter, M.E. (2008) The Five competitive Forces That Shape Strategy. </a:t>
            </a:r>
          </a:p>
          <a:p>
            <a:r>
              <a:rPr lang="en-GB" dirty="0">
                <a:solidFill>
                  <a:schemeClr val="tx1"/>
                </a:solidFill>
                <a:latin typeface="Arial"/>
                <a:ea typeface="Roboto"/>
                <a:cs typeface="Roboto"/>
              </a:rPr>
              <a:t>Harvard Business Review, 86(1), pp. 78-93.</a:t>
            </a:r>
          </a:p>
          <a:p>
            <a:endParaRPr lang="en-GB" dirty="0">
              <a:solidFill>
                <a:schemeClr val="tx1"/>
              </a:solidFill>
              <a:latin typeface="Arial"/>
              <a:ea typeface="Roboto"/>
              <a:cs typeface="Roboto"/>
            </a:endParaRPr>
          </a:p>
          <a:p>
            <a:r>
              <a:rPr lang="en-GB" b="1" dirty="0">
                <a:solidFill>
                  <a:schemeClr val="tx1"/>
                </a:solidFill>
                <a:latin typeface="Arial"/>
                <a:ea typeface="Roboto"/>
                <a:cs typeface="Roboto"/>
              </a:rPr>
              <a:t>Smith, L. (2023) Trends and Challenges in the Independent Retail Sector. </a:t>
            </a:r>
          </a:p>
          <a:p>
            <a:r>
              <a:rPr lang="en-GB" dirty="0">
                <a:solidFill>
                  <a:schemeClr val="tx1"/>
                </a:solidFill>
                <a:latin typeface="Arial"/>
                <a:ea typeface="Roboto"/>
                <a:cs typeface="Roboto"/>
              </a:rPr>
              <a:t>London: Business Insight Press</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488</TotalTime>
  <Words>879</Words>
  <Application>Microsoft Office PowerPoint</Application>
  <PresentationFormat>Widescreen</PresentationFormat>
  <Paragraphs>85</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 Problem Solving Decision &amp; Making  MODULE CODE : LCLM4004 STUDENT NAME : Paulina Ptak STUDENT ID : 2438627 LECTURER : Mohammed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Paulina Ptak (2438627)</cp:lastModifiedBy>
  <cp:revision>91</cp:revision>
  <dcterms:created xsi:type="dcterms:W3CDTF">2024-10-08T15:58:04Z</dcterms:created>
  <dcterms:modified xsi:type="dcterms:W3CDTF">2025-11-09T09:23:17Z</dcterms:modified>
</cp:coreProperties>
</file>