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3"/>
  </p:notesMasterIdLst>
  <p:sldIdLst>
    <p:sldId id="256" r:id="rId2"/>
    <p:sldId id="257" r:id="rId3"/>
    <p:sldId id="281" r:id="rId4"/>
    <p:sldId id="258" r:id="rId5"/>
    <p:sldId id="285" r:id="rId6"/>
    <p:sldId id="259" r:id="rId7"/>
    <p:sldId id="271" r:id="rId8"/>
    <p:sldId id="272" r:id="rId9"/>
    <p:sldId id="273" r:id="rId10"/>
    <p:sldId id="274" r:id="rId11"/>
    <p:sldId id="275" r:id="rId12"/>
    <p:sldId id="276" r:id="rId13"/>
    <p:sldId id="277" r:id="rId14"/>
    <p:sldId id="278" r:id="rId15"/>
    <p:sldId id="279" r:id="rId16"/>
    <p:sldId id="280" r:id="rId17"/>
    <p:sldId id="260" r:id="rId18"/>
    <p:sldId id="269" r:id="rId19"/>
    <p:sldId id="282" r:id="rId20"/>
    <p:sldId id="287" r:id="rId21"/>
    <p:sldId id="288" r:id="rId22"/>
    <p:sldId id="289" r:id="rId23"/>
    <p:sldId id="286" r:id="rId24"/>
    <p:sldId id="283" r:id="rId25"/>
    <p:sldId id="290" r:id="rId26"/>
    <p:sldId id="291" r:id="rId27"/>
    <p:sldId id="292" r:id="rId28"/>
    <p:sldId id="293" r:id="rId29"/>
    <p:sldId id="294" r:id="rId30"/>
    <p:sldId id="263" r:id="rId31"/>
    <p:sldId id="265" r:id="rId32"/>
    <p:sldId id="266" r:id="rId33"/>
    <p:sldId id="267" r:id="rId34"/>
    <p:sldId id="268" r:id="rId35"/>
    <p:sldId id="295" r:id="rId36"/>
    <p:sldId id="270" r:id="rId37"/>
    <p:sldId id="296" r:id="rId38"/>
    <p:sldId id="297" r:id="rId39"/>
    <p:sldId id="299" r:id="rId40"/>
    <p:sldId id="300" r:id="rId41"/>
    <p:sldId id="301" r:id="rId42"/>
    <p:sldId id="302" r:id="rId43"/>
    <p:sldId id="303" r:id="rId44"/>
    <p:sldId id="304" r:id="rId45"/>
    <p:sldId id="284" r:id="rId46"/>
    <p:sldId id="305" r:id="rId47"/>
    <p:sldId id="306" r:id="rId48"/>
    <p:sldId id="307" r:id="rId49"/>
    <p:sldId id="308" r:id="rId50"/>
    <p:sldId id="309" r:id="rId51"/>
    <p:sldId id="310" r:id="rId52"/>
    <p:sldId id="311" r:id="rId53"/>
    <p:sldId id="312" r:id="rId54"/>
    <p:sldId id="313" r:id="rId55"/>
    <p:sldId id="314" r:id="rId56"/>
    <p:sldId id="315" r:id="rId57"/>
    <p:sldId id="316" r:id="rId58"/>
    <p:sldId id="317" r:id="rId59"/>
    <p:sldId id="318" r:id="rId60"/>
    <p:sldId id="319" r:id="rId61"/>
    <p:sldId id="320" r:id="rId6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65" autoAdjust="0"/>
    <p:restoredTop sz="94643"/>
  </p:normalViewPr>
  <p:slideViewPr>
    <p:cSldViewPr snapToGrid="0" snapToObjects="1">
      <p:cViewPr varScale="1">
        <p:scale>
          <a:sx n="67" d="100"/>
          <a:sy n="67" d="100"/>
        </p:scale>
        <p:origin x="56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DC68AF-556A-4CF3-A8B3-4B13115C37A2}" type="doc">
      <dgm:prSet loTypeId="urn:microsoft.com/office/officeart/2005/8/layout/list1" loCatId="list" qsTypeId="urn:microsoft.com/office/officeart/2005/8/quickstyle/simple4" qsCatId="simple" csTypeId="urn:microsoft.com/office/officeart/2005/8/colors/accent2_2" csCatId="accent2"/>
      <dgm:spPr/>
      <dgm:t>
        <a:bodyPr/>
        <a:lstStyle/>
        <a:p>
          <a:endParaRPr lang="en-US"/>
        </a:p>
      </dgm:t>
    </dgm:pt>
    <dgm:pt modelId="{68ABE45E-0357-428B-80F1-DF84B8DAA750}">
      <dgm:prSet/>
      <dgm:spPr/>
      <dgm:t>
        <a:bodyPr/>
        <a:lstStyle/>
        <a:p>
          <a:r>
            <a:rPr lang="en-GB"/>
            <a:t>16</a:t>
          </a:r>
          <a:r>
            <a:rPr lang="en-GB" baseline="30000"/>
            <a:t>th</a:t>
          </a:r>
          <a:r>
            <a:rPr lang="en-GB"/>
            <a:t> Century / Colonial Expansion</a:t>
          </a:r>
          <a:endParaRPr lang="en-US"/>
        </a:p>
      </dgm:t>
    </dgm:pt>
    <dgm:pt modelId="{74C6CE3D-8F36-4E4C-9D08-6A6E65E71567}" type="parTrans" cxnId="{021F3844-26F7-419D-98A0-0CCBCECCC1AA}">
      <dgm:prSet/>
      <dgm:spPr/>
      <dgm:t>
        <a:bodyPr/>
        <a:lstStyle/>
        <a:p>
          <a:endParaRPr lang="en-US"/>
        </a:p>
      </dgm:t>
    </dgm:pt>
    <dgm:pt modelId="{7F220CDF-CF3C-4D8A-884A-C16336DBA75D}" type="sibTrans" cxnId="{021F3844-26F7-419D-98A0-0CCBCECCC1AA}">
      <dgm:prSet/>
      <dgm:spPr/>
      <dgm:t>
        <a:bodyPr/>
        <a:lstStyle/>
        <a:p>
          <a:endParaRPr lang="en-US"/>
        </a:p>
      </dgm:t>
    </dgm:pt>
    <dgm:pt modelId="{688D1DA0-0569-4F1D-B69F-CF9F62F9F356}">
      <dgm:prSet/>
      <dgm:spPr/>
      <dgm:t>
        <a:bodyPr/>
        <a:lstStyle/>
        <a:p>
          <a:r>
            <a:rPr lang="en-GB"/>
            <a:t>Debates over the humanity of non-Europeans </a:t>
          </a:r>
          <a:endParaRPr lang="en-US"/>
        </a:p>
      </dgm:t>
    </dgm:pt>
    <dgm:pt modelId="{3592E9E7-65D7-4641-9320-E3A6867410E6}" type="parTrans" cxnId="{7ABC9004-05E1-4AAA-97DB-F0FD895467C9}">
      <dgm:prSet/>
      <dgm:spPr/>
      <dgm:t>
        <a:bodyPr/>
        <a:lstStyle/>
        <a:p>
          <a:endParaRPr lang="en-US"/>
        </a:p>
      </dgm:t>
    </dgm:pt>
    <dgm:pt modelId="{C6730665-031B-4C54-906E-AEBFCF748C4F}" type="sibTrans" cxnId="{7ABC9004-05E1-4AAA-97DB-F0FD895467C9}">
      <dgm:prSet/>
      <dgm:spPr/>
      <dgm:t>
        <a:bodyPr/>
        <a:lstStyle/>
        <a:p>
          <a:endParaRPr lang="en-US"/>
        </a:p>
      </dgm:t>
    </dgm:pt>
    <dgm:pt modelId="{1E4CBE7C-9511-4DCC-B8BF-83CE1889ADB4}">
      <dgm:prSet/>
      <dgm:spPr/>
      <dgm:t>
        <a:bodyPr/>
        <a:lstStyle/>
        <a:p>
          <a:r>
            <a:rPr lang="en-GB"/>
            <a:t>17</a:t>
          </a:r>
          <a:r>
            <a:rPr lang="en-GB" baseline="30000"/>
            <a:t>th</a:t>
          </a:r>
          <a:r>
            <a:rPr lang="en-GB"/>
            <a:t> &amp; 18</a:t>
          </a:r>
          <a:r>
            <a:rPr lang="en-GB" baseline="30000"/>
            <a:t>th</a:t>
          </a:r>
          <a:r>
            <a:rPr lang="en-GB"/>
            <a:t> Centuries: The Enlightenment</a:t>
          </a:r>
          <a:endParaRPr lang="en-US"/>
        </a:p>
      </dgm:t>
    </dgm:pt>
    <dgm:pt modelId="{5F7AFA44-A193-4D13-A2DD-AD4C956C61F1}" type="parTrans" cxnId="{FC7FF772-3508-4571-BB4D-71A579FA420C}">
      <dgm:prSet/>
      <dgm:spPr/>
      <dgm:t>
        <a:bodyPr/>
        <a:lstStyle/>
        <a:p>
          <a:endParaRPr lang="en-US"/>
        </a:p>
      </dgm:t>
    </dgm:pt>
    <dgm:pt modelId="{89AE2444-78F0-4648-8EF6-550BD973932B}" type="sibTrans" cxnId="{FC7FF772-3508-4571-BB4D-71A579FA420C}">
      <dgm:prSet/>
      <dgm:spPr/>
      <dgm:t>
        <a:bodyPr/>
        <a:lstStyle/>
        <a:p>
          <a:endParaRPr lang="en-US"/>
        </a:p>
      </dgm:t>
    </dgm:pt>
    <dgm:pt modelId="{3F79FA0E-F026-49A8-BA4C-9C0D24D15D16}">
      <dgm:prSet/>
      <dgm:spPr/>
      <dgm:t>
        <a:bodyPr/>
        <a:lstStyle/>
        <a:p>
          <a:r>
            <a:rPr lang="en-GB"/>
            <a:t>Emphasis on classification</a:t>
          </a:r>
          <a:endParaRPr lang="en-US"/>
        </a:p>
      </dgm:t>
    </dgm:pt>
    <dgm:pt modelId="{A3758DA1-ACA5-49E9-9762-D43C8565F272}" type="parTrans" cxnId="{350025DF-79D6-4FC0-BA95-B3564D777DC9}">
      <dgm:prSet/>
      <dgm:spPr/>
      <dgm:t>
        <a:bodyPr/>
        <a:lstStyle/>
        <a:p>
          <a:endParaRPr lang="en-US"/>
        </a:p>
      </dgm:t>
    </dgm:pt>
    <dgm:pt modelId="{5899AEB9-A8BD-4199-B383-70E232BF77C8}" type="sibTrans" cxnId="{350025DF-79D6-4FC0-BA95-B3564D777DC9}">
      <dgm:prSet/>
      <dgm:spPr/>
      <dgm:t>
        <a:bodyPr/>
        <a:lstStyle/>
        <a:p>
          <a:endParaRPr lang="en-US"/>
        </a:p>
      </dgm:t>
    </dgm:pt>
    <dgm:pt modelId="{B62746D9-3455-46EC-BBD6-7D4E9418F21A}">
      <dgm:prSet/>
      <dgm:spPr/>
      <dgm:t>
        <a:bodyPr/>
        <a:lstStyle/>
        <a:p>
          <a:r>
            <a:rPr lang="en-GB"/>
            <a:t>Distinct and separate species according to phenotypical criteria</a:t>
          </a:r>
          <a:endParaRPr lang="en-US"/>
        </a:p>
      </dgm:t>
    </dgm:pt>
    <dgm:pt modelId="{A6E7CDFE-5A20-4B32-AAAD-E0898DDA98CF}" type="parTrans" cxnId="{64836C3E-A42C-4A58-9E8D-C8F4637581AC}">
      <dgm:prSet/>
      <dgm:spPr/>
      <dgm:t>
        <a:bodyPr/>
        <a:lstStyle/>
        <a:p>
          <a:endParaRPr lang="en-US"/>
        </a:p>
      </dgm:t>
    </dgm:pt>
    <dgm:pt modelId="{4EABF0AA-EC4C-4259-ADC8-59FA94B811BE}" type="sibTrans" cxnId="{64836C3E-A42C-4A58-9E8D-C8F4637581AC}">
      <dgm:prSet/>
      <dgm:spPr/>
      <dgm:t>
        <a:bodyPr/>
        <a:lstStyle/>
        <a:p>
          <a:endParaRPr lang="en-US"/>
        </a:p>
      </dgm:t>
    </dgm:pt>
    <dgm:pt modelId="{1D356FA0-B2E4-41BA-BA43-315AFA1FEA06}">
      <dgm:prSet/>
      <dgm:spPr/>
      <dgm:t>
        <a:bodyPr/>
        <a:lstStyle/>
        <a:p>
          <a:r>
            <a:rPr lang="en-GB"/>
            <a:t>The emergence of scientific racism</a:t>
          </a:r>
          <a:endParaRPr lang="en-US"/>
        </a:p>
      </dgm:t>
    </dgm:pt>
    <dgm:pt modelId="{424CCD0C-C2E7-4466-A44A-18DFE9DE7818}" type="parTrans" cxnId="{69489699-4030-4F60-9BF0-0DE056253358}">
      <dgm:prSet/>
      <dgm:spPr/>
      <dgm:t>
        <a:bodyPr/>
        <a:lstStyle/>
        <a:p>
          <a:endParaRPr lang="en-US"/>
        </a:p>
      </dgm:t>
    </dgm:pt>
    <dgm:pt modelId="{E03D9996-CC37-4312-BB88-CBD28655A25B}" type="sibTrans" cxnId="{69489699-4030-4F60-9BF0-0DE056253358}">
      <dgm:prSet/>
      <dgm:spPr/>
      <dgm:t>
        <a:bodyPr/>
        <a:lstStyle/>
        <a:p>
          <a:endParaRPr lang="en-US"/>
        </a:p>
      </dgm:t>
    </dgm:pt>
    <dgm:pt modelId="{43E8AFFB-9B81-4D90-9F28-575DA7097E82}" type="pres">
      <dgm:prSet presAssocID="{AADC68AF-556A-4CF3-A8B3-4B13115C37A2}" presName="linear" presStyleCnt="0">
        <dgm:presLayoutVars>
          <dgm:dir/>
          <dgm:animLvl val="lvl"/>
          <dgm:resizeHandles val="exact"/>
        </dgm:presLayoutVars>
      </dgm:prSet>
      <dgm:spPr/>
    </dgm:pt>
    <dgm:pt modelId="{4973622D-6DFF-403B-A35D-052B7A9DFC60}" type="pres">
      <dgm:prSet presAssocID="{68ABE45E-0357-428B-80F1-DF84B8DAA750}" presName="parentLin" presStyleCnt="0"/>
      <dgm:spPr/>
    </dgm:pt>
    <dgm:pt modelId="{A3741560-8199-403B-9870-B7ACA8B0570B}" type="pres">
      <dgm:prSet presAssocID="{68ABE45E-0357-428B-80F1-DF84B8DAA750}" presName="parentLeftMargin" presStyleLbl="node1" presStyleIdx="0" presStyleCnt="2"/>
      <dgm:spPr/>
    </dgm:pt>
    <dgm:pt modelId="{CD1657FB-7FAD-4765-9325-E985D7EAA3AF}" type="pres">
      <dgm:prSet presAssocID="{68ABE45E-0357-428B-80F1-DF84B8DAA750}" presName="parentText" presStyleLbl="node1" presStyleIdx="0" presStyleCnt="2">
        <dgm:presLayoutVars>
          <dgm:chMax val="0"/>
          <dgm:bulletEnabled val="1"/>
        </dgm:presLayoutVars>
      </dgm:prSet>
      <dgm:spPr/>
    </dgm:pt>
    <dgm:pt modelId="{962CCBD6-0030-4FB6-8070-E17BEA72A0D2}" type="pres">
      <dgm:prSet presAssocID="{68ABE45E-0357-428B-80F1-DF84B8DAA750}" presName="negativeSpace" presStyleCnt="0"/>
      <dgm:spPr/>
    </dgm:pt>
    <dgm:pt modelId="{6E10BB51-C6DC-4A5A-A510-0C7133024D7D}" type="pres">
      <dgm:prSet presAssocID="{68ABE45E-0357-428B-80F1-DF84B8DAA750}" presName="childText" presStyleLbl="conFgAcc1" presStyleIdx="0" presStyleCnt="2">
        <dgm:presLayoutVars>
          <dgm:bulletEnabled val="1"/>
        </dgm:presLayoutVars>
      </dgm:prSet>
      <dgm:spPr/>
    </dgm:pt>
    <dgm:pt modelId="{3B6FEC91-1BD8-41EF-B74E-6561A6DA2C1E}" type="pres">
      <dgm:prSet presAssocID="{7F220CDF-CF3C-4D8A-884A-C16336DBA75D}" presName="spaceBetweenRectangles" presStyleCnt="0"/>
      <dgm:spPr/>
    </dgm:pt>
    <dgm:pt modelId="{7176065F-AC76-4C7B-BDF6-B259F3A281FA}" type="pres">
      <dgm:prSet presAssocID="{1E4CBE7C-9511-4DCC-B8BF-83CE1889ADB4}" presName="parentLin" presStyleCnt="0"/>
      <dgm:spPr/>
    </dgm:pt>
    <dgm:pt modelId="{C1C5FCC4-4F28-43C3-8D23-04B584012AA0}" type="pres">
      <dgm:prSet presAssocID="{1E4CBE7C-9511-4DCC-B8BF-83CE1889ADB4}" presName="parentLeftMargin" presStyleLbl="node1" presStyleIdx="0" presStyleCnt="2"/>
      <dgm:spPr/>
    </dgm:pt>
    <dgm:pt modelId="{151F7A1B-7DD6-4DDE-93A5-D1C15993A6A5}" type="pres">
      <dgm:prSet presAssocID="{1E4CBE7C-9511-4DCC-B8BF-83CE1889ADB4}" presName="parentText" presStyleLbl="node1" presStyleIdx="1" presStyleCnt="2">
        <dgm:presLayoutVars>
          <dgm:chMax val="0"/>
          <dgm:bulletEnabled val="1"/>
        </dgm:presLayoutVars>
      </dgm:prSet>
      <dgm:spPr/>
    </dgm:pt>
    <dgm:pt modelId="{917EE177-19A2-442A-94DB-C79B8F6CFC43}" type="pres">
      <dgm:prSet presAssocID="{1E4CBE7C-9511-4DCC-B8BF-83CE1889ADB4}" presName="negativeSpace" presStyleCnt="0"/>
      <dgm:spPr/>
    </dgm:pt>
    <dgm:pt modelId="{7F9BDEAD-FFA3-4DB9-BF78-3AE4BBA75305}" type="pres">
      <dgm:prSet presAssocID="{1E4CBE7C-9511-4DCC-B8BF-83CE1889ADB4}" presName="childText" presStyleLbl="conFgAcc1" presStyleIdx="1" presStyleCnt="2">
        <dgm:presLayoutVars>
          <dgm:bulletEnabled val="1"/>
        </dgm:presLayoutVars>
      </dgm:prSet>
      <dgm:spPr/>
    </dgm:pt>
  </dgm:ptLst>
  <dgm:cxnLst>
    <dgm:cxn modelId="{7ABC9004-05E1-4AAA-97DB-F0FD895467C9}" srcId="{68ABE45E-0357-428B-80F1-DF84B8DAA750}" destId="{688D1DA0-0569-4F1D-B69F-CF9F62F9F356}" srcOrd="0" destOrd="0" parTransId="{3592E9E7-65D7-4641-9320-E3A6867410E6}" sibTransId="{C6730665-031B-4C54-906E-AEBFCF748C4F}"/>
    <dgm:cxn modelId="{64836C3E-A42C-4A58-9E8D-C8F4637581AC}" srcId="{1E4CBE7C-9511-4DCC-B8BF-83CE1889ADB4}" destId="{B62746D9-3455-46EC-BBD6-7D4E9418F21A}" srcOrd="1" destOrd="0" parTransId="{A6E7CDFE-5A20-4B32-AAAD-E0898DDA98CF}" sibTransId="{4EABF0AA-EC4C-4259-ADC8-59FA94B811BE}"/>
    <dgm:cxn modelId="{87D25462-2A72-4B15-97CE-F0A1EC1AFC4B}" type="presOf" srcId="{AADC68AF-556A-4CF3-A8B3-4B13115C37A2}" destId="{43E8AFFB-9B81-4D90-9F28-575DA7097E82}" srcOrd="0" destOrd="0" presId="urn:microsoft.com/office/officeart/2005/8/layout/list1"/>
    <dgm:cxn modelId="{E0B25263-395D-4007-BD9E-EC3526E4659B}" type="presOf" srcId="{688D1DA0-0569-4F1D-B69F-CF9F62F9F356}" destId="{6E10BB51-C6DC-4A5A-A510-0C7133024D7D}" srcOrd="0" destOrd="0" presId="urn:microsoft.com/office/officeart/2005/8/layout/list1"/>
    <dgm:cxn modelId="{B2E62E44-E894-4817-8CDD-866F3CFFDE7D}" type="presOf" srcId="{1E4CBE7C-9511-4DCC-B8BF-83CE1889ADB4}" destId="{C1C5FCC4-4F28-43C3-8D23-04B584012AA0}" srcOrd="0" destOrd="0" presId="urn:microsoft.com/office/officeart/2005/8/layout/list1"/>
    <dgm:cxn modelId="{021F3844-26F7-419D-98A0-0CCBCECCC1AA}" srcId="{AADC68AF-556A-4CF3-A8B3-4B13115C37A2}" destId="{68ABE45E-0357-428B-80F1-DF84B8DAA750}" srcOrd="0" destOrd="0" parTransId="{74C6CE3D-8F36-4E4C-9D08-6A6E65E71567}" sibTransId="{7F220CDF-CF3C-4D8A-884A-C16336DBA75D}"/>
    <dgm:cxn modelId="{44305F71-EB5A-454B-B995-C0C9384F9A71}" type="presOf" srcId="{1D356FA0-B2E4-41BA-BA43-315AFA1FEA06}" destId="{7F9BDEAD-FFA3-4DB9-BF78-3AE4BBA75305}" srcOrd="0" destOrd="2" presId="urn:microsoft.com/office/officeart/2005/8/layout/list1"/>
    <dgm:cxn modelId="{FC7FF772-3508-4571-BB4D-71A579FA420C}" srcId="{AADC68AF-556A-4CF3-A8B3-4B13115C37A2}" destId="{1E4CBE7C-9511-4DCC-B8BF-83CE1889ADB4}" srcOrd="1" destOrd="0" parTransId="{5F7AFA44-A193-4D13-A2DD-AD4C956C61F1}" sibTransId="{89AE2444-78F0-4648-8EF6-550BD973932B}"/>
    <dgm:cxn modelId="{202CC354-8688-4C89-822C-702648BB672A}" type="presOf" srcId="{68ABE45E-0357-428B-80F1-DF84B8DAA750}" destId="{A3741560-8199-403B-9870-B7ACA8B0570B}" srcOrd="0" destOrd="0" presId="urn:microsoft.com/office/officeart/2005/8/layout/list1"/>
    <dgm:cxn modelId="{69489699-4030-4F60-9BF0-0DE056253358}" srcId="{1E4CBE7C-9511-4DCC-B8BF-83CE1889ADB4}" destId="{1D356FA0-B2E4-41BA-BA43-315AFA1FEA06}" srcOrd="2" destOrd="0" parTransId="{424CCD0C-C2E7-4466-A44A-18DFE9DE7818}" sibTransId="{E03D9996-CC37-4312-BB88-CBD28655A25B}"/>
    <dgm:cxn modelId="{18FD95A0-1E4B-4139-AA66-A2E6868A3B4F}" type="presOf" srcId="{B62746D9-3455-46EC-BBD6-7D4E9418F21A}" destId="{7F9BDEAD-FFA3-4DB9-BF78-3AE4BBA75305}" srcOrd="0" destOrd="1" presId="urn:microsoft.com/office/officeart/2005/8/layout/list1"/>
    <dgm:cxn modelId="{573B08A8-3E3B-4876-9486-4703049B4A96}" type="presOf" srcId="{68ABE45E-0357-428B-80F1-DF84B8DAA750}" destId="{CD1657FB-7FAD-4765-9325-E985D7EAA3AF}" srcOrd="1" destOrd="0" presId="urn:microsoft.com/office/officeart/2005/8/layout/list1"/>
    <dgm:cxn modelId="{350025DF-79D6-4FC0-BA95-B3564D777DC9}" srcId="{1E4CBE7C-9511-4DCC-B8BF-83CE1889ADB4}" destId="{3F79FA0E-F026-49A8-BA4C-9C0D24D15D16}" srcOrd="0" destOrd="0" parTransId="{A3758DA1-ACA5-49E9-9762-D43C8565F272}" sibTransId="{5899AEB9-A8BD-4199-B383-70E232BF77C8}"/>
    <dgm:cxn modelId="{E91E68EA-4235-49B3-BDE2-76CBC1C16CB0}" type="presOf" srcId="{1E4CBE7C-9511-4DCC-B8BF-83CE1889ADB4}" destId="{151F7A1B-7DD6-4DDE-93A5-D1C15993A6A5}" srcOrd="1" destOrd="0" presId="urn:microsoft.com/office/officeart/2005/8/layout/list1"/>
    <dgm:cxn modelId="{79F8BCEA-DE08-4896-8F91-4CF1C94653FC}" type="presOf" srcId="{3F79FA0E-F026-49A8-BA4C-9C0D24D15D16}" destId="{7F9BDEAD-FFA3-4DB9-BF78-3AE4BBA75305}" srcOrd="0" destOrd="0" presId="urn:microsoft.com/office/officeart/2005/8/layout/list1"/>
    <dgm:cxn modelId="{22123367-085B-45BB-9485-509524E007FC}" type="presParOf" srcId="{43E8AFFB-9B81-4D90-9F28-575DA7097E82}" destId="{4973622D-6DFF-403B-A35D-052B7A9DFC60}" srcOrd="0" destOrd="0" presId="urn:microsoft.com/office/officeart/2005/8/layout/list1"/>
    <dgm:cxn modelId="{F01305C8-AA23-443D-9FAA-8CBFB5173DB7}" type="presParOf" srcId="{4973622D-6DFF-403B-A35D-052B7A9DFC60}" destId="{A3741560-8199-403B-9870-B7ACA8B0570B}" srcOrd="0" destOrd="0" presId="urn:microsoft.com/office/officeart/2005/8/layout/list1"/>
    <dgm:cxn modelId="{5FC3682A-555F-4A1B-A853-F48FFFC750BF}" type="presParOf" srcId="{4973622D-6DFF-403B-A35D-052B7A9DFC60}" destId="{CD1657FB-7FAD-4765-9325-E985D7EAA3AF}" srcOrd="1" destOrd="0" presId="urn:microsoft.com/office/officeart/2005/8/layout/list1"/>
    <dgm:cxn modelId="{DD515EB4-A59A-46FD-A988-3B0A4329E625}" type="presParOf" srcId="{43E8AFFB-9B81-4D90-9F28-575DA7097E82}" destId="{962CCBD6-0030-4FB6-8070-E17BEA72A0D2}" srcOrd="1" destOrd="0" presId="urn:microsoft.com/office/officeart/2005/8/layout/list1"/>
    <dgm:cxn modelId="{93A27020-1B2C-429B-957D-839367606303}" type="presParOf" srcId="{43E8AFFB-9B81-4D90-9F28-575DA7097E82}" destId="{6E10BB51-C6DC-4A5A-A510-0C7133024D7D}" srcOrd="2" destOrd="0" presId="urn:microsoft.com/office/officeart/2005/8/layout/list1"/>
    <dgm:cxn modelId="{956A0A4C-5AC8-4FAA-827E-34CA1A234533}" type="presParOf" srcId="{43E8AFFB-9B81-4D90-9F28-575DA7097E82}" destId="{3B6FEC91-1BD8-41EF-B74E-6561A6DA2C1E}" srcOrd="3" destOrd="0" presId="urn:microsoft.com/office/officeart/2005/8/layout/list1"/>
    <dgm:cxn modelId="{C1B61A09-37EB-4E17-8250-F1417F99DA0D}" type="presParOf" srcId="{43E8AFFB-9B81-4D90-9F28-575DA7097E82}" destId="{7176065F-AC76-4C7B-BDF6-B259F3A281FA}" srcOrd="4" destOrd="0" presId="urn:microsoft.com/office/officeart/2005/8/layout/list1"/>
    <dgm:cxn modelId="{EDB20D4F-73E6-4017-9018-C76C506AED57}" type="presParOf" srcId="{7176065F-AC76-4C7B-BDF6-B259F3A281FA}" destId="{C1C5FCC4-4F28-43C3-8D23-04B584012AA0}" srcOrd="0" destOrd="0" presId="urn:microsoft.com/office/officeart/2005/8/layout/list1"/>
    <dgm:cxn modelId="{3682F9F4-3962-4064-A357-AC1B9F2CF6F3}" type="presParOf" srcId="{7176065F-AC76-4C7B-BDF6-B259F3A281FA}" destId="{151F7A1B-7DD6-4DDE-93A5-D1C15993A6A5}" srcOrd="1" destOrd="0" presId="urn:microsoft.com/office/officeart/2005/8/layout/list1"/>
    <dgm:cxn modelId="{733F8066-3031-43FB-ABC6-61DD2E053346}" type="presParOf" srcId="{43E8AFFB-9B81-4D90-9F28-575DA7097E82}" destId="{917EE177-19A2-442A-94DB-C79B8F6CFC43}" srcOrd="5" destOrd="0" presId="urn:microsoft.com/office/officeart/2005/8/layout/list1"/>
    <dgm:cxn modelId="{5F169FA2-BD75-4C29-B1C2-CA9CFF50A6F5}" type="presParOf" srcId="{43E8AFFB-9B81-4D90-9F28-575DA7097E82}" destId="{7F9BDEAD-FFA3-4DB9-BF78-3AE4BBA7530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10BB51-C6DC-4A5A-A510-0C7133024D7D}">
      <dsp:nvSpPr>
        <dsp:cNvPr id="0" name=""/>
        <dsp:cNvSpPr/>
      </dsp:nvSpPr>
      <dsp:spPr>
        <a:xfrm>
          <a:off x="0" y="458383"/>
          <a:ext cx="7610476" cy="85050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0657" tIns="416560" rIns="59065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Debates over the humanity of non-Europeans </a:t>
          </a:r>
          <a:endParaRPr lang="en-US" sz="2000" kern="1200"/>
        </a:p>
      </dsp:txBody>
      <dsp:txXfrm>
        <a:off x="0" y="458383"/>
        <a:ext cx="7610476" cy="850500"/>
      </dsp:txXfrm>
    </dsp:sp>
    <dsp:sp modelId="{CD1657FB-7FAD-4765-9325-E985D7EAA3AF}">
      <dsp:nvSpPr>
        <dsp:cNvPr id="0" name=""/>
        <dsp:cNvSpPr/>
      </dsp:nvSpPr>
      <dsp:spPr>
        <a:xfrm>
          <a:off x="380523" y="163183"/>
          <a:ext cx="5327333" cy="5904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361" tIns="0" rIns="201361" bIns="0" numCol="1" spcCol="1270" anchor="ctr" anchorCtr="0">
          <a:noAutofit/>
        </a:bodyPr>
        <a:lstStyle/>
        <a:p>
          <a:pPr marL="0" lvl="0" indent="0" algn="l" defTabSz="889000">
            <a:lnSpc>
              <a:spcPct val="90000"/>
            </a:lnSpc>
            <a:spcBef>
              <a:spcPct val="0"/>
            </a:spcBef>
            <a:spcAft>
              <a:spcPct val="35000"/>
            </a:spcAft>
            <a:buNone/>
          </a:pPr>
          <a:r>
            <a:rPr lang="en-GB" sz="2000" kern="1200"/>
            <a:t>16</a:t>
          </a:r>
          <a:r>
            <a:rPr lang="en-GB" sz="2000" kern="1200" baseline="30000"/>
            <a:t>th</a:t>
          </a:r>
          <a:r>
            <a:rPr lang="en-GB" sz="2000" kern="1200"/>
            <a:t> Century / Colonial Expansion</a:t>
          </a:r>
          <a:endParaRPr lang="en-US" sz="2000" kern="1200"/>
        </a:p>
      </dsp:txBody>
      <dsp:txXfrm>
        <a:off x="409344" y="192004"/>
        <a:ext cx="5269691" cy="532758"/>
      </dsp:txXfrm>
    </dsp:sp>
    <dsp:sp modelId="{7F9BDEAD-FFA3-4DB9-BF78-3AE4BBA75305}">
      <dsp:nvSpPr>
        <dsp:cNvPr id="0" name=""/>
        <dsp:cNvSpPr/>
      </dsp:nvSpPr>
      <dsp:spPr>
        <a:xfrm>
          <a:off x="0" y="1712083"/>
          <a:ext cx="7610476" cy="179550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90657" tIns="416560" rIns="590657"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a:t>Emphasis on classification</a:t>
          </a:r>
          <a:endParaRPr lang="en-US" sz="2000" kern="1200"/>
        </a:p>
        <a:p>
          <a:pPr marL="228600" lvl="1" indent="-228600" algn="l" defTabSz="889000">
            <a:lnSpc>
              <a:spcPct val="90000"/>
            </a:lnSpc>
            <a:spcBef>
              <a:spcPct val="0"/>
            </a:spcBef>
            <a:spcAft>
              <a:spcPct val="15000"/>
            </a:spcAft>
            <a:buChar char="•"/>
          </a:pPr>
          <a:r>
            <a:rPr lang="en-GB" sz="2000" kern="1200"/>
            <a:t>Distinct and separate species according to phenotypical criteria</a:t>
          </a:r>
          <a:endParaRPr lang="en-US" sz="2000" kern="1200"/>
        </a:p>
        <a:p>
          <a:pPr marL="228600" lvl="1" indent="-228600" algn="l" defTabSz="889000">
            <a:lnSpc>
              <a:spcPct val="90000"/>
            </a:lnSpc>
            <a:spcBef>
              <a:spcPct val="0"/>
            </a:spcBef>
            <a:spcAft>
              <a:spcPct val="15000"/>
            </a:spcAft>
            <a:buChar char="•"/>
          </a:pPr>
          <a:r>
            <a:rPr lang="en-GB" sz="2000" kern="1200"/>
            <a:t>The emergence of scientific racism</a:t>
          </a:r>
          <a:endParaRPr lang="en-US" sz="2000" kern="1200"/>
        </a:p>
      </dsp:txBody>
      <dsp:txXfrm>
        <a:off x="0" y="1712083"/>
        <a:ext cx="7610476" cy="1795500"/>
      </dsp:txXfrm>
    </dsp:sp>
    <dsp:sp modelId="{151F7A1B-7DD6-4DDE-93A5-D1C15993A6A5}">
      <dsp:nvSpPr>
        <dsp:cNvPr id="0" name=""/>
        <dsp:cNvSpPr/>
      </dsp:nvSpPr>
      <dsp:spPr>
        <a:xfrm>
          <a:off x="380523" y="1416883"/>
          <a:ext cx="5327333" cy="5904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01361" tIns="0" rIns="201361" bIns="0" numCol="1" spcCol="1270" anchor="ctr" anchorCtr="0">
          <a:noAutofit/>
        </a:bodyPr>
        <a:lstStyle/>
        <a:p>
          <a:pPr marL="0" lvl="0" indent="0" algn="l" defTabSz="889000">
            <a:lnSpc>
              <a:spcPct val="90000"/>
            </a:lnSpc>
            <a:spcBef>
              <a:spcPct val="0"/>
            </a:spcBef>
            <a:spcAft>
              <a:spcPct val="35000"/>
            </a:spcAft>
            <a:buNone/>
          </a:pPr>
          <a:r>
            <a:rPr lang="en-GB" sz="2000" kern="1200"/>
            <a:t>17</a:t>
          </a:r>
          <a:r>
            <a:rPr lang="en-GB" sz="2000" kern="1200" baseline="30000"/>
            <a:t>th</a:t>
          </a:r>
          <a:r>
            <a:rPr lang="en-GB" sz="2000" kern="1200"/>
            <a:t> &amp; 18</a:t>
          </a:r>
          <a:r>
            <a:rPr lang="en-GB" sz="2000" kern="1200" baseline="30000"/>
            <a:t>th</a:t>
          </a:r>
          <a:r>
            <a:rPr lang="en-GB" sz="2000" kern="1200"/>
            <a:t> Centuries: The Enlightenment</a:t>
          </a:r>
          <a:endParaRPr lang="en-US" sz="2000" kern="1200"/>
        </a:p>
      </dsp:txBody>
      <dsp:txXfrm>
        <a:off x="409344" y="1445704"/>
        <a:ext cx="5269691"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B66346-7D61-4A65-899A-D6E8BD402E8B}" type="datetimeFigureOut">
              <a:rPr lang="en-GB" smtClean="0"/>
              <a:t>02/03/2020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E7BB45-82E5-46C6-81AC-0DEE5B21E98D}" type="slidenum">
              <a:rPr lang="en-GB" smtClean="0"/>
              <a:t>‹#›</a:t>
            </a:fld>
            <a:endParaRPr lang="en-GB"/>
          </a:p>
        </p:txBody>
      </p:sp>
    </p:spTree>
    <p:extLst>
      <p:ext uri="{BB962C8B-B14F-4D97-AF65-F5344CB8AC3E}">
        <p14:creationId xmlns:p14="http://schemas.microsoft.com/office/powerpoint/2010/main" val="3953780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1" kern="1200" dirty="0">
                <a:solidFill>
                  <a:schemeClr val="tx1"/>
                </a:solidFill>
                <a:effectLst/>
                <a:latin typeface="+mn-lt"/>
                <a:ea typeface="+mn-ea"/>
                <a:cs typeface="+mn-cs"/>
              </a:rPr>
              <a:t>"A sense of common ancestry based on cultural attachments, past linguistic heritage, religious affiliations, claimed kinship, or some physical traits."</a:t>
            </a:r>
            <a:endParaRPr lang="en-GB" dirty="0"/>
          </a:p>
        </p:txBody>
      </p:sp>
      <p:sp>
        <p:nvSpPr>
          <p:cNvPr id="4" name="Slide Number Placeholder 3"/>
          <p:cNvSpPr>
            <a:spLocks noGrp="1"/>
          </p:cNvSpPr>
          <p:nvPr>
            <p:ph type="sldNum" sz="quarter" idx="5"/>
          </p:nvPr>
        </p:nvSpPr>
        <p:spPr/>
        <p:txBody>
          <a:bodyPr/>
          <a:lstStyle/>
          <a:p>
            <a:fld id="{21E98F1D-9738-4BD4-A754-601624E0C3B9}" type="slidenum">
              <a:rPr lang="en-GB" smtClean="0"/>
              <a:t>26</a:t>
            </a:fld>
            <a:endParaRPr lang="en-GB"/>
          </a:p>
        </p:txBody>
      </p:sp>
    </p:spTree>
    <p:extLst>
      <p:ext uri="{BB962C8B-B14F-4D97-AF65-F5344CB8AC3E}">
        <p14:creationId xmlns:p14="http://schemas.microsoft.com/office/powerpoint/2010/main" val="3098431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3/2/2020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3/2/2020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3/2/2020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3/2/2020</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2.png"/><Relationship Id="rId7" Type="http://schemas.openxmlformats.org/officeDocument/2006/relationships/image" Target="../media/image23.jpeg"/><Relationship Id="rId2" Type="http://schemas.openxmlformats.org/officeDocument/2006/relationships/image" Target="../media/image1.jpeg"/><Relationship Id="rId1" Type="http://schemas.openxmlformats.org/officeDocument/2006/relationships/slideLayout" Target="../slideLayouts/slideLayout4.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7.xml"/><Relationship Id="rId5" Type="http://schemas.openxmlformats.org/officeDocument/2006/relationships/image" Target="../media/image29.png"/><Relationship Id="rId4" Type="http://schemas.openxmlformats.org/officeDocument/2006/relationships/image" Target="../media/image28.png"/></Relationships>
</file>

<file path=ppt/slides/_rels/slide5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7.xml"/><Relationship Id="rId4" Type="http://schemas.openxmlformats.org/officeDocument/2006/relationships/image" Target="../media/image32.png"/></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7.xml"/><Relationship Id="rId4" Type="http://schemas.openxmlformats.org/officeDocument/2006/relationships/image" Target="../media/image36.pn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s-ES_tradnl" dirty="0" err="1"/>
              <a:t>Race</a:t>
            </a:r>
            <a:r>
              <a:rPr lang="es-ES_tradnl" dirty="0"/>
              <a:t> – </a:t>
            </a:r>
            <a:r>
              <a:rPr lang="es-ES_tradnl" dirty="0" err="1"/>
              <a:t>an</a:t>
            </a:r>
            <a:r>
              <a:rPr lang="es-ES_tradnl" dirty="0"/>
              <a:t> </a:t>
            </a:r>
            <a:r>
              <a:rPr lang="es-ES_tradnl" dirty="0" err="1"/>
              <a:t>Anthropological</a:t>
            </a:r>
            <a:r>
              <a:rPr lang="es-ES_tradnl" dirty="0"/>
              <a:t> </a:t>
            </a:r>
            <a:r>
              <a:rPr lang="es-ES_tradnl" dirty="0" err="1"/>
              <a:t>Perspective</a:t>
            </a:r>
            <a:endParaRPr lang="es-ES_tradnl" dirty="0"/>
          </a:p>
        </p:txBody>
      </p:sp>
    </p:spTree>
    <p:extLst>
      <p:ext uri="{BB962C8B-B14F-4D97-AF65-F5344CB8AC3E}">
        <p14:creationId xmlns:p14="http://schemas.microsoft.com/office/powerpoint/2010/main" val="4518768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endParaRPr lang="es-ES_tradnl" dirty="0"/>
          </a:p>
        </p:txBody>
      </p:sp>
      <p:sp>
        <p:nvSpPr>
          <p:cNvPr id="3" name="Content Placeholder 2"/>
          <p:cNvSpPr>
            <a:spLocks noGrp="1"/>
          </p:cNvSpPr>
          <p:nvPr>
            <p:ph idx="1"/>
          </p:nvPr>
        </p:nvSpPr>
        <p:spPr>
          <a:xfrm>
            <a:off x="1103312" y="1514476"/>
            <a:ext cx="10048392" cy="4733923"/>
          </a:xfrm>
        </p:spPr>
        <p:txBody>
          <a:bodyPr>
            <a:noAutofit/>
          </a:bodyPr>
          <a:lstStyle/>
          <a:p>
            <a:r>
              <a:rPr lang="es-ES_tradnl" sz="3600" dirty="0" err="1"/>
              <a:t>What</a:t>
            </a:r>
            <a:r>
              <a:rPr lang="es-ES_tradnl" sz="3600" dirty="0"/>
              <a:t> do </a:t>
            </a:r>
            <a:r>
              <a:rPr lang="es-ES_tradnl" sz="3600" dirty="0" err="1"/>
              <a:t>you</a:t>
            </a:r>
            <a:r>
              <a:rPr lang="es-ES_tradnl" sz="3600" dirty="0"/>
              <a:t> </a:t>
            </a:r>
            <a:r>
              <a:rPr lang="es-ES_tradnl" sz="3600" dirty="0" err="1"/>
              <a:t>understand</a:t>
            </a:r>
            <a:r>
              <a:rPr lang="es-ES_tradnl" sz="3600" dirty="0"/>
              <a:t> </a:t>
            </a:r>
            <a:r>
              <a:rPr lang="es-ES_tradnl" sz="3600" dirty="0" err="1"/>
              <a:t>by</a:t>
            </a:r>
            <a:r>
              <a:rPr lang="es-ES_tradnl" sz="3600" dirty="0"/>
              <a:t> </a:t>
            </a:r>
            <a:r>
              <a:rPr lang="es-ES_tradnl" sz="3600" dirty="0" err="1"/>
              <a:t>the</a:t>
            </a:r>
            <a:r>
              <a:rPr lang="es-ES_tradnl" sz="3600" dirty="0"/>
              <a:t> </a:t>
            </a:r>
            <a:r>
              <a:rPr lang="es-ES_tradnl" sz="3600" dirty="0" err="1"/>
              <a:t>term</a:t>
            </a:r>
            <a:r>
              <a:rPr lang="es-ES_tradnl" sz="3600" dirty="0"/>
              <a:t> “</a:t>
            </a:r>
            <a:r>
              <a:rPr lang="es-ES_tradnl" sz="3600" dirty="0" err="1"/>
              <a:t>Race</a:t>
            </a:r>
            <a:r>
              <a:rPr lang="es-ES_tradnl" sz="3600" dirty="0"/>
              <a:t>”?</a:t>
            </a:r>
          </a:p>
          <a:p>
            <a:endParaRPr lang="es-ES_tradnl" sz="3600" dirty="0"/>
          </a:p>
          <a:p>
            <a:r>
              <a:rPr lang="es-ES_tradnl" sz="3600" dirty="0" err="1"/>
              <a:t>What</a:t>
            </a:r>
            <a:r>
              <a:rPr lang="es-ES_tradnl" sz="3600" dirty="0"/>
              <a:t> comes </a:t>
            </a:r>
            <a:r>
              <a:rPr lang="es-ES_tradnl" sz="3600" dirty="0" err="1"/>
              <a:t>to</a:t>
            </a:r>
            <a:r>
              <a:rPr lang="es-ES_tradnl" sz="3600" dirty="0"/>
              <a:t> </a:t>
            </a:r>
            <a:r>
              <a:rPr lang="es-ES_tradnl" sz="3600" dirty="0" err="1"/>
              <a:t>your</a:t>
            </a:r>
            <a:r>
              <a:rPr lang="es-ES_tradnl" sz="3600" dirty="0"/>
              <a:t> </a:t>
            </a:r>
            <a:r>
              <a:rPr lang="es-ES_tradnl" sz="3600" dirty="0" err="1"/>
              <a:t>mind</a:t>
            </a:r>
            <a:r>
              <a:rPr lang="es-ES_tradnl" sz="3600" dirty="0"/>
              <a:t> </a:t>
            </a:r>
            <a:r>
              <a:rPr lang="es-ES_tradnl" sz="3600" dirty="0" err="1"/>
              <a:t>when</a:t>
            </a:r>
            <a:r>
              <a:rPr lang="es-ES_tradnl" sz="3600" dirty="0"/>
              <a:t> </a:t>
            </a:r>
            <a:r>
              <a:rPr lang="es-ES_tradnl" sz="3600" dirty="0" err="1"/>
              <a:t>you</a:t>
            </a:r>
            <a:r>
              <a:rPr lang="es-ES_tradnl" sz="3600" dirty="0"/>
              <a:t> </a:t>
            </a:r>
            <a:r>
              <a:rPr lang="es-ES_tradnl" sz="3600" dirty="0" err="1"/>
              <a:t>hear</a:t>
            </a:r>
            <a:r>
              <a:rPr lang="es-ES_tradnl" sz="3600" dirty="0"/>
              <a:t> </a:t>
            </a:r>
            <a:r>
              <a:rPr lang="es-ES_tradnl" sz="3600" dirty="0" err="1"/>
              <a:t>the</a:t>
            </a:r>
            <a:r>
              <a:rPr lang="es-ES_tradnl" sz="3600" dirty="0"/>
              <a:t> Word “</a:t>
            </a:r>
            <a:r>
              <a:rPr lang="es-ES_tradnl" sz="3600" dirty="0" err="1"/>
              <a:t>Race</a:t>
            </a:r>
            <a:r>
              <a:rPr lang="es-ES_tradnl" sz="3600" dirty="0"/>
              <a:t>”?</a:t>
            </a:r>
          </a:p>
          <a:p>
            <a:endParaRPr lang="es-ES_tradnl" sz="3600" dirty="0"/>
          </a:p>
        </p:txBody>
      </p:sp>
    </p:spTree>
    <p:extLst>
      <p:ext uri="{BB962C8B-B14F-4D97-AF65-F5344CB8AC3E}">
        <p14:creationId xmlns:p14="http://schemas.microsoft.com/office/powerpoint/2010/main" val="594111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endParaRPr lang="es-ES_tradnl" dirty="0"/>
          </a:p>
        </p:txBody>
      </p:sp>
      <p:sp>
        <p:nvSpPr>
          <p:cNvPr id="3" name="Content Placeholder 2"/>
          <p:cNvSpPr>
            <a:spLocks noGrp="1"/>
          </p:cNvSpPr>
          <p:nvPr>
            <p:ph idx="1"/>
          </p:nvPr>
        </p:nvSpPr>
        <p:spPr>
          <a:xfrm>
            <a:off x="1103312" y="1514476"/>
            <a:ext cx="10048392" cy="4733923"/>
          </a:xfrm>
        </p:spPr>
        <p:txBody>
          <a:bodyPr>
            <a:noAutofit/>
          </a:bodyPr>
          <a:lstStyle/>
          <a:p>
            <a:pPr marL="0" indent="0" algn="ctr">
              <a:buNone/>
            </a:pPr>
            <a:r>
              <a:rPr lang="en-US" sz="3600" b="1" dirty="0"/>
              <a:t>Kofi Annan</a:t>
            </a:r>
            <a:r>
              <a:rPr lang="en-US" sz="3600" dirty="0"/>
              <a:t>, Nobel Peace Prize winner and previous Secretary-General of the United Nations, once said: "We may have different religions, different languages, different colored skin, but we all belong to one human race.“</a:t>
            </a:r>
          </a:p>
          <a:p>
            <a:pPr marL="0" indent="0">
              <a:buNone/>
            </a:pPr>
            <a:endParaRPr lang="es-ES_tradnl" sz="3600" dirty="0"/>
          </a:p>
        </p:txBody>
      </p:sp>
    </p:spTree>
    <p:extLst>
      <p:ext uri="{BB962C8B-B14F-4D97-AF65-F5344CB8AC3E}">
        <p14:creationId xmlns:p14="http://schemas.microsoft.com/office/powerpoint/2010/main" val="2021946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4285" y="233904"/>
            <a:ext cx="9404723" cy="1400530"/>
          </a:xfrm>
        </p:spPr>
        <p:txBody>
          <a:bodyPr/>
          <a:lstStyle/>
          <a:p>
            <a:pPr algn="ctr"/>
            <a:r>
              <a:rPr lang="es-ES_tradnl" dirty="0" err="1"/>
              <a:t>Race</a:t>
            </a:r>
            <a:r>
              <a:rPr lang="is-IS" dirty="0"/>
              <a:t>… what’s that?</a:t>
            </a:r>
            <a:endParaRPr lang="es-ES_tradnl" dirty="0"/>
          </a:p>
        </p:txBody>
      </p:sp>
      <p:sp>
        <p:nvSpPr>
          <p:cNvPr id="3" name="Content Placeholder 2"/>
          <p:cNvSpPr>
            <a:spLocks noGrp="1"/>
          </p:cNvSpPr>
          <p:nvPr>
            <p:ph idx="1"/>
          </p:nvPr>
        </p:nvSpPr>
        <p:spPr>
          <a:xfrm>
            <a:off x="520535" y="1172817"/>
            <a:ext cx="11150930" cy="5174974"/>
          </a:xfrm>
        </p:spPr>
        <p:txBody>
          <a:bodyPr>
            <a:normAutofit/>
          </a:bodyPr>
          <a:lstStyle/>
          <a:p>
            <a:r>
              <a:rPr lang="es-ES_tradnl" sz="3200" dirty="0" err="1"/>
              <a:t>Even</a:t>
            </a:r>
            <a:r>
              <a:rPr lang="es-ES_tradnl" sz="3200" dirty="0"/>
              <a:t> after </a:t>
            </a:r>
            <a:r>
              <a:rPr lang="es-ES_tradnl" sz="3200" dirty="0" err="1"/>
              <a:t>hundreds</a:t>
            </a:r>
            <a:r>
              <a:rPr lang="es-ES_tradnl" sz="3200" dirty="0"/>
              <a:t> </a:t>
            </a:r>
            <a:r>
              <a:rPr lang="es-ES_tradnl" sz="3200" dirty="0" err="1"/>
              <a:t>of</a:t>
            </a:r>
            <a:r>
              <a:rPr lang="es-ES_tradnl" sz="3200" dirty="0"/>
              <a:t> </a:t>
            </a:r>
            <a:r>
              <a:rPr lang="es-ES_tradnl" sz="3200" dirty="0" err="1"/>
              <a:t>years</a:t>
            </a:r>
            <a:r>
              <a:rPr lang="es-ES_tradnl" sz="3200" dirty="0"/>
              <a:t>, </a:t>
            </a:r>
            <a:r>
              <a:rPr lang="es-ES_tradnl" sz="3200" dirty="0" err="1"/>
              <a:t>not</a:t>
            </a:r>
            <a:r>
              <a:rPr lang="es-ES_tradnl" sz="3200" dirty="0"/>
              <a:t> </a:t>
            </a:r>
            <a:r>
              <a:rPr lang="es-ES_tradnl" sz="3200" dirty="0" err="1"/>
              <a:t>only</a:t>
            </a:r>
            <a:r>
              <a:rPr lang="es-ES_tradnl" sz="3200" dirty="0"/>
              <a:t> are </a:t>
            </a:r>
            <a:r>
              <a:rPr lang="es-ES_tradnl" sz="3200" dirty="0" err="1"/>
              <a:t>we</a:t>
            </a:r>
            <a:r>
              <a:rPr lang="es-ES_tradnl" sz="3200" dirty="0"/>
              <a:t> </a:t>
            </a:r>
            <a:r>
              <a:rPr lang="es-ES_tradnl" sz="3200" dirty="0" err="1"/>
              <a:t>still</a:t>
            </a:r>
            <a:r>
              <a:rPr lang="es-ES_tradnl" sz="3200" dirty="0"/>
              <a:t> </a:t>
            </a:r>
            <a:r>
              <a:rPr lang="es-ES_tradnl" sz="3200" dirty="0" err="1"/>
              <a:t>uncertain</a:t>
            </a:r>
            <a:r>
              <a:rPr lang="es-ES_tradnl" sz="3200" dirty="0"/>
              <a:t>, </a:t>
            </a:r>
            <a:r>
              <a:rPr lang="es-ES_tradnl" sz="3200" dirty="0" err="1"/>
              <a:t>we</a:t>
            </a:r>
            <a:r>
              <a:rPr lang="es-ES_tradnl" sz="3200" dirty="0"/>
              <a:t> </a:t>
            </a:r>
            <a:r>
              <a:rPr lang="es-ES_tradnl" sz="3200" dirty="0" err="1"/>
              <a:t>still</a:t>
            </a:r>
            <a:r>
              <a:rPr lang="es-ES_tradnl" sz="3200" dirty="0"/>
              <a:t> </a:t>
            </a:r>
            <a:r>
              <a:rPr lang="es-ES_tradnl" sz="3200" dirty="0" err="1"/>
              <a:t>treat</a:t>
            </a:r>
            <a:r>
              <a:rPr lang="es-ES_tradnl" sz="3200" dirty="0"/>
              <a:t> </a:t>
            </a:r>
            <a:r>
              <a:rPr lang="es-ES_tradnl" sz="3200" dirty="0" err="1"/>
              <a:t>the</a:t>
            </a:r>
            <a:r>
              <a:rPr lang="es-ES_tradnl" sz="3200" dirty="0"/>
              <a:t> </a:t>
            </a:r>
            <a:r>
              <a:rPr lang="es-ES_tradnl" sz="3200" dirty="0" err="1"/>
              <a:t>subject</a:t>
            </a:r>
            <a:r>
              <a:rPr lang="es-ES_tradnl" sz="3200" dirty="0"/>
              <a:t> </a:t>
            </a:r>
            <a:r>
              <a:rPr lang="es-ES_tradnl" sz="3200" dirty="0" err="1"/>
              <a:t>with</a:t>
            </a:r>
            <a:r>
              <a:rPr lang="es-ES_tradnl" sz="3200" dirty="0"/>
              <a:t> </a:t>
            </a:r>
            <a:r>
              <a:rPr lang="es-ES_tradnl" sz="3200" dirty="0" err="1"/>
              <a:t>fright</a:t>
            </a:r>
            <a:r>
              <a:rPr lang="es-ES_tradnl" sz="3200" dirty="0"/>
              <a:t> (John </a:t>
            </a:r>
            <a:r>
              <a:rPr lang="es-ES_tradnl" sz="3200" dirty="0" err="1"/>
              <a:t>Hartigan</a:t>
            </a:r>
            <a:r>
              <a:rPr lang="es-ES_tradnl" sz="3200" dirty="0"/>
              <a:t>).</a:t>
            </a:r>
          </a:p>
          <a:p>
            <a:r>
              <a:rPr lang="es-ES_tradnl" sz="3000" dirty="0" err="1"/>
              <a:t>The</a:t>
            </a:r>
            <a:r>
              <a:rPr lang="es-ES_tradnl" sz="3000" dirty="0"/>
              <a:t> </a:t>
            </a:r>
            <a:r>
              <a:rPr lang="es-ES_tradnl" sz="3000" dirty="0" err="1"/>
              <a:t>fright</a:t>
            </a:r>
            <a:r>
              <a:rPr lang="es-ES_tradnl" sz="3000" dirty="0"/>
              <a:t> in </a:t>
            </a:r>
            <a:r>
              <a:rPr lang="es-ES_tradnl" sz="3000" dirty="0" err="1"/>
              <a:t>part</a:t>
            </a:r>
            <a:r>
              <a:rPr lang="es-ES_tradnl" sz="3000" dirty="0"/>
              <a:t> </a:t>
            </a:r>
            <a:r>
              <a:rPr lang="es-ES_tradnl" sz="3000" dirty="0" err="1"/>
              <a:t>reveals</a:t>
            </a:r>
            <a:r>
              <a:rPr lang="es-ES_tradnl" sz="3000" dirty="0"/>
              <a:t> </a:t>
            </a:r>
            <a:r>
              <a:rPr lang="es-ES_tradnl" sz="3000" dirty="0" err="1"/>
              <a:t>that</a:t>
            </a:r>
            <a:r>
              <a:rPr lang="es-ES_tradnl" sz="3000" dirty="0"/>
              <a:t> </a:t>
            </a:r>
            <a:r>
              <a:rPr lang="es-ES_tradnl" sz="3000" dirty="0" err="1"/>
              <a:t>the</a:t>
            </a:r>
            <a:r>
              <a:rPr lang="es-ES_tradnl" sz="3000" dirty="0"/>
              <a:t> </a:t>
            </a:r>
            <a:r>
              <a:rPr lang="es-ES_tradnl" sz="3000" dirty="0" err="1"/>
              <a:t>subject</a:t>
            </a:r>
            <a:r>
              <a:rPr lang="es-ES_tradnl" sz="3000" dirty="0"/>
              <a:t> </a:t>
            </a:r>
            <a:r>
              <a:rPr lang="es-ES_tradnl" sz="3000" dirty="0" err="1"/>
              <a:t>matter</a:t>
            </a:r>
            <a:r>
              <a:rPr lang="es-ES_tradnl" sz="3000" dirty="0"/>
              <a:t> </a:t>
            </a:r>
            <a:r>
              <a:rPr lang="es-ES_tradnl" sz="3000" dirty="0" err="1"/>
              <a:t>is</a:t>
            </a:r>
            <a:r>
              <a:rPr lang="es-ES_tradnl" sz="3000" dirty="0"/>
              <a:t> </a:t>
            </a:r>
            <a:r>
              <a:rPr lang="es-ES_tradnl" sz="3000" dirty="0" err="1"/>
              <a:t>difficult</a:t>
            </a:r>
            <a:r>
              <a:rPr lang="es-ES_tradnl" sz="3000" dirty="0"/>
              <a:t>.</a:t>
            </a:r>
          </a:p>
          <a:p>
            <a:r>
              <a:rPr lang="es-ES_tradnl" sz="3000" dirty="0" err="1"/>
              <a:t>Being</a:t>
            </a:r>
            <a:r>
              <a:rPr lang="es-ES_tradnl" sz="3000" dirty="0"/>
              <a:t> a </a:t>
            </a:r>
            <a:r>
              <a:rPr lang="es-ES_tradnl" sz="3000" dirty="0" err="1"/>
              <a:t>sensitive</a:t>
            </a:r>
            <a:r>
              <a:rPr lang="es-ES_tradnl" sz="3000" dirty="0"/>
              <a:t> and </a:t>
            </a:r>
            <a:r>
              <a:rPr lang="es-ES_tradnl" sz="3000" dirty="0" err="1"/>
              <a:t>subjective</a:t>
            </a:r>
            <a:r>
              <a:rPr lang="es-ES_tradnl" sz="3000" dirty="0"/>
              <a:t> </a:t>
            </a:r>
            <a:r>
              <a:rPr lang="es-ES_tradnl" sz="3000" dirty="0" err="1"/>
              <a:t>domain</a:t>
            </a:r>
            <a:r>
              <a:rPr lang="es-ES_tradnl" sz="3000" dirty="0"/>
              <a:t>, </a:t>
            </a:r>
            <a:r>
              <a:rPr lang="es-ES_tradnl" sz="3000" dirty="0" err="1"/>
              <a:t>it</a:t>
            </a:r>
            <a:r>
              <a:rPr lang="es-ES_tradnl" sz="3000" dirty="0"/>
              <a:t> </a:t>
            </a:r>
            <a:r>
              <a:rPr lang="es-ES_tradnl" sz="3000" dirty="0" err="1"/>
              <a:t>is</a:t>
            </a:r>
            <a:r>
              <a:rPr lang="es-ES_tradnl" sz="3000" dirty="0"/>
              <a:t> </a:t>
            </a:r>
            <a:r>
              <a:rPr lang="es-ES_tradnl" sz="3000" dirty="0" err="1"/>
              <a:t>further</a:t>
            </a:r>
            <a:r>
              <a:rPr lang="es-ES_tradnl" sz="3000" dirty="0"/>
              <a:t> </a:t>
            </a:r>
            <a:r>
              <a:rPr lang="es-ES_tradnl" sz="3000" dirty="0" err="1"/>
              <a:t>challenging</a:t>
            </a:r>
            <a:r>
              <a:rPr lang="es-ES_tradnl" sz="3000" dirty="0"/>
              <a:t> </a:t>
            </a:r>
            <a:r>
              <a:rPr lang="es-ES_tradnl" sz="3000" dirty="0" err="1"/>
              <a:t>to</a:t>
            </a:r>
            <a:r>
              <a:rPr lang="es-ES_tradnl" sz="3000" dirty="0"/>
              <a:t> </a:t>
            </a:r>
            <a:r>
              <a:rPr lang="es-ES_tradnl" sz="3000" dirty="0" err="1"/>
              <a:t>make</a:t>
            </a:r>
            <a:r>
              <a:rPr lang="es-ES_tradnl" sz="3000" dirty="0"/>
              <a:t> </a:t>
            </a:r>
            <a:r>
              <a:rPr lang="es-ES_tradnl" sz="3000" dirty="0" err="1"/>
              <a:t>propositions</a:t>
            </a:r>
            <a:r>
              <a:rPr lang="es-ES_tradnl" sz="3000" dirty="0"/>
              <a:t>.</a:t>
            </a:r>
          </a:p>
          <a:p>
            <a:r>
              <a:rPr lang="es-ES_tradnl" sz="3000" dirty="0" err="1"/>
              <a:t>Barely</a:t>
            </a:r>
            <a:r>
              <a:rPr lang="es-ES_tradnl" sz="3000" dirty="0"/>
              <a:t> </a:t>
            </a:r>
            <a:r>
              <a:rPr lang="es-ES_tradnl" sz="3000" dirty="0" err="1"/>
              <a:t>any</a:t>
            </a:r>
            <a:r>
              <a:rPr lang="es-ES_tradnl" sz="3000" dirty="0"/>
              <a:t> </a:t>
            </a:r>
            <a:r>
              <a:rPr lang="es-ES_tradnl" sz="3000" dirty="0" err="1"/>
              <a:t>consensus</a:t>
            </a:r>
            <a:r>
              <a:rPr lang="es-ES_tradnl" sz="3000" dirty="0"/>
              <a:t> in </a:t>
            </a:r>
            <a:r>
              <a:rPr lang="es-ES_tradnl" sz="3000" dirty="0" err="1"/>
              <a:t>any</a:t>
            </a:r>
            <a:r>
              <a:rPr lang="es-ES_tradnl" sz="3000" dirty="0"/>
              <a:t> </a:t>
            </a:r>
            <a:r>
              <a:rPr lang="es-ES_tradnl" sz="3000" dirty="0" err="1"/>
              <a:t>matter</a:t>
            </a:r>
            <a:r>
              <a:rPr lang="es-ES_tradnl" sz="3000" dirty="0"/>
              <a:t>.</a:t>
            </a:r>
          </a:p>
          <a:p>
            <a:r>
              <a:rPr lang="es-ES_tradnl" sz="3000" dirty="0" err="1"/>
              <a:t>Not</a:t>
            </a:r>
            <a:r>
              <a:rPr lang="es-ES_tradnl" sz="3000" dirty="0"/>
              <a:t> </a:t>
            </a:r>
            <a:r>
              <a:rPr lang="es-ES_tradnl" sz="3000" dirty="0" err="1"/>
              <a:t>until</a:t>
            </a:r>
            <a:r>
              <a:rPr lang="es-ES_tradnl" sz="3000" dirty="0"/>
              <a:t> </a:t>
            </a:r>
            <a:r>
              <a:rPr lang="es-ES_tradnl" sz="3000" dirty="0" err="1"/>
              <a:t>the</a:t>
            </a:r>
            <a:r>
              <a:rPr lang="es-ES_tradnl" sz="3000" dirty="0"/>
              <a:t> Human </a:t>
            </a:r>
            <a:r>
              <a:rPr lang="es-ES_tradnl" sz="3000" dirty="0" err="1"/>
              <a:t>Genome</a:t>
            </a:r>
            <a:r>
              <a:rPr lang="es-ES_tradnl" sz="3000" dirty="0"/>
              <a:t> Project (2000) </a:t>
            </a:r>
            <a:r>
              <a:rPr lang="es-ES_tradnl" sz="3000" dirty="0" err="1"/>
              <a:t>that</a:t>
            </a:r>
            <a:r>
              <a:rPr lang="es-ES_tradnl" sz="3000" dirty="0"/>
              <a:t> </a:t>
            </a:r>
            <a:r>
              <a:rPr lang="es-ES_tradnl" sz="3000" dirty="0" err="1"/>
              <a:t>scholars</a:t>
            </a:r>
            <a:r>
              <a:rPr lang="es-ES_tradnl" sz="3000" dirty="0"/>
              <a:t> </a:t>
            </a:r>
            <a:r>
              <a:rPr lang="es-ES_tradnl" sz="3000" dirty="0" err="1"/>
              <a:t>studying</a:t>
            </a:r>
            <a:r>
              <a:rPr lang="es-ES_tradnl" sz="3000" dirty="0"/>
              <a:t> </a:t>
            </a:r>
            <a:r>
              <a:rPr lang="es-ES_tradnl" sz="3000" dirty="0" err="1"/>
              <a:t>races</a:t>
            </a:r>
            <a:r>
              <a:rPr lang="es-ES_tradnl" sz="3000" dirty="0"/>
              <a:t> </a:t>
            </a:r>
            <a:r>
              <a:rPr lang="es-ES_tradnl" sz="3000" dirty="0" err="1"/>
              <a:t>get</a:t>
            </a:r>
            <a:r>
              <a:rPr lang="es-ES_tradnl" sz="3000" dirty="0"/>
              <a:t> </a:t>
            </a:r>
            <a:r>
              <a:rPr lang="es-ES_tradnl" sz="3000" dirty="0" err="1"/>
              <a:t>some</a:t>
            </a:r>
            <a:r>
              <a:rPr lang="es-ES_tradnl" sz="3000" dirty="0"/>
              <a:t> </a:t>
            </a:r>
            <a:r>
              <a:rPr lang="es-ES_tradnl" sz="3000" dirty="0" err="1"/>
              <a:t>backing</a:t>
            </a:r>
            <a:r>
              <a:rPr lang="es-ES_tradnl" sz="3000" dirty="0"/>
              <a:t>.</a:t>
            </a:r>
          </a:p>
          <a:p>
            <a:endParaRPr lang="es-ES_tradnl" sz="3200" dirty="0"/>
          </a:p>
        </p:txBody>
      </p:sp>
    </p:spTree>
    <p:extLst>
      <p:ext uri="{BB962C8B-B14F-4D97-AF65-F5344CB8AC3E}">
        <p14:creationId xmlns:p14="http://schemas.microsoft.com/office/powerpoint/2010/main" val="13673589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1" presetClass="entr" presetSubtype="1"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heel(1)">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4285" y="233904"/>
            <a:ext cx="9404723" cy="1400530"/>
          </a:xfrm>
        </p:spPr>
        <p:txBody>
          <a:bodyPr/>
          <a:lstStyle/>
          <a:p>
            <a:pPr algn="ctr"/>
            <a:r>
              <a:rPr lang="es-ES_tradnl" dirty="0" err="1"/>
              <a:t>Race</a:t>
            </a:r>
            <a:r>
              <a:rPr lang="is-IS" dirty="0"/>
              <a:t>… what’s that?</a:t>
            </a:r>
            <a:endParaRPr lang="es-ES_tradnl" dirty="0"/>
          </a:p>
        </p:txBody>
      </p:sp>
      <p:sp>
        <p:nvSpPr>
          <p:cNvPr id="3" name="Content Placeholder 2"/>
          <p:cNvSpPr>
            <a:spLocks noGrp="1"/>
          </p:cNvSpPr>
          <p:nvPr>
            <p:ph idx="1"/>
          </p:nvPr>
        </p:nvSpPr>
        <p:spPr>
          <a:xfrm>
            <a:off x="520535" y="1172817"/>
            <a:ext cx="11150930" cy="5174974"/>
          </a:xfrm>
        </p:spPr>
        <p:txBody>
          <a:bodyPr>
            <a:normAutofit/>
          </a:bodyPr>
          <a:lstStyle/>
          <a:p>
            <a:r>
              <a:rPr lang="es-ES_tradnl" sz="3200" dirty="0"/>
              <a:t>As </a:t>
            </a:r>
            <a:r>
              <a:rPr lang="es-ES_tradnl" sz="3200" dirty="0" err="1"/>
              <a:t>humans</a:t>
            </a:r>
            <a:r>
              <a:rPr lang="es-ES_tradnl" sz="3200" dirty="0"/>
              <a:t>, </a:t>
            </a:r>
            <a:r>
              <a:rPr lang="es-ES_tradnl" sz="3200" dirty="0" err="1"/>
              <a:t>we</a:t>
            </a:r>
            <a:r>
              <a:rPr lang="es-ES_tradnl" sz="3200" dirty="0"/>
              <a:t> </a:t>
            </a:r>
            <a:r>
              <a:rPr lang="es-ES_tradnl" sz="3200" dirty="0" err="1"/>
              <a:t>like</a:t>
            </a:r>
            <a:r>
              <a:rPr lang="es-ES_tradnl" sz="3200" dirty="0"/>
              <a:t> to </a:t>
            </a:r>
            <a:r>
              <a:rPr lang="es-ES_tradnl" sz="3200" dirty="0" err="1"/>
              <a:t>put</a:t>
            </a:r>
            <a:r>
              <a:rPr lang="es-ES_tradnl" sz="3200" dirty="0"/>
              <a:t> </a:t>
            </a:r>
            <a:r>
              <a:rPr lang="es-ES_tradnl" sz="3200" dirty="0" err="1"/>
              <a:t>things</a:t>
            </a:r>
            <a:r>
              <a:rPr lang="es-ES_tradnl" sz="3200" dirty="0"/>
              <a:t> in </a:t>
            </a:r>
            <a:r>
              <a:rPr lang="es-ES_tradnl" sz="3200" dirty="0" err="1"/>
              <a:t>categories</a:t>
            </a:r>
            <a:r>
              <a:rPr lang="es-ES_tradnl" sz="3200" dirty="0"/>
              <a:t> to try to </a:t>
            </a:r>
            <a:r>
              <a:rPr lang="es-ES_tradnl" sz="3200" dirty="0" err="1"/>
              <a:t>understand</a:t>
            </a:r>
            <a:r>
              <a:rPr lang="es-ES_tradnl" sz="3200" dirty="0"/>
              <a:t>.</a:t>
            </a:r>
          </a:p>
          <a:p>
            <a:r>
              <a:rPr lang="es-ES_tradnl" sz="3200" dirty="0" err="1"/>
              <a:t>For</a:t>
            </a:r>
            <a:r>
              <a:rPr lang="es-ES_tradnl" sz="3200" dirty="0"/>
              <a:t> </a:t>
            </a:r>
            <a:r>
              <a:rPr lang="es-ES_tradnl" sz="3200" dirty="0" err="1"/>
              <a:t>long</a:t>
            </a:r>
            <a:r>
              <a:rPr lang="es-ES_tradnl" sz="3200" dirty="0"/>
              <a:t> </a:t>
            </a:r>
            <a:r>
              <a:rPr lang="es-ES_tradnl" sz="3200" dirty="0" err="1"/>
              <a:t>periods</a:t>
            </a:r>
            <a:r>
              <a:rPr lang="es-ES_tradnl" sz="3200" dirty="0"/>
              <a:t> of time, </a:t>
            </a:r>
            <a:r>
              <a:rPr lang="es-ES_tradnl" sz="3200" dirty="0" err="1"/>
              <a:t>humans</a:t>
            </a:r>
            <a:r>
              <a:rPr lang="es-ES_tradnl" sz="3200" dirty="0"/>
              <a:t> </a:t>
            </a:r>
            <a:r>
              <a:rPr lang="es-ES_tradnl" sz="3200" dirty="0" err="1"/>
              <a:t>have</a:t>
            </a:r>
            <a:r>
              <a:rPr lang="es-ES_tradnl" sz="3200" dirty="0"/>
              <a:t> </a:t>
            </a:r>
            <a:r>
              <a:rPr lang="es-ES_tradnl" sz="3200" dirty="0" err="1"/>
              <a:t>been</a:t>
            </a:r>
            <a:r>
              <a:rPr lang="es-ES_tradnl" sz="3200" dirty="0"/>
              <a:t> </a:t>
            </a:r>
            <a:r>
              <a:rPr lang="es-ES_tradnl" sz="3200" dirty="0" err="1"/>
              <a:t>trying</a:t>
            </a:r>
            <a:r>
              <a:rPr lang="es-ES_tradnl" sz="3200" dirty="0"/>
              <a:t> </a:t>
            </a:r>
            <a:r>
              <a:rPr lang="es-ES_tradnl" sz="3200" dirty="0" err="1"/>
              <a:t>to</a:t>
            </a:r>
            <a:r>
              <a:rPr lang="es-ES_tradnl" sz="3200" dirty="0"/>
              <a:t> </a:t>
            </a:r>
            <a:r>
              <a:rPr lang="es-ES_tradnl" sz="3200" dirty="0" err="1"/>
              <a:t>categorise</a:t>
            </a:r>
            <a:r>
              <a:rPr lang="es-ES_tradnl" sz="3200" dirty="0"/>
              <a:t> </a:t>
            </a:r>
            <a:r>
              <a:rPr lang="es-ES_tradnl" sz="3200" dirty="0" err="1"/>
              <a:t>themselves</a:t>
            </a:r>
            <a:r>
              <a:rPr lang="es-ES_tradnl" sz="3200" dirty="0"/>
              <a:t>.</a:t>
            </a:r>
          </a:p>
          <a:p>
            <a:r>
              <a:rPr lang="es-ES_tradnl" sz="3000" dirty="0" err="1"/>
              <a:t>It</a:t>
            </a:r>
            <a:r>
              <a:rPr lang="es-ES_tradnl" sz="3000" dirty="0"/>
              <a:t> has </a:t>
            </a:r>
            <a:r>
              <a:rPr lang="es-ES_tradnl" sz="3000" dirty="0" err="1"/>
              <a:t>always</a:t>
            </a:r>
            <a:r>
              <a:rPr lang="es-ES_tradnl" sz="3000" dirty="0"/>
              <a:t> </a:t>
            </a:r>
            <a:r>
              <a:rPr lang="es-ES_tradnl" sz="3000" dirty="0" err="1"/>
              <a:t>amused</a:t>
            </a:r>
            <a:r>
              <a:rPr lang="es-ES_tradnl" sz="3000" dirty="0"/>
              <a:t> </a:t>
            </a:r>
            <a:r>
              <a:rPr lang="es-ES_tradnl" sz="3000" dirty="0" err="1"/>
              <a:t>thinkers</a:t>
            </a:r>
            <a:r>
              <a:rPr lang="es-ES_tradnl" sz="3000" dirty="0"/>
              <a:t> </a:t>
            </a:r>
            <a:r>
              <a:rPr lang="es-ES_tradnl" sz="3000" dirty="0" err="1"/>
              <a:t>how</a:t>
            </a:r>
            <a:r>
              <a:rPr lang="es-ES_tradnl" sz="3000" dirty="0"/>
              <a:t> </a:t>
            </a:r>
            <a:r>
              <a:rPr lang="es-ES_tradnl" sz="3000" dirty="0" err="1"/>
              <a:t>people</a:t>
            </a:r>
            <a:r>
              <a:rPr lang="es-ES_tradnl" sz="3000" dirty="0"/>
              <a:t> “look” </a:t>
            </a:r>
            <a:r>
              <a:rPr lang="es-ES_tradnl" sz="3000" dirty="0" err="1"/>
              <a:t>differently</a:t>
            </a:r>
            <a:r>
              <a:rPr lang="es-ES_tradnl" sz="3000" dirty="0"/>
              <a:t>.</a:t>
            </a:r>
          </a:p>
          <a:p>
            <a:r>
              <a:rPr lang="es-ES_tradnl" sz="3000" dirty="0" err="1"/>
              <a:t>It</a:t>
            </a:r>
            <a:r>
              <a:rPr lang="es-ES_tradnl" sz="3000" dirty="0"/>
              <a:t> </a:t>
            </a:r>
            <a:r>
              <a:rPr lang="es-ES_tradnl" sz="3000" dirty="0" err="1"/>
              <a:t>is</a:t>
            </a:r>
            <a:r>
              <a:rPr lang="es-ES_tradnl" sz="3000" dirty="0"/>
              <a:t> </a:t>
            </a:r>
            <a:r>
              <a:rPr lang="es-ES_tradnl" sz="3000" dirty="0" err="1"/>
              <a:t>then</a:t>
            </a:r>
            <a:r>
              <a:rPr lang="es-ES_tradnl" sz="3000" dirty="0"/>
              <a:t> </a:t>
            </a:r>
            <a:r>
              <a:rPr lang="es-ES_tradnl" sz="3000" dirty="0" err="1"/>
              <a:t>that</a:t>
            </a:r>
            <a:r>
              <a:rPr lang="es-ES_tradnl" sz="3000" dirty="0"/>
              <a:t> </a:t>
            </a:r>
            <a:r>
              <a:rPr lang="es-ES_tradnl" sz="3000" dirty="0" err="1"/>
              <a:t>they</a:t>
            </a:r>
            <a:r>
              <a:rPr lang="es-ES_tradnl" sz="3000" dirty="0"/>
              <a:t> </a:t>
            </a:r>
            <a:r>
              <a:rPr lang="es-ES_tradnl" sz="3000" dirty="0" err="1"/>
              <a:t>thought</a:t>
            </a:r>
            <a:r>
              <a:rPr lang="es-ES_tradnl" sz="3000" dirty="0"/>
              <a:t> a </a:t>
            </a:r>
            <a:r>
              <a:rPr lang="es-ES_tradnl" sz="3000" dirty="0" err="1"/>
              <a:t>category</a:t>
            </a:r>
            <a:r>
              <a:rPr lang="es-ES_tradnl" sz="3000" dirty="0"/>
              <a:t> can be </a:t>
            </a:r>
            <a:r>
              <a:rPr lang="es-ES_tradnl" sz="3000" dirty="0" err="1"/>
              <a:t>established</a:t>
            </a:r>
            <a:r>
              <a:rPr lang="es-ES_tradnl" sz="3000" dirty="0"/>
              <a:t> </a:t>
            </a:r>
            <a:r>
              <a:rPr lang="es-ES_tradnl" sz="3000" dirty="0" err="1"/>
              <a:t>that</a:t>
            </a:r>
            <a:r>
              <a:rPr lang="es-ES_tradnl" sz="3000" dirty="0"/>
              <a:t> can </a:t>
            </a:r>
            <a:r>
              <a:rPr lang="es-ES_tradnl" sz="3000" dirty="0" err="1"/>
              <a:t>help</a:t>
            </a:r>
            <a:r>
              <a:rPr lang="es-ES_tradnl" sz="3000" dirty="0"/>
              <a:t> </a:t>
            </a:r>
            <a:r>
              <a:rPr lang="es-ES_tradnl" sz="3000" dirty="0" err="1"/>
              <a:t>to</a:t>
            </a:r>
            <a:r>
              <a:rPr lang="es-ES_tradnl" sz="3000" dirty="0"/>
              <a:t> box </a:t>
            </a:r>
            <a:r>
              <a:rPr lang="es-ES_tradnl" sz="3000" dirty="0" err="1"/>
              <a:t>people</a:t>
            </a:r>
            <a:r>
              <a:rPr lang="es-ES_tradnl" sz="3000" dirty="0"/>
              <a:t> </a:t>
            </a:r>
            <a:r>
              <a:rPr lang="es-ES_tradnl" sz="3000" dirty="0" err="1"/>
              <a:t>on</a:t>
            </a:r>
            <a:r>
              <a:rPr lang="es-ES_tradnl" sz="3000" dirty="0"/>
              <a:t> </a:t>
            </a:r>
            <a:r>
              <a:rPr lang="es-ES_tradnl" sz="3000" dirty="0" err="1"/>
              <a:t>the</a:t>
            </a:r>
            <a:r>
              <a:rPr lang="es-ES_tradnl" sz="3000" dirty="0"/>
              <a:t> </a:t>
            </a:r>
            <a:r>
              <a:rPr lang="es-ES_tradnl" sz="3000" dirty="0" err="1"/>
              <a:t>basis</a:t>
            </a:r>
            <a:r>
              <a:rPr lang="es-ES_tradnl" sz="3000" dirty="0"/>
              <a:t> </a:t>
            </a:r>
            <a:r>
              <a:rPr lang="es-ES_tradnl" sz="3000" dirty="0" err="1"/>
              <a:t>of</a:t>
            </a:r>
            <a:r>
              <a:rPr lang="es-ES_tradnl" sz="3000" dirty="0"/>
              <a:t> </a:t>
            </a:r>
            <a:r>
              <a:rPr lang="es-ES_tradnl" sz="3000" dirty="0" err="1"/>
              <a:t>these</a:t>
            </a:r>
            <a:r>
              <a:rPr lang="es-ES_tradnl" sz="3000" dirty="0"/>
              <a:t> </a:t>
            </a:r>
            <a:r>
              <a:rPr lang="es-ES_tradnl" sz="3000" dirty="0" err="1"/>
              <a:t>outwardly</a:t>
            </a:r>
            <a:r>
              <a:rPr lang="es-ES_tradnl" sz="3000" dirty="0"/>
              <a:t> looks.</a:t>
            </a:r>
          </a:p>
          <a:p>
            <a:endParaRPr lang="es-ES_tradnl" sz="3200" dirty="0"/>
          </a:p>
        </p:txBody>
      </p:sp>
    </p:spTree>
    <p:extLst>
      <p:ext uri="{BB962C8B-B14F-4D97-AF65-F5344CB8AC3E}">
        <p14:creationId xmlns:p14="http://schemas.microsoft.com/office/powerpoint/2010/main" val="865382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heel(1)">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heel(1)">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heel(1)">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1" presetClass="entr" presetSubtype="1"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heel(1)">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41851" y="0"/>
            <a:ext cx="9404723" cy="1400530"/>
          </a:xfrm>
        </p:spPr>
        <p:txBody>
          <a:bodyPr/>
          <a:lstStyle/>
          <a:p>
            <a:pPr algn="ctr"/>
            <a:r>
              <a:rPr lang="es-ES_tradnl" dirty="0" err="1"/>
              <a:t>Race</a:t>
            </a:r>
            <a:endParaRPr lang="es-ES_tradnl"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2727" y="1382961"/>
            <a:ext cx="3506120" cy="4871461"/>
          </a:xfrm>
          <a:prstGeom prst="rect">
            <a:avLst/>
          </a:prstGeom>
        </p:spPr>
      </p:pic>
      <p:sp>
        <p:nvSpPr>
          <p:cNvPr id="6" name="Content Placeholder 5">
            <a:extLst>
              <a:ext uri="{FF2B5EF4-FFF2-40B4-BE49-F238E27FC236}">
                <a16:creationId xmlns:a16="http://schemas.microsoft.com/office/drawing/2014/main" id="{788F0E28-80A2-4C8D-908D-E1971F433131}"/>
              </a:ext>
            </a:extLst>
          </p:cNvPr>
          <p:cNvSpPr>
            <a:spLocks noGrp="1"/>
          </p:cNvSpPr>
          <p:nvPr>
            <p:ph idx="1"/>
          </p:nvPr>
        </p:nvSpPr>
        <p:spPr>
          <a:xfrm>
            <a:off x="1103312" y="1400530"/>
            <a:ext cx="6603773" cy="4847869"/>
          </a:xfrm>
        </p:spPr>
        <p:txBody>
          <a:bodyPr>
            <a:normAutofit/>
          </a:bodyPr>
          <a:lstStyle/>
          <a:p>
            <a:pPr algn="ctr"/>
            <a:r>
              <a:rPr lang="es-ES_tradnl" sz="4400" dirty="0" err="1"/>
              <a:t>What</a:t>
            </a:r>
            <a:r>
              <a:rPr lang="es-ES_tradnl" sz="4400" dirty="0"/>
              <a:t> are </a:t>
            </a:r>
            <a:r>
              <a:rPr lang="es-ES_tradnl" sz="4400" dirty="0" err="1"/>
              <a:t>the</a:t>
            </a:r>
            <a:r>
              <a:rPr lang="es-ES_tradnl" sz="4400" dirty="0"/>
              <a:t> </a:t>
            </a:r>
            <a:r>
              <a:rPr lang="es-ES_tradnl" sz="4400" dirty="0" err="1"/>
              <a:t>words</a:t>
            </a:r>
            <a:r>
              <a:rPr lang="es-ES_tradnl" sz="4400" dirty="0"/>
              <a:t> </a:t>
            </a:r>
            <a:r>
              <a:rPr lang="es-ES_tradnl" sz="4400" dirty="0" err="1"/>
              <a:t>that</a:t>
            </a:r>
            <a:r>
              <a:rPr lang="es-ES_tradnl" sz="4400" dirty="0"/>
              <a:t> come </a:t>
            </a:r>
            <a:r>
              <a:rPr lang="es-ES_tradnl" sz="4400" dirty="0" err="1"/>
              <a:t>to</a:t>
            </a:r>
            <a:r>
              <a:rPr lang="es-ES_tradnl" sz="4400" dirty="0"/>
              <a:t> </a:t>
            </a:r>
            <a:r>
              <a:rPr lang="es-ES_tradnl" sz="4400" dirty="0" err="1"/>
              <a:t>your</a:t>
            </a:r>
            <a:r>
              <a:rPr lang="es-ES_tradnl" sz="4400" dirty="0"/>
              <a:t> </a:t>
            </a:r>
            <a:r>
              <a:rPr lang="es-ES_tradnl" sz="4400" dirty="0" err="1"/>
              <a:t>mind</a:t>
            </a:r>
            <a:r>
              <a:rPr lang="es-ES_tradnl" sz="4400" dirty="0"/>
              <a:t> </a:t>
            </a:r>
            <a:r>
              <a:rPr lang="es-ES_tradnl" sz="4400" dirty="0" err="1"/>
              <a:t>when</a:t>
            </a:r>
            <a:r>
              <a:rPr lang="es-ES_tradnl" sz="4400" dirty="0"/>
              <a:t> </a:t>
            </a:r>
            <a:r>
              <a:rPr lang="es-ES_tradnl" sz="4400" dirty="0" err="1"/>
              <a:t>you</a:t>
            </a:r>
            <a:r>
              <a:rPr lang="es-ES_tradnl" sz="4400" dirty="0"/>
              <a:t> </a:t>
            </a:r>
            <a:r>
              <a:rPr lang="es-ES_tradnl" sz="4400" dirty="0" err="1"/>
              <a:t>think</a:t>
            </a:r>
            <a:r>
              <a:rPr lang="es-ES_tradnl" sz="4400" dirty="0"/>
              <a:t> </a:t>
            </a:r>
            <a:r>
              <a:rPr lang="es-ES_tradnl" sz="4400" dirty="0" err="1"/>
              <a:t>of</a:t>
            </a:r>
            <a:r>
              <a:rPr lang="es-ES_tradnl" sz="4400" dirty="0"/>
              <a:t> “</a:t>
            </a:r>
            <a:r>
              <a:rPr lang="es-ES_tradnl" sz="4400" dirty="0" err="1"/>
              <a:t>Race</a:t>
            </a:r>
            <a:r>
              <a:rPr lang="es-ES_tradnl" sz="4400" dirty="0"/>
              <a:t>”?</a:t>
            </a:r>
            <a:endParaRPr lang="en-GB" sz="4400" dirty="0"/>
          </a:p>
        </p:txBody>
      </p:sp>
    </p:spTree>
    <p:extLst>
      <p:ext uri="{BB962C8B-B14F-4D97-AF65-F5344CB8AC3E}">
        <p14:creationId xmlns:p14="http://schemas.microsoft.com/office/powerpoint/2010/main" val="104448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xit" presetSubtype="0" fill="hold" nodeType="clickEffect">
                                  <p:stCondLst>
                                    <p:cond delay="0"/>
                                  </p:stCondLst>
                                  <p:childTnLst>
                                    <p:animEffect transition="out" filter="wedge">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Early</a:t>
            </a:r>
            <a:r>
              <a:rPr lang="es-ES_tradnl" sz="3600" dirty="0"/>
              <a:t> </a:t>
            </a:r>
            <a:r>
              <a:rPr lang="es-ES_tradnl" sz="3600" dirty="0" err="1"/>
              <a:t>thinkers</a:t>
            </a:r>
            <a:r>
              <a:rPr lang="es-ES_tradnl" sz="3600" dirty="0"/>
              <a:t> </a:t>
            </a:r>
            <a:r>
              <a:rPr lang="es-ES_tradnl" sz="3600" dirty="0" err="1"/>
              <a:t>based</a:t>
            </a:r>
            <a:r>
              <a:rPr lang="es-ES_tradnl" sz="3600" dirty="0"/>
              <a:t> </a:t>
            </a:r>
            <a:r>
              <a:rPr lang="es-ES_tradnl" sz="3600" dirty="0" err="1"/>
              <a:t>their</a:t>
            </a:r>
            <a:r>
              <a:rPr lang="es-ES_tradnl" sz="3600" dirty="0"/>
              <a:t> </a:t>
            </a:r>
            <a:r>
              <a:rPr lang="es-ES_tradnl" sz="3600" dirty="0" err="1"/>
              <a:t>categories</a:t>
            </a:r>
            <a:r>
              <a:rPr lang="es-ES_tradnl" sz="3600" dirty="0"/>
              <a:t> </a:t>
            </a:r>
            <a:r>
              <a:rPr lang="es-ES_tradnl" sz="3600" dirty="0" err="1"/>
              <a:t>mostly</a:t>
            </a:r>
            <a:r>
              <a:rPr lang="es-ES_tradnl" sz="3600" dirty="0"/>
              <a:t> </a:t>
            </a:r>
            <a:r>
              <a:rPr lang="es-ES_tradnl" sz="3600" dirty="0" err="1"/>
              <a:t>on</a:t>
            </a:r>
            <a:r>
              <a:rPr lang="es-ES_tradnl" sz="3600" dirty="0"/>
              <a:t> “observable” criterio.</a:t>
            </a:r>
          </a:p>
          <a:p>
            <a:r>
              <a:rPr lang="es-ES_tradnl" sz="3600" dirty="0" err="1"/>
              <a:t>This</a:t>
            </a:r>
            <a:r>
              <a:rPr lang="es-ES_tradnl" sz="3600" dirty="0"/>
              <a:t> </a:t>
            </a:r>
            <a:r>
              <a:rPr lang="es-ES_tradnl" sz="3600" dirty="0" err="1"/>
              <a:t>implied</a:t>
            </a:r>
            <a:r>
              <a:rPr lang="es-ES_tradnl" sz="3600" dirty="0"/>
              <a:t>, </a:t>
            </a:r>
            <a:r>
              <a:rPr lang="es-ES_tradnl" sz="3600" dirty="0" err="1"/>
              <a:t>each</a:t>
            </a:r>
            <a:r>
              <a:rPr lang="es-ES_tradnl" sz="3600" dirty="0"/>
              <a:t> </a:t>
            </a:r>
            <a:r>
              <a:rPr lang="es-ES_tradnl" sz="3600" dirty="0" err="1"/>
              <a:t>observer</a:t>
            </a:r>
            <a:r>
              <a:rPr lang="es-ES_tradnl" sz="3600" dirty="0"/>
              <a:t> </a:t>
            </a:r>
            <a:r>
              <a:rPr lang="es-ES_tradnl" sz="3600" dirty="0" err="1"/>
              <a:t>could</a:t>
            </a:r>
            <a:r>
              <a:rPr lang="es-ES_tradnl" sz="3600" dirty="0"/>
              <a:t> </a:t>
            </a:r>
            <a:r>
              <a:rPr lang="es-ES_tradnl" sz="3600" dirty="0" err="1"/>
              <a:t>have</a:t>
            </a:r>
            <a:r>
              <a:rPr lang="es-ES_tradnl" sz="3600" dirty="0"/>
              <a:t> </a:t>
            </a:r>
            <a:r>
              <a:rPr lang="es-ES_tradnl" sz="3600" dirty="0" err="1"/>
              <a:t>different</a:t>
            </a:r>
            <a:r>
              <a:rPr lang="es-ES_tradnl" sz="3600" dirty="0"/>
              <a:t> </a:t>
            </a:r>
            <a:r>
              <a:rPr lang="es-ES_tradnl" sz="3600" dirty="0" err="1"/>
              <a:t>understanding</a:t>
            </a:r>
            <a:r>
              <a:rPr lang="es-ES_tradnl" sz="3600" dirty="0"/>
              <a:t>/</a:t>
            </a:r>
            <a:r>
              <a:rPr lang="es-ES_tradnl" sz="3600" dirty="0" err="1"/>
              <a:t>interpretation</a:t>
            </a:r>
            <a:r>
              <a:rPr lang="es-ES_tradnl" sz="3600" dirty="0"/>
              <a:t> </a:t>
            </a:r>
            <a:r>
              <a:rPr lang="es-ES_tradnl" sz="3600" dirty="0" err="1"/>
              <a:t>of</a:t>
            </a:r>
            <a:r>
              <a:rPr lang="es-ES_tradnl" sz="3600" dirty="0"/>
              <a:t> </a:t>
            </a:r>
            <a:r>
              <a:rPr lang="es-ES_tradnl" sz="3600" dirty="0" err="1"/>
              <a:t>these</a:t>
            </a:r>
            <a:r>
              <a:rPr lang="es-ES_tradnl" sz="3600" dirty="0"/>
              <a:t> </a:t>
            </a:r>
            <a:r>
              <a:rPr lang="es-ES_tradnl" sz="3600" dirty="0" err="1"/>
              <a:t>criteria</a:t>
            </a:r>
            <a:r>
              <a:rPr lang="es-ES_tradnl" sz="3600" dirty="0"/>
              <a:t> </a:t>
            </a:r>
            <a:r>
              <a:rPr lang="es-ES_tradnl" sz="3600" dirty="0" err="1"/>
              <a:t>or</a:t>
            </a:r>
            <a:r>
              <a:rPr lang="es-ES_tradnl" sz="3600" dirty="0"/>
              <a:t> </a:t>
            </a:r>
            <a:r>
              <a:rPr lang="es-ES_tradnl" sz="3600" dirty="0" err="1"/>
              <a:t>traits</a:t>
            </a:r>
            <a:r>
              <a:rPr lang="es-ES_tradnl" sz="3600" dirty="0"/>
              <a:t>.</a:t>
            </a:r>
          </a:p>
          <a:p>
            <a:r>
              <a:rPr lang="es-ES_tradnl" sz="3600" dirty="0" err="1"/>
              <a:t>However</a:t>
            </a:r>
            <a:r>
              <a:rPr lang="es-ES_tradnl" sz="3600" dirty="0"/>
              <a:t> </a:t>
            </a:r>
            <a:r>
              <a:rPr lang="es-ES_tradnl" sz="3600" dirty="0" err="1"/>
              <a:t>subjective</a:t>
            </a:r>
            <a:r>
              <a:rPr lang="es-ES_tradnl" sz="3600" dirty="0"/>
              <a:t> </a:t>
            </a:r>
            <a:r>
              <a:rPr lang="es-ES_tradnl" sz="3600" dirty="0" err="1"/>
              <a:t>or</a:t>
            </a:r>
            <a:r>
              <a:rPr lang="es-ES_tradnl" sz="3600" dirty="0"/>
              <a:t> </a:t>
            </a:r>
            <a:r>
              <a:rPr lang="es-ES_tradnl" sz="3600" dirty="0" err="1"/>
              <a:t>faulty</a:t>
            </a:r>
            <a:r>
              <a:rPr lang="es-ES_tradnl" sz="3600" dirty="0"/>
              <a:t>, </a:t>
            </a:r>
            <a:r>
              <a:rPr lang="es-ES_tradnl" sz="3600" dirty="0" err="1"/>
              <a:t>this</a:t>
            </a:r>
            <a:r>
              <a:rPr lang="es-ES_tradnl" sz="3600" dirty="0"/>
              <a:t> </a:t>
            </a:r>
            <a:r>
              <a:rPr lang="es-ES_tradnl" sz="3600" dirty="0" err="1"/>
              <a:t>approach</a:t>
            </a:r>
            <a:r>
              <a:rPr lang="es-ES_tradnl" sz="3600" dirty="0"/>
              <a:t> </a:t>
            </a:r>
            <a:r>
              <a:rPr lang="es-ES_tradnl" sz="3600" dirty="0" err="1"/>
              <a:t>continues</a:t>
            </a:r>
            <a:r>
              <a:rPr lang="es-ES_tradnl" sz="3600" dirty="0"/>
              <a:t> </a:t>
            </a:r>
            <a:r>
              <a:rPr lang="es-ES_tradnl" sz="3600" dirty="0" err="1"/>
              <a:t>to</a:t>
            </a:r>
            <a:r>
              <a:rPr lang="es-ES_tradnl" sz="3600" dirty="0"/>
              <a:t> </a:t>
            </a:r>
            <a:r>
              <a:rPr lang="es-ES_tradnl" sz="3600" dirty="0" err="1"/>
              <a:t>segregate</a:t>
            </a:r>
            <a:r>
              <a:rPr lang="es-ES_tradnl" sz="3600" dirty="0"/>
              <a:t> and </a:t>
            </a:r>
            <a:r>
              <a:rPr lang="es-ES_tradnl" sz="3600" dirty="0" err="1"/>
              <a:t>categories</a:t>
            </a:r>
            <a:r>
              <a:rPr lang="es-ES_tradnl" sz="3600" dirty="0"/>
              <a:t> </a:t>
            </a:r>
            <a:r>
              <a:rPr lang="es-ES_tradnl" sz="3600" dirty="0" err="1"/>
              <a:t>people</a:t>
            </a:r>
            <a:r>
              <a:rPr lang="es-ES_tradnl" sz="3600" dirty="0"/>
              <a:t> </a:t>
            </a:r>
            <a:r>
              <a:rPr lang="es-ES_tradnl" sz="3600" dirty="0" err="1"/>
              <a:t>across</a:t>
            </a:r>
            <a:r>
              <a:rPr lang="es-ES_tradnl" sz="3600" dirty="0"/>
              <a:t> </a:t>
            </a:r>
            <a:r>
              <a:rPr lang="es-ES_tradnl" sz="3600" dirty="0" err="1"/>
              <a:t>the</a:t>
            </a:r>
            <a:r>
              <a:rPr lang="es-ES_tradnl" sz="3600" dirty="0"/>
              <a:t> </a:t>
            </a:r>
            <a:r>
              <a:rPr lang="es-ES_tradnl" sz="3600" dirty="0" err="1"/>
              <a:t>globe</a:t>
            </a:r>
            <a:r>
              <a:rPr lang="es-ES_tradnl" sz="3600" dirty="0"/>
              <a:t> </a:t>
            </a:r>
            <a:r>
              <a:rPr lang="es-ES_tradnl" sz="3600" dirty="0" err="1"/>
              <a:t>even</a:t>
            </a:r>
            <a:r>
              <a:rPr lang="es-ES_tradnl" sz="3600" dirty="0"/>
              <a:t> </a:t>
            </a:r>
            <a:r>
              <a:rPr lang="es-ES_tradnl" sz="3600" dirty="0" err="1"/>
              <a:t>today</a:t>
            </a:r>
            <a:r>
              <a:rPr lang="es-ES_tradnl" sz="3600" dirty="0"/>
              <a:t>!</a:t>
            </a:r>
          </a:p>
          <a:p>
            <a:endParaRPr lang="es-ES_tradnl" sz="3600" dirty="0"/>
          </a:p>
        </p:txBody>
      </p:sp>
    </p:spTree>
    <p:extLst>
      <p:ext uri="{BB962C8B-B14F-4D97-AF65-F5344CB8AC3E}">
        <p14:creationId xmlns:p14="http://schemas.microsoft.com/office/powerpoint/2010/main" val="379718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Race</a:t>
            </a:r>
            <a:r>
              <a:rPr lang="es-ES_tradnl" sz="3600" dirty="0"/>
              <a:t> </a:t>
            </a:r>
            <a:r>
              <a:rPr lang="es-ES_tradnl" sz="3600" dirty="0" err="1"/>
              <a:t>was</a:t>
            </a:r>
            <a:r>
              <a:rPr lang="es-ES_tradnl" sz="3600" dirty="0"/>
              <a:t> </a:t>
            </a:r>
            <a:r>
              <a:rPr lang="es-ES_tradnl" sz="3600" dirty="0" err="1"/>
              <a:t>founded</a:t>
            </a:r>
            <a:r>
              <a:rPr lang="es-ES_tradnl" sz="3600" dirty="0"/>
              <a:t> </a:t>
            </a:r>
            <a:r>
              <a:rPr lang="es-ES_tradnl" sz="3600" dirty="0" err="1"/>
              <a:t>on</a:t>
            </a:r>
            <a:r>
              <a:rPr lang="es-ES_tradnl" sz="3600" dirty="0"/>
              <a:t> </a:t>
            </a:r>
            <a:r>
              <a:rPr lang="es-ES_tradnl" sz="3600" dirty="0" err="1"/>
              <a:t>the</a:t>
            </a:r>
            <a:r>
              <a:rPr lang="es-ES_tradnl" sz="3600" dirty="0"/>
              <a:t> </a:t>
            </a:r>
            <a:r>
              <a:rPr lang="es-ES_tradnl" sz="3600" dirty="0" err="1"/>
              <a:t>basis</a:t>
            </a:r>
            <a:r>
              <a:rPr lang="es-ES_tradnl" sz="3600" dirty="0"/>
              <a:t> </a:t>
            </a:r>
            <a:r>
              <a:rPr lang="es-ES_tradnl" sz="3600" dirty="0" err="1"/>
              <a:t>of</a:t>
            </a:r>
            <a:r>
              <a:rPr lang="es-ES_tradnl" sz="3600" dirty="0"/>
              <a:t> </a:t>
            </a:r>
            <a:r>
              <a:rPr lang="es-ES_tradnl" sz="3600" dirty="0" err="1"/>
              <a:t>two</a:t>
            </a:r>
            <a:r>
              <a:rPr lang="es-ES_tradnl" sz="3600" dirty="0"/>
              <a:t> </a:t>
            </a:r>
            <a:r>
              <a:rPr lang="es-ES_tradnl" sz="3600" dirty="0" err="1"/>
              <a:t>kinds</a:t>
            </a:r>
            <a:r>
              <a:rPr lang="es-ES_tradnl" sz="3600" dirty="0"/>
              <a:t> </a:t>
            </a:r>
            <a:r>
              <a:rPr lang="es-ES_tradnl" sz="3600" dirty="0" err="1"/>
              <a:t>of</a:t>
            </a:r>
            <a:r>
              <a:rPr lang="es-ES_tradnl" sz="3600" dirty="0"/>
              <a:t> </a:t>
            </a:r>
            <a:r>
              <a:rPr lang="es-ES_tradnl" sz="3600" dirty="0" err="1"/>
              <a:t>traits</a:t>
            </a:r>
            <a:r>
              <a:rPr lang="es-ES_tradnl" sz="3600" dirty="0"/>
              <a:t>:</a:t>
            </a:r>
          </a:p>
          <a:p>
            <a:pPr>
              <a:buFontTx/>
              <a:buChar char="-"/>
            </a:pPr>
            <a:r>
              <a:rPr lang="es-ES_tradnl" sz="2400" b="1" dirty="0" err="1"/>
              <a:t>Morphological</a:t>
            </a:r>
            <a:r>
              <a:rPr lang="es-ES_tradnl" sz="2400" b="1" dirty="0"/>
              <a:t>/</a:t>
            </a:r>
            <a:r>
              <a:rPr lang="es-ES_tradnl" sz="2400" b="1" dirty="0" err="1"/>
              <a:t>Physiological</a:t>
            </a:r>
            <a:endParaRPr lang="es-ES_tradnl" sz="2400" b="1" dirty="0"/>
          </a:p>
          <a:p>
            <a:pPr>
              <a:buFontTx/>
              <a:buChar char="-"/>
            </a:pPr>
            <a:r>
              <a:rPr lang="es-ES_tradnl" sz="2400" b="1" dirty="0" err="1"/>
              <a:t>Genetical</a:t>
            </a:r>
            <a:br>
              <a:rPr lang="es-ES_tradnl" sz="2400" dirty="0"/>
            </a:br>
            <a:endParaRPr lang="es-ES_tradnl" sz="2400" dirty="0"/>
          </a:p>
          <a:p>
            <a:r>
              <a:rPr lang="es-ES_tradnl" sz="3600" dirty="0" err="1"/>
              <a:t>The</a:t>
            </a:r>
            <a:r>
              <a:rPr lang="es-ES_tradnl" sz="3600" dirty="0"/>
              <a:t> </a:t>
            </a:r>
            <a:r>
              <a:rPr lang="es-ES_tradnl" sz="3600" dirty="0" err="1"/>
              <a:t>former</a:t>
            </a:r>
            <a:r>
              <a:rPr lang="es-ES_tradnl" sz="3600" dirty="0"/>
              <a:t> </a:t>
            </a:r>
            <a:r>
              <a:rPr lang="es-ES_tradnl" sz="3600" dirty="0" err="1"/>
              <a:t>is</a:t>
            </a:r>
            <a:r>
              <a:rPr lang="es-ES_tradnl" sz="3600" dirty="0"/>
              <a:t> </a:t>
            </a:r>
            <a:r>
              <a:rPr lang="es-ES_tradnl" sz="3600" dirty="0" err="1"/>
              <a:t>the</a:t>
            </a:r>
            <a:r>
              <a:rPr lang="es-ES_tradnl" sz="3600" dirty="0"/>
              <a:t> </a:t>
            </a:r>
            <a:r>
              <a:rPr lang="es-ES_tradnl" sz="3600" dirty="0" err="1"/>
              <a:t>most</a:t>
            </a:r>
            <a:r>
              <a:rPr lang="es-ES_tradnl" sz="3600" dirty="0"/>
              <a:t> </a:t>
            </a:r>
            <a:r>
              <a:rPr lang="es-ES_tradnl" sz="3600" dirty="0" err="1"/>
              <a:t>basic</a:t>
            </a:r>
            <a:r>
              <a:rPr lang="es-ES_tradnl" sz="3600" dirty="0"/>
              <a:t> </a:t>
            </a:r>
            <a:r>
              <a:rPr lang="es-ES_tradnl" sz="3600" dirty="0" err="1"/>
              <a:t>one</a:t>
            </a:r>
            <a:r>
              <a:rPr lang="es-ES_tradnl" sz="3600" dirty="0"/>
              <a:t> and </a:t>
            </a:r>
            <a:r>
              <a:rPr lang="es-ES_tradnl" sz="3600" dirty="0" err="1"/>
              <a:t>lacks</a:t>
            </a:r>
            <a:r>
              <a:rPr lang="es-ES_tradnl" sz="3600" dirty="0"/>
              <a:t> </a:t>
            </a:r>
            <a:r>
              <a:rPr lang="es-ES_tradnl" sz="3600" dirty="0" err="1"/>
              <a:t>measurements</a:t>
            </a:r>
            <a:r>
              <a:rPr lang="es-ES_tradnl" sz="3600" dirty="0"/>
              <a:t>. </a:t>
            </a:r>
          </a:p>
          <a:p>
            <a:r>
              <a:rPr lang="es-ES_tradnl" sz="3600" dirty="0" err="1"/>
              <a:t>The</a:t>
            </a:r>
            <a:r>
              <a:rPr lang="es-ES_tradnl" sz="3600" dirty="0"/>
              <a:t> </a:t>
            </a:r>
            <a:r>
              <a:rPr lang="es-ES_tradnl" sz="3600" dirty="0" err="1"/>
              <a:t>latter</a:t>
            </a:r>
            <a:r>
              <a:rPr lang="es-ES_tradnl" sz="3600" dirty="0"/>
              <a:t> can be </a:t>
            </a:r>
            <a:r>
              <a:rPr lang="es-ES_tradnl" sz="3600" dirty="0" err="1"/>
              <a:t>measured</a:t>
            </a:r>
            <a:r>
              <a:rPr lang="es-ES_tradnl" sz="3600" dirty="0"/>
              <a:t> </a:t>
            </a:r>
            <a:r>
              <a:rPr lang="es-ES_tradnl" sz="3600" dirty="0" err="1"/>
              <a:t>or</a:t>
            </a:r>
            <a:r>
              <a:rPr lang="es-ES_tradnl" sz="3600" dirty="0"/>
              <a:t> </a:t>
            </a:r>
            <a:r>
              <a:rPr lang="es-ES_tradnl" sz="3600" dirty="0" err="1"/>
              <a:t>rated</a:t>
            </a:r>
            <a:r>
              <a:rPr lang="es-ES_tradnl" sz="3600" dirty="0"/>
              <a:t>.</a:t>
            </a:r>
          </a:p>
          <a:p>
            <a:endParaRPr lang="es-ES_tradnl" sz="3600" dirty="0"/>
          </a:p>
        </p:txBody>
      </p:sp>
    </p:spTree>
    <p:extLst>
      <p:ext uri="{BB962C8B-B14F-4D97-AF65-F5344CB8AC3E}">
        <p14:creationId xmlns:p14="http://schemas.microsoft.com/office/powerpoint/2010/main" val="90481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Skin </a:t>
            </a:r>
            <a:r>
              <a:rPr lang="es-ES_tradnl" dirty="0" err="1"/>
              <a:t>Colour</a:t>
            </a:r>
            <a:endParaRPr lang="es-ES_tradnl" dirty="0"/>
          </a:p>
        </p:txBody>
      </p:sp>
      <p:sp>
        <p:nvSpPr>
          <p:cNvPr id="3" name="Content Placeholder 2"/>
          <p:cNvSpPr>
            <a:spLocks noGrp="1"/>
          </p:cNvSpPr>
          <p:nvPr>
            <p:ph idx="1"/>
          </p:nvPr>
        </p:nvSpPr>
        <p:spPr>
          <a:xfrm>
            <a:off x="229686" y="1288844"/>
            <a:ext cx="11317184" cy="4886324"/>
          </a:xfrm>
        </p:spPr>
        <p:txBody>
          <a:bodyPr>
            <a:noAutofit/>
          </a:bodyPr>
          <a:lstStyle/>
          <a:p>
            <a:r>
              <a:rPr lang="es-ES_tradnl" sz="3600" dirty="0" err="1"/>
              <a:t>Most</a:t>
            </a:r>
            <a:r>
              <a:rPr lang="es-ES_tradnl" sz="3600" dirty="0"/>
              <a:t> </a:t>
            </a:r>
            <a:r>
              <a:rPr lang="es-ES_tradnl" sz="3600" dirty="0" err="1"/>
              <a:t>common</a:t>
            </a:r>
            <a:r>
              <a:rPr lang="es-ES_tradnl" sz="3600" dirty="0"/>
              <a:t> </a:t>
            </a:r>
            <a:r>
              <a:rPr lang="es-ES_tradnl" sz="3600" dirty="0" err="1"/>
              <a:t>way</a:t>
            </a:r>
            <a:r>
              <a:rPr lang="es-ES_tradnl" sz="3600" dirty="0"/>
              <a:t> </a:t>
            </a:r>
            <a:r>
              <a:rPr lang="es-ES_tradnl" sz="3600" dirty="0" err="1"/>
              <a:t>to</a:t>
            </a:r>
            <a:r>
              <a:rPr lang="es-ES_tradnl" sz="3600" dirty="0"/>
              <a:t> </a:t>
            </a:r>
            <a:r>
              <a:rPr lang="es-ES_tradnl" sz="3600" dirty="0" err="1"/>
              <a:t>categorise</a:t>
            </a:r>
            <a:r>
              <a:rPr lang="es-ES_tradnl" sz="3600" dirty="0"/>
              <a:t> </a:t>
            </a:r>
            <a:r>
              <a:rPr lang="es-ES_tradnl" sz="3600" dirty="0" err="1"/>
              <a:t>races</a:t>
            </a:r>
            <a:r>
              <a:rPr lang="es-ES_tradnl" sz="3600" dirty="0"/>
              <a:t> (</a:t>
            </a:r>
            <a:r>
              <a:rPr lang="es-ES_tradnl" sz="3600" dirty="0" err="1"/>
              <a:t>even</a:t>
            </a:r>
            <a:r>
              <a:rPr lang="es-ES_tradnl" sz="3600" dirty="0"/>
              <a:t> </a:t>
            </a:r>
            <a:r>
              <a:rPr lang="es-ES_tradnl" sz="3600" dirty="0" err="1"/>
              <a:t>today</a:t>
            </a:r>
            <a:r>
              <a:rPr lang="es-ES_tradnl" sz="3600" dirty="0"/>
              <a:t>?)</a:t>
            </a:r>
          </a:p>
          <a:p>
            <a:r>
              <a:rPr lang="es-ES_tradnl" sz="3600" dirty="0" err="1"/>
              <a:t>Polygenic</a:t>
            </a:r>
            <a:r>
              <a:rPr lang="es-ES_tradnl" sz="3600" dirty="0"/>
              <a:t> </a:t>
            </a:r>
            <a:r>
              <a:rPr lang="es-ES_tradnl" sz="3600" dirty="0" err="1"/>
              <a:t>trait</a:t>
            </a:r>
            <a:r>
              <a:rPr lang="es-ES_tradnl" sz="3600" dirty="0"/>
              <a:t>- </a:t>
            </a:r>
            <a:r>
              <a:rPr lang="es-ES_tradnl" sz="3600" dirty="0" err="1"/>
              <a:t>we</a:t>
            </a:r>
            <a:r>
              <a:rPr lang="es-ES_tradnl" sz="3600" dirty="0"/>
              <a:t> are </a:t>
            </a:r>
            <a:r>
              <a:rPr lang="es-ES_tradnl" sz="3600" dirty="0" err="1"/>
              <a:t>yet</a:t>
            </a:r>
            <a:r>
              <a:rPr lang="es-ES_tradnl" sz="3600" dirty="0"/>
              <a:t> </a:t>
            </a:r>
            <a:r>
              <a:rPr lang="es-ES_tradnl" sz="3600" dirty="0" err="1"/>
              <a:t>to</a:t>
            </a:r>
            <a:r>
              <a:rPr lang="es-ES_tradnl" sz="3600" dirty="0"/>
              <a:t> </a:t>
            </a:r>
            <a:r>
              <a:rPr lang="es-ES_tradnl" sz="3600" dirty="0" err="1"/>
              <a:t>locate</a:t>
            </a:r>
            <a:r>
              <a:rPr lang="es-ES_tradnl" sz="3600" dirty="0"/>
              <a:t> </a:t>
            </a:r>
            <a:r>
              <a:rPr lang="es-ES_tradnl" sz="3600" dirty="0" err="1"/>
              <a:t>the</a:t>
            </a:r>
            <a:r>
              <a:rPr lang="es-ES_tradnl" sz="3600" dirty="0"/>
              <a:t> </a:t>
            </a:r>
            <a:r>
              <a:rPr lang="es-ES_tradnl" sz="3600" dirty="0" err="1"/>
              <a:t>exact</a:t>
            </a:r>
            <a:r>
              <a:rPr lang="es-ES_tradnl" sz="3600" dirty="0"/>
              <a:t> genes </a:t>
            </a:r>
            <a:r>
              <a:rPr lang="es-ES_tradnl" sz="3600" dirty="0" err="1"/>
              <a:t>that</a:t>
            </a:r>
            <a:r>
              <a:rPr lang="es-ES_tradnl" sz="3600" dirty="0"/>
              <a:t> </a:t>
            </a:r>
            <a:r>
              <a:rPr lang="es-ES_tradnl" sz="3600" dirty="0" err="1"/>
              <a:t>contribute</a:t>
            </a:r>
            <a:r>
              <a:rPr lang="es-ES_tradnl" sz="3600" dirty="0"/>
              <a:t> </a:t>
            </a:r>
            <a:r>
              <a:rPr lang="es-ES_tradnl" sz="3600" dirty="0" err="1"/>
              <a:t>to</a:t>
            </a:r>
            <a:r>
              <a:rPr lang="es-ES_tradnl" sz="3600" dirty="0"/>
              <a:t> skin </a:t>
            </a:r>
            <a:r>
              <a:rPr lang="es-ES_tradnl" sz="3600" dirty="0" err="1"/>
              <a:t>colour</a:t>
            </a:r>
            <a:r>
              <a:rPr lang="es-ES_tradnl" sz="3600" dirty="0"/>
              <a:t>! (</a:t>
            </a:r>
            <a:r>
              <a:rPr lang="es-ES_tradnl" sz="3600" dirty="0" err="1"/>
              <a:t>Thank</a:t>
            </a:r>
            <a:r>
              <a:rPr lang="es-ES_tradnl" sz="3600" dirty="0"/>
              <a:t> </a:t>
            </a:r>
            <a:r>
              <a:rPr lang="es-ES_tradnl" sz="3600" dirty="0" err="1"/>
              <a:t>God</a:t>
            </a:r>
            <a:r>
              <a:rPr lang="es-ES_tradnl" sz="3600" dirty="0"/>
              <a:t>?)</a:t>
            </a:r>
          </a:p>
          <a:p>
            <a:r>
              <a:rPr lang="es-ES_tradnl" sz="3600" dirty="0" err="1"/>
              <a:t>Traditionally</a:t>
            </a:r>
            <a:r>
              <a:rPr lang="es-ES_tradnl" sz="3600" dirty="0"/>
              <a:t>, </a:t>
            </a:r>
            <a:r>
              <a:rPr lang="es-ES_tradnl" sz="3600" dirty="0" err="1"/>
              <a:t>there</a:t>
            </a:r>
            <a:r>
              <a:rPr lang="es-ES_tradnl" sz="3600" dirty="0"/>
              <a:t> </a:t>
            </a:r>
            <a:r>
              <a:rPr lang="es-ES_tradnl" sz="3600" dirty="0" err="1"/>
              <a:t>were</a:t>
            </a:r>
            <a:r>
              <a:rPr lang="es-ES_tradnl" sz="3600" dirty="0"/>
              <a:t> 3 </a:t>
            </a:r>
            <a:r>
              <a:rPr lang="es-ES_tradnl" sz="3600" dirty="0" err="1"/>
              <a:t>groups</a:t>
            </a:r>
            <a:r>
              <a:rPr lang="es-ES_tradnl" sz="3600" dirty="0"/>
              <a:t>- </a:t>
            </a:r>
          </a:p>
          <a:p>
            <a:pPr>
              <a:buFontTx/>
              <a:buChar char="-"/>
            </a:pPr>
            <a:r>
              <a:rPr lang="es-ES_tradnl" sz="2400" dirty="0" err="1"/>
              <a:t>Leucoderms</a:t>
            </a:r>
            <a:r>
              <a:rPr lang="es-ES_tradnl" sz="2400" dirty="0"/>
              <a:t> (White skin)</a:t>
            </a:r>
          </a:p>
          <a:p>
            <a:pPr>
              <a:buFontTx/>
              <a:buChar char="-"/>
            </a:pPr>
            <a:r>
              <a:rPr lang="es-ES_tradnl" sz="2400" dirty="0" err="1"/>
              <a:t>Xanthoderms</a:t>
            </a:r>
            <a:r>
              <a:rPr lang="es-ES_tradnl" sz="2400" dirty="0"/>
              <a:t> (</a:t>
            </a:r>
            <a:r>
              <a:rPr lang="es-ES_tradnl" sz="2400" dirty="0" err="1"/>
              <a:t>Yellow</a:t>
            </a:r>
            <a:r>
              <a:rPr lang="es-ES_tradnl" sz="2400" dirty="0"/>
              <a:t> skin)</a:t>
            </a:r>
          </a:p>
          <a:p>
            <a:pPr>
              <a:buFontTx/>
              <a:buChar char="-"/>
            </a:pPr>
            <a:r>
              <a:rPr lang="es-ES_tradnl" sz="2400" dirty="0" err="1"/>
              <a:t>Melanoderms</a:t>
            </a:r>
            <a:r>
              <a:rPr lang="es-ES_tradnl" sz="2400" dirty="0"/>
              <a:t> (</a:t>
            </a:r>
            <a:r>
              <a:rPr lang="es-ES_tradnl" sz="2400" dirty="0" err="1"/>
              <a:t>Dark</a:t>
            </a:r>
            <a:r>
              <a:rPr lang="es-ES_tradnl" sz="2400" dirty="0"/>
              <a:t> skin)</a:t>
            </a:r>
          </a:p>
          <a:p>
            <a:pPr>
              <a:buFontTx/>
              <a:buChar char="-"/>
            </a:pPr>
            <a:endParaRPr lang="es-ES_tradnl" sz="3600" dirty="0"/>
          </a:p>
          <a:p>
            <a:endParaRPr lang="es-ES_tradnl" sz="3600" dirty="0"/>
          </a:p>
          <a:p>
            <a:endParaRPr lang="es-ES_tradnl" sz="3600" dirty="0"/>
          </a:p>
        </p:txBody>
      </p:sp>
      <p:pic>
        <p:nvPicPr>
          <p:cNvPr id="4" name="Shape 123">
            <a:extLst>
              <a:ext uri="{FF2B5EF4-FFF2-40B4-BE49-F238E27FC236}">
                <a16:creationId xmlns:a16="http://schemas.microsoft.com/office/drawing/2014/main" id="{E2A2C5DB-4E1E-4EC4-A10E-DF5E804762AD}"/>
              </a:ext>
            </a:extLst>
          </p:cNvPr>
          <p:cNvPicPr preferRelativeResize="0"/>
          <p:nvPr/>
        </p:nvPicPr>
        <p:blipFill>
          <a:blip r:embed="rId2">
            <a:alphaModFix/>
          </a:blip>
          <a:stretch>
            <a:fillRect/>
          </a:stretch>
        </p:blipFill>
        <p:spPr>
          <a:xfrm>
            <a:off x="8246783" y="3847605"/>
            <a:ext cx="3606140" cy="2725387"/>
          </a:xfrm>
          <a:prstGeom prst="rect">
            <a:avLst/>
          </a:prstGeom>
          <a:noFill/>
          <a:ln>
            <a:noFill/>
          </a:ln>
        </p:spPr>
      </p:pic>
    </p:spTree>
    <p:extLst>
      <p:ext uri="{BB962C8B-B14F-4D97-AF65-F5344CB8AC3E}">
        <p14:creationId xmlns:p14="http://schemas.microsoft.com/office/powerpoint/2010/main" val="2643043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1" end="1"/>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4" end="4"/>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3">
                                            <p:txEl>
                                              <p:pRg st="0" end="0"/>
                                            </p:txEl>
                                          </p:spTgt>
                                        </p:tgtEl>
                                        <p:attrNameLst>
                                          <p:attrName>style.visibility</p:attrName>
                                        </p:attrNameLst>
                                      </p:cBhvr>
                                      <p:to>
                                        <p:strVal val="visible"/>
                                      </p:to>
                                    </p:set>
                                    <p:anim calcmode="lin" valueType="num">
                                      <p:cBhvr additive="base">
                                        <p:cTn id="3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Hair</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Hair</a:t>
            </a:r>
            <a:r>
              <a:rPr lang="es-ES_tradnl" sz="3600" dirty="0"/>
              <a:t> </a:t>
            </a:r>
            <a:r>
              <a:rPr lang="es-ES_tradnl" sz="3600" dirty="0" err="1"/>
              <a:t>forms</a:t>
            </a:r>
            <a:r>
              <a:rPr lang="es-ES_tradnl" sz="3600" dirty="0"/>
              <a:t>: </a:t>
            </a:r>
            <a:r>
              <a:rPr lang="es-ES_tradnl" sz="2400" dirty="0" err="1"/>
              <a:t>Smooth</a:t>
            </a:r>
            <a:r>
              <a:rPr lang="es-ES_tradnl" sz="2400" dirty="0"/>
              <a:t>, </a:t>
            </a:r>
            <a:r>
              <a:rPr lang="es-ES_tradnl" sz="2400" dirty="0" err="1"/>
              <a:t>Wavy</a:t>
            </a:r>
            <a:r>
              <a:rPr lang="es-ES_tradnl" sz="2400" dirty="0"/>
              <a:t>, </a:t>
            </a:r>
            <a:r>
              <a:rPr lang="es-ES_tradnl" sz="2400" dirty="0" err="1"/>
              <a:t>Woolly</a:t>
            </a:r>
            <a:endParaRPr lang="es-ES_tradnl" sz="2400" dirty="0"/>
          </a:p>
          <a:p>
            <a:r>
              <a:rPr lang="es-ES_tradnl" sz="3600" dirty="0" err="1"/>
              <a:t>Hair</a:t>
            </a:r>
            <a:r>
              <a:rPr lang="es-ES_tradnl" sz="3600" dirty="0"/>
              <a:t> </a:t>
            </a:r>
            <a:r>
              <a:rPr lang="es-ES_tradnl" sz="3600" dirty="0" err="1"/>
              <a:t>Colour</a:t>
            </a:r>
            <a:r>
              <a:rPr lang="es-ES_tradnl" sz="3600" dirty="0"/>
              <a:t>: </a:t>
            </a:r>
            <a:r>
              <a:rPr lang="es-ES_tradnl" sz="2400" dirty="0"/>
              <a:t>Black, Brown, </a:t>
            </a:r>
            <a:r>
              <a:rPr lang="es-ES_tradnl" sz="2400" dirty="0" err="1"/>
              <a:t>Blonde</a:t>
            </a:r>
            <a:endParaRPr lang="es-ES_tradnl" sz="2400" dirty="0"/>
          </a:p>
          <a:p>
            <a:pPr marL="0" indent="0">
              <a:buNone/>
            </a:pPr>
            <a:endParaRPr lang="es-ES_tradnl" sz="2400" dirty="0"/>
          </a:p>
          <a:p>
            <a:pPr>
              <a:buFontTx/>
              <a:buChar char="-"/>
            </a:pPr>
            <a:endParaRPr lang="es-ES_tradnl" sz="3600" dirty="0"/>
          </a:p>
          <a:p>
            <a:endParaRPr lang="es-ES_tradnl" sz="3600" dirty="0"/>
          </a:p>
          <a:p>
            <a:pPr marL="0" indent="0">
              <a:buNone/>
            </a:pPr>
            <a:endParaRPr lang="es-ES_tradnl" sz="3600" dirty="0"/>
          </a:p>
        </p:txBody>
      </p:sp>
      <p:pic>
        <p:nvPicPr>
          <p:cNvPr id="1026" name="Picture 2" descr="Image result for different racial hair">
            <a:extLst>
              <a:ext uri="{FF2B5EF4-FFF2-40B4-BE49-F238E27FC236}">
                <a16:creationId xmlns:a16="http://schemas.microsoft.com/office/drawing/2014/main" id="{2BB37A6F-AAD4-43F5-9623-3DCE4963EA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25611" y="3058761"/>
            <a:ext cx="4250253" cy="3141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629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Eye</a:t>
            </a:r>
            <a:endParaRPr lang="es-ES_tradnl" dirty="0"/>
          </a:p>
        </p:txBody>
      </p:sp>
      <p:sp>
        <p:nvSpPr>
          <p:cNvPr id="3" name="Content Placeholder 2"/>
          <p:cNvSpPr>
            <a:spLocks noGrp="1"/>
          </p:cNvSpPr>
          <p:nvPr>
            <p:ph idx="1"/>
          </p:nvPr>
        </p:nvSpPr>
        <p:spPr>
          <a:xfrm>
            <a:off x="439387" y="1514476"/>
            <a:ext cx="7457704" cy="4886324"/>
          </a:xfrm>
        </p:spPr>
        <p:txBody>
          <a:bodyPr>
            <a:noAutofit/>
          </a:bodyPr>
          <a:lstStyle/>
          <a:p>
            <a:r>
              <a:rPr lang="es-ES_tradnl" sz="3600" dirty="0" err="1"/>
              <a:t>Eye</a:t>
            </a:r>
            <a:r>
              <a:rPr lang="es-ES_tradnl" sz="3600" dirty="0"/>
              <a:t> </a:t>
            </a:r>
            <a:r>
              <a:rPr lang="es-ES_tradnl" sz="3600" dirty="0" err="1"/>
              <a:t>folds</a:t>
            </a:r>
            <a:r>
              <a:rPr lang="es-ES_tradnl" sz="3600" dirty="0"/>
              <a:t>: </a:t>
            </a:r>
            <a:r>
              <a:rPr lang="es-ES_tradnl" sz="2400" dirty="0" err="1"/>
              <a:t>Presence</a:t>
            </a:r>
            <a:r>
              <a:rPr lang="es-ES_tradnl" sz="2400" dirty="0"/>
              <a:t> </a:t>
            </a:r>
            <a:r>
              <a:rPr lang="es-ES_tradnl" sz="2400" dirty="0" err="1"/>
              <a:t>or</a:t>
            </a:r>
            <a:r>
              <a:rPr lang="es-ES_tradnl" sz="2400" dirty="0"/>
              <a:t> </a:t>
            </a:r>
            <a:r>
              <a:rPr lang="es-ES_tradnl" sz="2400" dirty="0" err="1"/>
              <a:t>absence</a:t>
            </a:r>
            <a:r>
              <a:rPr lang="es-ES_tradnl" sz="2400" dirty="0"/>
              <a:t> </a:t>
            </a:r>
            <a:r>
              <a:rPr lang="es-ES_tradnl" sz="2400" dirty="0" err="1"/>
              <a:t>of</a:t>
            </a:r>
            <a:r>
              <a:rPr lang="es-ES_tradnl" sz="2400" dirty="0"/>
              <a:t> </a:t>
            </a:r>
            <a:r>
              <a:rPr lang="es-ES_tradnl" sz="2400" dirty="0" err="1"/>
              <a:t>epicanthic</a:t>
            </a:r>
            <a:r>
              <a:rPr lang="es-ES_tradnl" sz="2400" dirty="0"/>
              <a:t> </a:t>
            </a:r>
            <a:r>
              <a:rPr lang="es-ES_tradnl" sz="2400" dirty="0" err="1"/>
              <a:t>fold</a:t>
            </a:r>
            <a:br>
              <a:rPr lang="es-ES_tradnl" sz="3600" dirty="0"/>
            </a:br>
            <a:endParaRPr lang="es-ES_tradnl" sz="3600" dirty="0"/>
          </a:p>
          <a:p>
            <a:r>
              <a:rPr lang="es-ES_tradnl" sz="3600" dirty="0" err="1"/>
              <a:t>Eye</a:t>
            </a:r>
            <a:r>
              <a:rPr lang="es-ES_tradnl" sz="3600" dirty="0"/>
              <a:t> </a:t>
            </a:r>
            <a:r>
              <a:rPr lang="es-ES_tradnl" sz="3600" dirty="0" err="1"/>
              <a:t>Colour</a:t>
            </a:r>
            <a:r>
              <a:rPr lang="es-ES_tradnl" sz="3600" dirty="0"/>
              <a:t>: </a:t>
            </a:r>
            <a:r>
              <a:rPr lang="es-ES_tradnl" sz="2400" dirty="0"/>
              <a:t>Black, Brown, Light </a:t>
            </a:r>
            <a:r>
              <a:rPr lang="es-ES_tradnl" sz="2400" dirty="0" err="1"/>
              <a:t>coloured</a:t>
            </a:r>
            <a:r>
              <a:rPr lang="es-ES_tradnl" sz="2400" dirty="0"/>
              <a:t> (Blue, </a:t>
            </a:r>
            <a:r>
              <a:rPr lang="es-ES_tradnl" sz="2400" dirty="0" err="1"/>
              <a:t>green</a:t>
            </a:r>
            <a:r>
              <a:rPr lang="es-ES_tradnl" sz="2400" dirty="0"/>
              <a:t>)</a:t>
            </a:r>
            <a:br>
              <a:rPr lang="es-ES_tradnl" sz="3600" dirty="0"/>
            </a:br>
            <a:endParaRPr lang="es-ES_tradnl" sz="3600" dirty="0"/>
          </a:p>
          <a:p>
            <a:r>
              <a:rPr lang="es-ES_tradnl" sz="3600" dirty="0" err="1"/>
              <a:t>Eye</a:t>
            </a:r>
            <a:r>
              <a:rPr lang="es-ES_tradnl" sz="3600" dirty="0"/>
              <a:t> </a:t>
            </a:r>
            <a:r>
              <a:rPr lang="es-ES_tradnl" sz="3600" dirty="0" err="1"/>
              <a:t>Shape</a:t>
            </a:r>
            <a:r>
              <a:rPr lang="es-ES_tradnl" sz="3600" dirty="0"/>
              <a:t>: </a:t>
            </a:r>
            <a:r>
              <a:rPr lang="es-ES_tradnl" sz="2400" dirty="0" err="1"/>
              <a:t>Tear</a:t>
            </a:r>
            <a:r>
              <a:rPr lang="es-ES_tradnl" sz="2400" dirty="0"/>
              <a:t> </a:t>
            </a:r>
            <a:r>
              <a:rPr lang="es-ES_tradnl" sz="2400" dirty="0" err="1"/>
              <a:t>drop</a:t>
            </a:r>
            <a:r>
              <a:rPr lang="es-ES_tradnl" sz="2400" dirty="0"/>
              <a:t>, </a:t>
            </a:r>
            <a:r>
              <a:rPr lang="es-ES_tradnl" sz="2400" dirty="0" err="1"/>
              <a:t>Pear</a:t>
            </a:r>
            <a:r>
              <a:rPr lang="es-ES_tradnl" sz="2400" dirty="0"/>
              <a:t>, </a:t>
            </a:r>
            <a:r>
              <a:rPr lang="es-ES_tradnl" sz="2400" dirty="0" err="1"/>
              <a:t>Petal</a:t>
            </a:r>
            <a:r>
              <a:rPr lang="es-ES_tradnl" sz="2400" dirty="0"/>
              <a:t> </a:t>
            </a:r>
            <a:r>
              <a:rPr lang="es-ES_tradnl" sz="2400" dirty="0" err="1"/>
              <a:t>etc</a:t>
            </a:r>
            <a:endParaRPr lang="es-ES_tradnl" sz="2400" dirty="0"/>
          </a:p>
          <a:p>
            <a:pPr marL="0" indent="0">
              <a:buNone/>
            </a:pPr>
            <a:endParaRPr lang="es-ES_tradnl" sz="2400" dirty="0"/>
          </a:p>
          <a:p>
            <a:pPr>
              <a:buFontTx/>
              <a:buChar char="-"/>
            </a:pPr>
            <a:endParaRPr lang="es-ES_tradnl" sz="3600" dirty="0"/>
          </a:p>
          <a:p>
            <a:endParaRPr lang="es-ES_tradnl" sz="3600" dirty="0"/>
          </a:p>
          <a:p>
            <a:endParaRPr lang="es-ES_tradnl" sz="3600" dirty="0"/>
          </a:p>
        </p:txBody>
      </p:sp>
      <p:pic>
        <p:nvPicPr>
          <p:cNvPr id="2050" name="Picture 2" descr="Image result for epicanthic eye fold">
            <a:extLst>
              <a:ext uri="{FF2B5EF4-FFF2-40B4-BE49-F238E27FC236}">
                <a16:creationId xmlns:a16="http://schemas.microsoft.com/office/drawing/2014/main" id="{4630CC83-CE34-41C3-BCDC-71DC048BAD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65226" y="1370208"/>
            <a:ext cx="3723527" cy="2944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51123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Nose</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a:t>Nasal </a:t>
            </a:r>
            <a:r>
              <a:rPr lang="es-ES_tradnl" sz="3600" dirty="0" err="1"/>
              <a:t>roof</a:t>
            </a:r>
            <a:endParaRPr lang="es-ES_tradnl" sz="3600" dirty="0"/>
          </a:p>
          <a:p>
            <a:r>
              <a:rPr lang="es-ES_tradnl" sz="3600" dirty="0"/>
              <a:t>Nasal </a:t>
            </a:r>
            <a:r>
              <a:rPr lang="es-ES_tradnl" sz="3600" dirty="0" err="1"/>
              <a:t>Index</a:t>
            </a:r>
            <a:endParaRPr lang="es-ES_tradnl" sz="3600" dirty="0"/>
          </a:p>
          <a:p>
            <a:r>
              <a:rPr lang="es-ES_tradnl" sz="3600" dirty="0"/>
              <a:t>Nasal bridge</a:t>
            </a:r>
          </a:p>
          <a:p>
            <a:r>
              <a:rPr lang="es-ES_tradnl" sz="3600" dirty="0"/>
              <a:t>Nasal </a:t>
            </a:r>
            <a:r>
              <a:rPr lang="es-ES_tradnl" sz="3600" dirty="0" err="1"/>
              <a:t>tip</a:t>
            </a:r>
            <a:endParaRPr lang="es-ES_tradnl" sz="3600" dirty="0"/>
          </a:p>
          <a:p>
            <a:r>
              <a:rPr lang="es-ES_tradnl" sz="3600" dirty="0"/>
              <a:t>Nasal septum</a:t>
            </a:r>
          </a:p>
          <a:p>
            <a:pPr marL="0" indent="0">
              <a:buNone/>
            </a:pPr>
            <a:endParaRPr lang="es-ES_tradnl" sz="2400" dirty="0"/>
          </a:p>
          <a:p>
            <a:pPr>
              <a:buFontTx/>
              <a:buChar char="-"/>
            </a:pPr>
            <a:endParaRPr lang="es-ES_tradnl" sz="3600" dirty="0"/>
          </a:p>
          <a:p>
            <a:endParaRPr lang="es-ES_tradnl" sz="3600" dirty="0"/>
          </a:p>
          <a:p>
            <a:endParaRPr lang="es-ES_tradnl" sz="3600" dirty="0"/>
          </a:p>
        </p:txBody>
      </p:sp>
      <p:pic>
        <p:nvPicPr>
          <p:cNvPr id="3074" name="Picture 2" descr="Image result for racial noses">
            <a:extLst>
              <a:ext uri="{FF2B5EF4-FFF2-40B4-BE49-F238E27FC236}">
                <a16:creationId xmlns:a16="http://schemas.microsoft.com/office/drawing/2014/main" id="{5FE9DAB4-43A4-4447-ADEF-C79D2F5D062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57082" y="1365663"/>
            <a:ext cx="5195531" cy="34573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5058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Lips</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Thin</a:t>
            </a:r>
            <a:endParaRPr lang="es-ES_tradnl" sz="3600" dirty="0"/>
          </a:p>
          <a:p>
            <a:r>
              <a:rPr lang="es-ES_tradnl" sz="3600" dirty="0"/>
              <a:t>Medium</a:t>
            </a:r>
          </a:p>
          <a:p>
            <a:r>
              <a:rPr lang="es-ES_tradnl" sz="3600" dirty="0" err="1"/>
              <a:t>Thick</a:t>
            </a:r>
            <a:endParaRPr lang="es-ES_tradnl" sz="3600" dirty="0"/>
          </a:p>
          <a:p>
            <a:r>
              <a:rPr lang="es-ES_tradnl" sz="3600" dirty="0" err="1"/>
              <a:t>Volumnous</a:t>
            </a:r>
            <a:r>
              <a:rPr lang="es-ES_tradnl" sz="3600" dirty="0"/>
              <a:t> </a:t>
            </a:r>
          </a:p>
          <a:p>
            <a:pPr marL="0" indent="0">
              <a:buNone/>
            </a:pPr>
            <a:endParaRPr lang="es-ES_tradnl" sz="2400" dirty="0"/>
          </a:p>
          <a:p>
            <a:pPr marL="0" indent="0">
              <a:buNone/>
            </a:pPr>
            <a:endParaRPr lang="es-ES_tradnl" sz="3600" dirty="0"/>
          </a:p>
          <a:p>
            <a:endParaRPr lang="es-ES_tradnl" sz="3600" dirty="0"/>
          </a:p>
          <a:p>
            <a:endParaRPr lang="es-ES_tradnl" sz="3600" dirty="0"/>
          </a:p>
        </p:txBody>
      </p:sp>
      <p:pic>
        <p:nvPicPr>
          <p:cNvPr id="4098" name="Picture 2" descr="Image result for lips">
            <a:extLst>
              <a:ext uri="{FF2B5EF4-FFF2-40B4-BE49-F238E27FC236}">
                <a16:creationId xmlns:a16="http://schemas.microsoft.com/office/drawing/2014/main" id="{E0FAE980-D744-48EE-B77C-1F36F1EA753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656980"/>
            <a:ext cx="4440196" cy="29860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7108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Head </a:t>
            </a:r>
            <a:r>
              <a:rPr lang="es-ES_tradnl" dirty="0" err="1"/>
              <a:t>form</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Cephalic</a:t>
            </a:r>
            <a:r>
              <a:rPr lang="es-ES_tradnl" sz="3600" dirty="0"/>
              <a:t> </a:t>
            </a:r>
            <a:r>
              <a:rPr lang="es-ES_tradnl" sz="3600" dirty="0" err="1"/>
              <a:t>Index</a:t>
            </a:r>
            <a:endParaRPr lang="es-ES_tradnl" sz="3600" dirty="0"/>
          </a:p>
          <a:p>
            <a:pPr marL="0" indent="0">
              <a:buNone/>
            </a:pPr>
            <a:endParaRPr lang="es-ES_tradnl" sz="2400" dirty="0"/>
          </a:p>
          <a:p>
            <a:pPr marL="0" indent="0">
              <a:buNone/>
            </a:pPr>
            <a:endParaRPr lang="es-ES_tradnl" sz="3600" dirty="0"/>
          </a:p>
          <a:p>
            <a:endParaRPr lang="es-ES_tradnl" sz="3600" dirty="0"/>
          </a:p>
          <a:p>
            <a:endParaRPr lang="es-ES_tradnl" sz="3600" dirty="0"/>
          </a:p>
        </p:txBody>
      </p:sp>
      <p:pic>
        <p:nvPicPr>
          <p:cNvPr id="5122" name="Picture 2" descr="Image result for cephalic index">
            <a:extLst>
              <a:ext uri="{FF2B5EF4-FFF2-40B4-BE49-F238E27FC236}">
                <a16:creationId xmlns:a16="http://schemas.microsoft.com/office/drawing/2014/main" id="{489C1426-3742-4732-8EEF-3EF74C65CB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1787" y="2357011"/>
            <a:ext cx="4898634" cy="3420764"/>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head shapes of different races">
            <a:extLst>
              <a:ext uri="{FF2B5EF4-FFF2-40B4-BE49-F238E27FC236}">
                <a16:creationId xmlns:a16="http://schemas.microsoft.com/office/drawing/2014/main" id="{B8FE90A5-B8E9-4401-80E7-4494E3353F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217902"/>
            <a:ext cx="6016150" cy="34794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787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Stature</a:t>
            </a:r>
            <a:endParaRPr lang="es-ES_tradnl" dirty="0"/>
          </a:p>
        </p:txBody>
      </p:sp>
      <p:sp>
        <p:nvSpPr>
          <p:cNvPr id="3" name="Content Placeholder 2"/>
          <p:cNvSpPr>
            <a:spLocks noGrp="1"/>
          </p:cNvSpPr>
          <p:nvPr>
            <p:ph idx="1"/>
          </p:nvPr>
        </p:nvSpPr>
        <p:spPr>
          <a:xfrm>
            <a:off x="439387" y="1514476"/>
            <a:ext cx="11317184" cy="4886324"/>
          </a:xfrm>
        </p:spPr>
        <p:txBody>
          <a:bodyPr>
            <a:noAutofit/>
          </a:bodyPr>
          <a:lstStyle/>
          <a:p>
            <a:r>
              <a:rPr lang="es-ES_tradnl" sz="3600" dirty="0" err="1"/>
              <a:t>Height</a:t>
            </a:r>
            <a:br>
              <a:rPr lang="es-ES_tradnl" sz="3600" dirty="0"/>
            </a:br>
            <a:endParaRPr lang="es-ES_tradnl" sz="3600" dirty="0"/>
          </a:p>
          <a:p>
            <a:r>
              <a:rPr lang="es-ES_tradnl" sz="3600" dirty="0" err="1"/>
              <a:t>Body</a:t>
            </a:r>
            <a:r>
              <a:rPr lang="es-ES_tradnl" sz="3600" dirty="0"/>
              <a:t> </a:t>
            </a:r>
            <a:r>
              <a:rPr lang="es-ES_tradnl" sz="3600" dirty="0" err="1"/>
              <a:t>Mass</a:t>
            </a:r>
            <a:r>
              <a:rPr lang="es-ES_tradnl" sz="3600" dirty="0"/>
              <a:t> </a:t>
            </a:r>
            <a:r>
              <a:rPr lang="es-ES_tradnl" sz="3600" dirty="0" err="1"/>
              <a:t>Index</a:t>
            </a:r>
            <a:endParaRPr lang="es-ES_tradnl" sz="3600" dirty="0"/>
          </a:p>
          <a:p>
            <a:pPr marL="0" indent="0">
              <a:buNone/>
            </a:pPr>
            <a:endParaRPr lang="es-ES_tradnl" sz="2400" dirty="0"/>
          </a:p>
          <a:p>
            <a:pPr marL="0" indent="0">
              <a:buNone/>
            </a:pPr>
            <a:endParaRPr lang="es-ES_tradnl" sz="3600" dirty="0"/>
          </a:p>
          <a:p>
            <a:pPr marL="0" indent="0">
              <a:buNone/>
            </a:pPr>
            <a:endParaRPr lang="es-ES_tradnl" sz="3600" dirty="0"/>
          </a:p>
          <a:p>
            <a:endParaRPr lang="es-ES_tradnl" sz="3600" dirty="0"/>
          </a:p>
        </p:txBody>
      </p:sp>
      <p:pic>
        <p:nvPicPr>
          <p:cNvPr id="6146" name="Picture 2" descr="Image result for height of different races">
            <a:extLst>
              <a:ext uri="{FF2B5EF4-FFF2-40B4-BE49-F238E27FC236}">
                <a16:creationId xmlns:a16="http://schemas.microsoft.com/office/drawing/2014/main" id="{5C500AAD-0026-434C-A4B0-887D0660B5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0220" y="2031055"/>
            <a:ext cx="5083521" cy="34064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4828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552731"/>
            <a:ext cx="9404723" cy="961745"/>
          </a:xfrm>
        </p:spPr>
        <p:txBody>
          <a:bodyPr/>
          <a:lstStyle/>
          <a:p>
            <a:pPr algn="ctr"/>
            <a:r>
              <a:rPr lang="es-ES_tradnl" dirty="0" err="1"/>
              <a:t>Race</a:t>
            </a:r>
            <a:r>
              <a:rPr lang="es-ES_tradnl" dirty="0"/>
              <a:t>: </a:t>
            </a:r>
            <a:r>
              <a:rPr lang="es-ES_tradnl" dirty="0" err="1"/>
              <a:t>Other</a:t>
            </a:r>
            <a:r>
              <a:rPr lang="es-ES_tradnl" dirty="0"/>
              <a:t> </a:t>
            </a:r>
            <a:r>
              <a:rPr lang="es-ES_tradnl" dirty="0" err="1"/>
              <a:t>features</a:t>
            </a:r>
            <a:endParaRPr lang="es-ES_tradnl" dirty="0"/>
          </a:p>
        </p:txBody>
      </p:sp>
      <p:sp>
        <p:nvSpPr>
          <p:cNvPr id="3" name="Content Placeholder 2"/>
          <p:cNvSpPr>
            <a:spLocks noGrp="1"/>
          </p:cNvSpPr>
          <p:nvPr>
            <p:ph idx="1"/>
          </p:nvPr>
        </p:nvSpPr>
        <p:spPr>
          <a:xfrm>
            <a:off x="439386" y="1271974"/>
            <a:ext cx="18493222" cy="5128826"/>
          </a:xfrm>
        </p:spPr>
        <p:txBody>
          <a:bodyPr>
            <a:noAutofit/>
          </a:bodyPr>
          <a:lstStyle/>
          <a:p>
            <a:r>
              <a:rPr lang="es-ES_tradnl" sz="3600" dirty="0" err="1"/>
              <a:t>Prognathism</a:t>
            </a:r>
            <a:r>
              <a:rPr lang="es-ES_tradnl" sz="3600" dirty="0"/>
              <a:t> </a:t>
            </a:r>
            <a:br>
              <a:rPr lang="es-ES_tradnl" sz="3600" dirty="0"/>
            </a:br>
            <a:endParaRPr lang="es-ES_tradnl" sz="3600" dirty="0"/>
          </a:p>
          <a:p>
            <a:endParaRPr lang="es-ES_tradnl" sz="3600" dirty="0"/>
          </a:p>
          <a:p>
            <a:endParaRPr lang="es-ES_tradnl" sz="3600" dirty="0"/>
          </a:p>
          <a:p>
            <a:endParaRPr lang="es-ES_tradnl" sz="3600" dirty="0"/>
          </a:p>
          <a:p>
            <a:r>
              <a:rPr lang="es-ES_tradnl" sz="3600" dirty="0" err="1"/>
              <a:t>Steatopygia</a:t>
            </a:r>
            <a:r>
              <a:rPr lang="es-ES_tradnl" sz="3600" dirty="0"/>
              <a:t> </a:t>
            </a:r>
          </a:p>
          <a:p>
            <a:pPr marL="0" indent="0">
              <a:buNone/>
            </a:pPr>
            <a:endParaRPr lang="es-ES_tradnl" sz="2400" dirty="0"/>
          </a:p>
          <a:p>
            <a:pPr marL="0" indent="0">
              <a:buNone/>
            </a:pPr>
            <a:endParaRPr lang="es-ES_tradnl" sz="3600" dirty="0"/>
          </a:p>
          <a:p>
            <a:endParaRPr lang="es-ES_tradnl" sz="3600" dirty="0"/>
          </a:p>
          <a:p>
            <a:endParaRPr lang="es-ES_tradnl" sz="3600" dirty="0"/>
          </a:p>
        </p:txBody>
      </p:sp>
      <p:pic>
        <p:nvPicPr>
          <p:cNvPr id="7170" name="Picture 2" descr="Image result for Prognathism">
            <a:extLst>
              <a:ext uri="{FF2B5EF4-FFF2-40B4-BE49-F238E27FC236}">
                <a16:creationId xmlns:a16="http://schemas.microsoft.com/office/drawing/2014/main" id="{7F346FCD-FFCF-42F8-97DF-F3A01A28D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50569" y="1227800"/>
            <a:ext cx="3502045" cy="2729837"/>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mage result for Stetopeagea">
            <a:extLst>
              <a:ext uri="{FF2B5EF4-FFF2-40B4-BE49-F238E27FC236}">
                <a16:creationId xmlns:a16="http://schemas.microsoft.com/office/drawing/2014/main" id="{C8FF76E1-F32A-44C0-98DF-5D53A545E78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99988" y="3037220"/>
            <a:ext cx="3578920" cy="34077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50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207" y="198782"/>
            <a:ext cx="11181454" cy="1400530"/>
          </a:xfrm>
        </p:spPr>
        <p:txBody>
          <a:bodyPr/>
          <a:lstStyle/>
          <a:p>
            <a:pPr algn="ctr"/>
            <a:r>
              <a:rPr lang="es-ES_tradnl" dirty="0" err="1"/>
              <a:t>Race</a:t>
            </a:r>
            <a:r>
              <a:rPr lang="es-ES_tradnl" dirty="0"/>
              <a:t>: </a:t>
            </a:r>
            <a:br>
              <a:rPr lang="es-ES_tradnl" dirty="0"/>
            </a:br>
            <a:br>
              <a:rPr lang="es-ES_tradnl" dirty="0"/>
            </a:br>
            <a:r>
              <a:rPr lang="es-ES_tradnl" dirty="0"/>
              <a:t>Social </a:t>
            </a:r>
            <a:r>
              <a:rPr lang="es-ES_tradnl" dirty="0" err="1"/>
              <a:t>or</a:t>
            </a:r>
            <a:r>
              <a:rPr lang="es-ES_tradnl" dirty="0"/>
              <a:t> </a:t>
            </a:r>
            <a:r>
              <a:rPr lang="es-ES_tradnl" dirty="0" err="1"/>
              <a:t>biological</a:t>
            </a:r>
            <a:r>
              <a:rPr lang="es-ES_tradnl" dirty="0"/>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23771" y="2675608"/>
            <a:ext cx="3106095" cy="292954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4994" y="2574939"/>
            <a:ext cx="3127114" cy="3130882"/>
          </a:xfrm>
          <a:prstGeom prst="rect">
            <a:avLst/>
          </a:prstGeom>
        </p:spPr>
      </p:pic>
    </p:spTree>
    <p:extLst>
      <p:ext uri="{BB962C8B-B14F-4D97-AF65-F5344CB8AC3E}">
        <p14:creationId xmlns:p14="http://schemas.microsoft.com/office/powerpoint/2010/main" val="2100165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par>
                                <p:cTn id="11" presetID="31" presetClass="entr" presetSubtype="0" fill="hold" nodeType="with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Is</a:t>
            </a:r>
            <a:r>
              <a:rPr lang="es-ES_tradnl" dirty="0"/>
              <a:t> </a:t>
            </a:r>
            <a:r>
              <a:rPr lang="es-ES_tradnl" dirty="0" err="1"/>
              <a:t>race</a:t>
            </a:r>
            <a:r>
              <a:rPr lang="es-ES_tradnl" dirty="0"/>
              <a:t> </a:t>
            </a:r>
            <a:r>
              <a:rPr lang="es-ES_tradnl" dirty="0" err="1"/>
              <a:t>important</a:t>
            </a:r>
            <a:r>
              <a:rPr lang="es-ES_tradnl" dirty="0"/>
              <a:t>?</a:t>
            </a:r>
          </a:p>
        </p:txBody>
      </p:sp>
      <p:sp>
        <p:nvSpPr>
          <p:cNvPr id="3" name="Content Placeholder 2"/>
          <p:cNvSpPr>
            <a:spLocks noGrp="1"/>
          </p:cNvSpPr>
          <p:nvPr>
            <p:ph idx="1"/>
          </p:nvPr>
        </p:nvSpPr>
        <p:spPr>
          <a:xfrm>
            <a:off x="499154" y="1583873"/>
            <a:ext cx="11159445" cy="4664528"/>
          </a:xfrm>
        </p:spPr>
        <p:txBody>
          <a:bodyPr>
            <a:noAutofit/>
          </a:bodyPr>
          <a:lstStyle/>
          <a:p>
            <a:r>
              <a:rPr lang="en-US" sz="2600" dirty="0"/>
              <a:t>Amanda Williams, Lecturer in Psychology of Education at the University of Bristol, discusses the importance of talking to children about race - and why taking a "</a:t>
            </a:r>
            <a:r>
              <a:rPr lang="en-US" sz="2600" dirty="0" err="1"/>
              <a:t>colourblind</a:t>
            </a:r>
            <a:r>
              <a:rPr lang="en-US" sz="2600" dirty="0"/>
              <a:t>" approach is not the best way to promote equality and reduce racial prejudice.</a:t>
            </a:r>
          </a:p>
          <a:p>
            <a:r>
              <a:rPr lang="en-US" sz="2600" dirty="0"/>
              <a:t>Children start to identify different facial and body forms early on in their lives.</a:t>
            </a:r>
          </a:p>
          <a:p>
            <a:r>
              <a:rPr lang="en-US" sz="2600" dirty="0"/>
              <a:t>Instead of nullifying the differences, our education system to teach that differences are not necessarily bad or should be feared!</a:t>
            </a:r>
          </a:p>
          <a:p>
            <a:r>
              <a:rPr lang="en-US" sz="2600" b="1" dirty="0"/>
              <a:t>Seeing “races” cannot be termed “racist”.</a:t>
            </a:r>
            <a:br>
              <a:rPr lang="en-US" sz="2400" dirty="0"/>
            </a:br>
            <a:endParaRPr lang="es-ES_tradnl" sz="2400" dirty="0"/>
          </a:p>
        </p:txBody>
      </p:sp>
    </p:spTree>
    <p:extLst>
      <p:ext uri="{BB962C8B-B14F-4D97-AF65-F5344CB8AC3E}">
        <p14:creationId xmlns:p14="http://schemas.microsoft.com/office/powerpoint/2010/main" val="2005044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3" end="3"/>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Is</a:t>
            </a:r>
            <a:r>
              <a:rPr lang="es-ES_tradnl" dirty="0"/>
              <a:t> </a:t>
            </a:r>
            <a:r>
              <a:rPr lang="es-ES_tradnl" dirty="0" err="1"/>
              <a:t>race</a:t>
            </a:r>
            <a:r>
              <a:rPr lang="es-ES_tradnl" dirty="0"/>
              <a:t> </a:t>
            </a:r>
            <a:r>
              <a:rPr lang="es-ES_tradnl" dirty="0" err="1"/>
              <a:t>important</a:t>
            </a:r>
            <a:r>
              <a:rPr lang="es-ES_tradnl" dirty="0"/>
              <a:t>?</a:t>
            </a:r>
          </a:p>
        </p:txBody>
      </p:sp>
      <p:sp>
        <p:nvSpPr>
          <p:cNvPr id="3" name="Content Placeholder 2"/>
          <p:cNvSpPr>
            <a:spLocks noGrp="1"/>
          </p:cNvSpPr>
          <p:nvPr>
            <p:ph idx="1"/>
          </p:nvPr>
        </p:nvSpPr>
        <p:spPr>
          <a:xfrm>
            <a:off x="499154" y="1583873"/>
            <a:ext cx="11197545" cy="4750252"/>
          </a:xfrm>
        </p:spPr>
        <p:txBody>
          <a:bodyPr>
            <a:noAutofit/>
          </a:bodyPr>
          <a:lstStyle/>
          <a:p>
            <a:r>
              <a:rPr lang="en-US" sz="2600" dirty="0"/>
              <a:t>There is no denying that differences in between individuals and between communities exist. </a:t>
            </a:r>
          </a:p>
          <a:p>
            <a:r>
              <a:rPr lang="en-US" sz="2600" dirty="0"/>
              <a:t>And it may not be the worst idea to talk about it, however, the danger is in </a:t>
            </a:r>
            <a:r>
              <a:rPr lang="en-US" sz="2600" b="1" u="sng" dirty="0"/>
              <a:t>discrimination.</a:t>
            </a:r>
            <a:r>
              <a:rPr lang="en-US" sz="2600" dirty="0"/>
              <a:t> </a:t>
            </a:r>
          </a:p>
          <a:p>
            <a:r>
              <a:rPr lang="en-US" sz="2400" dirty="0"/>
              <a:t>The anxiety and discomfort that surrounds this topic needs to be addressed.</a:t>
            </a:r>
          </a:p>
          <a:p>
            <a:r>
              <a:rPr lang="en-US" sz="2400" dirty="0" err="1"/>
              <a:t>Naturalised</a:t>
            </a:r>
            <a:r>
              <a:rPr lang="en-US" sz="2400" dirty="0"/>
              <a:t> human differences.</a:t>
            </a:r>
          </a:p>
          <a:p>
            <a:r>
              <a:rPr lang="en-US" sz="2400" dirty="0"/>
              <a:t>Powerful template to study several other socio-cultural constructs.</a:t>
            </a:r>
            <a:br>
              <a:rPr lang="en-US" sz="2400" dirty="0"/>
            </a:br>
            <a:endParaRPr lang="es-ES_tradnl" sz="2400" dirty="0"/>
          </a:p>
        </p:txBody>
      </p:sp>
    </p:spTree>
    <p:extLst>
      <p:ext uri="{BB962C8B-B14F-4D97-AF65-F5344CB8AC3E}">
        <p14:creationId xmlns:p14="http://schemas.microsoft.com/office/powerpoint/2010/main" val="3854822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How</a:t>
            </a:r>
            <a:r>
              <a:rPr lang="es-ES_tradnl" dirty="0"/>
              <a:t> </a:t>
            </a:r>
            <a:r>
              <a:rPr lang="es-ES_tradnl" dirty="0" err="1"/>
              <a:t>does</a:t>
            </a:r>
            <a:r>
              <a:rPr lang="es-ES_tradnl" dirty="0"/>
              <a:t> </a:t>
            </a:r>
            <a:r>
              <a:rPr lang="es-ES_tradnl" dirty="0" err="1"/>
              <a:t>Anthro</a:t>
            </a:r>
            <a:r>
              <a:rPr lang="es-ES_tradnl" dirty="0"/>
              <a:t> </a:t>
            </a:r>
            <a:r>
              <a:rPr lang="es-ES_tradnl" dirty="0" err="1"/>
              <a:t>help</a:t>
            </a:r>
            <a:r>
              <a:rPr lang="es-ES_tradnl" dirty="0"/>
              <a:t> </a:t>
            </a:r>
            <a:r>
              <a:rPr lang="es-ES_tradnl" dirty="0" err="1"/>
              <a:t>to</a:t>
            </a:r>
            <a:r>
              <a:rPr lang="es-ES_tradnl" dirty="0"/>
              <a:t> </a:t>
            </a:r>
            <a:r>
              <a:rPr lang="es-ES_tradnl" dirty="0" err="1"/>
              <a:t>understand</a:t>
            </a:r>
            <a:r>
              <a:rPr lang="es-ES_tradnl" dirty="0"/>
              <a:t> </a:t>
            </a:r>
            <a:r>
              <a:rPr lang="es-ES_tradnl" dirty="0" err="1"/>
              <a:t>Race</a:t>
            </a:r>
            <a:r>
              <a:rPr lang="es-ES_tradnl" dirty="0"/>
              <a:t>?</a:t>
            </a:r>
          </a:p>
        </p:txBody>
      </p:sp>
      <p:sp>
        <p:nvSpPr>
          <p:cNvPr id="3" name="Content Placeholder 2"/>
          <p:cNvSpPr>
            <a:spLocks noGrp="1"/>
          </p:cNvSpPr>
          <p:nvPr>
            <p:ph idx="1"/>
          </p:nvPr>
        </p:nvSpPr>
        <p:spPr>
          <a:xfrm>
            <a:off x="430552" y="1695804"/>
            <a:ext cx="11159445" cy="4664528"/>
          </a:xfrm>
        </p:spPr>
        <p:txBody>
          <a:bodyPr>
            <a:noAutofit/>
          </a:bodyPr>
          <a:lstStyle/>
          <a:p>
            <a:r>
              <a:rPr lang="en-US" sz="2400" dirty="0"/>
              <a:t>Anthropology of Race confronts the problem of knowing race and the challenge of formulating an effective rejoinder both to new arguments and data about race and to the intense desire to know something substantive about why and how it matters.</a:t>
            </a:r>
          </a:p>
          <a:p>
            <a:r>
              <a:rPr lang="en-US" sz="2400" dirty="0"/>
              <a:t>This undertaking confronts a larger problem: understanding race is predicated upon resolving deep uncertainties about the relative power and import of biology, genes, and culture. </a:t>
            </a:r>
          </a:p>
          <a:p>
            <a:r>
              <a:rPr lang="en-US" sz="2400" dirty="0"/>
              <a:t>Competing knowledge claims about the reality of race typically derive from contrasting appeals.</a:t>
            </a:r>
          </a:p>
          <a:p>
            <a:r>
              <a:rPr lang="en-US" sz="2400" dirty="0"/>
              <a:t>The most common approaches are: </a:t>
            </a:r>
            <a:r>
              <a:rPr lang="en-US" sz="2400" b="1" u="sng" dirty="0"/>
              <a:t>scientific accounts, historical narratives, and political arguments</a:t>
            </a:r>
            <a:r>
              <a:rPr lang="en-US" sz="2400" dirty="0"/>
              <a:t>.</a:t>
            </a:r>
            <a:br>
              <a:rPr lang="en-US" sz="2400" dirty="0"/>
            </a:br>
            <a:endParaRPr lang="es-ES_tradnl" sz="2400" dirty="0"/>
          </a:p>
        </p:txBody>
      </p:sp>
    </p:spTree>
    <p:extLst>
      <p:ext uri="{BB962C8B-B14F-4D97-AF65-F5344CB8AC3E}">
        <p14:creationId xmlns:p14="http://schemas.microsoft.com/office/powerpoint/2010/main" val="18870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How</a:t>
            </a:r>
            <a:r>
              <a:rPr lang="es-ES_tradnl" dirty="0"/>
              <a:t> </a:t>
            </a:r>
            <a:r>
              <a:rPr lang="es-ES_tradnl" dirty="0" err="1"/>
              <a:t>does</a:t>
            </a:r>
            <a:r>
              <a:rPr lang="es-ES_tradnl" dirty="0"/>
              <a:t> </a:t>
            </a:r>
            <a:r>
              <a:rPr lang="es-ES_tradnl" dirty="0" err="1"/>
              <a:t>Anthro</a:t>
            </a:r>
            <a:r>
              <a:rPr lang="es-ES_tradnl" dirty="0"/>
              <a:t> </a:t>
            </a:r>
            <a:r>
              <a:rPr lang="es-ES_tradnl" dirty="0" err="1"/>
              <a:t>help</a:t>
            </a:r>
            <a:r>
              <a:rPr lang="es-ES_tradnl" dirty="0"/>
              <a:t> </a:t>
            </a:r>
            <a:r>
              <a:rPr lang="es-ES_tradnl" dirty="0" err="1"/>
              <a:t>to</a:t>
            </a:r>
            <a:r>
              <a:rPr lang="es-ES_tradnl" dirty="0"/>
              <a:t> </a:t>
            </a:r>
            <a:r>
              <a:rPr lang="es-ES_tradnl" dirty="0" err="1"/>
              <a:t>understand</a:t>
            </a:r>
            <a:r>
              <a:rPr lang="es-ES_tradnl" dirty="0"/>
              <a:t> </a:t>
            </a:r>
            <a:r>
              <a:rPr lang="es-ES_tradnl" dirty="0" err="1"/>
              <a:t>Race</a:t>
            </a:r>
            <a:r>
              <a:rPr lang="es-ES_tradnl" dirty="0"/>
              <a:t>?</a:t>
            </a:r>
          </a:p>
        </p:txBody>
      </p:sp>
      <p:sp>
        <p:nvSpPr>
          <p:cNvPr id="3" name="Content Placeholder 2"/>
          <p:cNvSpPr>
            <a:spLocks noGrp="1"/>
          </p:cNvSpPr>
          <p:nvPr>
            <p:ph idx="1"/>
          </p:nvPr>
        </p:nvSpPr>
        <p:spPr>
          <a:xfrm>
            <a:off x="430552" y="1695804"/>
            <a:ext cx="11159445" cy="4664528"/>
          </a:xfrm>
        </p:spPr>
        <p:txBody>
          <a:bodyPr>
            <a:noAutofit/>
          </a:bodyPr>
          <a:lstStyle/>
          <a:p>
            <a:r>
              <a:rPr lang="en-US" sz="2600" dirty="0"/>
              <a:t>Anthropology of Race offers a “Biocultural approach”</a:t>
            </a:r>
          </a:p>
          <a:p>
            <a:r>
              <a:rPr lang="en-US" sz="2600" dirty="0"/>
              <a:t>Paul </a:t>
            </a:r>
            <a:r>
              <a:rPr lang="en-US" sz="2600" dirty="0" err="1"/>
              <a:t>Rabinow</a:t>
            </a:r>
            <a:r>
              <a:rPr lang="en-US" sz="2600" dirty="0"/>
              <a:t> (1996) coined the term “biosocial”- He said that biological processes can be redesigned by social values and practices. </a:t>
            </a:r>
          </a:p>
          <a:p>
            <a:r>
              <a:rPr lang="en-US" sz="2600" dirty="0"/>
              <a:t>John Hartigan, inspired by </a:t>
            </a:r>
            <a:r>
              <a:rPr lang="en-US" sz="2600" dirty="0" err="1"/>
              <a:t>Rabinow</a:t>
            </a:r>
            <a:r>
              <a:rPr lang="en-US" sz="2600" dirty="0"/>
              <a:t>, says Race is a </a:t>
            </a:r>
            <a:r>
              <a:rPr lang="en-US" sz="2600" dirty="0">
                <a:solidFill>
                  <a:srgbClr val="FF0000"/>
                </a:solidFill>
              </a:rPr>
              <a:t>biosocial construct.</a:t>
            </a:r>
          </a:p>
          <a:p>
            <a:r>
              <a:rPr lang="es-ES_tradnl" sz="2600" dirty="0"/>
              <a:t>Biosocial </a:t>
            </a:r>
            <a:r>
              <a:rPr lang="es-ES_tradnl" sz="2600" dirty="0" err="1"/>
              <a:t>paves</a:t>
            </a:r>
            <a:r>
              <a:rPr lang="es-ES_tradnl" sz="2600" dirty="0"/>
              <a:t> </a:t>
            </a:r>
            <a:r>
              <a:rPr lang="es-ES_tradnl" sz="2600" dirty="0" err="1"/>
              <a:t>the</a:t>
            </a:r>
            <a:r>
              <a:rPr lang="es-ES_tradnl" sz="2600" dirty="0"/>
              <a:t> </a:t>
            </a:r>
            <a:r>
              <a:rPr lang="es-ES_tradnl" sz="2600" dirty="0" err="1"/>
              <a:t>way</a:t>
            </a:r>
            <a:r>
              <a:rPr lang="es-ES_tradnl" sz="2600" dirty="0"/>
              <a:t> </a:t>
            </a:r>
            <a:r>
              <a:rPr lang="es-ES_tradnl" sz="2600" dirty="0" err="1"/>
              <a:t>for</a:t>
            </a:r>
            <a:r>
              <a:rPr lang="es-ES_tradnl" sz="2600" dirty="0"/>
              <a:t> </a:t>
            </a:r>
            <a:r>
              <a:rPr lang="es-ES_tradnl" sz="2600" dirty="0" err="1"/>
              <a:t>greater</a:t>
            </a:r>
            <a:r>
              <a:rPr lang="es-ES_tradnl" sz="2600" dirty="0"/>
              <a:t> </a:t>
            </a:r>
            <a:r>
              <a:rPr lang="es-ES_tradnl" sz="2600" dirty="0" err="1"/>
              <a:t>interpretation</a:t>
            </a:r>
            <a:r>
              <a:rPr lang="es-ES_tradnl" sz="2600" dirty="0"/>
              <a:t>, and </a:t>
            </a:r>
            <a:r>
              <a:rPr lang="es-ES_tradnl" sz="2600" dirty="0" err="1"/>
              <a:t>was</a:t>
            </a:r>
            <a:r>
              <a:rPr lang="es-ES_tradnl" sz="2600" dirty="0"/>
              <a:t> open </a:t>
            </a:r>
            <a:r>
              <a:rPr lang="es-ES_tradnl" sz="2600" dirty="0" err="1"/>
              <a:t>to</a:t>
            </a:r>
            <a:r>
              <a:rPr lang="es-ES_tradnl" sz="2600" dirty="0"/>
              <a:t> </a:t>
            </a:r>
            <a:r>
              <a:rPr lang="es-ES_tradnl" sz="2600" dirty="0" err="1"/>
              <a:t>both</a:t>
            </a:r>
            <a:r>
              <a:rPr lang="es-ES_tradnl" sz="2600" dirty="0"/>
              <a:t> </a:t>
            </a:r>
            <a:r>
              <a:rPr lang="es-ES_tradnl" sz="2600" dirty="0" err="1"/>
              <a:t>Biology</a:t>
            </a:r>
            <a:r>
              <a:rPr lang="es-ES_tradnl" sz="2600" dirty="0"/>
              <a:t> </a:t>
            </a:r>
            <a:r>
              <a:rPr lang="es-ES_tradnl" sz="2600" dirty="0" err="1"/>
              <a:t>over</a:t>
            </a:r>
            <a:r>
              <a:rPr lang="es-ES_tradnl" sz="2600" dirty="0"/>
              <a:t> social and social </a:t>
            </a:r>
            <a:r>
              <a:rPr lang="es-ES_tradnl" sz="2600" dirty="0" err="1"/>
              <a:t>over</a:t>
            </a:r>
            <a:r>
              <a:rPr lang="es-ES_tradnl" sz="2600" dirty="0"/>
              <a:t> </a:t>
            </a:r>
            <a:r>
              <a:rPr lang="es-ES_tradnl" sz="2600" dirty="0" err="1"/>
              <a:t>Biology</a:t>
            </a:r>
            <a:r>
              <a:rPr lang="es-ES_tradnl" sz="2600" dirty="0"/>
              <a:t> </a:t>
            </a:r>
            <a:r>
              <a:rPr lang="es-ES_tradnl" sz="2600" dirty="0" err="1"/>
              <a:t>aspect</a:t>
            </a:r>
            <a:r>
              <a:rPr lang="es-ES_tradnl" sz="2600" dirty="0"/>
              <a:t> </a:t>
            </a:r>
            <a:r>
              <a:rPr lang="es-ES_tradnl" sz="2600" dirty="0" err="1"/>
              <a:t>of</a:t>
            </a:r>
            <a:r>
              <a:rPr lang="es-ES_tradnl" sz="2600" dirty="0"/>
              <a:t> </a:t>
            </a:r>
            <a:r>
              <a:rPr lang="es-ES_tradnl" sz="2600" dirty="0" err="1"/>
              <a:t>race</a:t>
            </a:r>
            <a:r>
              <a:rPr lang="es-ES_tradnl" sz="2600" dirty="0"/>
              <a:t>.</a:t>
            </a:r>
          </a:p>
          <a:p>
            <a:r>
              <a:rPr lang="es-ES_tradnl" sz="2600" dirty="0" err="1"/>
              <a:t>Anthropology</a:t>
            </a:r>
            <a:r>
              <a:rPr lang="es-ES_tradnl" sz="2600" dirty="0"/>
              <a:t> </a:t>
            </a:r>
            <a:r>
              <a:rPr lang="es-ES_tradnl" sz="2600" dirty="0" err="1"/>
              <a:t>enables</a:t>
            </a:r>
            <a:r>
              <a:rPr lang="es-ES_tradnl" sz="2600" dirty="0"/>
              <a:t> </a:t>
            </a:r>
            <a:r>
              <a:rPr lang="es-ES_tradnl" sz="2600" dirty="0" err="1"/>
              <a:t>us</a:t>
            </a:r>
            <a:r>
              <a:rPr lang="es-ES_tradnl" sz="2600" dirty="0"/>
              <a:t> </a:t>
            </a:r>
            <a:r>
              <a:rPr lang="es-ES_tradnl" sz="2600" dirty="0" err="1"/>
              <a:t>to</a:t>
            </a:r>
            <a:r>
              <a:rPr lang="es-ES_tradnl" sz="2600" dirty="0"/>
              <a:t> </a:t>
            </a:r>
            <a:r>
              <a:rPr lang="es-ES_tradnl" sz="2600" dirty="0" err="1"/>
              <a:t>view</a:t>
            </a:r>
            <a:r>
              <a:rPr lang="es-ES_tradnl" sz="2600" dirty="0"/>
              <a:t> </a:t>
            </a:r>
            <a:r>
              <a:rPr lang="es-ES_tradnl" sz="2600" dirty="0" err="1"/>
              <a:t>race</a:t>
            </a:r>
            <a:r>
              <a:rPr lang="es-ES_tradnl" sz="2600" dirty="0"/>
              <a:t> as </a:t>
            </a:r>
            <a:r>
              <a:rPr lang="en-US" sz="2600" dirty="0"/>
              <a:t>dynamic processes that span multiple domains.</a:t>
            </a:r>
            <a:endParaRPr lang="es-ES_tradnl" sz="2600" dirty="0"/>
          </a:p>
          <a:p>
            <a:endParaRPr lang="es-ES_tradnl" sz="2400" dirty="0"/>
          </a:p>
          <a:p>
            <a:endParaRPr lang="es-ES_tradnl" sz="2400" dirty="0"/>
          </a:p>
        </p:txBody>
      </p:sp>
    </p:spTree>
    <p:extLst>
      <p:ext uri="{BB962C8B-B14F-4D97-AF65-F5344CB8AC3E}">
        <p14:creationId xmlns:p14="http://schemas.microsoft.com/office/powerpoint/2010/main" val="244677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How</a:t>
            </a:r>
            <a:r>
              <a:rPr lang="es-ES_tradnl" dirty="0"/>
              <a:t> </a:t>
            </a:r>
            <a:r>
              <a:rPr lang="es-ES_tradnl" dirty="0" err="1"/>
              <a:t>does</a:t>
            </a:r>
            <a:r>
              <a:rPr lang="es-ES_tradnl" dirty="0"/>
              <a:t> </a:t>
            </a:r>
            <a:r>
              <a:rPr lang="es-ES_tradnl" dirty="0" err="1"/>
              <a:t>Anthro</a:t>
            </a:r>
            <a:r>
              <a:rPr lang="es-ES_tradnl" dirty="0"/>
              <a:t> </a:t>
            </a:r>
            <a:r>
              <a:rPr lang="es-ES_tradnl" dirty="0" err="1"/>
              <a:t>help</a:t>
            </a:r>
            <a:r>
              <a:rPr lang="es-ES_tradnl" dirty="0"/>
              <a:t> </a:t>
            </a:r>
            <a:r>
              <a:rPr lang="es-ES_tradnl" dirty="0" err="1"/>
              <a:t>to</a:t>
            </a:r>
            <a:r>
              <a:rPr lang="es-ES_tradnl" dirty="0"/>
              <a:t> </a:t>
            </a:r>
            <a:r>
              <a:rPr lang="es-ES_tradnl" dirty="0" err="1"/>
              <a:t>understand</a:t>
            </a:r>
            <a:r>
              <a:rPr lang="es-ES_tradnl" dirty="0"/>
              <a:t> </a:t>
            </a:r>
            <a:r>
              <a:rPr lang="es-ES_tradnl" dirty="0" err="1"/>
              <a:t>Race</a:t>
            </a:r>
            <a:r>
              <a:rPr lang="es-ES_tradnl" dirty="0"/>
              <a:t>?</a:t>
            </a:r>
          </a:p>
        </p:txBody>
      </p:sp>
      <p:sp>
        <p:nvSpPr>
          <p:cNvPr id="3" name="Content Placeholder 2"/>
          <p:cNvSpPr>
            <a:spLocks noGrp="1"/>
          </p:cNvSpPr>
          <p:nvPr>
            <p:ph idx="1"/>
          </p:nvPr>
        </p:nvSpPr>
        <p:spPr>
          <a:xfrm>
            <a:off x="430552" y="1695804"/>
            <a:ext cx="11159445" cy="4664528"/>
          </a:xfrm>
        </p:spPr>
        <p:txBody>
          <a:bodyPr>
            <a:noAutofit/>
          </a:bodyPr>
          <a:lstStyle/>
          <a:p>
            <a:r>
              <a:rPr lang="en-GB" sz="2600" dirty="0"/>
              <a:t>The fact that race brings in dimension of both culture and biology, it invoked interest in several anthropologist, including Boas.</a:t>
            </a:r>
          </a:p>
          <a:p>
            <a:r>
              <a:rPr lang="en-GB" sz="2600" dirty="0"/>
              <a:t>In many ways, race contributed to the long-standing debates in anthropology, further facilitating the progress of the study of the races.</a:t>
            </a:r>
          </a:p>
          <a:p>
            <a:r>
              <a:rPr lang="en-US" sz="2800" b="1" dirty="0"/>
              <a:t>Carol Mukhopadhyay and Yolanda Moses</a:t>
            </a:r>
            <a:r>
              <a:rPr lang="en-US" sz="2800" dirty="0"/>
              <a:t>, in 1997, summarized by arguing that, Anthropology historically, has paradoxically played an influential role in both reproducing and challenging a “racial worldview,”.</a:t>
            </a:r>
            <a:endParaRPr lang="es-ES_tradnl" sz="2600" dirty="0"/>
          </a:p>
          <a:p>
            <a:endParaRPr lang="es-ES_tradnl" sz="2400" dirty="0"/>
          </a:p>
          <a:p>
            <a:endParaRPr lang="es-ES_tradnl" sz="2400" dirty="0"/>
          </a:p>
        </p:txBody>
      </p:sp>
    </p:spTree>
    <p:extLst>
      <p:ext uri="{BB962C8B-B14F-4D97-AF65-F5344CB8AC3E}">
        <p14:creationId xmlns:p14="http://schemas.microsoft.com/office/powerpoint/2010/main" val="47498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How</a:t>
            </a:r>
            <a:r>
              <a:rPr lang="es-ES_tradnl" dirty="0"/>
              <a:t> </a:t>
            </a:r>
            <a:r>
              <a:rPr lang="es-ES_tradnl" dirty="0" err="1"/>
              <a:t>does</a:t>
            </a:r>
            <a:r>
              <a:rPr lang="es-ES_tradnl" dirty="0"/>
              <a:t> </a:t>
            </a:r>
            <a:r>
              <a:rPr lang="es-ES_tradnl" dirty="0" err="1"/>
              <a:t>Anthro</a:t>
            </a:r>
            <a:r>
              <a:rPr lang="es-ES_tradnl" dirty="0"/>
              <a:t> </a:t>
            </a:r>
            <a:r>
              <a:rPr lang="es-ES_tradnl" dirty="0" err="1"/>
              <a:t>help</a:t>
            </a:r>
            <a:r>
              <a:rPr lang="es-ES_tradnl" dirty="0"/>
              <a:t> </a:t>
            </a:r>
            <a:r>
              <a:rPr lang="es-ES_tradnl" dirty="0" err="1"/>
              <a:t>to</a:t>
            </a:r>
            <a:r>
              <a:rPr lang="es-ES_tradnl" dirty="0"/>
              <a:t> </a:t>
            </a:r>
            <a:r>
              <a:rPr lang="es-ES_tradnl" dirty="0" err="1"/>
              <a:t>understand</a:t>
            </a:r>
            <a:r>
              <a:rPr lang="es-ES_tradnl" dirty="0"/>
              <a:t> </a:t>
            </a:r>
            <a:r>
              <a:rPr lang="es-ES_tradnl" dirty="0" err="1"/>
              <a:t>Race</a:t>
            </a:r>
            <a:r>
              <a:rPr lang="es-ES_tradnl" dirty="0"/>
              <a:t>?</a:t>
            </a:r>
          </a:p>
        </p:txBody>
      </p:sp>
      <p:sp>
        <p:nvSpPr>
          <p:cNvPr id="3" name="Content Placeholder 2"/>
          <p:cNvSpPr>
            <a:spLocks noGrp="1"/>
          </p:cNvSpPr>
          <p:nvPr>
            <p:ph idx="1"/>
          </p:nvPr>
        </p:nvSpPr>
        <p:spPr>
          <a:xfrm>
            <a:off x="516277" y="2010129"/>
            <a:ext cx="11159445" cy="4664528"/>
          </a:xfrm>
        </p:spPr>
        <p:txBody>
          <a:bodyPr>
            <a:noAutofit/>
          </a:bodyPr>
          <a:lstStyle/>
          <a:p>
            <a:r>
              <a:rPr lang="en-US" sz="2800" dirty="0" err="1"/>
              <a:t>Decolonising</a:t>
            </a:r>
            <a:r>
              <a:rPr lang="en-US" sz="2800" dirty="0"/>
              <a:t> racial studies</a:t>
            </a:r>
          </a:p>
          <a:p>
            <a:r>
              <a:rPr lang="en-US" sz="2800" dirty="0"/>
              <a:t>Know that it is not innate or given- it is a construction</a:t>
            </a:r>
          </a:p>
          <a:p>
            <a:r>
              <a:rPr lang="en-US" sz="2800" dirty="0" err="1"/>
              <a:t>Destigmatise</a:t>
            </a:r>
            <a:r>
              <a:rPr lang="en-US" sz="2800" dirty="0"/>
              <a:t> talking about race</a:t>
            </a:r>
          </a:p>
          <a:p>
            <a:r>
              <a:rPr lang="en-US" sz="2800" dirty="0"/>
              <a:t>Studying cultures made more room to understand race</a:t>
            </a:r>
          </a:p>
          <a:p>
            <a:r>
              <a:rPr lang="en-US" sz="2800" dirty="0"/>
              <a:t>Other social concepts in relation to race is better understood</a:t>
            </a:r>
          </a:p>
          <a:p>
            <a:r>
              <a:rPr lang="en-US" sz="2800" dirty="0"/>
              <a:t>Anthropology has given people alternative ways to think about race.</a:t>
            </a:r>
            <a:br>
              <a:rPr lang="en-US" sz="2400" dirty="0"/>
            </a:br>
            <a:endParaRPr lang="es-ES_tradnl" sz="2400" dirty="0"/>
          </a:p>
        </p:txBody>
      </p:sp>
    </p:spTree>
    <p:extLst>
      <p:ext uri="{BB962C8B-B14F-4D97-AF65-F5344CB8AC3E}">
        <p14:creationId xmlns:p14="http://schemas.microsoft.com/office/powerpoint/2010/main" val="859681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892" y="183343"/>
            <a:ext cx="9404723" cy="1140632"/>
          </a:xfrm>
        </p:spPr>
        <p:txBody>
          <a:bodyPr/>
          <a:lstStyle/>
          <a:p>
            <a:pPr algn="ctr"/>
            <a:r>
              <a:rPr lang="es-ES_tradnl" dirty="0" err="1"/>
              <a:t>Ways</a:t>
            </a:r>
            <a:r>
              <a:rPr lang="es-ES_tradnl" dirty="0"/>
              <a:t> forward?</a:t>
            </a:r>
          </a:p>
        </p:txBody>
      </p:sp>
      <p:sp>
        <p:nvSpPr>
          <p:cNvPr id="3" name="Content Placeholder 2"/>
          <p:cNvSpPr>
            <a:spLocks noGrp="1"/>
          </p:cNvSpPr>
          <p:nvPr>
            <p:ph idx="1"/>
          </p:nvPr>
        </p:nvSpPr>
        <p:spPr>
          <a:xfrm>
            <a:off x="499154" y="1583873"/>
            <a:ext cx="11159445" cy="4664528"/>
          </a:xfrm>
        </p:spPr>
        <p:txBody>
          <a:bodyPr>
            <a:noAutofit/>
          </a:bodyPr>
          <a:lstStyle/>
          <a:p>
            <a:r>
              <a:rPr lang="en-US" sz="2600" dirty="0"/>
              <a:t>Educate people about race.</a:t>
            </a:r>
            <a:endParaRPr lang="en-US" sz="2400" dirty="0"/>
          </a:p>
          <a:p>
            <a:r>
              <a:rPr lang="en-US" sz="2400" dirty="0"/>
              <a:t>Learn to embrace differences.</a:t>
            </a:r>
          </a:p>
          <a:p>
            <a:r>
              <a:rPr lang="en-US" sz="2400" dirty="0"/>
              <a:t>Fully recognize the potency of multiculturalism.</a:t>
            </a:r>
          </a:p>
          <a:p>
            <a:r>
              <a:rPr lang="en-US" sz="2400" dirty="0"/>
              <a:t>Learn to celebrate pluralities, similarities and the differences.</a:t>
            </a:r>
          </a:p>
          <a:p>
            <a:r>
              <a:rPr lang="en-US" sz="2400" dirty="0"/>
              <a:t>Engage more with those we think are very different from us.</a:t>
            </a:r>
          </a:p>
          <a:p>
            <a:r>
              <a:rPr lang="en-US" sz="2400" dirty="0"/>
              <a:t>Address prejudices and not </a:t>
            </a:r>
            <a:r>
              <a:rPr lang="en-US" sz="2400"/>
              <a:t>avoid them.</a:t>
            </a:r>
            <a:endParaRPr lang="en-US" sz="2400" dirty="0"/>
          </a:p>
          <a:p>
            <a:pPr marL="0" indent="0">
              <a:buNone/>
            </a:pPr>
            <a:br>
              <a:rPr lang="en-US" sz="2400" dirty="0"/>
            </a:br>
            <a:endParaRPr lang="es-ES_tradnl" sz="2400" dirty="0"/>
          </a:p>
        </p:txBody>
      </p:sp>
    </p:spTree>
    <p:extLst>
      <p:ext uri="{BB962C8B-B14F-4D97-AF65-F5344CB8AC3E}">
        <p14:creationId xmlns:p14="http://schemas.microsoft.com/office/powerpoint/2010/main" val="815151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p:tgtEl>
                                          <p:spTgt spid="3">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p:tgtEl>
                                          <p:spTgt spid="3">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1123856"/>
            <a:ext cx="8913813" cy="914400"/>
          </a:xfrm>
          <a:prstGeom prst="rect">
            <a:avLst/>
          </a:prstGeom>
          <a:solidFill>
            <a:schemeClr val="tx2"/>
          </a:solidFill>
        </p:spPr>
        <p:txBody>
          <a:bodyPr anchor="ctr">
            <a:normAutofit/>
          </a:bodyPr>
          <a:lstStyle/>
          <a:p>
            <a:r>
              <a:rPr lang="en-GB" dirty="0">
                <a:solidFill>
                  <a:schemeClr val="bg1"/>
                </a:solidFill>
              </a:rPr>
              <a:t>Ethnicity and Nationalism</a:t>
            </a:r>
          </a:p>
        </p:txBody>
      </p:sp>
      <p:pic>
        <p:nvPicPr>
          <p:cNvPr id="1028" name="Picture 4" descr="Image result for nationalism">
            <a:extLst>
              <a:ext uri="{FF2B5EF4-FFF2-40B4-BE49-F238E27FC236}">
                <a16:creationId xmlns:a16="http://schemas.microsoft.com/office/drawing/2014/main" id="{974EC6CE-1CF6-472A-A5A7-EC7788051F7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638424" y="2973843"/>
            <a:ext cx="7610476" cy="2914204"/>
          </a:xfrm>
          <a:prstGeom prst="rect">
            <a:avLst/>
          </a:prstGeom>
          <a:solidFill>
            <a:srgbClr val="FFFFFF"/>
          </a:solidFill>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1123856"/>
            <a:ext cx="8913813" cy="914400"/>
          </a:xfrm>
        </p:spPr>
        <p:txBody>
          <a:bodyPr/>
          <a:lstStyle/>
          <a:p>
            <a:r>
              <a:rPr lang="en-GB" dirty="0"/>
              <a:t>Themes &amp; Questions</a:t>
            </a:r>
          </a:p>
        </p:txBody>
      </p:sp>
      <p:sp>
        <p:nvSpPr>
          <p:cNvPr id="3" name="Content Placeholder 2"/>
          <p:cNvSpPr>
            <a:spLocks noGrp="1"/>
          </p:cNvSpPr>
          <p:nvPr>
            <p:ph idx="1"/>
          </p:nvPr>
        </p:nvSpPr>
        <p:spPr>
          <a:xfrm>
            <a:off x="2638424" y="2539831"/>
            <a:ext cx="7610476" cy="3726499"/>
          </a:xfrm>
        </p:spPr>
        <p:txBody>
          <a:bodyPr>
            <a:normAutofit/>
          </a:bodyPr>
          <a:lstStyle/>
          <a:p>
            <a:r>
              <a:rPr lang="en-GB" dirty="0"/>
              <a:t>History of race &amp; racism, incl. scientific racism &amp; eugenics</a:t>
            </a:r>
          </a:p>
          <a:p>
            <a:r>
              <a:rPr lang="en-GB" dirty="0"/>
              <a:t>Race as a naturalising discourse </a:t>
            </a:r>
          </a:p>
          <a:p>
            <a:r>
              <a:rPr lang="en-GB" dirty="0"/>
              <a:t>The role of race in constructing otherness and hierarchy</a:t>
            </a:r>
          </a:p>
          <a:p>
            <a:r>
              <a:rPr lang="en-GB" dirty="0"/>
              <a:t>Relation between race and ethnicity</a:t>
            </a:r>
          </a:p>
          <a:p>
            <a:r>
              <a:rPr lang="en-GB" dirty="0"/>
              <a:t>The invention of tradition </a:t>
            </a:r>
          </a:p>
          <a:p>
            <a:r>
              <a:rPr lang="en-GB" dirty="0"/>
              <a:t>Relation between ethnicity and nationalism </a:t>
            </a:r>
          </a:p>
          <a:p>
            <a:r>
              <a:rPr lang="en-GB" dirty="0"/>
              <a:t>Imagined communities (</a:t>
            </a:r>
            <a:r>
              <a:rPr lang="en-US" dirty="0"/>
              <a:t>Benedict Anderson in 1983)</a:t>
            </a:r>
            <a:endParaRPr lang="en-GB" dirty="0"/>
          </a:p>
          <a:p>
            <a:pPr marL="0" indent="0">
              <a:buNone/>
            </a:pP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History of Race (Wolf, 1994)</a:t>
            </a:r>
          </a:p>
        </p:txBody>
      </p:sp>
      <p:sp>
        <p:nvSpPr>
          <p:cNvPr id="3" name="Content Placeholder 2"/>
          <p:cNvSpPr>
            <a:spLocks noGrp="1"/>
          </p:cNvSpPr>
          <p:nvPr>
            <p:ph idx="1"/>
          </p:nvPr>
        </p:nvSpPr>
        <p:spPr>
          <a:xfrm>
            <a:off x="2638424" y="2337379"/>
            <a:ext cx="7610476" cy="3928950"/>
          </a:xfrm>
        </p:spPr>
        <p:txBody>
          <a:bodyPr>
            <a:normAutofit/>
          </a:bodyPr>
          <a:lstStyle/>
          <a:p>
            <a:r>
              <a:rPr lang="en-GB" dirty="0"/>
              <a:t>Ancient World &amp; Early Christian Europe</a:t>
            </a:r>
          </a:p>
          <a:p>
            <a:pPr lvl="1"/>
            <a:r>
              <a:rPr lang="en-GB" dirty="0"/>
              <a:t>Distinction made between ‘civilised’ and ‘barbarous races’</a:t>
            </a:r>
          </a:p>
          <a:p>
            <a:pPr lvl="1"/>
            <a:r>
              <a:rPr lang="en-GB" dirty="0"/>
              <a:t>Monstrous races living in remote places</a:t>
            </a:r>
          </a:p>
          <a:p>
            <a:r>
              <a:rPr lang="en-GB" dirty="0"/>
              <a:t>Pre-Enlightenment Christian Europe</a:t>
            </a:r>
          </a:p>
          <a:p>
            <a:pPr lvl="1"/>
            <a:r>
              <a:rPr lang="en-GB" dirty="0"/>
              <a:t>Divine hierarchy between humans and animals</a:t>
            </a:r>
          </a:p>
          <a:p>
            <a:pPr lvl="1"/>
            <a:r>
              <a:rPr lang="en-GB" dirty="0"/>
              <a:t>Europeans saw themselves as ‘full humans’</a:t>
            </a:r>
          </a:p>
          <a:p>
            <a:pPr lvl="1"/>
            <a:r>
              <a:rPr lang="en-GB" dirty="0"/>
              <a:t>Cannibalism attributed to non-Europeans</a:t>
            </a:r>
          </a:p>
          <a:p>
            <a:pPr lvl="1"/>
            <a:r>
              <a:rPr lang="en-GB" dirty="0"/>
              <a:t>‘Ape-like men of the woods’</a:t>
            </a:r>
          </a:p>
          <a:p>
            <a:pPr lvl="1"/>
            <a:r>
              <a:rPr lang="en-GB" dirty="0"/>
              <a:t>Apes &amp; ‘savages’ associated with the Devil and predatory sexuality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1" y="1123856"/>
            <a:ext cx="8913813" cy="914400"/>
          </a:xfrm>
          <a:prstGeom prst="rect">
            <a:avLst/>
          </a:prstGeom>
          <a:solidFill>
            <a:schemeClr val="tx2"/>
          </a:solidFill>
        </p:spPr>
        <p:txBody>
          <a:bodyPr anchor="ctr">
            <a:normAutofit/>
          </a:bodyPr>
          <a:lstStyle/>
          <a:p>
            <a:r>
              <a:rPr lang="en-GB" dirty="0">
                <a:solidFill>
                  <a:schemeClr val="bg1"/>
                </a:solidFill>
              </a:rPr>
              <a:t>Nature &amp; Culture</a:t>
            </a:r>
          </a:p>
        </p:txBody>
      </p:sp>
      <p:graphicFrame>
        <p:nvGraphicFramePr>
          <p:cNvPr id="5" name="Content Placeholder 2">
            <a:extLst>
              <a:ext uri="{FF2B5EF4-FFF2-40B4-BE49-F238E27FC236}">
                <a16:creationId xmlns:a16="http://schemas.microsoft.com/office/drawing/2014/main" id="{89C2B63C-6024-40A5-ABD3-5FB14648FD23}"/>
              </a:ext>
            </a:extLst>
          </p:cNvPr>
          <p:cNvGraphicFramePr>
            <a:graphicFrameLocks noGrp="1"/>
          </p:cNvGraphicFramePr>
          <p:nvPr>
            <p:ph idx="1"/>
          </p:nvPr>
        </p:nvGraphicFramePr>
        <p:xfrm>
          <a:off x="2638424" y="2595563"/>
          <a:ext cx="7610476" cy="36707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549900" y="268741"/>
            <a:ext cx="5118100" cy="6350000"/>
          </a:xfrm>
          <a:prstGeom prst="rect">
            <a:avLst/>
          </a:prstGeom>
        </p:spPr>
      </p:pic>
      <p:pic>
        <p:nvPicPr>
          <p:cNvPr id="5" name="Picture 4"/>
          <p:cNvPicPr>
            <a:picLocks noChangeAspect="1"/>
          </p:cNvPicPr>
          <p:nvPr/>
        </p:nvPicPr>
        <p:blipFill>
          <a:blip r:embed="rId3"/>
          <a:stretch>
            <a:fillRect/>
          </a:stretch>
        </p:blipFill>
        <p:spPr>
          <a:xfrm>
            <a:off x="1763299" y="639348"/>
            <a:ext cx="3552677" cy="5397348"/>
          </a:xfrm>
          <a:prstGeom prst="rect">
            <a:avLst/>
          </a:prstGeo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19</a:t>
            </a:r>
            <a:r>
              <a:rPr lang="en-GB" baseline="30000" dirty="0"/>
              <a:t>th</a:t>
            </a:r>
            <a:r>
              <a:rPr lang="en-GB" dirty="0"/>
              <a:t> Century Evolutionism</a:t>
            </a:r>
          </a:p>
        </p:txBody>
      </p:sp>
      <p:sp>
        <p:nvSpPr>
          <p:cNvPr id="4" name="Content Placeholder 3"/>
          <p:cNvSpPr>
            <a:spLocks noGrp="1"/>
          </p:cNvSpPr>
          <p:nvPr>
            <p:ph idx="1"/>
          </p:nvPr>
        </p:nvSpPr>
        <p:spPr/>
        <p:txBody>
          <a:bodyPr/>
          <a:lstStyle/>
          <a:p>
            <a:r>
              <a:rPr lang="en-GB" dirty="0"/>
              <a:t>Social inequality explained by the new theories of Darwin and Spencer</a:t>
            </a:r>
          </a:p>
          <a:p>
            <a:r>
              <a:rPr lang="en-GB" dirty="0"/>
              <a:t>Scientific racism provided justification for exploitative colonial expansion and control </a:t>
            </a:r>
          </a:p>
          <a:p>
            <a:r>
              <a:rPr lang="en-GB" dirty="0"/>
              <a:t>Darwinism naturalises humanity; </a:t>
            </a:r>
          </a:p>
          <a:p>
            <a:pPr lvl="1"/>
            <a:r>
              <a:rPr lang="en-GB" dirty="0"/>
              <a:t>human – animal relations conceptualised as kinship</a:t>
            </a:r>
          </a:p>
          <a:p>
            <a:pPr lvl="1"/>
            <a:r>
              <a:rPr lang="en-GB" dirty="0"/>
              <a:t>Continuity between humans and animals </a:t>
            </a:r>
          </a:p>
          <a:p>
            <a:pPr lvl="1"/>
            <a:r>
              <a:rPr lang="en-GB" dirty="0"/>
              <a:t>Distinction between humanity – </a:t>
            </a:r>
            <a:r>
              <a:rPr lang="en-GB" dirty="0" err="1"/>
              <a:t>animality</a:t>
            </a:r>
            <a:r>
              <a:rPr lang="en-GB" dirty="0"/>
              <a:t> maintained by the social evolutionary ladder</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Consequences</a:t>
            </a:r>
          </a:p>
        </p:txBody>
      </p:sp>
      <p:sp>
        <p:nvSpPr>
          <p:cNvPr id="3" name="Content Placeholder 2"/>
          <p:cNvSpPr>
            <a:spLocks noGrp="1"/>
          </p:cNvSpPr>
          <p:nvPr>
            <p:ph idx="1"/>
          </p:nvPr>
        </p:nvSpPr>
        <p:spPr/>
        <p:txBody>
          <a:bodyPr/>
          <a:lstStyle/>
          <a:p>
            <a:r>
              <a:rPr lang="en-GB" dirty="0"/>
              <a:t>Women, children and ‘primitives’ were seen as closer to nature / </a:t>
            </a:r>
            <a:r>
              <a:rPr lang="en-GB" dirty="0" err="1"/>
              <a:t>unsocialised</a:t>
            </a:r>
            <a:r>
              <a:rPr lang="en-GB" dirty="0"/>
              <a:t> and less rational than European men. </a:t>
            </a:r>
          </a:p>
          <a:p>
            <a:r>
              <a:rPr lang="en-GB" dirty="0"/>
              <a:t>The former were therefore constructed as closer to animals, and less human</a:t>
            </a:r>
          </a:p>
          <a:p>
            <a:r>
              <a:rPr lang="en-GB" dirty="0" err="1"/>
              <a:t>Hervik</a:t>
            </a:r>
            <a:r>
              <a:rPr lang="en-GB" dirty="0"/>
              <a:t> (2004) identifies this as the key characteristic of racism</a:t>
            </a:r>
          </a:p>
          <a:p>
            <a:r>
              <a:rPr lang="en-GB" dirty="0"/>
              <a:t>Temporalities are invoked; </a:t>
            </a:r>
            <a:r>
              <a:rPr lang="en-GB" dirty="0" err="1"/>
              <a:t>Fabian</a:t>
            </a:r>
            <a:r>
              <a:rPr lang="en-GB" dirty="0"/>
              <a:t> (1983) </a:t>
            </a:r>
            <a:r>
              <a:rPr lang="en-GB" i="1" dirty="0"/>
              <a:t>Time &amp; The Other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20</a:t>
            </a:r>
            <a:r>
              <a:rPr lang="en-GB" baseline="30000" dirty="0"/>
              <a:t>th</a:t>
            </a:r>
            <a:r>
              <a:rPr lang="en-GB" dirty="0"/>
              <a:t> Century</a:t>
            </a:r>
          </a:p>
        </p:txBody>
      </p:sp>
      <p:sp>
        <p:nvSpPr>
          <p:cNvPr id="3" name="Content Placeholder 2"/>
          <p:cNvSpPr>
            <a:spLocks noGrp="1"/>
          </p:cNvSpPr>
          <p:nvPr>
            <p:ph idx="1"/>
          </p:nvPr>
        </p:nvSpPr>
        <p:spPr>
          <a:xfrm>
            <a:off x="2638424" y="2282167"/>
            <a:ext cx="7610476" cy="3984163"/>
          </a:xfrm>
        </p:spPr>
        <p:txBody>
          <a:bodyPr>
            <a:normAutofit fontScale="92500" lnSpcReduction="20000"/>
          </a:bodyPr>
          <a:lstStyle/>
          <a:p>
            <a:r>
              <a:rPr lang="en-GB" dirty="0"/>
              <a:t>Boas challenged scientific racism in the early part of the century</a:t>
            </a:r>
          </a:p>
          <a:p>
            <a:r>
              <a:rPr lang="en-GB" dirty="0"/>
              <a:t>Between WW1 and WW2, ‘racism’ came to define inequality, exclusion and conflict on the basis of race identity</a:t>
            </a:r>
          </a:p>
          <a:p>
            <a:r>
              <a:rPr lang="en-GB" dirty="0"/>
              <a:t>In mid part of the century, race becomes declassified and replaced with ‘ethnicity’</a:t>
            </a:r>
          </a:p>
          <a:p>
            <a:r>
              <a:rPr lang="en-US" dirty="0">
                <a:ea typeface="Times New Roman"/>
                <a:cs typeface="Arial"/>
              </a:rPr>
              <a:t>All human societies may make social and hierarchical distinctions based on visible differences, but these are local and variable in character (see Harrison 2002). </a:t>
            </a:r>
          </a:p>
          <a:p>
            <a:r>
              <a:rPr lang="en-US" dirty="0">
                <a:ea typeface="Times New Roman"/>
                <a:cs typeface="Arial"/>
              </a:rPr>
              <a:t>Racism has been significantly shaped by four-hundred years of European colonialism and the transatlantic slave trade which effectively ‘globalised’ the concept of race.</a:t>
            </a:r>
            <a:endParaRPr lang="en-GB" dirty="0">
              <a:ea typeface="Times New Roman"/>
              <a:cs typeface="Times New Roman"/>
            </a:endParaRPr>
          </a:p>
          <a:p>
            <a:endParaRPr lang="en-GB" b="1"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Pervasion of Scientific Racism</a:t>
            </a:r>
          </a:p>
        </p:txBody>
      </p:sp>
      <p:sp>
        <p:nvSpPr>
          <p:cNvPr id="3" name="Content Placeholder 2"/>
          <p:cNvSpPr>
            <a:spLocks noGrp="1"/>
          </p:cNvSpPr>
          <p:nvPr>
            <p:ph idx="1"/>
          </p:nvPr>
        </p:nvSpPr>
        <p:spPr/>
        <p:txBody>
          <a:bodyPr/>
          <a:lstStyle/>
          <a:p>
            <a:r>
              <a:rPr lang="en-GB" dirty="0"/>
              <a:t>Race is at the forefront of theories of social evolutionism</a:t>
            </a:r>
          </a:p>
          <a:p>
            <a:r>
              <a:rPr lang="en-GB" dirty="0"/>
              <a:t>Human species was sub-divided into distinct racial categories</a:t>
            </a:r>
          </a:p>
          <a:p>
            <a:pPr lvl="1"/>
            <a:r>
              <a:rPr lang="en-GB" dirty="0"/>
              <a:t>Intelligence and behaviour biologically determined</a:t>
            </a:r>
          </a:p>
          <a:p>
            <a:r>
              <a:rPr lang="en-GB" dirty="0"/>
              <a:t>These ideas continue to exert powerful appeal in constructions of group identity</a:t>
            </a:r>
          </a:p>
          <a:p>
            <a:r>
              <a:rPr lang="en-GB" dirty="0"/>
              <a:t>Subject to political manipulation</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Eugenics</a:t>
            </a:r>
          </a:p>
        </p:txBody>
      </p:sp>
      <p:sp>
        <p:nvSpPr>
          <p:cNvPr id="3" name="Content Placeholder 2"/>
          <p:cNvSpPr>
            <a:spLocks noGrp="1"/>
          </p:cNvSpPr>
          <p:nvPr>
            <p:ph idx="1"/>
          </p:nvPr>
        </p:nvSpPr>
        <p:spPr/>
        <p:txBody>
          <a:bodyPr/>
          <a:lstStyle/>
          <a:p>
            <a:r>
              <a:rPr lang="en-GB" dirty="0"/>
              <a:t>Founded by Francis Galton (1822-1911) </a:t>
            </a:r>
          </a:p>
          <a:p>
            <a:r>
              <a:rPr lang="en-GB" dirty="0"/>
              <a:t>The breeding of a ‘strong race’ by controlling procreation</a:t>
            </a:r>
          </a:p>
          <a:p>
            <a:r>
              <a:rPr lang="en-GB" dirty="0"/>
              <a:t>Society should discourage breeding of individuals who are ‘unfit’ </a:t>
            </a:r>
          </a:p>
          <a:p>
            <a:r>
              <a:rPr lang="en-GB" dirty="0"/>
              <a:t>Nazi Germany</a:t>
            </a:r>
          </a:p>
          <a:p>
            <a:r>
              <a:rPr lang="en-GB" dirty="0"/>
              <a:t>Decline in popularity post Holocaust</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Race as a Naturalising Discourse</a:t>
            </a:r>
          </a:p>
        </p:txBody>
      </p:sp>
      <p:sp>
        <p:nvSpPr>
          <p:cNvPr id="3" name="Content Placeholder 2"/>
          <p:cNvSpPr>
            <a:spLocks noGrp="1"/>
          </p:cNvSpPr>
          <p:nvPr>
            <p:ph idx="1"/>
          </p:nvPr>
        </p:nvSpPr>
        <p:spPr>
          <a:xfrm>
            <a:off x="752475" y="1672477"/>
            <a:ext cx="9686925" cy="4751855"/>
          </a:xfrm>
        </p:spPr>
        <p:txBody>
          <a:bodyPr>
            <a:noAutofit/>
          </a:bodyPr>
          <a:lstStyle/>
          <a:p>
            <a:r>
              <a:rPr lang="en-GB" sz="2600" dirty="0"/>
              <a:t>Modern humans are 99.9% genetically identical. Genetic variations are more pronounced within groups than between them </a:t>
            </a:r>
          </a:p>
          <a:p>
            <a:r>
              <a:rPr lang="en-GB" sz="2600" dirty="0"/>
              <a:t>The idea of race – the the human species is divided into a number a sub-species (races) which are biologically and genetically different  is a social construct</a:t>
            </a:r>
          </a:p>
          <a:p>
            <a:r>
              <a:rPr lang="en-GB" sz="2600" dirty="0"/>
              <a:t>These constructions are obviously marked by physical differences, but there are no distinct ‘black, ‘white’ or other races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One-drop rule </a:t>
            </a:r>
          </a:p>
        </p:txBody>
      </p:sp>
      <p:sp>
        <p:nvSpPr>
          <p:cNvPr id="3" name="Content Placeholder 2"/>
          <p:cNvSpPr>
            <a:spLocks noGrp="1"/>
          </p:cNvSpPr>
          <p:nvPr>
            <p:ph idx="1"/>
          </p:nvPr>
        </p:nvSpPr>
        <p:spPr>
          <a:xfrm>
            <a:off x="361950" y="1457326"/>
            <a:ext cx="9687903" cy="4791074"/>
          </a:xfrm>
        </p:spPr>
        <p:txBody>
          <a:bodyPr>
            <a:normAutofit/>
          </a:bodyPr>
          <a:lstStyle/>
          <a:p>
            <a:r>
              <a:rPr lang="en-GB" sz="2600" dirty="0" err="1"/>
              <a:t>Problematise</a:t>
            </a:r>
            <a:r>
              <a:rPr lang="en-GB" sz="2600" dirty="0"/>
              <a:t> biological classifications and attempts to rationalise difference as biological via the one-drop rule.</a:t>
            </a:r>
          </a:p>
          <a:p>
            <a:r>
              <a:rPr lang="en-GB" sz="2600" dirty="0"/>
              <a:t>‘One-drop’ or more of “black blood” resulted in the individual being characterised as black (USA) </a:t>
            </a:r>
          </a:p>
          <a:p>
            <a:r>
              <a:rPr lang="en-GB" sz="2600" dirty="0"/>
              <a:t>Suggests that those nominally classified as ‘white’ should be re-classified as ‘black’ </a:t>
            </a:r>
          </a:p>
          <a:p>
            <a:r>
              <a:rPr lang="en-GB" sz="2600" dirty="0"/>
              <a:t>Borders of categories, and the struggle to be re-classified as members of a more privileged racial group</a:t>
            </a:r>
          </a:p>
          <a:p>
            <a:r>
              <a:rPr lang="en-GB" sz="2600" dirty="0"/>
              <a:t>e.g. South Africa (Bowker &amp; Leigh Star 1999) &amp; Colonial context (Stoller 1995).</a:t>
            </a:r>
          </a:p>
          <a:p>
            <a:endParaRPr lang="en-GB" dirty="0"/>
          </a:p>
        </p:txBody>
      </p:sp>
      <p:pic>
        <p:nvPicPr>
          <p:cNvPr id="1026" name="Picture 2" descr="Image result for one drop rule usa">
            <a:extLst>
              <a:ext uri="{FF2B5EF4-FFF2-40B4-BE49-F238E27FC236}">
                <a16:creationId xmlns:a16="http://schemas.microsoft.com/office/drawing/2014/main" id="{8C18E301-246C-4D29-B1B4-E005563730A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55250" y="1952625"/>
            <a:ext cx="1666875" cy="33337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Mary Douglas </a:t>
            </a:r>
            <a:r>
              <a:rPr lang="en-GB" sz="2400" dirty="0"/>
              <a:t>(Purity and Danger, 1966)</a:t>
            </a:r>
          </a:p>
        </p:txBody>
      </p:sp>
      <p:sp>
        <p:nvSpPr>
          <p:cNvPr id="3" name="Content Placeholder 2"/>
          <p:cNvSpPr>
            <a:spLocks noGrp="1"/>
          </p:cNvSpPr>
          <p:nvPr>
            <p:ph idx="1"/>
          </p:nvPr>
        </p:nvSpPr>
        <p:spPr>
          <a:xfrm>
            <a:off x="1209186" y="1524000"/>
            <a:ext cx="9773628" cy="4762499"/>
          </a:xfrm>
        </p:spPr>
        <p:txBody>
          <a:bodyPr>
            <a:normAutofit/>
          </a:bodyPr>
          <a:lstStyle/>
          <a:p>
            <a:r>
              <a:rPr lang="en-GB" sz="2600" dirty="0"/>
              <a:t>Race as a system of social classification </a:t>
            </a:r>
          </a:p>
          <a:p>
            <a:r>
              <a:rPr lang="en-GB" sz="2600" dirty="0"/>
              <a:t>One-drop of blood = pollution?</a:t>
            </a:r>
          </a:p>
          <a:p>
            <a:r>
              <a:rPr lang="en-GB" sz="2600" dirty="0"/>
              <a:t>The body as a symbol of society</a:t>
            </a:r>
          </a:p>
          <a:p>
            <a:r>
              <a:rPr lang="en-GB" sz="2600" dirty="0"/>
              <a:t>Cultural concerns with the body are symbolic concerns about social boundaries</a:t>
            </a:r>
          </a:p>
          <a:p>
            <a:r>
              <a:rPr lang="en-GB" sz="2600" dirty="0"/>
              <a:t>‘when rituals express anxiety about the body’s orifices the sociological counterpart of this anxiety is a care to protect the political and cultural unity of a minority group’ (Douglas 1966: 125)</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4DDC893-E5EF-4CDE-B040-BA5B53AADD7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85F1A06D-D369-4974-8208-56120C5E7A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DAD27A50-88D7-4E2A-8488-F2879768AF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A47C6ACD-2325-48C6-B9F3-C21563A05E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1081DF83-4F35-4560-87E6-0DE8AAAC33D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7C704F0F-1CD8-4DC1-AEE9-225958232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6111" y="609601"/>
            <a:ext cx="3325731" cy="1675975"/>
          </a:xfrm>
        </p:spPr>
        <p:txBody>
          <a:bodyPr vert="horz" lIns="91440" tIns="45720" rIns="91440" bIns="45720" rtlCol="0" anchor="t">
            <a:normAutofit/>
          </a:bodyPr>
          <a:lstStyle/>
          <a:p>
            <a:pPr>
              <a:lnSpc>
                <a:spcPct val="90000"/>
              </a:lnSpc>
            </a:pPr>
            <a:r>
              <a:rPr lang="en-US" sz="3600"/>
              <a:t>Symbolism of Race: The Body</a:t>
            </a:r>
          </a:p>
        </p:txBody>
      </p:sp>
      <p:pic>
        <p:nvPicPr>
          <p:cNvPr id="6" name="Picture 5" descr="baartman">
            <a:extLst>
              <a:ext uri="{FF2B5EF4-FFF2-40B4-BE49-F238E27FC236}">
                <a16:creationId xmlns:a16="http://schemas.microsoft.com/office/drawing/2014/main" id="{D089614B-64AC-438F-B5FB-7727F419641B}"/>
              </a:ext>
            </a:extLst>
          </p:cNvPr>
          <p:cNvPicPr>
            <a:picLocks noChangeAspect="1" noChangeArrowheads="1"/>
          </p:cNvPicPr>
          <p:nvPr/>
        </p:nvPicPr>
        <p:blipFill rotWithShape="1">
          <a:blip r:embed="rId7"/>
          <a:srcRect l="8604" r="11054"/>
          <a:stretch/>
        </p:blipFill>
        <p:spPr bwMode="auto">
          <a:xfrm>
            <a:off x="4613644" y="609368"/>
            <a:ext cx="3409037" cy="5638797"/>
          </a:xfrm>
          <a:prstGeom prst="rect">
            <a:avLst/>
          </a:prstGeom>
          <a:noFill/>
          <a:effectLst>
            <a:outerShdw blurRad="50800" dist="38100" dir="5400000" algn="t" rotWithShape="0">
              <a:prstClr val="black">
                <a:alpha val="43000"/>
              </a:prstClr>
            </a:outerShdw>
          </a:effectLst>
        </p:spPr>
      </p:pic>
      <p:pic>
        <p:nvPicPr>
          <p:cNvPr id="5" name="Picture 4"/>
          <p:cNvPicPr>
            <a:picLocks noChangeAspect="1"/>
          </p:cNvPicPr>
          <p:nvPr/>
        </p:nvPicPr>
        <p:blipFill rotWithShape="1">
          <a:blip r:embed="rId8"/>
          <a:srcRect r="3880"/>
          <a:stretch/>
        </p:blipFill>
        <p:spPr>
          <a:xfrm>
            <a:off x="8135262" y="609601"/>
            <a:ext cx="3409037" cy="5638797"/>
          </a:xfrm>
          <a:prstGeom prst="rect">
            <a:avLst/>
          </a:prstGeom>
          <a:effectLst>
            <a:outerShdw blurRad="50800" dist="38100" dir="5400000" algn="t" rotWithShape="0">
              <a:prstClr val="black">
                <a:alpha val="43000"/>
              </a:prstClr>
            </a:outerShdw>
          </a:effectLst>
        </p:spPr>
      </p:pic>
      <p:sp>
        <p:nvSpPr>
          <p:cNvPr id="23" name="Rectangle 22">
            <a:extLst>
              <a:ext uri="{FF2B5EF4-FFF2-40B4-BE49-F238E27FC236}">
                <a16:creationId xmlns:a16="http://schemas.microsoft.com/office/drawing/2014/main" id="{B54E2689-26D4-44B0-9175-57BD88CF2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p:cNvSpPr>
            <a:spLocks noGrp="1"/>
          </p:cNvSpPr>
          <p:nvPr>
            <p:ph sz="half" idx="1"/>
          </p:nvPr>
        </p:nvSpPr>
        <p:spPr>
          <a:xfrm>
            <a:off x="410967" y="2511068"/>
            <a:ext cx="3945276" cy="3962823"/>
          </a:xfrm>
        </p:spPr>
        <p:txBody>
          <a:bodyPr vert="horz" lIns="91440" tIns="45720" rIns="91440" bIns="45720" rtlCol="0">
            <a:noAutofit/>
          </a:bodyPr>
          <a:lstStyle/>
          <a:p>
            <a:r>
              <a:rPr lang="en-US" sz="2000" dirty="0"/>
              <a:t>Constructions of racial differences are often </a:t>
            </a:r>
            <a:r>
              <a:rPr lang="en-US" sz="2000" dirty="0" err="1"/>
              <a:t>mobilised</a:t>
            </a:r>
            <a:r>
              <a:rPr lang="en-US" sz="2000" dirty="0"/>
              <a:t> through notions of disgust, pollution and contagion, with ‘the other’ being represented as closer to nature, more animalistic and less human. </a:t>
            </a:r>
          </a:p>
          <a:p>
            <a:r>
              <a:rPr lang="en-US" sz="2000" dirty="0"/>
              <a:t>These constructions can be played out through the body</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a:t>
            </a:r>
            <a:r>
              <a:rPr lang="en-GB" dirty="0" err="1"/>
              <a:t>Hervik</a:t>
            </a:r>
            <a:r>
              <a:rPr lang="en-GB" dirty="0"/>
              <a:t> (2004)</a:t>
            </a:r>
          </a:p>
        </p:txBody>
      </p:sp>
      <p:sp>
        <p:nvSpPr>
          <p:cNvPr id="3" name="Content Placeholder 2"/>
          <p:cNvSpPr>
            <a:spLocks noGrp="1"/>
          </p:cNvSpPr>
          <p:nvPr>
            <p:ph idx="1"/>
          </p:nvPr>
        </p:nvSpPr>
        <p:spPr>
          <a:xfrm>
            <a:off x="1000125" y="1628775"/>
            <a:ext cx="9248775" cy="4637554"/>
          </a:xfrm>
        </p:spPr>
        <p:txBody>
          <a:bodyPr>
            <a:normAutofit/>
          </a:bodyPr>
          <a:lstStyle/>
          <a:p>
            <a:r>
              <a:rPr lang="en-GB" sz="2400" dirty="0"/>
              <a:t>There are </a:t>
            </a:r>
            <a:r>
              <a:rPr lang="en-GB" sz="2400" b="1" dirty="0">
                <a:solidFill>
                  <a:schemeClr val="accent1"/>
                </a:solidFill>
              </a:rPr>
              <a:t>three common elements </a:t>
            </a:r>
            <a:r>
              <a:rPr lang="en-GB" sz="2400" dirty="0"/>
              <a:t>which are constitutive of the naturalising discourse of racism:</a:t>
            </a:r>
          </a:p>
          <a:p>
            <a:pPr>
              <a:buFontTx/>
              <a:buChar char="-"/>
            </a:pPr>
            <a:r>
              <a:rPr lang="en-GB" sz="2400" dirty="0"/>
              <a:t>Notion of belonging relationally defined in terms of a distinction between ‘us’ and ‘them’.</a:t>
            </a:r>
          </a:p>
          <a:p>
            <a:pPr>
              <a:buFontTx/>
              <a:buChar char="-"/>
            </a:pPr>
            <a:r>
              <a:rPr lang="en-GB" sz="2400" dirty="0" err="1"/>
              <a:t>Inferiorization</a:t>
            </a:r>
            <a:endParaRPr lang="en-GB" sz="2400" dirty="0"/>
          </a:p>
          <a:p>
            <a:pPr lvl="1"/>
            <a:r>
              <a:rPr lang="en-GB" sz="2400" dirty="0"/>
              <a:t>Representation of the ‘out’ group as children, animals or primitive,  i.e. participating in a lack of or an underdeveloped humanity</a:t>
            </a:r>
          </a:p>
          <a:p>
            <a:pPr marL="0" lvl="0" indent="0">
              <a:buNone/>
            </a:pPr>
            <a:r>
              <a:rPr lang="en-GB" sz="2400" dirty="0"/>
              <a:t>- The institutional power to enact this </a:t>
            </a:r>
            <a:r>
              <a:rPr lang="en-GB" sz="2400" dirty="0" err="1"/>
              <a:t>inferiorization</a:t>
            </a:r>
            <a:r>
              <a:rPr lang="en-GB" sz="2400" dirty="0"/>
              <a:t>, i.e. access to education, resources, power, etc</a:t>
            </a:r>
          </a:p>
          <a:p>
            <a:endParaRPr lang="en-GB" b="1" dirty="0"/>
          </a:p>
          <a:p>
            <a:endParaRPr lang="en-GB" dirty="0"/>
          </a:p>
          <a:p>
            <a:endParaRPr lang="en-GB" dirty="0"/>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Race to Ethnicity</a:t>
            </a:r>
          </a:p>
        </p:txBody>
      </p:sp>
      <p:sp>
        <p:nvSpPr>
          <p:cNvPr id="3" name="Content Placeholder 2"/>
          <p:cNvSpPr>
            <a:spLocks noGrp="1"/>
          </p:cNvSpPr>
          <p:nvPr>
            <p:ph idx="1"/>
          </p:nvPr>
        </p:nvSpPr>
        <p:spPr>
          <a:xfrm>
            <a:off x="466725" y="1333500"/>
            <a:ext cx="11079164" cy="5238749"/>
          </a:xfrm>
        </p:spPr>
        <p:txBody>
          <a:bodyPr>
            <a:normAutofit/>
          </a:bodyPr>
          <a:lstStyle/>
          <a:p>
            <a:r>
              <a:rPr lang="en-GB" sz="2600" dirty="0"/>
              <a:t>The term ‘ethnicity’ has replaced ‘race’ in anthropological discussion</a:t>
            </a:r>
          </a:p>
          <a:p>
            <a:r>
              <a:rPr lang="en-US" sz="2600" dirty="0">
                <a:ea typeface="Times New Roman"/>
                <a:cs typeface="Arial"/>
              </a:rPr>
              <a:t>the concept of ethnicity is rooted in the idea of societal groups, marked especially by </a:t>
            </a:r>
            <a:r>
              <a:rPr lang="en-US" sz="2600" b="1" dirty="0">
                <a:solidFill>
                  <a:schemeClr val="accent1"/>
                </a:solidFill>
                <a:ea typeface="Times New Roman"/>
                <a:cs typeface="Arial"/>
              </a:rPr>
              <a:t>shared</a:t>
            </a:r>
            <a:r>
              <a:rPr lang="en-US" sz="2600" dirty="0">
                <a:ea typeface="Times New Roman"/>
                <a:cs typeface="Arial"/>
              </a:rPr>
              <a:t> language, religion, upbringing or cultural and traditional origins and backgrounds, rather than a shared biological ‘essence’.</a:t>
            </a:r>
          </a:p>
          <a:p>
            <a:r>
              <a:rPr lang="en-US" sz="2600" dirty="0">
                <a:ea typeface="Times New Roman"/>
                <a:cs typeface="Arial"/>
              </a:rPr>
              <a:t> Ethnicity remains tied to ideas about shared ancestry and descent, though, to the extent that one’s ethnicity is usually assumed to be that of one’s parents. </a:t>
            </a:r>
          </a:p>
          <a:p>
            <a:r>
              <a:rPr lang="en-US" sz="2600" dirty="0">
                <a:ea typeface="Times New Roman"/>
                <a:cs typeface="Arial"/>
              </a:rPr>
              <a:t>Even so, ethnicity is not a biological characteristic or a ‘real’ essence; rather it is something that is learnt and acquired through socialization in the group one is brought up in.</a:t>
            </a:r>
            <a:endParaRPr lang="en-GB" sz="2600" dirty="0">
              <a:ea typeface="Times New Roman"/>
              <a:cs typeface="Times New Roman"/>
            </a:endParaRPr>
          </a:p>
          <a:p>
            <a:endParaRPr lang="en-GB" dirty="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Define Ethnic Groups?</a:t>
            </a:r>
          </a:p>
        </p:txBody>
      </p:sp>
      <p:sp>
        <p:nvSpPr>
          <p:cNvPr id="3" name="Content Placeholder 2"/>
          <p:cNvSpPr>
            <a:spLocks noGrp="1"/>
          </p:cNvSpPr>
          <p:nvPr>
            <p:ph idx="1"/>
          </p:nvPr>
        </p:nvSpPr>
        <p:spPr>
          <a:xfrm>
            <a:off x="514349" y="1762125"/>
            <a:ext cx="11031539" cy="4504205"/>
          </a:xfrm>
        </p:spPr>
        <p:txBody>
          <a:bodyPr>
            <a:normAutofit/>
          </a:bodyPr>
          <a:lstStyle/>
          <a:p>
            <a:r>
              <a:rPr lang="en-GB" sz="2600" dirty="0"/>
              <a:t>There are so often cultural, religious, economic, political and linguistic overlaps between ethnic groups which see themselves as </a:t>
            </a:r>
            <a:r>
              <a:rPr lang="en-GB" sz="2600" b="1" dirty="0">
                <a:solidFill>
                  <a:schemeClr val="accent1"/>
                </a:solidFill>
              </a:rPr>
              <a:t>unique and distinct</a:t>
            </a:r>
            <a:r>
              <a:rPr lang="en-GB" sz="2600" dirty="0"/>
              <a:t>. </a:t>
            </a:r>
          </a:p>
          <a:p>
            <a:r>
              <a:rPr lang="en-GB" sz="2600" dirty="0"/>
              <a:t>What seems to be important is that the two groups perceive a significant set of cultural differences between themselves. </a:t>
            </a:r>
          </a:p>
          <a:p>
            <a:r>
              <a:rPr lang="en-GB" sz="2600" dirty="0"/>
              <a:t>This suggests that ethnicity is </a:t>
            </a:r>
            <a:r>
              <a:rPr lang="en-GB" sz="2600" u="sng" dirty="0"/>
              <a:t>not</a:t>
            </a:r>
            <a:r>
              <a:rPr lang="en-GB" sz="2600" dirty="0"/>
              <a:t> an inherent characteristic of a group, but it is an aspect of a relationship between two or more groups. </a:t>
            </a:r>
          </a:p>
          <a:p>
            <a:r>
              <a:rPr lang="en-GB" sz="2600" dirty="0"/>
              <a:t>Culturally similar groups may thus enter </a:t>
            </a:r>
            <a:r>
              <a:rPr lang="en-GB" sz="2600" b="1" dirty="0">
                <a:solidFill>
                  <a:schemeClr val="accent1"/>
                </a:solidFill>
              </a:rPr>
              <a:t>inter-group conflict </a:t>
            </a:r>
            <a:r>
              <a:rPr lang="en-GB" sz="2600" dirty="0"/>
              <a:t>because of this perceived difference. </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Definition of Ethnicity</a:t>
            </a:r>
          </a:p>
        </p:txBody>
      </p:sp>
      <p:sp>
        <p:nvSpPr>
          <p:cNvPr id="3" name="Content Placeholder 2"/>
          <p:cNvSpPr>
            <a:spLocks noGrp="1"/>
          </p:cNvSpPr>
          <p:nvPr>
            <p:ph idx="1"/>
          </p:nvPr>
        </p:nvSpPr>
        <p:spPr/>
        <p:txBody>
          <a:bodyPr/>
          <a:lstStyle/>
          <a:p>
            <a:pPr algn="just" hangingPunct="0"/>
            <a:r>
              <a:rPr lang="en-GB" sz="2600" b="1" dirty="0"/>
              <a:t>‘</a:t>
            </a:r>
            <a:r>
              <a:rPr lang="en-GB" sz="2600" dirty="0"/>
              <a:t>an aspect of social relationship between agents who consider themselves as being culturally distinctive from members of other groups with whom they have a minimum of regular interaction. It can thus also be defined as a social identity (based on a contrast </a:t>
            </a:r>
            <a:r>
              <a:rPr lang="en-GB" sz="2600" i="1" dirty="0"/>
              <a:t>vis-a-vis </a:t>
            </a:r>
            <a:r>
              <a:rPr lang="en-GB" sz="2600" dirty="0"/>
              <a:t>others) characterised by metaphoric or fictive kinship’ (Eriksen, </a:t>
            </a:r>
            <a:r>
              <a:rPr lang="en-GB" sz="2600" i="1" dirty="0"/>
              <a:t>Ethnicity &amp; Nationalism</a:t>
            </a:r>
            <a:r>
              <a:rPr lang="en-GB" sz="2600" dirty="0"/>
              <a:t>)</a:t>
            </a:r>
          </a:p>
          <a:p>
            <a:pPr algn="just" hangingPunct="0">
              <a:buNone/>
            </a:pPr>
            <a:endParaRPr lang="en-GB" b="1" dirty="0"/>
          </a:p>
          <a:p>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Creating Conflict &amp; Otherness</a:t>
            </a:r>
          </a:p>
        </p:txBody>
      </p:sp>
      <p:sp>
        <p:nvSpPr>
          <p:cNvPr id="3" name="Content Placeholder 2"/>
          <p:cNvSpPr>
            <a:spLocks noGrp="1"/>
          </p:cNvSpPr>
          <p:nvPr>
            <p:ph idx="1"/>
          </p:nvPr>
        </p:nvSpPr>
        <p:spPr>
          <a:xfrm>
            <a:off x="646111" y="1747559"/>
            <a:ext cx="9754578" cy="4676774"/>
          </a:xfrm>
        </p:spPr>
        <p:txBody>
          <a:bodyPr>
            <a:noAutofit/>
          </a:bodyPr>
          <a:lstStyle/>
          <a:p>
            <a:r>
              <a:rPr lang="en-GB" sz="2600" dirty="0"/>
              <a:t>However, while ethnicity can minimise social distance between anthropologists and our subjects of study, the erasure of race can have negative consequences. </a:t>
            </a:r>
          </a:p>
          <a:p>
            <a:r>
              <a:rPr lang="en-GB" sz="2600" dirty="0"/>
              <a:t>Racial inequalities are still experienced by individuals</a:t>
            </a:r>
          </a:p>
          <a:p>
            <a:r>
              <a:rPr lang="en-GB" sz="2600" dirty="0"/>
              <a:t>Can lead to conflict and the reiteration of difference</a:t>
            </a:r>
          </a:p>
          <a:p>
            <a:r>
              <a:rPr lang="en-GB" sz="2600" dirty="0"/>
              <a:t>Changing the language does not get rid of racism</a:t>
            </a:r>
          </a:p>
          <a:p>
            <a:r>
              <a:rPr lang="en-GB" sz="2600" dirty="0"/>
              <a:t>Ethnicity has become the locus of neo-racism</a:t>
            </a:r>
          </a:p>
          <a:p>
            <a:r>
              <a:rPr lang="en-GB" sz="2600" dirty="0"/>
              <a:t>Racism without race (Harrison, 2002: 153)</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 Inequalities</a:t>
            </a:r>
          </a:p>
        </p:txBody>
      </p:sp>
      <p:sp>
        <p:nvSpPr>
          <p:cNvPr id="3" name="Content Placeholder 2"/>
          <p:cNvSpPr>
            <a:spLocks noGrp="1"/>
          </p:cNvSpPr>
          <p:nvPr>
            <p:ph idx="1"/>
          </p:nvPr>
        </p:nvSpPr>
        <p:spPr>
          <a:xfrm>
            <a:off x="304800" y="1657350"/>
            <a:ext cx="11639550" cy="4747932"/>
          </a:xfrm>
        </p:spPr>
        <p:txBody>
          <a:bodyPr>
            <a:normAutofit/>
          </a:bodyPr>
          <a:lstStyle/>
          <a:p>
            <a:r>
              <a:rPr lang="en-US" dirty="0"/>
              <a:t>‘</a:t>
            </a:r>
            <a:r>
              <a:rPr lang="en-US" sz="2600" dirty="0"/>
              <a:t>From the vantage points of the subordinate segments of racially stratified societies, the orderliness, lawfulness, and “natural” guise of structured racial inequalities are often experienced as profoundly problematic assaults against their dignity, life chances and human rights. For them, “race” is frequently experienced as a form of symbolic violence as well as materialized violence. </a:t>
            </a:r>
          </a:p>
          <a:p>
            <a:pPr marL="0" indent="0">
              <a:buNone/>
            </a:pPr>
            <a:endParaRPr lang="en-US" sz="2600" dirty="0"/>
          </a:p>
          <a:p>
            <a:r>
              <a:rPr lang="en-US" sz="2600" dirty="0"/>
              <a:t>However, they may also experience “race” as an identity they embrace and mobilize in everyday life as well as in more broadly based struggles for civil rights, socioeconomic ability, and political empowerment.’ (Harrison 2002: 146).</a:t>
            </a:r>
            <a:endParaRPr lang="en-GB" sz="2600" dirty="0"/>
          </a:p>
          <a:p>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a:t>
            </a:r>
          </a:p>
        </p:txBody>
      </p:sp>
      <p:sp>
        <p:nvSpPr>
          <p:cNvPr id="3" name="Content Placeholder 2"/>
          <p:cNvSpPr>
            <a:spLocks noGrp="1"/>
          </p:cNvSpPr>
          <p:nvPr>
            <p:ph idx="1"/>
          </p:nvPr>
        </p:nvSpPr>
        <p:spPr>
          <a:xfrm>
            <a:off x="733426" y="1409700"/>
            <a:ext cx="10887074" cy="5104280"/>
          </a:xfrm>
        </p:spPr>
        <p:txBody>
          <a:bodyPr>
            <a:normAutofit/>
          </a:bodyPr>
          <a:lstStyle/>
          <a:p>
            <a:pPr hangingPunct="0"/>
            <a:r>
              <a:rPr lang="en-GB" sz="2400" dirty="0"/>
              <a:t>’35/37 major armed conflicts in the world in 1991 were internal conflicts, and most of them - from Sri Lanka to Northern Ireland - could plausibly be described as ethnic conflicts. </a:t>
            </a:r>
          </a:p>
          <a:p>
            <a:pPr hangingPunct="0"/>
            <a:endParaRPr lang="en-GB" sz="2400" dirty="0"/>
          </a:p>
          <a:p>
            <a:pPr hangingPunct="0"/>
            <a:r>
              <a:rPr lang="en-GB" sz="2400" dirty="0"/>
              <a:t>In many parts of the world, further, nation-building - the creation of political cohesion and national identity in former colonies - is high on the political agenda. Ethnic and national identities also become strongly pertinent following the continuous influx of labour migrants and refugees to Europe and North America, which has led to the establishment of new, permanent ethnic minorities in these areas.’ (</a:t>
            </a:r>
            <a:r>
              <a:rPr lang="en-GB" sz="2400" dirty="0" err="1"/>
              <a:t>Eriksen</a:t>
            </a:r>
            <a:r>
              <a:rPr lang="en-GB" sz="2400" dirty="0"/>
              <a:t>, 1993)</a:t>
            </a:r>
            <a:r>
              <a:rPr lang="en-US" sz="2400" dirty="0"/>
              <a:t> </a:t>
            </a:r>
            <a:endParaRPr lang="en-GB" sz="2400" dirty="0"/>
          </a:p>
          <a:p>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Conflict</a:t>
            </a:r>
          </a:p>
        </p:txBody>
      </p:sp>
      <p:sp>
        <p:nvSpPr>
          <p:cNvPr id="3" name="Content Placeholder 2"/>
          <p:cNvSpPr>
            <a:spLocks noGrp="1"/>
          </p:cNvSpPr>
          <p:nvPr>
            <p:ph idx="1"/>
          </p:nvPr>
        </p:nvSpPr>
        <p:spPr>
          <a:xfrm>
            <a:off x="1755775" y="1646144"/>
            <a:ext cx="8074025" cy="3996204"/>
          </a:xfrm>
        </p:spPr>
        <p:txBody>
          <a:bodyPr>
            <a:normAutofit/>
          </a:bodyPr>
          <a:lstStyle/>
          <a:p>
            <a:pPr hangingPunct="0"/>
            <a:r>
              <a:rPr lang="en-GB" dirty="0"/>
              <a:t>The case of Myanmar- Rohingyas- Genocide</a:t>
            </a:r>
          </a:p>
        </p:txBody>
      </p:sp>
      <p:pic>
        <p:nvPicPr>
          <p:cNvPr id="2050" name="Picture 2" descr="Image result for myanmar conflict">
            <a:extLst>
              <a:ext uri="{FF2B5EF4-FFF2-40B4-BE49-F238E27FC236}">
                <a16:creationId xmlns:a16="http://schemas.microsoft.com/office/drawing/2014/main" id="{A0BF7CA6-8EA9-4478-87E1-E40F7A38C8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26928" y="2627537"/>
            <a:ext cx="2749233" cy="3883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65375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Racism without Race?</a:t>
            </a:r>
          </a:p>
        </p:txBody>
      </p:sp>
      <p:sp>
        <p:nvSpPr>
          <p:cNvPr id="3" name="Content Placeholder 2"/>
          <p:cNvSpPr>
            <a:spLocks noGrp="1"/>
          </p:cNvSpPr>
          <p:nvPr>
            <p:ph idx="1"/>
          </p:nvPr>
        </p:nvSpPr>
        <p:spPr>
          <a:xfrm>
            <a:off x="761999" y="1657350"/>
            <a:ext cx="10783889" cy="4895850"/>
          </a:xfrm>
        </p:spPr>
        <p:txBody>
          <a:bodyPr>
            <a:normAutofit fontScale="92500" lnSpcReduction="10000"/>
          </a:bodyPr>
          <a:lstStyle/>
          <a:p>
            <a:r>
              <a:rPr lang="en-GB" sz="2400" dirty="0"/>
              <a:t>Rather than focusing on skin colour, discrimination and hierarchies become rooted on national and cultural differences which are presumed to be irreconcilable. </a:t>
            </a:r>
          </a:p>
          <a:p>
            <a:r>
              <a:rPr lang="en-GB" sz="2400" dirty="0"/>
              <a:t>E.g. immigration, multi-</a:t>
            </a:r>
            <a:r>
              <a:rPr lang="en-GB" sz="2400" dirty="0" err="1"/>
              <a:t>culturalism</a:t>
            </a:r>
            <a:r>
              <a:rPr lang="en-GB" sz="2400" dirty="0"/>
              <a:t> discourses</a:t>
            </a:r>
          </a:p>
          <a:p>
            <a:r>
              <a:rPr lang="en-GB" sz="2400" dirty="0"/>
              <a:t>Ethnicity reinforces the notion that; </a:t>
            </a:r>
          </a:p>
          <a:p>
            <a:pPr lvl="1"/>
            <a:r>
              <a:rPr lang="en-GB" sz="2400" dirty="0"/>
              <a:t>The world is divided into national territories to which ‘cultures’ belong ‘naturally.’ If members of a certain ‘culture’ are found outside its ‘natural’ place, the relations between native and newcomers (locals and migrants or refugees) will be antagonistic. Racist discrimination is increasingly justified by means of exclusive cultural difference.</a:t>
            </a:r>
            <a:r>
              <a:rPr lang="en-US" sz="2400" dirty="0"/>
              <a:t> (</a:t>
            </a:r>
            <a:r>
              <a:rPr lang="en-US" sz="2400" dirty="0" err="1"/>
              <a:t>Hervik</a:t>
            </a:r>
            <a:r>
              <a:rPr lang="en-US" sz="2400" dirty="0"/>
              <a:t> 2004: 151)</a:t>
            </a:r>
          </a:p>
          <a:p>
            <a:r>
              <a:rPr lang="en-US" sz="2400" dirty="0"/>
              <a:t>These race-neutral discourses simply obscure the persistence of racial oppression (Harrison 2002)</a:t>
            </a:r>
            <a:endParaRPr lang="en-GB" sz="2400" dirty="0"/>
          </a:p>
          <a:p>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Nationalism</a:t>
            </a:r>
          </a:p>
        </p:txBody>
      </p:sp>
      <p:sp>
        <p:nvSpPr>
          <p:cNvPr id="3" name="Content Placeholder 2"/>
          <p:cNvSpPr>
            <a:spLocks noGrp="1"/>
          </p:cNvSpPr>
          <p:nvPr>
            <p:ph idx="1"/>
          </p:nvPr>
        </p:nvSpPr>
        <p:spPr>
          <a:xfrm>
            <a:off x="1103312" y="2091018"/>
            <a:ext cx="8946541" cy="4195481"/>
          </a:xfrm>
        </p:spPr>
        <p:txBody>
          <a:bodyPr>
            <a:normAutofit/>
          </a:bodyPr>
          <a:lstStyle/>
          <a:p>
            <a:r>
              <a:rPr lang="en-GB" sz="2600" dirty="0"/>
              <a:t>Nationalism is the social and political ideology of collective identity based around the idea of a ‘sovereign’ state.</a:t>
            </a:r>
          </a:p>
          <a:p>
            <a:r>
              <a:rPr lang="en-GB" sz="2600" dirty="0"/>
              <a:t>Origins in European Enlightenment</a:t>
            </a:r>
          </a:p>
          <a:p>
            <a:pPr lvl="1"/>
            <a:r>
              <a:rPr lang="en-GB" sz="2600" dirty="0"/>
              <a:t>National Self-Determination</a:t>
            </a:r>
          </a:p>
          <a:p>
            <a:pPr lvl="1"/>
            <a:r>
              <a:rPr lang="en-GB" sz="2600" dirty="0"/>
              <a:t>Shift from divinely ordained dynastic rule to rationally order community</a:t>
            </a:r>
          </a:p>
          <a:p>
            <a:pPr lvl="1"/>
            <a:r>
              <a:rPr lang="en-GB" sz="2600" dirty="0"/>
              <a:t>French Revolution</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Gellner (</a:t>
            </a:r>
            <a:r>
              <a:rPr lang="en-GB" sz="2400" i="1" dirty="0"/>
              <a:t>Nations &amp; Nationalism,</a:t>
            </a:r>
            <a:r>
              <a:rPr lang="en-GB" sz="2400" dirty="0"/>
              <a:t>1983) </a:t>
            </a:r>
            <a:endParaRPr lang="en-GB" sz="2400" i="1" dirty="0"/>
          </a:p>
        </p:txBody>
      </p:sp>
      <p:sp>
        <p:nvSpPr>
          <p:cNvPr id="3" name="Content Placeholder 2"/>
          <p:cNvSpPr>
            <a:spLocks noGrp="1"/>
          </p:cNvSpPr>
          <p:nvPr>
            <p:ph idx="1"/>
          </p:nvPr>
        </p:nvSpPr>
        <p:spPr/>
        <p:txBody>
          <a:bodyPr/>
          <a:lstStyle/>
          <a:p>
            <a:r>
              <a:rPr lang="en-GB" sz="2600" dirty="0"/>
              <a:t>Nationalism is a modern phenomena </a:t>
            </a:r>
          </a:p>
          <a:p>
            <a:r>
              <a:rPr lang="en-GB" sz="2600" dirty="0"/>
              <a:t>Identified by the ideas of sharing ‘a culture’</a:t>
            </a:r>
          </a:p>
          <a:p>
            <a:r>
              <a:rPr lang="en-GB" sz="2600" dirty="0"/>
              <a:t>Homogenised culture</a:t>
            </a:r>
          </a:p>
          <a:p>
            <a:r>
              <a:rPr lang="en-GB" sz="2600" dirty="0"/>
              <a:t>Shared identity between urban and rural</a:t>
            </a:r>
          </a:p>
          <a:p>
            <a:r>
              <a:rPr lang="en-GB" sz="2600" dirty="0"/>
              <a:t>Rooted in the idea of historical legitimacy </a:t>
            </a:r>
          </a:p>
          <a:p>
            <a:pPr lvl="1"/>
            <a:r>
              <a:rPr lang="en-GB" sz="2600" dirty="0"/>
              <a:t>Language, religion, folk history</a:t>
            </a:r>
          </a:p>
          <a:p>
            <a:pPr lvl="1"/>
            <a:r>
              <a:rPr lang="en-GB" sz="2600" dirty="0"/>
              <a:t>Solidarity against common enemy</a:t>
            </a:r>
          </a:p>
          <a:p>
            <a:pPr lvl="1"/>
            <a:endParaRPr lang="en-GB" dirty="0"/>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Nationalism &amp; Ethnicity </a:t>
            </a:r>
          </a:p>
        </p:txBody>
      </p:sp>
      <p:sp>
        <p:nvSpPr>
          <p:cNvPr id="3" name="Content Placeholder 2"/>
          <p:cNvSpPr>
            <a:spLocks noGrp="1"/>
          </p:cNvSpPr>
          <p:nvPr>
            <p:ph idx="1"/>
          </p:nvPr>
        </p:nvSpPr>
        <p:spPr>
          <a:xfrm>
            <a:off x="561975" y="1447799"/>
            <a:ext cx="11201400" cy="5267325"/>
          </a:xfrm>
        </p:spPr>
        <p:txBody>
          <a:bodyPr>
            <a:normAutofit/>
          </a:bodyPr>
          <a:lstStyle/>
          <a:p>
            <a:r>
              <a:rPr lang="en-GB" sz="2400" dirty="0"/>
              <a:t>Both tied to ideas about shared culture via ancestry and descent; the metaphor of kinship (</a:t>
            </a:r>
            <a:r>
              <a:rPr lang="en-GB" sz="2400" dirty="0" err="1"/>
              <a:t>Eriksen</a:t>
            </a:r>
            <a:r>
              <a:rPr lang="en-GB" sz="2400" dirty="0"/>
              <a:t> 1993)</a:t>
            </a:r>
          </a:p>
          <a:p>
            <a:r>
              <a:rPr lang="en-GB" sz="2400" dirty="0"/>
              <a:t>Nation-state: idea that political, ethnic and national boundaries match (</a:t>
            </a:r>
            <a:r>
              <a:rPr lang="en-GB" sz="2400" dirty="0" err="1"/>
              <a:t>Eriksen</a:t>
            </a:r>
            <a:r>
              <a:rPr lang="en-GB" sz="2400" dirty="0"/>
              <a:t> 1993)</a:t>
            </a:r>
          </a:p>
          <a:p>
            <a:r>
              <a:rPr lang="en-GB" sz="2400" dirty="0"/>
              <a:t>Both emerge at times of social crisis and when boundaries are threatened (</a:t>
            </a:r>
            <a:r>
              <a:rPr lang="en-GB" sz="2400" dirty="0" err="1"/>
              <a:t>Eriksen</a:t>
            </a:r>
            <a:r>
              <a:rPr lang="en-GB" sz="2400" dirty="0"/>
              <a:t> 1993: 100)</a:t>
            </a:r>
          </a:p>
          <a:p>
            <a:r>
              <a:rPr lang="en-GB" sz="2400" dirty="0"/>
              <a:t>Concerns about immigration and irreconcilable cultural differences (Harrison 2002)</a:t>
            </a:r>
          </a:p>
          <a:p>
            <a:r>
              <a:rPr lang="en-GB" sz="2400" dirty="0"/>
              <a:t>Natural territories and the natural place of people (</a:t>
            </a:r>
            <a:r>
              <a:rPr lang="en-GB" sz="2400" dirty="0" err="1"/>
              <a:t>Hervik</a:t>
            </a:r>
            <a:r>
              <a:rPr lang="en-GB" sz="2400" dirty="0"/>
              <a:t> 2004: 151)</a:t>
            </a:r>
          </a:p>
          <a:p>
            <a:r>
              <a:rPr lang="en-GB" sz="2400" dirty="0"/>
              <a:t>Both draw on powerful emotive symbols (</a:t>
            </a:r>
            <a:r>
              <a:rPr lang="en-GB" sz="2400" dirty="0" err="1"/>
              <a:t>Eriksen</a:t>
            </a:r>
            <a:r>
              <a:rPr lang="en-GB" sz="2400" dirty="0"/>
              <a:t> 1993: 107)</a:t>
            </a:r>
          </a:p>
          <a:p>
            <a:r>
              <a:rPr lang="en-GB" sz="2400" dirty="0"/>
              <a:t>Established in relation to an ‘Other’</a:t>
            </a:r>
          </a:p>
          <a:p>
            <a:endParaRPr lang="en-GB" b="1" dirty="0"/>
          </a:p>
          <a:p>
            <a:endParaRPr lang="en-GB" b="1" dirty="0"/>
          </a:p>
          <a:p>
            <a:endParaRPr lang="en-GB" b="1" dirty="0"/>
          </a:p>
          <a:p>
            <a:endParaRPr lang="en-GB" dirty="0"/>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920225" y="506237"/>
            <a:ext cx="2755900" cy="2946400"/>
          </a:xfrm>
          <a:prstGeom prst="rect">
            <a:avLst/>
          </a:prstGeom>
        </p:spPr>
      </p:pic>
      <p:pic>
        <p:nvPicPr>
          <p:cNvPr id="5" name="Picture 4"/>
          <p:cNvPicPr>
            <a:picLocks noChangeAspect="1"/>
          </p:cNvPicPr>
          <p:nvPr/>
        </p:nvPicPr>
        <p:blipFill>
          <a:blip r:embed="rId3"/>
          <a:stretch>
            <a:fillRect/>
          </a:stretch>
        </p:blipFill>
        <p:spPr>
          <a:xfrm>
            <a:off x="1920225" y="3744187"/>
            <a:ext cx="2857500" cy="2857500"/>
          </a:xfrm>
          <a:prstGeom prst="rect">
            <a:avLst/>
          </a:prstGeom>
        </p:spPr>
      </p:pic>
      <p:pic>
        <p:nvPicPr>
          <p:cNvPr id="6" name="Picture 5"/>
          <p:cNvPicPr>
            <a:picLocks noChangeAspect="1"/>
          </p:cNvPicPr>
          <p:nvPr/>
        </p:nvPicPr>
        <p:blipFill>
          <a:blip r:embed="rId4"/>
          <a:stretch>
            <a:fillRect/>
          </a:stretch>
        </p:blipFill>
        <p:spPr>
          <a:xfrm>
            <a:off x="4676125" y="-65813"/>
            <a:ext cx="5080000" cy="3810000"/>
          </a:xfrm>
          <a:prstGeom prst="rect">
            <a:avLst/>
          </a:prstGeom>
        </p:spPr>
      </p:pic>
      <p:pic>
        <p:nvPicPr>
          <p:cNvPr id="7" name="Picture 6"/>
          <p:cNvPicPr>
            <a:picLocks noChangeAspect="1"/>
          </p:cNvPicPr>
          <p:nvPr/>
        </p:nvPicPr>
        <p:blipFill>
          <a:blip r:embed="rId5"/>
          <a:stretch>
            <a:fillRect/>
          </a:stretch>
        </p:blipFill>
        <p:spPr>
          <a:xfrm>
            <a:off x="7589604" y="3810000"/>
            <a:ext cx="2667000" cy="3048000"/>
          </a:xfrm>
          <a:prstGeom prst="rect">
            <a:avLst/>
          </a:prstGeom>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93149" y="363105"/>
            <a:ext cx="4459996" cy="6252135"/>
          </a:xfrm>
          <a:prstGeom prst="rect">
            <a:avLst/>
          </a:prstGeom>
        </p:spPr>
      </p:pic>
      <p:pic>
        <p:nvPicPr>
          <p:cNvPr id="10" name="Picture 9"/>
          <p:cNvPicPr>
            <a:picLocks noChangeAspect="1"/>
          </p:cNvPicPr>
          <p:nvPr/>
        </p:nvPicPr>
        <p:blipFill>
          <a:blip r:embed="rId3"/>
          <a:stretch>
            <a:fillRect/>
          </a:stretch>
        </p:blipFill>
        <p:spPr>
          <a:xfrm>
            <a:off x="6753145" y="705343"/>
            <a:ext cx="3492500" cy="2954747"/>
          </a:xfrm>
          <a:prstGeom prst="rect">
            <a:avLst/>
          </a:prstGeom>
        </p:spPr>
      </p:pic>
      <p:pic>
        <p:nvPicPr>
          <p:cNvPr id="11" name="Picture 10"/>
          <p:cNvPicPr>
            <a:picLocks noChangeAspect="1"/>
          </p:cNvPicPr>
          <p:nvPr/>
        </p:nvPicPr>
        <p:blipFill>
          <a:blip r:embed="rId4"/>
          <a:stretch>
            <a:fillRect/>
          </a:stretch>
        </p:blipFill>
        <p:spPr>
          <a:xfrm>
            <a:off x="6867445" y="4096896"/>
            <a:ext cx="3378200" cy="2413000"/>
          </a:xfrm>
          <a:prstGeom prst="rect">
            <a:avLst/>
          </a:prstGeom>
        </p:spPr>
      </p:pic>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Nationalism, Place &amp; Globalisation</a:t>
            </a:r>
          </a:p>
        </p:txBody>
      </p:sp>
      <p:sp>
        <p:nvSpPr>
          <p:cNvPr id="3" name="Content Placeholder 2"/>
          <p:cNvSpPr>
            <a:spLocks noGrp="1"/>
          </p:cNvSpPr>
          <p:nvPr>
            <p:ph idx="1"/>
          </p:nvPr>
        </p:nvSpPr>
        <p:spPr/>
        <p:txBody>
          <a:bodyPr>
            <a:normAutofit/>
          </a:bodyPr>
          <a:lstStyle/>
          <a:p>
            <a:r>
              <a:rPr lang="en-GB" sz="2600" dirty="0"/>
              <a:t>Globalisation and the global flows of people </a:t>
            </a:r>
            <a:r>
              <a:rPr lang="en-GB" sz="2600" dirty="0" err="1"/>
              <a:t>problematise</a:t>
            </a:r>
            <a:r>
              <a:rPr lang="en-GB" sz="2600" dirty="0"/>
              <a:t> the concept of a sovereign nation</a:t>
            </a:r>
          </a:p>
          <a:p>
            <a:r>
              <a:rPr lang="en-GB" sz="2600" dirty="0"/>
              <a:t>Where are the boundaries? </a:t>
            </a:r>
          </a:p>
          <a:p>
            <a:r>
              <a:rPr lang="en-GB" sz="2600" dirty="0"/>
              <a:t>Where do minority groups who do not share – or are not perceived as sharing - the same cultural values fit?</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Anderson (1983) </a:t>
            </a:r>
            <a:r>
              <a:rPr lang="en-GB" i="1" dirty="0"/>
              <a:t>Imagined Communities</a:t>
            </a:r>
          </a:p>
        </p:txBody>
      </p:sp>
      <p:sp>
        <p:nvSpPr>
          <p:cNvPr id="3" name="Content Placeholder 2"/>
          <p:cNvSpPr>
            <a:spLocks noGrp="1"/>
          </p:cNvSpPr>
          <p:nvPr>
            <p:ph idx="1"/>
          </p:nvPr>
        </p:nvSpPr>
        <p:spPr/>
        <p:txBody>
          <a:bodyPr>
            <a:normAutofit/>
          </a:bodyPr>
          <a:lstStyle/>
          <a:p>
            <a:r>
              <a:rPr lang="en-GB" sz="2600" dirty="0"/>
              <a:t>Defines nation as ‘</a:t>
            </a:r>
            <a:r>
              <a:rPr lang="en-US" sz="2600" dirty="0">
                <a:ea typeface="Times New Roman"/>
                <a:cs typeface="Times New Roman"/>
              </a:rPr>
              <a:t>an imagined political community – and imagined as both inherently limited and sovereign’ (Anderson 1991: 6)</a:t>
            </a:r>
            <a:endParaRPr lang="en-GB" sz="2600" dirty="0">
              <a:ea typeface="Times New Roman"/>
              <a:cs typeface="Times New Roman"/>
            </a:endParaRPr>
          </a:p>
          <a:p>
            <a:r>
              <a:rPr lang="en-GB" sz="2600" dirty="0"/>
              <a:t>Imagined as members do not personally know most of the fellow members</a:t>
            </a:r>
          </a:p>
          <a:p>
            <a:r>
              <a:rPr lang="en-GB" sz="2600" dirty="0"/>
              <a:t>Members of a nation maintain an image of joint identity and solidarity </a:t>
            </a:r>
          </a:p>
          <a:p>
            <a:r>
              <a:rPr lang="en-GB" sz="2600" dirty="0"/>
              <a:t>How is this produced?  </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Producing Nationalism</a:t>
            </a:r>
          </a:p>
        </p:txBody>
      </p:sp>
      <p:sp>
        <p:nvSpPr>
          <p:cNvPr id="5" name="Content Placeholder 4"/>
          <p:cNvSpPr>
            <a:spLocks noGrp="1"/>
          </p:cNvSpPr>
          <p:nvPr>
            <p:ph sz="half" idx="1"/>
          </p:nvPr>
        </p:nvSpPr>
        <p:spPr>
          <a:xfrm>
            <a:off x="428625" y="1581244"/>
            <a:ext cx="6629400" cy="4695731"/>
          </a:xfrm>
        </p:spPr>
        <p:txBody>
          <a:bodyPr>
            <a:normAutofit/>
          </a:bodyPr>
          <a:lstStyle/>
          <a:p>
            <a:r>
              <a:rPr lang="en-GB" sz="2600" dirty="0"/>
              <a:t>Dissemination of information </a:t>
            </a:r>
          </a:p>
          <a:p>
            <a:pPr lvl="1"/>
            <a:r>
              <a:rPr lang="en-GB" sz="2600" dirty="0"/>
              <a:t>The printing press</a:t>
            </a:r>
          </a:p>
          <a:p>
            <a:pPr lvl="1"/>
            <a:r>
              <a:rPr lang="en-GB" sz="2600" dirty="0"/>
              <a:t>Printed material in common language (King James Bible)</a:t>
            </a:r>
          </a:p>
          <a:p>
            <a:r>
              <a:rPr lang="en-GB" sz="2600" dirty="0"/>
              <a:t>Standardising language</a:t>
            </a:r>
          </a:p>
          <a:p>
            <a:r>
              <a:rPr lang="en-GB" sz="2600" dirty="0"/>
              <a:t>Symbolism</a:t>
            </a:r>
          </a:p>
          <a:p>
            <a:pPr lvl="1"/>
            <a:r>
              <a:rPr lang="en-GB" sz="2600" dirty="0"/>
              <a:t> events and contests</a:t>
            </a:r>
          </a:p>
          <a:p>
            <a:r>
              <a:rPr lang="en-GB" sz="2600" dirty="0"/>
              <a:t>Formalised and Disseminated narratives</a:t>
            </a:r>
          </a:p>
        </p:txBody>
      </p:sp>
      <p:pic>
        <p:nvPicPr>
          <p:cNvPr id="7" name="Picture 6"/>
          <p:cNvPicPr>
            <a:picLocks noChangeAspect="1"/>
          </p:cNvPicPr>
          <p:nvPr/>
        </p:nvPicPr>
        <p:blipFill>
          <a:blip r:embed="rId2"/>
          <a:stretch>
            <a:fillRect/>
          </a:stretch>
        </p:blipFill>
        <p:spPr>
          <a:xfrm>
            <a:off x="9261475" y="1581244"/>
            <a:ext cx="2501900" cy="3238500"/>
          </a:xfrm>
          <a:prstGeom prst="rect">
            <a:avLst/>
          </a:prstGeom>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Being Norwegian (</a:t>
            </a:r>
            <a:r>
              <a:rPr lang="en-GB" dirty="0" err="1"/>
              <a:t>Gullestad</a:t>
            </a:r>
            <a:r>
              <a:rPr lang="en-GB" dirty="0"/>
              <a:t>, 2002) </a:t>
            </a:r>
          </a:p>
        </p:txBody>
      </p:sp>
      <p:sp>
        <p:nvSpPr>
          <p:cNvPr id="6" name="Content Placeholder 5"/>
          <p:cNvSpPr>
            <a:spLocks noGrp="1"/>
          </p:cNvSpPr>
          <p:nvPr>
            <p:ph idx="1"/>
          </p:nvPr>
        </p:nvSpPr>
        <p:spPr>
          <a:xfrm>
            <a:off x="714375" y="1676401"/>
            <a:ext cx="10925175" cy="5000624"/>
          </a:xfrm>
        </p:spPr>
        <p:txBody>
          <a:bodyPr>
            <a:normAutofit/>
          </a:bodyPr>
          <a:lstStyle/>
          <a:p>
            <a:pPr lvl="0"/>
            <a:r>
              <a:rPr lang="en-US" sz="2400" dirty="0"/>
              <a:t>A ‘popular reinforcement of the ethnic dimensions of…nationalism, with a focus on common culture, ancestry and origin’ (</a:t>
            </a:r>
            <a:r>
              <a:rPr lang="en-US" sz="2400" dirty="0" err="1"/>
              <a:t>Gullestad</a:t>
            </a:r>
            <a:r>
              <a:rPr lang="en-US" sz="2400" dirty="0"/>
              <a:t> 2002: 45)</a:t>
            </a:r>
          </a:p>
          <a:p>
            <a:pPr lvl="0"/>
            <a:r>
              <a:rPr lang="en-US" sz="2400" dirty="0"/>
              <a:t>Nationhood, as defined post WW2, seen in terms of generalized kinship, ethnicity &amp; moral community</a:t>
            </a:r>
          </a:p>
          <a:p>
            <a:pPr lvl="1"/>
            <a:r>
              <a:rPr lang="en-US" sz="2400" dirty="0"/>
              <a:t>Creation of Welfare State</a:t>
            </a:r>
          </a:p>
          <a:p>
            <a:pPr lvl="1"/>
            <a:r>
              <a:rPr lang="en-US" sz="2400" dirty="0"/>
              <a:t>Rebuilding &amp; Commemoration of struggles against the Nazis</a:t>
            </a:r>
          </a:p>
          <a:p>
            <a:r>
              <a:rPr lang="en-US" sz="2400" dirty="0"/>
              <a:t>Being Norwegian seen in primordial terms of kinship with the nation-builders. </a:t>
            </a:r>
            <a:endParaRPr lang="en-GB" sz="2400" dirty="0"/>
          </a:p>
          <a:p>
            <a:r>
              <a:rPr lang="en-US" sz="2400" dirty="0"/>
              <a:t>Immigrants are excluded and immigration seen as ‘occupation’.</a:t>
            </a:r>
          </a:p>
          <a:p>
            <a:r>
              <a:rPr lang="en-US" sz="2400" dirty="0"/>
              <a:t>Nationalism imposes “invisible fences”.</a:t>
            </a:r>
            <a:endParaRPr lang="en-GB" sz="2400" dirty="0"/>
          </a:p>
          <a:p>
            <a:pPr lvl="0"/>
            <a:endParaRPr lang="en-GB" dirty="0"/>
          </a:p>
          <a:p>
            <a:endParaRPr lang="en-GB" dirty="0"/>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Structural Relations with Migrants </a:t>
            </a:r>
          </a:p>
        </p:txBody>
      </p:sp>
      <p:sp>
        <p:nvSpPr>
          <p:cNvPr id="3" name="Content Placeholder 2"/>
          <p:cNvSpPr>
            <a:spLocks noGrp="1"/>
          </p:cNvSpPr>
          <p:nvPr>
            <p:ph idx="1"/>
          </p:nvPr>
        </p:nvSpPr>
        <p:spPr>
          <a:xfrm>
            <a:off x="428625" y="1609725"/>
            <a:ext cx="11029950" cy="4656605"/>
          </a:xfrm>
        </p:spPr>
        <p:txBody>
          <a:bodyPr>
            <a:normAutofit/>
          </a:bodyPr>
          <a:lstStyle/>
          <a:p>
            <a:pPr lvl="0"/>
            <a:r>
              <a:rPr lang="en-US" sz="2600" dirty="0" err="1"/>
              <a:t>Wikan</a:t>
            </a:r>
            <a:r>
              <a:rPr lang="en-US" sz="2600" dirty="0"/>
              <a:t> argues that Pakistani/Muslim immigrants in Norway exclude themselves from participation in ‘Norwegian’ culture</a:t>
            </a:r>
          </a:p>
          <a:p>
            <a:pPr lvl="0"/>
            <a:r>
              <a:rPr lang="en-US" sz="2600" dirty="0"/>
              <a:t>Problem of host-guest relationship: immigrants are always seen as ‘guests’. May seem well-intended but is a relationship of power which reinforces ethnic boundaries</a:t>
            </a:r>
            <a:endParaRPr lang="en-GB" sz="2600" dirty="0"/>
          </a:p>
          <a:p>
            <a:pPr lvl="0"/>
            <a:r>
              <a:rPr lang="en-US" sz="2600" dirty="0"/>
              <a:t>Skin </a:t>
            </a:r>
            <a:r>
              <a:rPr lang="en-US" sz="2600" dirty="0" err="1"/>
              <a:t>colour</a:t>
            </a:r>
            <a:r>
              <a:rPr lang="en-US" sz="2600" dirty="0"/>
              <a:t> still seen as an implicit marker of difference by many Norwegians</a:t>
            </a:r>
            <a:endParaRPr lang="en-GB" sz="2600" dirty="0"/>
          </a:p>
          <a:p>
            <a:pPr lvl="0"/>
            <a:r>
              <a:rPr lang="en-US" sz="2600" dirty="0"/>
              <a:t>Immigrants are asked to become ‘more Norwegian’ yet denied the possibility of this based on ideas of race/ethnicity: </a:t>
            </a:r>
            <a:endParaRPr lang="en-GB" sz="2600" dirty="0"/>
          </a:p>
          <a:p>
            <a:pPr hangingPunct="0">
              <a:buNone/>
            </a:pPr>
            <a:endParaRPr lang="en-GB" dirty="0"/>
          </a:p>
          <a:p>
            <a:endParaRPr lang="en-GB" dirty="0"/>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Gullestad’s</a:t>
            </a:r>
            <a:r>
              <a:rPr lang="en-GB" dirty="0"/>
              <a:t> Conclusion </a:t>
            </a:r>
          </a:p>
        </p:txBody>
      </p:sp>
      <p:sp>
        <p:nvSpPr>
          <p:cNvPr id="3" name="Content Placeholder 2"/>
          <p:cNvSpPr>
            <a:spLocks noGrp="1"/>
          </p:cNvSpPr>
          <p:nvPr>
            <p:ph idx="1"/>
          </p:nvPr>
        </p:nvSpPr>
        <p:spPr/>
        <p:txBody>
          <a:bodyPr/>
          <a:lstStyle/>
          <a:p>
            <a:pPr algn="just"/>
            <a:r>
              <a:rPr lang="en-US" sz="2600" b="1" dirty="0"/>
              <a:t> </a:t>
            </a:r>
            <a:r>
              <a:rPr lang="en-US" sz="2600" dirty="0"/>
              <a:t>‘An outsider must be created, in order for the internal sameness, unity and belonging to be confirmed. Ancestry, religion, and morality are intertwined in this form of nationalism, </a:t>
            </a:r>
            <a:r>
              <a:rPr lang="en-US" sz="2600" dirty="0" err="1"/>
              <a:t>ethnicizing</a:t>
            </a:r>
            <a:r>
              <a:rPr lang="en-US" sz="2600" dirty="0"/>
              <a:t> the state as an expression of collective identity’ ( 2002: 59)</a:t>
            </a:r>
            <a:endParaRPr lang="en-GB" sz="2600" dirty="0"/>
          </a:p>
          <a:p>
            <a:pPr marL="0" indent="0">
              <a:buNone/>
            </a:pPr>
            <a:endParaRPr lang="en-GB" b="1" dirty="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i="1" dirty="0"/>
              <a:t>The Invention of Tradition</a:t>
            </a:r>
            <a:r>
              <a:rPr lang="en-GB" dirty="0"/>
              <a:t> </a:t>
            </a:r>
            <a:br>
              <a:rPr lang="en-GB" dirty="0"/>
            </a:br>
            <a:r>
              <a:rPr lang="en-GB" sz="2400" dirty="0"/>
              <a:t>(Hobsbawm &amp; Ranger, eds, 1983)</a:t>
            </a:r>
          </a:p>
        </p:txBody>
      </p:sp>
      <p:sp>
        <p:nvSpPr>
          <p:cNvPr id="3" name="Content Placeholder 2"/>
          <p:cNvSpPr>
            <a:spLocks noGrp="1"/>
          </p:cNvSpPr>
          <p:nvPr>
            <p:ph idx="1"/>
          </p:nvPr>
        </p:nvSpPr>
        <p:spPr>
          <a:xfrm>
            <a:off x="361950" y="1853248"/>
            <a:ext cx="11506200" cy="4776152"/>
          </a:xfrm>
        </p:spPr>
        <p:txBody>
          <a:bodyPr>
            <a:normAutofit/>
          </a:bodyPr>
          <a:lstStyle/>
          <a:p>
            <a:pPr lvl="0" algn="just"/>
            <a:r>
              <a:rPr lang="en-US" sz="2400" dirty="0"/>
              <a:t>"'Invented tradition' is taken to mean a set of practices, normally governed by overtly or tacitly accepted rules and of a ritual or symbolic nature, which seek to inculcate certain values and norms of </a:t>
            </a:r>
            <a:r>
              <a:rPr lang="en-US" sz="2400" dirty="0" err="1"/>
              <a:t>behaviour</a:t>
            </a:r>
            <a:r>
              <a:rPr lang="en-US" sz="2400" dirty="0"/>
              <a:t> by </a:t>
            </a:r>
            <a:r>
              <a:rPr lang="en-US" sz="2400" b="1" u="sng" dirty="0"/>
              <a:t>repetition</a:t>
            </a:r>
            <a:r>
              <a:rPr lang="en-US" sz="2400" dirty="0"/>
              <a:t>, which automatically implies </a:t>
            </a:r>
            <a:r>
              <a:rPr lang="en-US" sz="2400" b="1" u="sng" dirty="0"/>
              <a:t>continuity</a:t>
            </a:r>
            <a:r>
              <a:rPr lang="en-US" sz="2400" dirty="0"/>
              <a:t> with the past. </a:t>
            </a:r>
          </a:p>
          <a:p>
            <a:pPr marL="0" lvl="0" indent="0" algn="just">
              <a:buNone/>
            </a:pPr>
            <a:endParaRPr lang="en-US" sz="2400" dirty="0"/>
          </a:p>
          <a:p>
            <a:pPr lvl="0" algn="just"/>
            <a:r>
              <a:rPr lang="en-US" sz="2400" dirty="0"/>
              <a:t>In fact, where possible, they normally attempt to establish continuity with a suitable historic past.... However, insofar as there is such reference to a historic past, the peculiarity of 'invented' traditions is that the continuity with it is largely fictitious. In short, they are responses to novel situations which take the form of reference to old situations, or which establish their own past by quasi-obligatory repetition."</a:t>
            </a:r>
            <a:endParaRPr lang="en-GB" sz="2400" dirty="0"/>
          </a:p>
          <a:p>
            <a:endParaRPr lang="en-GB" dirty="0"/>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128793" y="1101589"/>
            <a:ext cx="3905349" cy="3622915"/>
          </a:xfrm>
          <a:prstGeom prst="rect">
            <a:avLst/>
          </a:prstGeom>
        </p:spPr>
      </p:pic>
      <p:pic>
        <p:nvPicPr>
          <p:cNvPr id="5" name="Picture 4"/>
          <p:cNvPicPr>
            <a:picLocks noChangeAspect="1"/>
          </p:cNvPicPr>
          <p:nvPr/>
        </p:nvPicPr>
        <p:blipFill>
          <a:blip r:embed="rId3"/>
          <a:stretch>
            <a:fillRect/>
          </a:stretch>
        </p:blipFill>
        <p:spPr>
          <a:xfrm>
            <a:off x="2154344" y="1051991"/>
            <a:ext cx="3142110" cy="4400796"/>
          </a:xfrm>
          <a:prstGeom prst="rect">
            <a:avLst/>
          </a:prstGeom>
        </p:spPr>
      </p:pic>
      <p:pic>
        <p:nvPicPr>
          <p:cNvPr id="6" name="Picture 5"/>
          <p:cNvPicPr>
            <a:picLocks noChangeAspect="1"/>
          </p:cNvPicPr>
          <p:nvPr/>
        </p:nvPicPr>
        <p:blipFill>
          <a:blip r:embed="rId4"/>
          <a:stretch>
            <a:fillRect/>
          </a:stretch>
        </p:blipFill>
        <p:spPr>
          <a:xfrm>
            <a:off x="4965603" y="3758508"/>
            <a:ext cx="3073400" cy="2641600"/>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in Highland Scotland</a:t>
            </a:r>
            <a:br>
              <a:rPr lang="en-GB" dirty="0"/>
            </a:br>
            <a:endParaRPr lang="en-GB" dirty="0"/>
          </a:p>
        </p:txBody>
      </p:sp>
      <p:sp>
        <p:nvSpPr>
          <p:cNvPr id="3" name="Content Placeholder 2"/>
          <p:cNvSpPr>
            <a:spLocks noGrp="1"/>
          </p:cNvSpPr>
          <p:nvPr>
            <p:ph idx="1"/>
          </p:nvPr>
        </p:nvSpPr>
        <p:spPr>
          <a:xfrm>
            <a:off x="1103312" y="2052918"/>
            <a:ext cx="10174288" cy="4528857"/>
          </a:xfrm>
        </p:spPr>
        <p:txBody>
          <a:bodyPr>
            <a:noAutofit/>
          </a:bodyPr>
          <a:lstStyle/>
          <a:p>
            <a:r>
              <a:rPr lang="en-GB" sz="2600" dirty="0"/>
              <a:t>Discovery of the Scots-Gaelic poet, Ossian, in 1760s</a:t>
            </a:r>
          </a:p>
          <a:p>
            <a:r>
              <a:rPr lang="en-GB" sz="2600" dirty="0"/>
              <a:t>Popularised the idea of a distinct and ancient Scottish Highland culture</a:t>
            </a:r>
          </a:p>
          <a:p>
            <a:r>
              <a:rPr lang="en-GB" sz="2600" dirty="0"/>
              <a:t>Modern kilt was invented in approx 1727 by a Quaker industrialist</a:t>
            </a:r>
          </a:p>
          <a:p>
            <a:r>
              <a:rPr lang="en-GB" sz="2600" dirty="0"/>
              <a:t>Clan tartans probably never existed</a:t>
            </a:r>
          </a:p>
          <a:p>
            <a:r>
              <a:rPr lang="en-GB" sz="2600" dirty="0"/>
              <a:t>Wearing tartan became popular in the 19</a:t>
            </a:r>
            <a:r>
              <a:rPr lang="en-GB" sz="2600" baseline="30000" dirty="0"/>
              <a:t>th</a:t>
            </a:r>
            <a:r>
              <a:rPr lang="en-GB" sz="2600" dirty="0"/>
              <a:t> century</a:t>
            </a:r>
          </a:p>
          <a:p>
            <a:r>
              <a:rPr lang="en-GB" sz="2600" dirty="0"/>
              <a:t>The kilt became associated with Highlanders, and became a symbol of Scottish identity</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3196</Words>
  <Application>Microsoft Office PowerPoint</Application>
  <PresentationFormat>Widescreen</PresentationFormat>
  <Paragraphs>309</Paragraphs>
  <Slides>61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61</vt:i4>
      </vt:variant>
    </vt:vector>
  </HeadingPairs>
  <TitlesOfParts>
    <vt:vector size="66" baseType="lpstr">
      <vt:lpstr>Arial</vt:lpstr>
      <vt:lpstr>Calibri</vt:lpstr>
      <vt:lpstr>Century Gothic</vt:lpstr>
      <vt:lpstr>Wingdings 3</vt:lpstr>
      <vt:lpstr>Ion</vt:lpstr>
      <vt:lpstr>Race – an Anthropological Perspective</vt:lpstr>
      <vt:lpstr>Race</vt:lpstr>
      <vt:lpstr>Race</vt:lpstr>
      <vt:lpstr>Race… what’s that?</vt:lpstr>
      <vt:lpstr>Race… what’s that?</vt:lpstr>
      <vt:lpstr>Race</vt:lpstr>
      <vt:lpstr>Race</vt:lpstr>
      <vt:lpstr>Race</vt:lpstr>
      <vt:lpstr>Race: Skin Colour</vt:lpstr>
      <vt:lpstr>Race: Hair</vt:lpstr>
      <vt:lpstr>Race: Eye</vt:lpstr>
      <vt:lpstr>Race: Nose</vt:lpstr>
      <vt:lpstr>Race: Lips</vt:lpstr>
      <vt:lpstr>Race: Head form</vt:lpstr>
      <vt:lpstr>Race: Stature</vt:lpstr>
      <vt:lpstr>Race: Other features</vt:lpstr>
      <vt:lpstr>Race:   Social or biological?</vt:lpstr>
      <vt:lpstr>Is race important?</vt:lpstr>
      <vt:lpstr>Is race important?</vt:lpstr>
      <vt:lpstr>How does Anthro help to understand Race?</vt:lpstr>
      <vt:lpstr>How does Anthro help to understand Race?</vt:lpstr>
      <vt:lpstr>How does Anthro help to understand Race?</vt:lpstr>
      <vt:lpstr>How does Anthro help to understand Race?</vt:lpstr>
      <vt:lpstr>Ways forward?</vt:lpstr>
      <vt:lpstr>Ethnicity and Nationalism</vt:lpstr>
      <vt:lpstr>Themes &amp; Questions</vt:lpstr>
      <vt:lpstr>A History of Race (Wolf, 1994)</vt:lpstr>
      <vt:lpstr>Nature &amp; Culture</vt:lpstr>
      <vt:lpstr>PowerPoint Presentation</vt:lpstr>
      <vt:lpstr>19th Century Evolutionism</vt:lpstr>
      <vt:lpstr>Consequences</vt:lpstr>
      <vt:lpstr>20th Century</vt:lpstr>
      <vt:lpstr>The Pervasion of Scientific Racism</vt:lpstr>
      <vt:lpstr>Eugenics</vt:lpstr>
      <vt:lpstr>Race as a Naturalising Discourse</vt:lpstr>
      <vt:lpstr>One-drop rule </vt:lpstr>
      <vt:lpstr>Mary Douglas (Purity and Danger, 1966)</vt:lpstr>
      <vt:lpstr>Symbolism of Race: The Body</vt:lpstr>
      <vt:lpstr>Peter Hervik (2004)</vt:lpstr>
      <vt:lpstr>From Race to Ethnicity</vt:lpstr>
      <vt:lpstr>How to Define Ethnic Groups?</vt:lpstr>
      <vt:lpstr>A Definition of Ethnicity</vt:lpstr>
      <vt:lpstr>Creating Conflict &amp; Otherness</vt:lpstr>
      <vt:lpstr>Structural Inequalities</vt:lpstr>
      <vt:lpstr>Conflict</vt:lpstr>
      <vt:lpstr>Conflict</vt:lpstr>
      <vt:lpstr>Racism without Race?</vt:lpstr>
      <vt:lpstr>Nationalism</vt:lpstr>
      <vt:lpstr>Gellner (Nations &amp; Nationalism,1983) </vt:lpstr>
      <vt:lpstr>Nationalism &amp; Ethnicity </vt:lpstr>
      <vt:lpstr>PowerPoint Presentation</vt:lpstr>
      <vt:lpstr>PowerPoint Presentation</vt:lpstr>
      <vt:lpstr>Nationalism, Place &amp; Globalisation</vt:lpstr>
      <vt:lpstr>Anderson (1983) Imagined Communities</vt:lpstr>
      <vt:lpstr>Producing Nationalism</vt:lpstr>
      <vt:lpstr>Being Norwegian (Gullestad, 2002) </vt:lpstr>
      <vt:lpstr>Structural Relations with Migrants </vt:lpstr>
      <vt:lpstr>Gullestad’s Conclusion </vt:lpstr>
      <vt:lpstr>The Invention of Tradition  (Hobsbawm &amp; Ranger, eds, 1983)</vt:lpstr>
      <vt:lpstr>PowerPoint Presentation</vt:lpstr>
      <vt:lpstr>Example in Highland Scotland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Race – an Anthropological Perspective</dc:title>
  <dc:creator>sneha roy</dc:creator>
  <cp:lastModifiedBy>sneha roy</cp:lastModifiedBy>
  <cp:revision>7</cp:revision>
  <dcterms:created xsi:type="dcterms:W3CDTF">2020-03-02T09:28:28Z</dcterms:created>
  <dcterms:modified xsi:type="dcterms:W3CDTF">2020-03-02T11:10:14Z</dcterms:modified>
</cp:coreProperties>
</file>