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0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4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24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</p:sldIdLst>
  <p:sldSz cx="18288000" cy="10287000"/>
  <p:notesSz cx="6858000" cy="9144000"/>
  <p:embeddedFontLst>
    <p:embeddedFont>
      <p:font typeface="Calibri (MS)" charset="1" panose="020F0502020204030204"/>
      <p:regular r:id="rId27"/>
    </p:embeddedFont>
    <p:embeddedFont>
      <p:font typeface="Calibri (MS) Bold" charset="1" panose="020F0702030404030204"/>
      <p:regular r:id="rId28"/>
    </p:embeddedFont>
    <p:embeddedFont>
      <p:font typeface="Rosario Bold" charset="1" panose="02000503060000020004"/>
      <p:regular r:id="rId30"/>
    </p:embeddedFont>
    <p:embeddedFont>
      <p:font typeface="Rosario" charset="1" panose="02000503040000020003"/>
      <p:regular r:id="rId31"/>
    </p:embeddedFont>
    <p:embeddedFont>
      <p:font typeface="Rosario Italics" charset="1" panose="02000506050000020003"/>
      <p:regular r:id="rId3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notesMasters/notesMaster1.xml" Type="http://schemas.openxmlformats.org/officeDocument/2006/relationships/notesMaster"/><Relationship Id="rId25" Target="theme/theme2.xml" Type="http://schemas.openxmlformats.org/officeDocument/2006/relationships/theme"/><Relationship Id="rId26" Target="notesSlides/notesSlide1.xml" Type="http://schemas.openxmlformats.org/officeDocument/2006/relationships/notesSlide"/><Relationship Id="rId27" Target="fonts/font27.fntdata" Type="http://schemas.openxmlformats.org/officeDocument/2006/relationships/font"/><Relationship Id="rId28" Target="fonts/font28.fntdata" Type="http://schemas.openxmlformats.org/officeDocument/2006/relationships/font"/><Relationship Id="rId29" Target="notesSlides/notesSlide2.xml" Type="http://schemas.openxmlformats.org/officeDocument/2006/relationships/notesSlide"/><Relationship Id="rId3" Target="viewProps.xml" Type="http://schemas.openxmlformats.org/officeDocument/2006/relationships/viewProps"/><Relationship Id="rId30" Target="fonts/font30.fntdata" Type="http://schemas.openxmlformats.org/officeDocument/2006/relationships/font"/><Relationship Id="rId31" Target="fonts/font31.fntdata" Type="http://schemas.openxmlformats.org/officeDocument/2006/relationships/font"/><Relationship Id="rId32" Target="notesSlides/notesSlide3.xml" Type="http://schemas.openxmlformats.org/officeDocument/2006/relationships/notesSlide"/><Relationship Id="rId33" Target="notesSlides/notesSlide4.xml" Type="http://schemas.openxmlformats.org/officeDocument/2006/relationships/notesSlide"/><Relationship Id="rId34" Target="notesSlides/notesSlide5.xml" Type="http://schemas.openxmlformats.org/officeDocument/2006/relationships/notesSlide"/><Relationship Id="rId35" Target="notesSlides/notesSlide6.xml" Type="http://schemas.openxmlformats.org/officeDocument/2006/relationships/notesSlide"/><Relationship Id="rId36" Target="notesSlides/notesSlide7.xml" Type="http://schemas.openxmlformats.org/officeDocument/2006/relationships/notesSlide"/><Relationship Id="rId37" Target="notesSlides/notesSlide8.xml" Type="http://schemas.openxmlformats.org/officeDocument/2006/relationships/notesSlide"/><Relationship Id="rId38" Target="fonts/font38.fntdata" Type="http://schemas.openxmlformats.org/officeDocument/2006/relationships/font"/><Relationship Id="rId39" Target="notesSlides/notesSlide9.xml" Type="http://schemas.openxmlformats.org/officeDocument/2006/relationships/notesSlide"/><Relationship Id="rId4" Target="theme/theme1.xml" Type="http://schemas.openxmlformats.org/officeDocument/2006/relationships/theme"/><Relationship Id="rId40" Target="notesSlides/notesSlide10.xml" Type="http://schemas.openxmlformats.org/officeDocument/2006/relationships/notesSlide"/><Relationship Id="rId41" Target="notesSlides/notesSlide11.xml" Type="http://schemas.openxmlformats.org/officeDocument/2006/relationships/notesSlide"/><Relationship Id="rId42" Target="notesSlides/notesSlide12.xml" Type="http://schemas.openxmlformats.org/officeDocument/2006/relationships/notesSlide"/><Relationship Id="rId43" Target="notesSlides/notesSlide13.xml" Type="http://schemas.openxmlformats.org/officeDocument/2006/relationships/notesSlide"/><Relationship Id="rId44" Target="notesSlides/notesSlide14.xml" Type="http://schemas.openxmlformats.org/officeDocument/2006/relationships/notesSlid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5.xml" Type="http://schemas.openxmlformats.org/officeDocument/2006/relationships/slide"/></Relationships>
</file>

<file path=ppt/notesSlides/_rels/notesSlide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6.xml" Type="http://schemas.openxmlformats.org/officeDocument/2006/relationships/slide"/></Relationships>
</file>

<file path=ppt/notesSlides/_rels/notesSlide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7.xml" Type="http://schemas.openxmlformats.org/officeDocument/2006/relationships/slide"/></Relationships>
</file>

<file path=ppt/notesSlides/_rels/notesSlide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8.xml" Type="http://schemas.openxmlformats.org/officeDocument/2006/relationships/slide"/></Relationships>
</file>

<file path=ppt/notesSlides/_rels/notesSlide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9.xml" Type="http://schemas.openxmlformats.org/officeDocument/2006/relationships/slide"/></Relationships>
</file>

<file path=ppt/notesSlides/_rels/notesSlide8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1.xml" Type="http://schemas.openxmlformats.org/officeDocument/2006/relationships/slide"/></Relationships>
</file>

<file path=ppt/notesSlides/_rels/notesSlide9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2.xml" Type="http://schemas.openxmlformats.org/officeDocument/2006/relationships/slide"/></Relationships>
</file>

<file path=ppt/notesSlides/_rels/notesSlide10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3.xml" Type="http://schemas.openxmlformats.org/officeDocument/2006/relationships/slide"/></Relationships>
</file>

<file path=ppt/notesSlides/_rels/notesSlide1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4.xml" Type="http://schemas.openxmlformats.org/officeDocument/2006/relationships/slide"/></Relationships>
</file>

<file path=ppt/notesSlides/_rels/notesSlide1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5.xml" Type="http://schemas.openxmlformats.org/officeDocument/2006/relationships/slide"/></Relationships>
</file>

<file path=ppt/notesSlides/_rels/notesSlide1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6.xml" Type="http://schemas.openxmlformats.org/officeDocument/2006/relationships/slide"/></Relationships>
</file>

<file path=ppt/notesSlides/_rels/notesSlide1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8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Week 7</a:t>
            </a:r>
          </a:p>
          <a:p>
            <a:r>
              <a:rPr lang="en-US"/>
              <a:t>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Overall aims and objectives </a:t>
            </a:r>
          </a:p>
          <a:p>
            <a:r>
              <a:rPr lang="en-US"/>
              <a:t>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5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6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7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These skills are essential to this area of learning and can also be developed across the curriculum.  </a:t>
            </a:r>
          </a:p>
          <a:p>
            <a:r>
              <a:rPr lang="en-US"/>
              <a:t>Important to understand that these skills are built on throughout the FP – get more complex as phase progresses.  </a:t>
            </a:r>
          </a:p>
          <a:p>
            <a:r>
              <a:rPr lang="en-US"/>
              <a:t>All skills are linked closely with science.  </a:t>
            </a:r>
          </a:p>
          <a:p>
            <a:r>
              <a:rPr lang="en-US"/>
              <a:t>8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– areas – big emphasis on locality and being educated about local areas.  Compare local area with other areas = weather climates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Visiting contrasting places; this develops skills of enquiry eg. Visiting a stony beach and a sandy beach.  </a:t>
            </a:r>
          </a:p>
          <a:p>
            <a:r>
              <a:rPr lang="en-US"/>
              <a:t/>
            </a:r>
          </a:p>
          <a:p>
            <a:r>
              <a:rPr lang="en-US"/>
              <a:t>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Hutt – draws on Piagetian principles. She categorised play into three categories.</a:t>
            </a:r>
          </a:p>
          <a:p>
            <a:r>
              <a:rPr lang="en-US"/>
              <a:t/>
            </a:r>
          </a:p>
          <a:p>
            <a:r>
              <a:rPr lang="en-US"/>
              <a:t>Ludic play/behaviour allows children to make understanding their own (much like Piaget’s accommodation and assimilation – children’s cognitive task is to adjust the acquisition of new understandings  in such a way they can make use of the information) – example = A child seeing a zebra for the first time and calling it a horse. The child assimilates this information into her schema for a horse. When the child accommodates information, she takes into consideration the different properties of a zebra compared to a horse, perhaps calling a zebra a horse with stripes. When she eventually learns the name of zebra, she has accommodated this information.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Play is a tool for allowing children to explore, while they explore they engage themselves in purposeful interest that subconsciously relates to science </a:t>
            </a:r>
          </a:p>
          <a:p>
            <a:r>
              <a:rPr lang="en-US"/>
              <a:t>11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Driver (1983) - framework of learning that acquired through the epistemic behaviours of problem solving, exploration and use of materials and skills: </a:t>
            </a:r>
          </a:p>
          <a:p>
            <a:r>
              <a:rPr lang="en-US"/>
              <a:t/>
            </a:r>
          </a:p>
          <a:p>
            <a:r>
              <a:rPr lang="en-US"/>
              <a:t>Driver has a constructivist view point – the pupil as a scientist and learning is about constructing a meaning.  Play gives children the opportunity to experiment and manipulate the environment around them (much like a scientist)</a:t>
            </a:r>
          </a:p>
          <a:p>
            <a:r>
              <a:rPr lang="en-US"/>
              <a:t/>
            </a:r>
          </a:p>
          <a:p>
            <a:r>
              <a:rPr lang="en-US"/>
              <a:t>main principles</a:t>
            </a:r>
          </a:p>
          <a:p>
            <a:r>
              <a:rPr lang="en-US"/>
              <a:t/>
            </a:r>
          </a:p>
          <a:p>
            <a:r>
              <a:rPr lang="en-US"/>
              <a:t>One idea - Constructing and testing bridges made of blocks .</a:t>
            </a:r>
          </a:p>
          <a:p>
            <a:r>
              <a:rPr lang="en-US"/>
              <a:t>Idea – working and playing  with their peers.</a:t>
            </a:r>
          </a:p>
          <a:p>
            <a:r>
              <a:rPr lang="en-US"/>
              <a:t>Experimentation – playing sinking and floating in the water tray with different objects (why do some smaller items sink and bigger items float – the properties of the object).</a:t>
            </a:r>
          </a:p>
          <a:p>
            <a:r>
              <a:rPr lang="en-US"/>
              <a:t>Neither adults or children are able to develop an understanding of a concept without engaging in first hand experiences</a:t>
            </a:r>
          </a:p>
          <a:p>
            <a:r>
              <a:rPr lang="en-US"/>
              <a:t/>
            </a:r>
          </a:p>
          <a:p>
            <a:r>
              <a:rPr lang="en-US"/>
              <a:t>Link to Bruner’s Sprial Curriculum theory</a:t>
            </a:r>
          </a:p>
          <a:p>
            <a:r>
              <a:rPr lang="en-US"/>
              <a:t>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Driver (1983) - framework of learning that acquired through the epistemic behaviours of problem solving, exploration and use of materials and skills: </a:t>
            </a:r>
          </a:p>
          <a:p>
            <a:r>
              <a:rPr lang="en-US"/>
              <a:t/>
            </a:r>
          </a:p>
          <a:p>
            <a:r>
              <a:rPr lang="en-US"/>
              <a:t>Driver has a constructivist view point – the pupil as a scientist and learning is about constructing a meaning.  Play gives children the opportunity to experiment and manipulate the environment around them (much like a scientist)</a:t>
            </a:r>
          </a:p>
          <a:p>
            <a:r>
              <a:rPr lang="en-US"/>
              <a:t/>
            </a:r>
          </a:p>
          <a:p>
            <a:r>
              <a:rPr lang="en-US"/>
              <a:t>main principles</a:t>
            </a:r>
          </a:p>
          <a:p>
            <a:r>
              <a:rPr lang="en-US"/>
              <a:t/>
            </a:r>
          </a:p>
          <a:p>
            <a:r>
              <a:rPr lang="en-US"/>
              <a:t>One idea - Constructing and testing bridges made of blocks .</a:t>
            </a:r>
          </a:p>
          <a:p>
            <a:r>
              <a:rPr lang="en-US"/>
              <a:t>Idea – working and playing  with their peers.</a:t>
            </a:r>
          </a:p>
          <a:p>
            <a:r>
              <a:rPr lang="en-US"/>
              <a:t>Experimentation – playing sinking and floating in the water tray with different objects (why do some smaller items sink and bigger items float – the properties of the object).</a:t>
            </a:r>
          </a:p>
          <a:p>
            <a:r>
              <a:rPr lang="en-US"/>
              <a:t>Neither adults or children are able to develop an understanding of a concept without engaging in first hand experiences</a:t>
            </a:r>
          </a:p>
          <a:p>
            <a:r>
              <a:rPr lang="en-US"/>
              <a:t/>
            </a:r>
          </a:p>
          <a:p>
            <a:r>
              <a:rPr lang="en-US"/>
              <a:t>Link with Bruner’s Spiral Curriculum theory</a:t>
            </a:r>
          </a:p>
          <a:p>
            <a:r>
              <a:rPr lang="en-US"/>
              <a:t/>
            </a:r>
          </a:p>
          <a:p>
            <a:r>
              <a:rPr lang="en-US"/>
              <a:t>13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‘left and right’ brained thinking patterns – ‘haven't got a scientific brain’ – each of us have a dominant brain side – right brain = more creative.  - </a:t>
            </a:r>
          </a:p>
          <a:p>
            <a:r>
              <a:rPr lang="en-US"/>
              <a:t/>
            </a:r>
          </a:p>
          <a:p>
            <a:r>
              <a:rPr lang="en-US"/>
              <a:t>recent studies have shown that the brain behaves like a computer that forges links between neurons to increase the number of pathways that electric signals can travel.  - more children’s brains are stimulated the more complex their neural networks become – learning is the creation of networks (better brain we have). – a lack of stimulation = poorer brain we have.</a:t>
            </a:r>
          </a:p>
          <a:p>
            <a:r>
              <a:rPr lang="en-US"/>
              <a:t/>
            </a:r>
          </a:p>
          <a:p>
            <a:r>
              <a:rPr lang="en-US"/>
              <a:t>Emotional encoding – if children feel good about themselves they will learn more – play is an enjoyable activity and therefore children are likely to learn more when they are playing .</a:t>
            </a:r>
          </a:p>
          <a:p>
            <a:r>
              <a:rPr lang="en-US"/>
              <a:t>14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Overall boys and girls play differently and generally tend to have different interests- this could mean that they are acquiring different scientific ideas through play.</a:t>
            </a:r>
          </a:p>
          <a:p>
            <a:r>
              <a:rPr lang="en-US"/>
              <a:t/>
            </a:r>
          </a:p>
          <a:p>
            <a:r>
              <a:rPr lang="en-US"/>
              <a:t>Girls = learn more about biological  and chemical concepts = role play area = mixing, drying, heating, - boys not interested in this area or if they are  - they are often bossed about by girls and loose interest.  </a:t>
            </a:r>
          </a:p>
          <a:p>
            <a:r>
              <a:rPr lang="en-US"/>
              <a:t/>
            </a:r>
          </a:p>
          <a:p>
            <a:r>
              <a:rPr lang="en-US"/>
              <a:t>Boys = forces and movements = cars and construction activities and wheeled toys outdoors. – girls when playing with equipment tend to prefer ‘fixed’ equipment and do not tend to modify equipment as boys do = think of child and aeroplane (made out of any object).  = as this type of play is identified more (by practitioners) like scientific play than role-play then science is typically seen as more of a ‘boys’ area of the curriculum.  </a:t>
            </a:r>
          </a:p>
          <a:p>
            <a:r>
              <a:rPr lang="en-US"/>
              <a:t>15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16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18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.xml" Type="http://schemas.openxmlformats.org/officeDocument/2006/relationships/notesSlide"/><Relationship Id="rId3" Target="../media/image1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.xml" Type="http://schemas.openxmlformats.org/officeDocument/2006/relationships/notesSlide"/><Relationship Id="rId3" Target="../media/image2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jpeg" Type="http://schemas.openxmlformats.org/officeDocument/2006/relationships/image"/><Relationship Id="rId3" Target="../media/image3.jpe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.xml" Type="http://schemas.openxmlformats.org/officeDocument/2006/relationships/notesSlide"/><Relationship Id="rId3" Target="../media/image2.jpe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4.xml" Type="http://schemas.openxmlformats.org/officeDocument/2006/relationships/notesSlide"/><Relationship Id="rId3" Target="../media/image2.jpe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5.xml" Type="http://schemas.openxmlformats.org/officeDocument/2006/relationships/notesSlid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6.xml" Type="http://schemas.openxmlformats.org/officeDocument/2006/relationships/notesSlid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7.xml" Type="http://schemas.openxmlformats.org/officeDocument/2006/relationships/notesSlide"/><Relationship Id="rId3" Target="https://hwb.gov.wales/curriculum-for-wales/science-and-technology/descriptions-of-learning/" TargetMode="External" Type="http://schemas.openxmlformats.org/officeDocument/2006/relationships/hyperlink"/><Relationship Id="rId4" Target="../media/image2.jpeg" Type="http://schemas.openxmlformats.org/officeDocument/2006/relationships/image"/><Relationship Id="rId5" Target="../media/image4.png" Type="http://schemas.openxmlformats.org/officeDocument/2006/relationships/image"/><Relationship Id="rId6" Target="https://hwb.gov.wales/cwricwlwm-i-gymru/gwyddoniaeth-a-thechnoleg/disgrifiadau-dysgu/" TargetMode="External" Type="http://schemas.openxmlformats.org/officeDocument/2006/relationships/hyperlink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jpeg" Type="http://schemas.openxmlformats.org/officeDocument/2006/relationships/image"/><Relationship Id="rId3" Target="../media/image5.jpe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8.xml" Type="http://schemas.openxmlformats.org/officeDocument/2006/relationships/notesSlide"/><Relationship Id="rId3" Target="../media/image2.jpeg" Type="http://schemas.openxmlformats.org/officeDocument/2006/relationships/image"/><Relationship Id="rId4" Target="../media/image6.jpe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9.xml" Type="http://schemas.openxmlformats.org/officeDocument/2006/relationships/notesSlide"/><Relationship Id="rId3" Target="../media/image2.jpe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0.xml" Type="http://schemas.openxmlformats.org/officeDocument/2006/relationships/notesSlide"/><Relationship Id="rId3" Target="../media/image2.jpe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1.xml" Type="http://schemas.openxmlformats.org/officeDocument/2006/relationships/notesSlide"/><Relationship Id="rId3" Target="../media/image2.jpeg" Type="http://schemas.openxmlformats.org/officeDocument/2006/relationships/image"/><Relationship Id="rId4" Target="../media/image7.pn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2.xml" Type="http://schemas.openxmlformats.org/officeDocument/2006/relationships/notesSlide"/><Relationship Id="rId3" Target="../media/image2.jpeg" Type="http://schemas.openxmlformats.org/officeDocument/2006/relationships/image"/><Relationship Id="rId4" Target="../media/image8.jpe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3.xml" Type="http://schemas.openxmlformats.org/officeDocument/2006/relationships/notesSlide"/><Relationship Id="rId3" Target="http://www.youtube.com/watch?v=vhLfs58vfzM" TargetMode="External" Type="http://schemas.openxmlformats.org/officeDocument/2006/relationships/hyperlink"/><Relationship Id="rId4" Target="../media/image2.jpeg" Type="http://schemas.openxmlformats.org/officeDocument/2006/relationships/image"/><Relationship Id="rId5" Target="http://www.youtube.com/watch?v=vhLfs58vfzM" TargetMode="External" Type="http://schemas.openxmlformats.org/officeDocument/2006/relationships/hyperlink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jpe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4.xml" Type="http://schemas.openxmlformats.org/officeDocument/2006/relationships/notesSlide"/><Relationship Id="rId3" Target="http://wales.gov.uk/dcells/publications/policy_strategy_and_planning/early-wales/whatisfoundation/foundationphase/2274085/frameworkforchildrene.pdf?lang=en" TargetMode="External" Type="http://schemas.openxmlformats.org/officeDocument/2006/relationships/hyperlink"/><Relationship Id="rId4" Target="http://wales.gov.uk/dcells/publications/policy_strategy_and_planning/early" TargetMode="External" Type="http://schemas.openxmlformats.org/officeDocument/2006/relationships/hyperlink"/><Relationship Id="rId5" Target="../media/image2.jpe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1301970" y="0"/>
            <a:ext cx="10287000" cy="10287000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33565" t="0" r="-16528" b="0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1028700" y="6542878"/>
            <a:ext cx="8320375" cy="27309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03"/>
              </a:lnSpc>
            </a:pPr>
            <a:r>
              <a:rPr lang="en-US" sz="3388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ECES5021C</a:t>
            </a:r>
          </a:p>
          <a:p>
            <a:pPr algn="ctr">
              <a:lnSpc>
                <a:spcPts val="4303"/>
              </a:lnSpc>
            </a:pPr>
          </a:p>
          <a:p>
            <a:pPr algn="ctr">
              <a:lnSpc>
                <a:spcPts val="4303"/>
              </a:lnSpc>
            </a:pPr>
            <a:r>
              <a:rPr lang="en-US" sz="3388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</a:t>
            </a:r>
            <a:r>
              <a:rPr lang="en-US" sz="3388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Meddwl Ymholgar</a:t>
            </a:r>
          </a:p>
          <a:p>
            <a:pPr algn="ctr">
              <a:lnSpc>
                <a:spcPts val="4303"/>
              </a:lnSpc>
            </a:pPr>
          </a:p>
          <a:p>
            <a:pPr algn="ctr">
              <a:lnSpc>
                <a:spcPts val="4303"/>
              </a:lnSpc>
            </a:pPr>
            <a:r>
              <a:rPr lang="en-US" sz="3388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</a:t>
            </a:r>
            <a:r>
              <a:rPr lang="en-US" sz="3388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 Enquiring Mind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4136474" y="685800"/>
            <a:ext cx="2104826" cy="9181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40"/>
              </a:lnSpc>
            </a:pPr>
            <a:r>
              <a:rPr lang="en-US" sz="378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Sesiwn 6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471847" y="1984966"/>
            <a:ext cx="7434080" cy="49150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384"/>
              </a:lnSpc>
            </a:pPr>
            <a:r>
              <a:rPr lang="en-US" b="true" sz="4560" spc="9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Meddw</a:t>
            </a:r>
            <a:r>
              <a:rPr lang="en-US" b="true" sz="4560" spc="9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l fel Gwyddonydd: Cefnogi Chwarae Gwyddonol</a:t>
            </a:r>
          </a:p>
          <a:p>
            <a:pPr algn="ctr">
              <a:lnSpc>
                <a:spcPts val="6384"/>
              </a:lnSpc>
            </a:pPr>
          </a:p>
          <a:p>
            <a:pPr algn="ctr">
              <a:lnSpc>
                <a:spcPts val="6384"/>
              </a:lnSpc>
            </a:pPr>
            <a:r>
              <a:rPr lang="en-US" b="true" sz="4560" spc="9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Thinking like a Scientist: Supporting Scientific Play</a:t>
            </a:r>
          </a:p>
          <a:p>
            <a:pPr algn="ctr">
              <a:lnSpc>
                <a:spcPts val="6384"/>
              </a:lnSpc>
            </a:pP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348176" y="3743145"/>
            <a:ext cx="5404695" cy="58266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62"/>
              </a:lnSpc>
            </a:pPr>
            <a:r>
              <a:rPr lang="en-US" b="true" sz="2718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Aim:</a:t>
            </a:r>
          </a:p>
          <a:p>
            <a:pPr algn="l">
              <a:lnSpc>
                <a:spcPts val="2699"/>
              </a:lnSpc>
            </a:pPr>
          </a:p>
          <a:p>
            <a:pPr algn="l" marL="289560" indent="-144780" lvl="1">
              <a:lnSpc>
                <a:spcPts val="2699"/>
              </a:lnSpc>
              <a:buFont typeface="Arial"/>
              <a:buChar char="•"/>
            </a:pPr>
            <a:r>
              <a:rPr lang="en-US" sz="2249" spc="5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To investigate the relationship between scientific enquiry and play</a:t>
            </a:r>
          </a:p>
          <a:p>
            <a:pPr algn="l" marL="289560" indent="-144780" lvl="1">
              <a:lnSpc>
                <a:spcPts val="2699"/>
              </a:lnSpc>
            </a:pPr>
          </a:p>
          <a:p>
            <a:pPr algn="l" marL="349885" indent="-174942" lvl="1">
              <a:lnSpc>
                <a:spcPts val="3262"/>
              </a:lnSpc>
            </a:pPr>
            <a:r>
              <a:rPr lang="en-US" b="true" sz="2718" spc="6">
                <a:solidFill>
                  <a:srgbClr val="000000"/>
                </a:solidFill>
                <a:latin typeface="Rosario Bold"/>
                <a:ea typeface="Rosario Bold"/>
                <a:cs typeface="Rosario Bold"/>
                <a:sym typeface="Rosario Bold"/>
              </a:rPr>
              <a:t>Objectives:</a:t>
            </a:r>
          </a:p>
          <a:p>
            <a:pPr algn="l" marL="289560" indent="-144780" lvl="1">
              <a:lnSpc>
                <a:spcPts val="2699"/>
              </a:lnSpc>
            </a:pPr>
          </a:p>
          <a:p>
            <a:pPr algn="l" marL="289560" indent="-144780" lvl="1">
              <a:lnSpc>
                <a:spcPts val="2699"/>
              </a:lnSpc>
              <a:buFont typeface="Arial"/>
              <a:buChar char="•"/>
            </a:pPr>
            <a:r>
              <a:rPr lang="en-US" sz="2249" spc="5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To critically explore the role of investigation and observation in scientific enquiry </a:t>
            </a:r>
          </a:p>
          <a:p>
            <a:pPr algn="l" marL="289560" indent="-144780" lvl="1">
              <a:lnSpc>
                <a:spcPts val="2699"/>
              </a:lnSpc>
            </a:pPr>
          </a:p>
          <a:p>
            <a:pPr algn="l" marL="289560" indent="-144780" lvl="1">
              <a:lnSpc>
                <a:spcPts val="2699"/>
              </a:lnSpc>
              <a:buFont typeface="Arial"/>
              <a:buChar char="•"/>
            </a:pPr>
            <a:r>
              <a:rPr lang="en-US" sz="2249" spc="5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To examine the connection between the Foundation Phase, play and science</a:t>
            </a:r>
          </a:p>
          <a:p>
            <a:pPr algn="l" marL="289560" indent="-144780" lvl="1">
              <a:lnSpc>
                <a:spcPts val="2699"/>
              </a:lnSpc>
            </a:pPr>
          </a:p>
          <a:p>
            <a:pPr algn="l" marL="289560" indent="-144780" lvl="1">
              <a:lnSpc>
                <a:spcPts val="2699"/>
              </a:lnSpc>
              <a:buFont typeface="Arial"/>
              <a:buChar char="•"/>
            </a:pPr>
            <a:r>
              <a:rPr lang="en-US" sz="2249" spc="5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Evaluate the use of play as a way to promote scientific learning </a:t>
            </a:r>
          </a:p>
          <a:p>
            <a:pPr algn="l" marL="289560" indent="-144780" lvl="1">
              <a:lnSpc>
                <a:spcPts val="2699"/>
              </a:lnSpc>
            </a:pPr>
          </a:p>
        </p:txBody>
      </p:sp>
      <p:grpSp>
        <p:nvGrpSpPr>
          <p:cNvPr name="Group 3" id="3"/>
          <p:cNvGrpSpPr/>
          <p:nvPr/>
        </p:nvGrpSpPr>
        <p:grpSpPr>
          <a:xfrm rot="0">
            <a:off x="2589424" y="466157"/>
            <a:ext cx="13109153" cy="1969679"/>
            <a:chOff x="0" y="0"/>
            <a:chExt cx="12429419" cy="1867547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2429419" cy="1867547"/>
            </a:xfrm>
            <a:custGeom>
              <a:avLst/>
              <a:gdLst/>
              <a:ahLst/>
              <a:cxnLst/>
              <a:rect r="r" b="b" t="t" l="l"/>
              <a:pathLst>
                <a:path h="1867547" w="12429419">
                  <a:moveTo>
                    <a:pt x="0" y="0"/>
                  </a:moveTo>
                  <a:lnTo>
                    <a:pt x="12429419" y="0"/>
                  </a:lnTo>
                  <a:lnTo>
                    <a:pt x="12429419" y="1867547"/>
                  </a:lnTo>
                  <a:lnTo>
                    <a:pt x="0" y="1867547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4416" r="5833" b="-69817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12429419" cy="186754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Nod ac Amcanion y Sesiwn</a:t>
              </a:r>
            </a:p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Session Aim and Objectives</a:t>
              </a: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3130489" y="3959172"/>
            <a:ext cx="5576767" cy="58266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62"/>
              </a:lnSpc>
            </a:pPr>
            <a:r>
              <a:rPr lang="en-US" b="true" sz="2718" spc="6">
                <a:solidFill>
                  <a:srgbClr val="000000"/>
                </a:solidFill>
                <a:latin typeface="Rosario Bold"/>
                <a:ea typeface="Rosario Bold"/>
                <a:cs typeface="Rosario Bold"/>
                <a:sym typeface="Rosario Bold"/>
              </a:rPr>
              <a:t>Nod:</a:t>
            </a:r>
          </a:p>
          <a:p>
            <a:pPr algn="l">
              <a:lnSpc>
                <a:spcPts val="2700"/>
              </a:lnSpc>
            </a:pPr>
          </a:p>
          <a:p>
            <a:pPr algn="l" marL="289560" indent="-144780" lvl="1">
              <a:lnSpc>
                <a:spcPts val="2700"/>
              </a:lnSpc>
              <a:buFont typeface="Arial"/>
              <a:buChar char="•"/>
            </a:pPr>
            <a:r>
              <a:rPr lang="en-US" sz="2250" spc="5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Ymchwilio i'r berthynas rhwng ymholi gwyddonol a chwarae</a:t>
            </a:r>
          </a:p>
          <a:p>
            <a:pPr algn="l" marL="289560" indent="-144780" lvl="1">
              <a:lnSpc>
                <a:spcPts val="2700"/>
              </a:lnSpc>
            </a:pPr>
          </a:p>
          <a:p>
            <a:pPr algn="l" marL="349885" indent="-174942" lvl="1">
              <a:lnSpc>
                <a:spcPts val="3262"/>
              </a:lnSpc>
            </a:pPr>
            <a:r>
              <a:rPr lang="en-US" b="true" sz="2718" spc="6">
                <a:solidFill>
                  <a:srgbClr val="000000"/>
                </a:solidFill>
                <a:latin typeface="Rosario Bold"/>
                <a:ea typeface="Rosario Bold"/>
                <a:cs typeface="Rosario Bold"/>
                <a:sym typeface="Rosario Bold"/>
              </a:rPr>
              <a:t>Amcanion:</a:t>
            </a:r>
          </a:p>
          <a:p>
            <a:pPr algn="l" marL="289560" indent="-144780" lvl="1">
              <a:lnSpc>
                <a:spcPts val="2700"/>
              </a:lnSpc>
            </a:pPr>
          </a:p>
          <a:p>
            <a:pPr algn="l" marL="289560" indent="-144780" lvl="1">
              <a:lnSpc>
                <a:spcPts val="2700"/>
              </a:lnSpc>
              <a:buFont typeface="Arial"/>
              <a:buChar char="•"/>
            </a:pPr>
            <a:r>
              <a:rPr lang="en-US" sz="2250" spc="5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Archwilio'n feirniadol rôl ymchwilio ac arsylwi mewn ymholi gwyddonol </a:t>
            </a:r>
          </a:p>
          <a:p>
            <a:pPr algn="l" marL="289560" indent="-144780" lvl="1">
              <a:lnSpc>
                <a:spcPts val="2700"/>
              </a:lnSpc>
            </a:pPr>
          </a:p>
          <a:p>
            <a:pPr algn="l" marL="289560" indent="-144780" lvl="1">
              <a:lnSpc>
                <a:spcPts val="2700"/>
              </a:lnSpc>
              <a:buFont typeface="Arial"/>
              <a:buChar char="•"/>
            </a:pPr>
            <a:r>
              <a:rPr lang="en-US" sz="2250" spc="5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Archwilio'r cysylltiad rhwng y Cyfnod Sylfaen, chwarae a gwyddoniaeth</a:t>
            </a:r>
          </a:p>
          <a:p>
            <a:pPr algn="l" marL="289560" indent="-144780" lvl="1">
              <a:lnSpc>
                <a:spcPts val="2700"/>
              </a:lnSpc>
            </a:pPr>
          </a:p>
          <a:p>
            <a:pPr algn="l" marL="289560" indent="-144780" lvl="1">
              <a:lnSpc>
                <a:spcPts val="2700"/>
              </a:lnSpc>
              <a:buFont typeface="Arial"/>
              <a:buChar char="•"/>
            </a:pPr>
            <a:r>
              <a:rPr lang="en-US" sz="2250" spc="5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Gwerthuso'r defnydd o chwarae fel ffordd o hyrwyddo dysgu gwyddonol </a:t>
            </a:r>
          </a:p>
          <a:p>
            <a:pPr algn="l" marL="289560" indent="-144780" lvl="1">
              <a:lnSpc>
                <a:spcPts val="2700"/>
              </a:lnSpc>
            </a:pPr>
          </a:p>
          <a:p>
            <a:pPr algn="l" marL="289560" indent="-144780" lvl="1">
              <a:lnSpc>
                <a:spcPts val="2700"/>
              </a:lnSpc>
            </a:pP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927131" y="3626296"/>
            <a:ext cx="5127852" cy="50855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66796" indent="-233398" lvl="1">
              <a:lnSpc>
                <a:spcPts val="4352"/>
              </a:lnSpc>
              <a:buFont typeface="Arial"/>
              <a:buChar char="•"/>
            </a:pPr>
            <a:r>
              <a:rPr lang="en-US" sz="3627" spc="8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What do you know about scientific play in practice?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2925166" y="595925"/>
            <a:ext cx="12437667" cy="1893289"/>
            <a:chOff x="0" y="0"/>
            <a:chExt cx="11704320" cy="1781658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979"/>
                </a:lnSpc>
              </a:pPr>
              <a:r>
                <a:rPr lang="en-US" sz="6649" spc="15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Ystyriwch / Consider</a:t>
              </a: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2233017" y="3375099"/>
            <a:ext cx="4474888" cy="50855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66796" indent="-233398" lvl="1">
              <a:lnSpc>
                <a:spcPts val="4352"/>
              </a:lnSpc>
              <a:buFont typeface="Arial"/>
              <a:buChar char="•"/>
            </a:pPr>
            <a:r>
              <a:rPr lang="en-US" sz="3627" spc="8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Beth i chi’n gwybod am chwarae gwyddonol mewn ymarfer?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6777375" y="6500521"/>
            <a:ext cx="4733250" cy="3155505"/>
            <a:chOff x="0" y="0"/>
            <a:chExt cx="4454169" cy="2969450"/>
          </a:xfrm>
        </p:grpSpPr>
        <p:sp>
          <p:nvSpPr>
            <p:cNvPr name="Freeform 8" id="8" descr="Free Images : child, toy, toddler, kindergarten, learning ..."/>
            <p:cNvSpPr/>
            <p:nvPr/>
          </p:nvSpPr>
          <p:spPr>
            <a:xfrm flipH="false" flipV="false" rot="0">
              <a:off x="0" y="0"/>
              <a:ext cx="4454144" cy="2969387"/>
            </a:xfrm>
            <a:custGeom>
              <a:avLst/>
              <a:gdLst/>
              <a:ahLst/>
              <a:cxnLst/>
              <a:rect r="r" b="b" t="t" l="l"/>
              <a:pathLst>
                <a:path h="2969387" w="4454144">
                  <a:moveTo>
                    <a:pt x="0" y="0"/>
                  </a:moveTo>
                  <a:lnTo>
                    <a:pt x="4454144" y="0"/>
                  </a:lnTo>
                  <a:lnTo>
                    <a:pt x="4454144" y="2969387"/>
                  </a:lnTo>
                  <a:lnTo>
                    <a:pt x="0" y="29693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-33" r="0" b="-35"/>
              </a:stretch>
            </a:blipFill>
          </p:spPr>
        </p:sp>
      </p:grp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783029" y="3242173"/>
            <a:ext cx="6481220" cy="6705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b="true" sz="27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Statements of what matters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Being </a:t>
            </a:r>
            <a:r>
              <a:rPr lang="en-US" b="true" sz="27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curious</a:t>
            </a:r>
            <a:r>
              <a:rPr lang="en-US" sz="27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and </a:t>
            </a:r>
            <a:r>
              <a:rPr lang="en-US" b="true" sz="27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searching</a:t>
            </a:r>
            <a:r>
              <a:rPr lang="en-US" sz="27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for answers is essential to </a:t>
            </a:r>
            <a:r>
              <a:rPr lang="en-US" b="true" sz="27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understanding</a:t>
            </a:r>
            <a:r>
              <a:rPr lang="en-US" sz="27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and </a:t>
            </a:r>
            <a:r>
              <a:rPr lang="en-US" b="true" sz="27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predicting</a:t>
            </a:r>
            <a:r>
              <a:rPr lang="en-US" sz="27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phenomena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Design </a:t>
            </a:r>
            <a:r>
              <a:rPr lang="en-US" b="true" sz="27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thinking</a:t>
            </a:r>
            <a:r>
              <a:rPr lang="en-US" sz="27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and engineering offer technical and </a:t>
            </a:r>
            <a:r>
              <a:rPr lang="en-US" b="true" sz="27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creative</a:t>
            </a:r>
            <a:r>
              <a:rPr lang="en-US" sz="27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ways to meet society’s needs and wants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The world around us is full of living things which </a:t>
            </a:r>
            <a:r>
              <a:rPr lang="en-US" b="true" sz="27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depend on </a:t>
            </a:r>
            <a:r>
              <a:rPr lang="en-US" sz="27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each other for survival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Matter and the </a:t>
            </a:r>
            <a:r>
              <a:rPr lang="en-US" b="true" sz="27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way it behaves </a:t>
            </a:r>
            <a:r>
              <a:rPr lang="en-US" sz="27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defines our universe and shapes our lives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Forces and energy provide a </a:t>
            </a:r>
            <a:r>
              <a:rPr lang="en-US" b="true" sz="27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foundation for understanding</a:t>
            </a:r>
            <a:r>
              <a:rPr lang="en-US" sz="27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our universe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Computation is the foundation for our digital world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2971800" y="346648"/>
            <a:ext cx="12344400" cy="2895526"/>
            <a:chOff x="0" y="0"/>
            <a:chExt cx="11704320" cy="2745387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2745387"/>
            </a:xfrm>
            <a:custGeom>
              <a:avLst/>
              <a:gdLst/>
              <a:ahLst/>
              <a:cxnLst/>
              <a:rect r="r" b="b" t="t" l="l"/>
              <a:pathLst>
                <a:path h="2745387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2745387"/>
                  </a:lnTo>
                  <a:lnTo>
                    <a:pt x="0" y="2745387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50621" r="0" b="-15518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11704320" cy="274538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MDaPh Gwyddoniaeth a Thechnoleg</a:t>
              </a:r>
            </a:p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Science and Technology AoLE</a:t>
              </a:r>
            </a:p>
            <a:p>
              <a:pPr algn="ctr">
                <a:lnSpc>
                  <a:spcPts val="7127"/>
                </a:lnSpc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2023751" y="3390009"/>
            <a:ext cx="6606781" cy="6705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b="true" sz="2799" spc="6">
                <a:solidFill>
                  <a:srgbClr val="000000"/>
                </a:solidFill>
                <a:latin typeface="Rosario Bold"/>
                <a:ea typeface="Rosario Bold"/>
                <a:cs typeface="Rosario Bold"/>
                <a:sym typeface="Rosario Bold"/>
              </a:rPr>
              <a:t>Datganiadau o'r hyn sy'n bwysig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Mae bod yn </a:t>
            </a:r>
            <a:r>
              <a:rPr lang="en-US" b="true" sz="2799" spc="6">
                <a:solidFill>
                  <a:srgbClr val="000000"/>
                </a:solidFill>
                <a:latin typeface="Rosario Bold"/>
                <a:ea typeface="Rosario Bold"/>
                <a:cs typeface="Rosario Bold"/>
                <a:sym typeface="Rosario Bold"/>
              </a:rPr>
              <a:t>chwilfrydig</a:t>
            </a:r>
            <a:r>
              <a:rPr lang="en-US" sz="27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 a </a:t>
            </a:r>
            <a:r>
              <a:rPr lang="en-US" b="true" sz="2799" spc="6">
                <a:solidFill>
                  <a:srgbClr val="000000"/>
                </a:solidFill>
                <a:latin typeface="Rosario Bold"/>
                <a:ea typeface="Rosario Bold"/>
                <a:cs typeface="Rosario Bold"/>
                <a:sym typeface="Rosario Bold"/>
              </a:rPr>
              <a:t>chwilio</a:t>
            </a:r>
            <a:r>
              <a:rPr lang="en-US" sz="27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 am atebion yn hanfodol er mwyn </a:t>
            </a:r>
            <a:r>
              <a:rPr lang="en-US" b="true" sz="2799" spc="6">
                <a:solidFill>
                  <a:srgbClr val="000000"/>
                </a:solidFill>
                <a:latin typeface="Rosario Bold"/>
                <a:ea typeface="Rosario Bold"/>
                <a:cs typeface="Rosario Bold"/>
                <a:sym typeface="Rosario Bold"/>
              </a:rPr>
              <a:t>deall</a:t>
            </a:r>
            <a:r>
              <a:rPr lang="en-US" sz="27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 a </a:t>
            </a:r>
            <a:r>
              <a:rPr lang="en-US" b="true" sz="2799" spc="6">
                <a:solidFill>
                  <a:srgbClr val="000000"/>
                </a:solidFill>
                <a:latin typeface="Rosario Bold"/>
                <a:ea typeface="Rosario Bold"/>
                <a:cs typeface="Rosario Bold"/>
                <a:sym typeface="Rosario Bold"/>
              </a:rPr>
              <a:t>rhagfynegi</a:t>
            </a:r>
            <a:r>
              <a:rPr lang="en-US" sz="27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 ffenomenau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Mae </a:t>
            </a:r>
            <a:r>
              <a:rPr lang="en-US" b="true" sz="2799" spc="6">
                <a:solidFill>
                  <a:srgbClr val="000000"/>
                </a:solidFill>
                <a:latin typeface="Rosario Bold"/>
                <a:ea typeface="Rosario Bold"/>
                <a:cs typeface="Rosario Bold"/>
                <a:sym typeface="Rosario Bold"/>
              </a:rPr>
              <a:t>meddwl</a:t>
            </a:r>
            <a:r>
              <a:rPr lang="en-US" sz="27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 dylunio a pheirianneg yn cynnig ffyrdd technegol a </a:t>
            </a:r>
            <a:r>
              <a:rPr lang="en-US" b="true" sz="2799" spc="6">
                <a:solidFill>
                  <a:srgbClr val="000000"/>
                </a:solidFill>
                <a:latin typeface="Rosario Bold"/>
                <a:ea typeface="Rosario Bold"/>
                <a:cs typeface="Rosario Bold"/>
                <a:sym typeface="Rosario Bold"/>
              </a:rPr>
              <a:t>chreadigol</a:t>
            </a:r>
            <a:r>
              <a:rPr lang="en-US" sz="27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 o ddiwallu anghenion a dymuniadau cymdeithas.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Mae'r byd o'n cwmpas yn llawn o bethau byw sy'n </a:t>
            </a:r>
            <a:r>
              <a:rPr lang="en-US" b="true" sz="2799" spc="6">
                <a:solidFill>
                  <a:srgbClr val="000000"/>
                </a:solidFill>
                <a:latin typeface="Rosario Bold"/>
                <a:ea typeface="Rosario Bold"/>
                <a:cs typeface="Rosario Bold"/>
                <a:sym typeface="Rosario Bold"/>
              </a:rPr>
              <a:t>dibynnu ar </a:t>
            </a:r>
            <a:r>
              <a:rPr lang="en-US" sz="27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ein gilydd i oroesi.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Mae mater a'r </a:t>
            </a:r>
            <a:r>
              <a:rPr lang="en-US" b="true" sz="2799" spc="6">
                <a:solidFill>
                  <a:srgbClr val="000000"/>
                </a:solidFill>
                <a:latin typeface="Rosario Bold"/>
                <a:ea typeface="Rosario Bold"/>
                <a:cs typeface="Rosario Bold"/>
                <a:sym typeface="Rosario Bold"/>
              </a:rPr>
              <a:t>ffordd y mae'n ymddwyn </a:t>
            </a:r>
            <a:r>
              <a:rPr lang="en-US" sz="27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yn </a:t>
            </a:r>
            <a:r>
              <a:rPr lang="en-US" b="true" sz="2799" spc="6">
                <a:solidFill>
                  <a:srgbClr val="000000"/>
                </a:solidFill>
                <a:latin typeface="Rosario Bold"/>
                <a:ea typeface="Rosario Bold"/>
                <a:cs typeface="Rosario Bold"/>
                <a:sym typeface="Rosario Bold"/>
              </a:rPr>
              <a:t>diffinio</a:t>
            </a:r>
            <a:r>
              <a:rPr lang="en-US" sz="27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 ein bydysawd ac yn siapio ein bywydau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Mae grymoedd ac egni yn darparu sylfaen ar gyfer deall ein bydysawd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Cyfrifo yw sylfaen ein byd digidol.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944256" y="1800679"/>
            <a:ext cx="14399488" cy="8267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99"/>
              </a:lnSpc>
            </a:pPr>
          </a:p>
          <a:p>
            <a:pPr algn="l">
              <a:lnSpc>
                <a:spcPts val="3599"/>
              </a:lnSpc>
            </a:pP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• </a:t>
            </a:r>
            <a:r>
              <a:rPr lang="en-US" b="true" sz="29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archwilio</a:t>
            </a: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ac </a:t>
            </a:r>
            <a:r>
              <a:rPr lang="en-US" b="true" sz="29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arbrofi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• meddwl am gwestiynau ac yna eu gofyn a gwrando ar yr atebion 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• gwrando ar syniadau pobl eraill 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• nodi'r </a:t>
            </a:r>
            <a:r>
              <a:rPr lang="en-US" b="true" sz="29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hyn y maent am ei ddarganfod </a:t>
            </a: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a </a:t>
            </a:r>
            <a:r>
              <a:rPr lang="en-US" b="true" sz="29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sut i'w wneud 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• meddwl am </a:t>
            </a:r>
            <a:r>
              <a:rPr lang="en-US" b="true" sz="29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yr hyn a allai ddigwydd </a:t>
            </a: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os... 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• dod yn ymwybodol o gyflawniadau dynol a'r 'syniadau mawr' sydd wedi llunio'r byd 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• </a:t>
            </a:r>
            <a:r>
              <a:rPr lang="en-US" b="true" sz="29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ymchwilio</a:t>
            </a: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i faterion a phroblemau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• meddwl sut y byddant yn </a:t>
            </a:r>
            <a:r>
              <a:rPr lang="en-US" b="true" sz="29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gwybod a yw rhywbeth wedi gweithio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• gwneud </a:t>
            </a:r>
            <a:r>
              <a:rPr lang="en-US" b="true" sz="29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arsylwadau</a:t>
            </a: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a </a:t>
            </a:r>
            <a:r>
              <a:rPr lang="en-US" b="true" sz="29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mesuriadau</a:t>
            </a: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a </a:t>
            </a:r>
            <a:r>
              <a:rPr lang="en-US" b="true" sz="29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chadw cofnodion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• gwneud cymariaethau a nodi tebygrwydd a gwahaniaethau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• didoli a grwpio gwybodaeth gan ddefnyddio TGCh ar rai achlysuron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• gweld cysylltiadau rhwng </a:t>
            </a:r>
            <a:r>
              <a:rPr lang="en-US" b="true" sz="29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achos ac effaith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• gwneud cysylltiadau ar draws yr holl feysydd dysgu a prrofiad 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• meddwl yn </a:t>
            </a:r>
            <a:r>
              <a:rPr lang="en-US" b="true" sz="29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greadigol</a:t>
            </a:r>
          </a:p>
          <a:p>
            <a:pPr algn="l">
              <a:lnSpc>
                <a:spcPts val="1799"/>
              </a:lnSpc>
            </a:pPr>
            <a:r>
              <a:rPr lang="en-US" sz="1499" spc="3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</a:t>
            </a:r>
          </a:p>
          <a:p>
            <a:pPr algn="l">
              <a:lnSpc>
                <a:spcPts val="3599"/>
              </a:lnSpc>
            </a:pPr>
          </a:p>
          <a:p>
            <a:pPr algn="l">
              <a:lnSpc>
                <a:spcPts val="3599"/>
              </a:lnSpc>
            </a:pPr>
          </a:p>
        </p:txBody>
      </p:sp>
      <p:grpSp>
        <p:nvGrpSpPr>
          <p:cNvPr name="Group 3" id="3"/>
          <p:cNvGrpSpPr/>
          <p:nvPr/>
        </p:nvGrpSpPr>
        <p:grpSpPr>
          <a:xfrm rot="0">
            <a:off x="2978149" y="26575"/>
            <a:ext cx="12344400" cy="1879092"/>
            <a:chOff x="0" y="0"/>
            <a:chExt cx="11704320" cy="1781658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5759"/>
                </a:lnSpc>
              </a:pPr>
            </a:p>
            <a:p>
              <a:pPr algn="ctr">
                <a:lnSpc>
                  <a:spcPts val="5759"/>
                </a:lnSpc>
              </a:pPr>
              <a:r>
                <a:rPr lang="en-US" sz="4799" spc="11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Datblygu sgiliau trwy …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041170" y="1752600"/>
            <a:ext cx="12281379" cy="8534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79"/>
              </a:lnSpc>
            </a:pPr>
          </a:p>
          <a:p>
            <a:pPr algn="l">
              <a:lnSpc>
                <a:spcPts val="3479"/>
              </a:lnSpc>
            </a:pP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•</a:t>
            </a:r>
            <a:r>
              <a:rPr lang="en-US" b="true" sz="28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 exploring </a:t>
            </a: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and </a:t>
            </a:r>
            <a:r>
              <a:rPr lang="en-US" b="true" sz="28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experimenting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• thinking about questions and then asking them and listening to the answers 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• listening to others’ ideas 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• identifying </a:t>
            </a:r>
            <a:r>
              <a:rPr lang="en-US" b="true" sz="28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what they want to find out </a:t>
            </a: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and </a:t>
            </a:r>
            <a:r>
              <a:rPr lang="en-US" b="true" sz="28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how to do it 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• thinking about </a:t>
            </a:r>
            <a:r>
              <a:rPr lang="en-US" b="true" sz="28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what might happen if</a:t>
            </a: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… 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• becoming aware of human achievements and the ‘big ideas’ that have shaped the world 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• </a:t>
            </a:r>
            <a:r>
              <a:rPr lang="en-US" b="true" sz="28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investigating</a:t>
            </a: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sources and issues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• thinking about </a:t>
            </a:r>
            <a:r>
              <a:rPr lang="en-US" b="true" sz="28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how they will know if something has worked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• making </a:t>
            </a:r>
            <a:r>
              <a:rPr lang="en-US" b="true" sz="28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observations</a:t>
            </a: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and </a:t>
            </a:r>
            <a:r>
              <a:rPr lang="en-US" b="true" sz="28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measurements</a:t>
            </a: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and </a:t>
            </a:r>
            <a:r>
              <a:rPr lang="en-US" b="true" sz="28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keeping records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• making comparisons and identifying similarities and differences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• sorting and grouping information using ICT on some occasions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• seeing links between </a:t>
            </a:r>
            <a:r>
              <a:rPr lang="en-US" b="true" sz="28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cause and effect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• making links across all areas of learning and experience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• thinking </a:t>
            </a:r>
            <a:r>
              <a:rPr lang="en-US" b="true" sz="2899" spc="6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creatively</a:t>
            </a:r>
            <a:r>
              <a:rPr lang="en-US" sz="2899" spc="6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and imaginatively</a:t>
            </a:r>
          </a:p>
          <a:p>
            <a:pPr algn="l">
              <a:lnSpc>
                <a:spcPts val="1679"/>
              </a:lnSpc>
            </a:pPr>
            <a:r>
              <a:rPr lang="en-US" sz="1399" spc="3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</a:t>
            </a:r>
          </a:p>
          <a:p>
            <a:pPr algn="l">
              <a:lnSpc>
                <a:spcPts val="3479"/>
              </a:lnSpc>
            </a:pPr>
          </a:p>
          <a:p>
            <a:pPr algn="l">
              <a:lnSpc>
                <a:spcPts val="3479"/>
              </a:lnSpc>
            </a:pPr>
          </a:p>
        </p:txBody>
      </p:sp>
      <p:grpSp>
        <p:nvGrpSpPr>
          <p:cNvPr name="Group 3" id="3"/>
          <p:cNvGrpSpPr/>
          <p:nvPr/>
        </p:nvGrpSpPr>
        <p:grpSpPr>
          <a:xfrm rot="0">
            <a:off x="2971800" y="89154"/>
            <a:ext cx="12344400" cy="1879092"/>
            <a:chOff x="0" y="0"/>
            <a:chExt cx="11704320" cy="1781658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5759"/>
                </a:lnSpc>
              </a:pPr>
              <a:r>
                <a:rPr lang="en-US" sz="4799" spc="11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Developing skills through …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name="Table 2" id="2"/>
          <p:cNvGraphicFramePr>
            <a:graphicFrameLocks noGrp="true"/>
          </p:cNvGraphicFramePr>
          <p:nvPr/>
        </p:nvGraphicFramePr>
        <p:xfrm>
          <a:off x="1830422" y="1028700"/>
          <a:ext cx="14627157" cy="8179147"/>
        </p:xfrm>
        <a:graphic>
          <a:graphicData uri="http://schemas.openxmlformats.org/drawingml/2006/table">
            <a:tbl>
              <a:tblPr/>
              <a:tblGrid>
                <a:gridCol w="7313578"/>
                <a:gridCol w="7313578"/>
              </a:tblGrid>
              <a:tr h="743559">
                <a:tc gridSpan="2">
                  <a:txBody>
                    <a:bodyPr anchor="t" rtlCol="false"/>
                    <a:lstStyle/>
                    <a:p>
                      <a:pPr algn="ctr">
                        <a:lnSpc>
                          <a:spcPts val="3239"/>
                        </a:lnSpc>
                        <a:defRPr/>
                      </a:pPr>
                      <a:r>
                        <a:rPr lang="en-US" b="true" sz="2699" spc="6">
                          <a:solidFill>
                            <a:srgbClr val="000000"/>
                          </a:solidFill>
                          <a:latin typeface="Rosario Bold"/>
                          <a:ea typeface="Rosario Bold"/>
                          <a:cs typeface="Rosario Bold"/>
                          <a:sym typeface="Rosario Bold"/>
                        </a:rPr>
                        <a:t>Datblygiad Sgiliau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D13B"/>
                    </a:solidFill>
                  </a:tcPr>
                </a:tc>
                <a:tc hMerge="true">
                  <a:txBody>
                    <a:bodyPr anchor="t" rtlCol="false"/>
                    <a:lstStyle/>
                    <a:p>
                      <a:pPr algn="ctr">
                        <a:lnSpc>
                          <a:spcPts val="3239"/>
                        </a:lnSpc>
                        <a:defRPr/>
                      </a:pPr>
                      <a:r>
                        <a:rPr lang="en-US" b="true" sz="2699" spc="6">
                          <a:solidFill>
                            <a:srgbClr val="000000"/>
                          </a:solidFill>
                          <a:latin typeface="Rosario Bold"/>
                          <a:ea typeface="Rosario Bold"/>
                          <a:cs typeface="Rosario Bold"/>
                          <a:sym typeface="Rosario Bold"/>
                        </a:rPr>
                        <a:t>Datblygiad Sgiliau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D13B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Arsylwi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Didoli a grwpio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Cymharu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Trefnu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Dosbarthu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Gofyn/ateb cwestiynau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Ymholi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Ymchwilio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Archwilio ac arbrofi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Meddwl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Gwrando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Datrys problemau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Gwneud penderfyniadau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Cofnodi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Rhagfynegi a phrofi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Cyfathrebu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Myfyrio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Gwerthuso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Disgrifio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362"/>
                        </a:lnSpc>
                        <a:defRPr/>
                      </a:pP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name="Table 2" id="2"/>
          <p:cNvGraphicFramePr>
            <a:graphicFrameLocks noGrp="true"/>
          </p:cNvGraphicFramePr>
          <p:nvPr/>
        </p:nvGraphicFramePr>
        <p:xfrm>
          <a:off x="712877" y="392742"/>
          <a:ext cx="16862245" cy="9501516"/>
        </p:xfrm>
        <a:graphic>
          <a:graphicData uri="http://schemas.openxmlformats.org/drawingml/2006/table">
            <a:tbl>
              <a:tblPr/>
              <a:tblGrid>
                <a:gridCol w="8431123"/>
                <a:gridCol w="8431123"/>
              </a:tblGrid>
              <a:tr h="857946">
                <a:tc gridSpan="2">
                  <a:txBody>
                    <a:bodyPr anchor="t" rtlCol="false"/>
                    <a:lstStyle/>
                    <a:p>
                      <a:pPr algn="ctr">
                        <a:lnSpc>
                          <a:spcPts val="3727"/>
                        </a:lnSpc>
                        <a:defRPr/>
                      </a:pPr>
                      <a:r>
                        <a:rPr lang="en-US" b="true" sz="3106" spc="7">
                          <a:solidFill>
                            <a:srgbClr val="000000"/>
                          </a:solidFill>
                          <a:latin typeface="Rosario Bold"/>
                          <a:ea typeface="Rosario Bold"/>
                          <a:cs typeface="Rosario Bold"/>
                          <a:sym typeface="Rosario Bold"/>
                        </a:rPr>
                        <a:t>Development of Skills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D13B"/>
                    </a:solidFill>
                  </a:tcPr>
                </a:tc>
                <a:tc hMerge="true">
                  <a:txBody>
                    <a:bodyPr anchor="t" rtlCol="false"/>
                    <a:lstStyle/>
                    <a:p>
                      <a:pPr algn="ctr">
                        <a:lnSpc>
                          <a:spcPts val="3727"/>
                        </a:lnSpc>
                        <a:defRPr/>
                      </a:pPr>
                      <a:r>
                        <a:rPr lang="en-US" b="true" sz="3106" spc="7">
                          <a:solidFill>
                            <a:srgbClr val="000000"/>
                          </a:solidFill>
                          <a:latin typeface="Rosario Bold"/>
                          <a:ea typeface="Rosario Bold"/>
                          <a:cs typeface="Rosario Bold"/>
                          <a:sym typeface="Rosario Bold"/>
                        </a:rPr>
                        <a:t>Development of Skills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D13B"/>
                    </a:solidFill>
                  </a:tcPr>
                </a:tc>
              </a:tr>
              <a:tr h="857946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Observing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Sorting and grouping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870768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Comparing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Sequencing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  <a:tr h="870768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Classifying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Asking/answering questions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857946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Enquiring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Investigating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  <a:tr h="870768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Exploring and experimentation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Thinking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857946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Listening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Solving problems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  <a:tr h="870768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Making decisions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Recording 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870768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Predicting and testing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Communicating 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  <a:tr h="857946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Reflecting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Evaluating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857946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Describing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144000" y="2749297"/>
            <a:ext cx="6439568" cy="62441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79"/>
              </a:lnSpc>
            </a:pPr>
          </a:p>
          <a:p>
            <a:pPr algn="l">
              <a:lnSpc>
                <a:spcPts val="3779"/>
              </a:lnSpc>
            </a:pPr>
          </a:p>
          <a:p>
            <a:pPr algn="l" marL="324307" indent="-162154" lvl="1">
              <a:lnSpc>
                <a:spcPts val="3023"/>
              </a:lnSpc>
              <a:buFont typeface="Arial"/>
              <a:buChar char="•"/>
            </a:pPr>
            <a:r>
              <a:rPr lang="en-US" b="true" sz="2519" spc="5">
                <a:solidFill>
                  <a:srgbClr val="000000"/>
                </a:solidFill>
                <a:latin typeface="Rosario Bold"/>
                <a:ea typeface="Rosario Bold"/>
                <a:cs typeface="Rosario Bold"/>
                <a:sym typeface="Rosario Bold"/>
              </a:rPr>
              <a:t>TASK:</a:t>
            </a:r>
          </a:p>
          <a:p>
            <a:pPr algn="l" marL="405384" indent="-202692" lvl="1">
              <a:lnSpc>
                <a:spcPts val="3779"/>
              </a:lnSpc>
            </a:pPr>
          </a:p>
          <a:p>
            <a:pPr algn="l" marL="405384" indent="-202692" lvl="1">
              <a:lnSpc>
                <a:spcPts val="3779"/>
              </a:lnSpc>
              <a:buFont typeface="Arial"/>
              <a:buChar char="•"/>
            </a:pPr>
            <a:r>
              <a:rPr lang="en-US" sz="314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Consider the progression steps in the learning descriptions for Science and Technology.</a:t>
            </a:r>
          </a:p>
          <a:p>
            <a:pPr algn="l" marL="405384" indent="-202692" lvl="1">
              <a:lnSpc>
                <a:spcPts val="3779"/>
              </a:lnSpc>
              <a:buFont typeface="Arial"/>
              <a:buChar char="•"/>
            </a:pPr>
            <a:r>
              <a:rPr lang="en-US" sz="314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 What progress will a pupil have to demonstrate in order to move from one progression step to the next. </a:t>
            </a:r>
          </a:p>
          <a:p>
            <a:pPr algn="l" marL="405384" indent="-202692" lvl="1">
              <a:lnSpc>
                <a:spcPts val="3779"/>
              </a:lnSpc>
              <a:buFont typeface="Arial"/>
              <a:buChar char="•"/>
            </a:pPr>
            <a:r>
              <a:rPr lang="en-US" sz="314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What type of activities will allow pupils to demonstrate this progression?</a:t>
            </a:r>
          </a:p>
          <a:p>
            <a:pPr algn="l" marL="405384" indent="-202692" lvl="1">
              <a:lnSpc>
                <a:spcPts val="3779"/>
              </a:lnSpc>
            </a:pPr>
          </a:p>
          <a:p>
            <a:pPr algn="l" marL="324307" indent="-162154" lvl="1">
              <a:lnSpc>
                <a:spcPts val="3023"/>
              </a:lnSpc>
              <a:buFont typeface="Arial"/>
              <a:buChar char="•"/>
            </a:pPr>
            <a:r>
              <a:rPr lang="en-US" sz="2519" spc="5" u="sng">
                <a:solidFill>
                  <a:srgbClr val="EB8803"/>
                </a:solidFill>
                <a:latin typeface="Rosario"/>
                <a:ea typeface="Rosario"/>
                <a:cs typeface="Rosario"/>
                <a:sym typeface="Rosario"/>
                <a:hlinkClick r:id="rId3" tooltip="https://hwb.gov.wales/curriculum-for-wales/science-and-technology/descriptions-of-learning/"/>
              </a:rPr>
              <a:t>Progression Steps </a:t>
            </a:r>
          </a:p>
          <a:p>
            <a:pPr algn="l" marL="405384" indent="-202692" lvl="1">
              <a:lnSpc>
                <a:spcPts val="3779"/>
              </a:lnSpc>
            </a:pPr>
          </a:p>
        </p:txBody>
      </p:sp>
      <p:grpSp>
        <p:nvGrpSpPr>
          <p:cNvPr name="Group 3" id="3"/>
          <p:cNvGrpSpPr/>
          <p:nvPr/>
        </p:nvGrpSpPr>
        <p:grpSpPr>
          <a:xfrm rot="0">
            <a:off x="2971800" y="507492"/>
            <a:ext cx="12344400" cy="1879092"/>
            <a:chOff x="0" y="0"/>
            <a:chExt cx="11704320" cy="1781658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Cynnydd mewn Dysgu</a:t>
              </a:r>
            </a:p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Progress in Learning</a:t>
              </a: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644729" y="296059"/>
            <a:ext cx="3454289" cy="2301957"/>
            <a:chOff x="0" y="0"/>
            <a:chExt cx="3275178" cy="2182597"/>
          </a:xfrm>
        </p:grpSpPr>
        <p:sp>
          <p:nvSpPr>
            <p:cNvPr name="Freeform 7" id="7" descr="Ascending graph,bar graphs,progress,chart,increase - free ..."/>
            <p:cNvSpPr/>
            <p:nvPr/>
          </p:nvSpPr>
          <p:spPr>
            <a:xfrm flipH="false" flipV="false" rot="0">
              <a:off x="0" y="0"/>
              <a:ext cx="3275203" cy="2182622"/>
            </a:xfrm>
            <a:custGeom>
              <a:avLst/>
              <a:gdLst/>
              <a:ahLst/>
              <a:cxnLst/>
              <a:rect r="r" b="b" t="t" l="l"/>
              <a:pathLst>
                <a:path h="2182622" w="3275203">
                  <a:moveTo>
                    <a:pt x="0" y="0"/>
                  </a:moveTo>
                  <a:lnTo>
                    <a:pt x="3275203" y="0"/>
                  </a:lnTo>
                  <a:lnTo>
                    <a:pt x="3275203" y="2182622"/>
                  </a:lnTo>
                  <a:lnTo>
                    <a:pt x="0" y="21826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5" t="0" r="-24" b="1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2882360" y="3431411"/>
            <a:ext cx="5575474" cy="58268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47472" indent="-173736" lvl="1">
              <a:lnSpc>
                <a:spcPts val="3239"/>
              </a:lnSpc>
              <a:buFont typeface="Arial"/>
              <a:buChar char="•"/>
            </a:pPr>
            <a:r>
              <a:rPr lang="en-US" b="true" sz="2699" spc="6">
                <a:solidFill>
                  <a:srgbClr val="000000"/>
                </a:solidFill>
                <a:latin typeface="Rosario Bold"/>
                <a:ea typeface="Rosario Bold"/>
                <a:cs typeface="Rosario Bold"/>
                <a:sym typeface="Rosario Bold"/>
              </a:rPr>
              <a:t>TASG:</a:t>
            </a:r>
          </a:p>
          <a:p>
            <a:pPr algn="l" marL="347472" indent="-173736" lvl="1">
              <a:lnSpc>
                <a:spcPts val="3239"/>
              </a:lnSpc>
            </a:pPr>
          </a:p>
          <a:p>
            <a:pPr algn="l" marL="347472" indent="-173736" lvl="1">
              <a:lnSpc>
                <a:spcPts val="3239"/>
              </a:lnSpc>
              <a:buFont typeface="Arial"/>
              <a:buChar char="•"/>
            </a:pPr>
            <a:r>
              <a:rPr lang="en-US" sz="26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Ymgyfarwyddwch gyda’r camau cynnydd o fewn y disgrifiadau dysgu ar gyfer Gwyddoniaeth a Thechnoleg. </a:t>
            </a:r>
          </a:p>
          <a:p>
            <a:pPr algn="l" marL="347472" indent="-173736" lvl="1">
              <a:lnSpc>
                <a:spcPts val="3239"/>
              </a:lnSpc>
              <a:buFont typeface="Arial"/>
              <a:buChar char="•"/>
            </a:pPr>
            <a:r>
              <a:rPr lang="en-US" sz="26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Pa gynnydd yn union fydd angen i ddisgyblion arddangos er mwyn symud o un cam i’r nesaf?</a:t>
            </a:r>
          </a:p>
          <a:p>
            <a:pPr algn="l" marL="347472" indent="-173736" lvl="1">
              <a:lnSpc>
                <a:spcPts val="3239"/>
              </a:lnSpc>
              <a:buFont typeface="Arial"/>
              <a:buChar char="•"/>
            </a:pPr>
            <a:r>
              <a:rPr lang="en-US" sz="26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Pa fath o weithgareddau fydd yn rhoi cyfle i ddisgyblion arddangos y cynnydd yma?</a:t>
            </a:r>
          </a:p>
          <a:p>
            <a:pPr algn="l" marL="347472" indent="-173736" lvl="1">
              <a:lnSpc>
                <a:spcPts val="3239"/>
              </a:lnSpc>
            </a:pPr>
          </a:p>
          <a:p>
            <a:pPr algn="l" marL="347472" indent="-173736" lvl="1">
              <a:lnSpc>
                <a:spcPts val="3239"/>
              </a:lnSpc>
              <a:buFont typeface="Arial"/>
              <a:buChar char="•"/>
            </a:pPr>
            <a:r>
              <a:rPr lang="en-US" sz="2699" spc="6" u="sng">
                <a:solidFill>
                  <a:srgbClr val="EB8803"/>
                </a:solidFill>
                <a:latin typeface="Rosario"/>
                <a:ea typeface="Rosario"/>
                <a:cs typeface="Rosario"/>
                <a:sym typeface="Rosario"/>
                <a:hlinkClick r:id="rId6" tooltip="https://hwb.gov.wales/cwricwlwm-i-gymru/gwyddoniaeth-a-thechnoleg/disgrifiadau-dysgu/"/>
              </a:rPr>
              <a:t>Camau Cynnydd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100222" y="3397364"/>
            <a:ext cx="6183969" cy="45541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93802" indent="-196901" lvl="1">
              <a:lnSpc>
                <a:spcPts val="3671"/>
              </a:lnSpc>
              <a:buFont typeface="Arial"/>
              <a:buChar char="•"/>
            </a:pPr>
            <a:r>
              <a:rPr lang="en-US" sz="305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Plan a scientific play task for a group of pupils. Note the age of the pupils and the relecant progression step.  Consider: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- which resources you will need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-how long will it last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- who will be involved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- what skills will be developed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- which area(s) of learning and experience will be covered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2971800" y="338399"/>
            <a:ext cx="12344400" cy="1879092"/>
            <a:chOff x="0" y="0"/>
            <a:chExt cx="11704320" cy="1781658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919"/>
                </a:lnSpc>
              </a:pPr>
              <a:r>
                <a:rPr lang="en-US" sz="6599" spc="15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Tasg grŵp / Group task</a:t>
              </a: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2003809" y="3397364"/>
            <a:ext cx="6826535" cy="50095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93802" indent="-196901" lvl="1">
              <a:lnSpc>
                <a:spcPts val="3671"/>
              </a:lnSpc>
              <a:buFont typeface="Arial"/>
              <a:buChar char="•"/>
            </a:pPr>
            <a:r>
              <a:rPr lang="en-US" sz="305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Cynlluniwch dasg chwarae gwyddonol ar gyfer grwp o ddisgyblion. Nodwch oedran y disgyblion a’r cam cynnydd perthnasol.</a:t>
            </a:r>
          </a:p>
          <a:p>
            <a:pPr algn="l" marL="393802" indent="-196901" lvl="1">
              <a:lnSpc>
                <a:spcPts val="3671"/>
              </a:lnSpc>
              <a:buFont typeface="Arial"/>
              <a:buChar char="•"/>
            </a:pPr>
            <a:r>
              <a:rPr lang="en-US" sz="305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Ystyriwch: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- pa adnoddau fydd angen arnoch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- faint fydd y weithgaredd yn para?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- pwy fydd ynghlwm?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- pa sgiliau a ddatblygir?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-pa faes/feysydd dysgu a phrofiad fydd yn cael sylw?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14758983" y="696944"/>
            <a:ext cx="2500317" cy="1757362"/>
            <a:chOff x="0" y="0"/>
            <a:chExt cx="2370671" cy="1666240"/>
          </a:xfrm>
        </p:grpSpPr>
        <p:sp>
          <p:nvSpPr>
            <p:cNvPr name="Freeform 8" id="8" descr="Share this:"/>
            <p:cNvSpPr/>
            <p:nvPr/>
          </p:nvSpPr>
          <p:spPr>
            <a:xfrm flipH="false" flipV="false" rot="0">
              <a:off x="0" y="0"/>
              <a:ext cx="2370709" cy="1666240"/>
            </a:xfrm>
            <a:custGeom>
              <a:avLst/>
              <a:gdLst/>
              <a:ahLst/>
              <a:cxnLst/>
              <a:rect r="r" b="b" t="t" l="l"/>
              <a:pathLst>
                <a:path h="1666240" w="2370709">
                  <a:moveTo>
                    <a:pt x="0" y="0"/>
                  </a:moveTo>
                  <a:lnTo>
                    <a:pt x="2370709" y="0"/>
                  </a:lnTo>
                  <a:lnTo>
                    <a:pt x="2370709" y="1666240"/>
                  </a:lnTo>
                  <a:lnTo>
                    <a:pt x="0" y="166624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1" b="0"/>
              </a:stretch>
            </a:blipFill>
          </p:spPr>
        </p:sp>
      </p:grp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526282" y="3555329"/>
            <a:ext cx="8140479" cy="59203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71"/>
              </a:lnSpc>
            </a:pPr>
            <a:r>
              <a:rPr lang="en-US" sz="305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Hutt (1979) – Taxonomy of play categories play into three types:</a:t>
            </a:r>
          </a:p>
          <a:p>
            <a:pPr algn="l" marL="393802" indent="-196901" lvl="1">
              <a:lnSpc>
                <a:spcPts val="3671"/>
              </a:lnSpc>
              <a:buFont typeface="Arial"/>
              <a:buChar char="•"/>
            </a:pPr>
            <a:r>
              <a:rPr lang="en-US" sz="3059" i="true" spc="7">
                <a:solidFill>
                  <a:srgbClr val="000000"/>
                </a:solidFill>
                <a:latin typeface="Rosario Italics"/>
                <a:ea typeface="Rosario Italics"/>
                <a:cs typeface="Rosario Italics"/>
                <a:sym typeface="Rosario Italics"/>
              </a:rPr>
              <a:t>epistemic play </a:t>
            </a:r>
            <a:r>
              <a:rPr lang="en-US" sz="305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– within which children learn and explore the world and its properties</a:t>
            </a:r>
          </a:p>
          <a:p>
            <a:pPr algn="l" marL="393802" indent="-196901" lvl="1">
              <a:lnSpc>
                <a:spcPts val="3671"/>
              </a:lnSpc>
            </a:pPr>
          </a:p>
          <a:p>
            <a:pPr algn="l" marL="393802" indent="-196901" lvl="1">
              <a:lnSpc>
                <a:spcPts val="3671"/>
              </a:lnSpc>
              <a:buFont typeface="Arial"/>
              <a:buChar char="•"/>
            </a:pPr>
            <a:r>
              <a:rPr lang="en-US" sz="3059" i="true" spc="7">
                <a:solidFill>
                  <a:srgbClr val="000000"/>
                </a:solidFill>
                <a:latin typeface="Rosario Italics"/>
                <a:ea typeface="Rosario Italics"/>
                <a:cs typeface="Rosario Italics"/>
                <a:sym typeface="Rosario Italics"/>
              </a:rPr>
              <a:t>ludic play </a:t>
            </a:r>
            <a:r>
              <a:rPr lang="en-US" sz="305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– when children are using their imaginations and make understandings their own</a:t>
            </a:r>
          </a:p>
          <a:p>
            <a:pPr algn="l" marL="393802" indent="-196901" lvl="1">
              <a:lnSpc>
                <a:spcPts val="3671"/>
              </a:lnSpc>
            </a:pPr>
          </a:p>
          <a:p>
            <a:pPr algn="l" marL="393802" indent="-196901" lvl="1">
              <a:lnSpc>
                <a:spcPts val="3671"/>
              </a:lnSpc>
              <a:buFont typeface="Arial"/>
              <a:buChar char="•"/>
            </a:pPr>
            <a:r>
              <a:rPr lang="en-US" sz="3059" i="true" spc="7">
                <a:solidFill>
                  <a:srgbClr val="000000"/>
                </a:solidFill>
                <a:latin typeface="Rosario Italics"/>
                <a:ea typeface="Rosario Italics"/>
                <a:cs typeface="Rosario Italics"/>
                <a:sym typeface="Rosario Italics"/>
              </a:rPr>
              <a:t>games with rules </a:t>
            </a:r>
            <a:r>
              <a:rPr lang="en-US" sz="305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– structured activities.</a:t>
            </a:r>
          </a:p>
          <a:p>
            <a:pPr algn="l" marL="393802" indent="-196901" lvl="1">
              <a:lnSpc>
                <a:spcPts val="3671"/>
              </a:lnSpc>
            </a:pPr>
          </a:p>
          <a:p>
            <a:pPr algn="l" marL="393802" indent="-196901" lvl="1">
              <a:lnSpc>
                <a:spcPts val="3671"/>
              </a:lnSpc>
              <a:buFont typeface="Arial"/>
              <a:buChar char="•"/>
            </a:pPr>
            <a:r>
              <a:rPr lang="en-US" sz="3059" spc="7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Link with other learning theorist/s?</a:t>
            </a:r>
          </a:p>
          <a:p>
            <a:pPr algn="l" marL="393802" indent="-196901" lvl="1">
              <a:lnSpc>
                <a:spcPts val="3671"/>
              </a:lnSpc>
            </a:pPr>
          </a:p>
        </p:txBody>
      </p:sp>
      <p:grpSp>
        <p:nvGrpSpPr>
          <p:cNvPr name="Group 3" id="3"/>
          <p:cNvGrpSpPr/>
          <p:nvPr/>
        </p:nvGrpSpPr>
        <p:grpSpPr>
          <a:xfrm rot="0">
            <a:off x="2971800" y="660766"/>
            <a:ext cx="12344400" cy="1879092"/>
            <a:chOff x="0" y="0"/>
            <a:chExt cx="11704320" cy="1781658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Tacsonomeg Chwarae</a:t>
              </a:r>
            </a:p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Taxonomy of Play</a:t>
              </a: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621239" y="3552222"/>
            <a:ext cx="8140479" cy="53979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47"/>
              </a:lnSpc>
            </a:pPr>
            <a:r>
              <a:rPr lang="en-US" sz="2790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Hutt (1979) – Tacsonomeg chwarae yn categoreiddio chware i 3 math:</a:t>
            </a:r>
          </a:p>
          <a:p>
            <a:pPr algn="l" marL="359054" indent="-179527" lvl="1">
              <a:lnSpc>
                <a:spcPts val="3347"/>
              </a:lnSpc>
              <a:buFont typeface="Arial"/>
              <a:buChar char="•"/>
            </a:pPr>
            <a:r>
              <a:rPr lang="en-US" sz="2790" i="true" spc="6">
                <a:solidFill>
                  <a:srgbClr val="000000"/>
                </a:solidFill>
                <a:latin typeface="Rosario Italics"/>
                <a:ea typeface="Rosario Italics"/>
                <a:cs typeface="Rosario Italics"/>
                <a:sym typeface="Rosario Italics"/>
              </a:rPr>
              <a:t>Chwarae epistemig </a:t>
            </a:r>
            <a:r>
              <a:rPr lang="en-US" sz="2790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– lle mae plant yn dysgu am ac yn archwilio’r byd a’i nodweddion</a:t>
            </a:r>
          </a:p>
          <a:p>
            <a:pPr algn="l" marL="359054" indent="-179527" lvl="1">
              <a:lnSpc>
                <a:spcPts val="3347"/>
              </a:lnSpc>
            </a:pPr>
          </a:p>
          <a:p>
            <a:pPr algn="l" marL="359054" indent="-179527" lvl="1">
              <a:lnSpc>
                <a:spcPts val="3347"/>
              </a:lnSpc>
              <a:buFont typeface="Arial"/>
              <a:buChar char="•"/>
            </a:pPr>
            <a:r>
              <a:rPr lang="en-US" sz="2790" i="true" spc="6">
                <a:solidFill>
                  <a:srgbClr val="000000"/>
                </a:solidFill>
                <a:latin typeface="Rosario Italics"/>
                <a:ea typeface="Rosario Italics"/>
                <a:cs typeface="Rosario Italics"/>
                <a:sym typeface="Rosario Italics"/>
              </a:rPr>
              <a:t>Chwarae ‘ludic’ </a:t>
            </a:r>
            <a:r>
              <a:rPr lang="en-US" sz="2790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– lle mae plant yn defnyddio eu dychymyg ac yn creu eu dealltwriaeth eu hunain</a:t>
            </a:r>
          </a:p>
          <a:p>
            <a:pPr algn="l" marL="359054" indent="-179527" lvl="1">
              <a:lnSpc>
                <a:spcPts val="3347"/>
              </a:lnSpc>
            </a:pPr>
          </a:p>
          <a:p>
            <a:pPr algn="l" marL="359054" indent="-179527" lvl="1">
              <a:lnSpc>
                <a:spcPts val="3347"/>
              </a:lnSpc>
              <a:buFont typeface="Arial"/>
              <a:buChar char="•"/>
            </a:pPr>
            <a:r>
              <a:rPr lang="en-US" sz="2790" i="true" spc="6">
                <a:solidFill>
                  <a:srgbClr val="000000"/>
                </a:solidFill>
                <a:latin typeface="Rosario Italics"/>
                <a:ea typeface="Rosario Italics"/>
                <a:cs typeface="Rosario Italics"/>
                <a:sym typeface="Rosario Italics"/>
              </a:rPr>
              <a:t>Gemau gyda rheolau </a:t>
            </a:r>
            <a:r>
              <a:rPr lang="en-US" sz="2790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– gweithgareddau strwythuredig</a:t>
            </a:r>
          </a:p>
          <a:p>
            <a:pPr algn="l" marL="359054" indent="-179527" lvl="1">
              <a:lnSpc>
                <a:spcPts val="3347"/>
              </a:lnSpc>
            </a:pPr>
          </a:p>
          <a:p>
            <a:pPr algn="l" marL="359054" indent="-179527" lvl="1">
              <a:lnSpc>
                <a:spcPts val="3347"/>
              </a:lnSpc>
              <a:buFont typeface="Arial"/>
              <a:buChar char="•"/>
            </a:pPr>
            <a:r>
              <a:rPr lang="en-US" sz="2790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Cyswllt gyda damcaniaethwyr dysgu eraill?</a:t>
            </a:r>
          </a:p>
          <a:p>
            <a:pPr algn="l" marL="359054" indent="-179527" lvl="1">
              <a:lnSpc>
                <a:spcPts val="3347"/>
              </a:lnSpc>
            </a:pPr>
          </a:p>
        </p:txBody>
      </p:sp>
      <p:grpSp>
        <p:nvGrpSpPr>
          <p:cNvPr name="Group 7" id="7"/>
          <p:cNvGrpSpPr/>
          <p:nvPr/>
        </p:nvGrpSpPr>
        <p:grpSpPr>
          <a:xfrm rot="0">
            <a:off x="13365482" y="390973"/>
            <a:ext cx="4301279" cy="2418677"/>
            <a:chOff x="0" y="0"/>
            <a:chExt cx="4078249" cy="2293264"/>
          </a:xfrm>
        </p:grpSpPr>
        <p:sp>
          <p:nvSpPr>
            <p:cNvPr name="Freeform 8" id="8" descr="See the source image"/>
            <p:cNvSpPr/>
            <p:nvPr/>
          </p:nvSpPr>
          <p:spPr>
            <a:xfrm flipH="false" flipV="false" rot="0">
              <a:off x="0" y="0"/>
              <a:ext cx="4078224" cy="2293239"/>
            </a:xfrm>
            <a:custGeom>
              <a:avLst/>
              <a:gdLst/>
              <a:ahLst/>
              <a:cxnLst/>
              <a:rect r="r" b="b" t="t" l="l"/>
              <a:pathLst>
                <a:path h="2293239" w="4078224">
                  <a:moveTo>
                    <a:pt x="0" y="0"/>
                  </a:moveTo>
                  <a:lnTo>
                    <a:pt x="4078224" y="0"/>
                  </a:lnTo>
                  <a:lnTo>
                    <a:pt x="4078224" y="2293239"/>
                  </a:lnTo>
                  <a:lnTo>
                    <a:pt x="0" y="229323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-1"/>
              </a:stretch>
            </a:blipFill>
          </p:spPr>
        </p:sp>
      </p:grp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37865" y="2377059"/>
            <a:ext cx="12812271" cy="7553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10"/>
              </a:lnSpc>
            </a:pPr>
            <a:r>
              <a:rPr lang="en-US" sz="2758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Driver (1983) – damcaniaethydd  ‘dysgu adeiladol’  (constuctivist theorist)</a:t>
            </a:r>
          </a:p>
          <a:p>
            <a:pPr algn="l">
              <a:lnSpc>
                <a:spcPts val="3310"/>
              </a:lnSpc>
            </a:pPr>
          </a:p>
          <a:p>
            <a:pPr algn="l" marL="355031" indent="-177516" lvl="1">
              <a:lnSpc>
                <a:spcPts val="3310"/>
              </a:lnSpc>
              <a:buFont typeface="Arial"/>
              <a:buChar char="•"/>
            </a:pPr>
            <a:r>
              <a:rPr lang="en-US" sz="2758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Mae meddyliau cyfredol dysgwyr yn bwysig ac yn gysylltiedig â gwybodaeth, agweddau a nodau blaenorol – mae chwarae yn rhoi llawer o gyfleoedd i oedolion arsylwi ar gamau gweithredu sy'n dangos natur meddwl plant</a:t>
            </a:r>
          </a:p>
          <a:p>
            <a:pPr algn="l" marL="355031" indent="-177516" lvl="1">
              <a:lnSpc>
                <a:spcPts val="3310"/>
              </a:lnSpc>
            </a:pPr>
          </a:p>
          <a:p>
            <a:pPr algn="l" marL="355031" indent="-177516" lvl="1">
              <a:lnSpc>
                <a:spcPts val="3310"/>
              </a:lnSpc>
              <a:buFont typeface="Arial"/>
              <a:buChar char="•"/>
            </a:pPr>
            <a:r>
              <a:rPr lang="en-US" sz="2758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Bydd y plant yn llunio eu hystyron eu hunain drwy brosesau cymdeithasol a rhyngweithio â'u hamgylcheddau ffisegol</a:t>
            </a:r>
          </a:p>
          <a:p>
            <a:pPr algn="l" marL="355031" indent="-177516" lvl="1">
              <a:lnSpc>
                <a:spcPts val="3310"/>
              </a:lnSpc>
            </a:pPr>
          </a:p>
          <a:p>
            <a:pPr algn="l" marL="355031" indent="-177516" lvl="1">
              <a:lnSpc>
                <a:spcPts val="3310"/>
              </a:lnSpc>
              <a:buFont typeface="Arial"/>
              <a:buChar char="•"/>
            </a:pPr>
            <a:r>
              <a:rPr lang="en-US" sz="2758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Mae adeiladu ystyr yn broses barhaus a gweithgar – mae dysgwyr yn ymwneud yn barhaus â chynhyrchu, gwirio ac ailstrwythuro syniadau a damcaniaeth.</a:t>
            </a:r>
          </a:p>
          <a:p>
            <a:pPr algn="l" marL="355031" indent="-177516" lvl="1">
              <a:lnSpc>
                <a:spcPts val="3310"/>
              </a:lnSpc>
            </a:pPr>
          </a:p>
          <a:p>
            <a:pPr algn="l" marL="355031" indent="-177516" lvl="1">
              <a:lnSpc>
                <a:spcPts val="3310"/>
              </a:lnSpc>
              <a:buFont typeface="Arial"/>
              <a:buChar char="•"/>
            </a:pPr>
            <a:r>
              <a:rPr lang="en-US" sz="2758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Mae cysylltiad rhwng y ffordd y mae plant a gwyddonwyr yn datblygu cysyniadau mewn gwyddoniaeth.  Mae'r ddau yn ymwneud â datblygu a gwirio syniadau – mae hyn yn amhosibl heb gymryd rhan mewn profiadau uniongyrchol a diddorol.</a:t>
            </a:r>
          </a:p>
          <a:p>
            <a:pPr algn="l" marL="355031" indent="-177516" lvl="1">
              <a:lnSpc>
                <a:spcPts val="3310"/>
              </a:lnSpc>
            </a:pPr>
          </a:p>
          <a:p>
            <a:pPr algn="l" marL="355031" indent="-177516" lvl="1">
              <a:lnSpc>
                <a:spcPts val="3310"/>
              </a:lnSpc>
              <a:buFont typeface="Arial"/>
              <a:buChar char="•"/>
            </a:pPr>
            <a:r>
              <a:rPr lang="en-US" sz="2758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Cysylltiad gyda damcaniaethwyr dysgu eraill?</a:t>
            </a:r>
          </a:p>
          <a:p>
            <a:pPr algn="l" marL="355031" indent="-177516" lvl="1">
              <a:lnSpc>
                <a:spcPts val="3310"/>
              </a:lnSpc>
            </a:pPr>
          </a:p>
        </p:txBody>
      </p:sp>
      <p:grpSp>
        <p:nvGrpSpPr>
          <p:cNvPr name="Group 3" id="3"/>
          <p:cNvGrpSpPr/>
          <p:nvPr/>
        </p:nvGrpSpPr>
        <p:grpSpPr>
          <a:xfrm rot="0">
            <a:off x="2971800" y="507492"/>
            <a:ext cx="12344400" cy="1879092"/>
            <a:chOff x="0" y="0"/>
            <a:chExt cx="11704320" cy="1781658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919"/>
                </a:lnSpc>
              </a:pPr>
              <a:r>
                <a:rPr lang="en-US" sz="6599" spc="15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Dysgu, Chwarae a Gwyddoniaeth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845871" y="2010047"/>
            <a:ext cx="12596257" cy="8143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84"/>
              </a:lnSpc>
            </a:pPr>
            <a:r>
              <a:rPr lang="en-US" sz="2820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Driver (1983) – ‘constructivist area’ of science research, identified the following principles: </a:t>
            </a:r>
          </a:p>
          <a:p>
            <a:pPr algn="l" marL="362915" indent="-181458" lvl="1">
              <a:lnSpc>
                <a:spcPts val="3384"/>
              </a:lnSpc>
              <a:buFont typeface="Arial"/>
              <a:buChar char="•"/>
            </a:pPr>
            <a:r>
              <a:rPr lang="en-US" sz="2820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Current thoughts of learner are important and are related to previous knowledge, attitudes and goals – play provides many opportunities for adults to observe actions that indicate the nature of children’s thinking</a:t>
            </a:r>
          </a:p>
          <a:p>
            <a:pPr algn="l" marL="362915" indent="-181458" lvl="1">
              <a:lnSpc>
                <a:spcPts val="3384"/>
              </a:lnSpc>
            </a:pPr>
          </a:p>
          <a:p>
            <a:pPr algn="l" marL="362915" indent="-181458" lvl="1">
              <a:lnSpc>
                <a:spcPts val="3384"/>
              </a:lnSpc>
              <a:buFont typeface="Arial"/>
              <a:buChar char="•"/>
            </a:pPr>
            <a:r>
              <a:rPr lang="en-US" sz="2820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Children construct their own meanings through social processes and interactions with their physical environments</a:t>
            </a:r>
          </a:p>
          <a:p>
            <a:pPr algn="l" marL="362915" indent="-181458" lvl="1">
              <a:lnSpc>
                <a:spcPts val="3384"/>
              </a:lnSpc>
            </a:pPr>
          </a:p>
          <a:p>
            <a:pPr algn="l" marL="362915" indent="-181458" lvl="1">
              <a:lnSpc>
                <a:spcPts val="3384"/>
              </a:lnSpc>
              <a:buFont typeface="Arial"/>
              <a:buChar char="•"/>
            </a:pPr>
            <a:r>
              <a:rPr lang="en-US" sz="2820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The construction of meaning is a continuous and active process – learners are continually involved in generating, checking and re-structuring ideas and hypothesis.</a:t>
            </a:r>
          </a:p>
          <a:p>
            <a:pPr algn="l" marL="362915" indent="-181458" lvl="1">
              <a:lnSpc>
                <a:spcPts val="3384"/>
              </a:lnSpc>
            </a:pPr>
          </a:p>
          <a:p>
            <a:pPr algn="l" marL="362915" indent="-181458" lvl="1">
              <a:lnSpc>
                <a:spcPts val="3384"/>
              </a:lnSpc>
              <a:buFont typeface="Arial"/>
              <a:buChar char="•"/>
            </a:pPr>
            <a:r>
              <a:rPr lang="en-US" sz="2820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There is a parallel between the way children and scientists develop concepts in science.  Both are concerned with developing and checking ideas – this is impossible without engaging in first hand and intriguing experiences.</a:t>
            </a:r>
          </a:p>
          <a:p>
            <a:pPr algn="l" marL="362915" indent="-181458" lvl="1">
              <a:lnSpc>
                <a:spcPts val="3384"/>
              </a:lnSpc>
            </a:pPr>
          </a:p>
          <a:p>
            <a:pPr algn="l" marL="362915" indent="-181458" lvl="1">
              <a:lnSpc>
                <a:spcPts val="3384"/>
              </a:lnSpc>
              <a:buFont typeface="Arial"/>
              <a:buChar char="•"/>
            </a:pPr>
            <a:r>
              <a:rPr lang="en-US" sz="2820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Link to other learning theorist/s?</a:t>
            </a:r>
          </a:p>
          <a:p>
            <a:pPr algn="l" marL="362915" indent="-181458" lvl="1">
              <a:lnSpc>
                <a:spcPts val="3384"/>
              </a:lnSpc>
            </a:pPr>
          </a:p>
        </p:txBody>
      </p:sp>
      <p:grpSp>
        <p:nvGrpSpPr>
          <p:cNvPr name="Group 3" id="3"/>
          <p:cNvGrpSpPr/>
          <p:nvPr/>
        </p:nvGrpSpPr>
        <p:grpSpPr>
          <a:xfrm rot="0">
            <a:off x="2971800" y="0"/>
            <a:ext cx="12344400" cy="1879092"/>
            <a:chOff x="0" y="0"/>
            <a:chExt cx="11704320" cy="1781658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919"/>
                </a:lnSpc>
              </a:pPr>
              <a:r>
                <a:rPr lang="en-US" sz="6599" spc="15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Learning, Play and Science</a:t>
              </a:r>
            </a:p>
          </p:txBody>
        </p:sp>
      </p:grp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642881" y="3228082"/>
            <a:ext cx="6495772" cy="705891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51333" indent="-175666" lvl="1">
              <a:lnSpc>
                <a:spcPts val="3276"/>
              </a:lnSpc>
              <a:buFont typeface="Arial"/>
              <a:buChar char="•"/>
            </a:pPr>
            <a:r>
              <a:rPr lang="en-US" sz="2730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As children start to explore materials and physical or biological phenomena through play, physical changes occur in their brain</a:t>
            </a:r>
          </a:p>
          <a:p>
            <a:pPr algn="l" marL="351333" indent="-175666" lvl="1">
              <a:lnSpc>
                <a:spcPts val="3276"/>
              </a:lnSpc>
            </a:pPr>
          </a:p>
          <a:p>
            <a:pPr algn="l" marL="351333" indent="-175666" lvl="1">
              <a:lnSpc>
                <a:spcPts val="3276"/>
              </a:lnSpc>
              <a:buFont typeface="Arial"/>
              <a:buChar char="•"/>
            </a:pPr>
            <a:r>
              <a:rPr lang="en-US" sz="2730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More of these experiences they have, the more complex their neural networks will become; these connections can also decay through lack of stimulation</a:t>
            </a:r>
          </a:p>
          <a:p>
            <a:pPr algn="l" marL="351333" indent="-175666" lvl="1">
              <a:lnSpc>
                <a:spcPts val="3276"/>
              </a:lnSpc>
            </a:pPr>
          </a:p>
          <a:p>
            <a:pPr algn="l" marL="351333" indent="-175666" lvl="1">
              <a:lnSpc>
                <a:spcPts val="3276"/>
              </a:lnSpc>
              <a:buFont typeface="Arial"/>
              <a:buChar char="•"/>
            </a:pPr>
            <a:r>
              <a:rPr lang="en-US" sz="2730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Emotional encoding is crucial; children need to feel good about themselves in order to be able to learn  </a:t>
            </a:r>
          </a:p>
          <a:p>
            <a:pPr algn="l" marL="351333" indent="-175666" lvl="1">
              <a:lnSpc>
                <a:spcPts val="3276"/>
              </a:lnSpc>
            </a:pPr>
            <a:r>
              <a:rPr lang="en-US" sz="2730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                                                                              (Moyles, 2010)            </a:t>
            </a:r>
          </a:p>
          <a:p>
            <a:pPr algn="l" marL="351333" indent="-175666" lvl="1">
              <a:lnSpc>
                <a:spcPts val="3276"/>
              </a:lnSpc>
            </a:pPr>
          </a:p>
          <a:p>
            <a:pPr algn="l" marL="351333" indent="-175666" lvl="1">
              <a:lnSpc>
                <a:spcPts val="3276"/>
              </a:lnSpc>
            </a:pPr>
          </a:p>
        </p:txBody>
      </p:sp>
      <p:grpSp>
        <p:nvGrpSpPr>
          <p:cNvPr name="Group 3" id="3"/>
          <p:cNvGrpSpPr/>
          <p:nvPr/>
        </p:nvGrpSpPr>
        <p:grpSpPr>
          <a:xfrm rot="0">
            <a:off x="2971800" y="390973"/>
            <a:ext cx="12344400" cy="1879092"/>
            <a:chOff x="0" y="0"/>
            <a:chExt cx="11704320" cy="1781658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-9525"/>
              <a:ext cx="11704320" cy="179118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5400"/>
                </a:lnSpc>
              </a:pPr>
              <a:r>
                <a:rPr lang="en-US" b="true" sz="4500" spc="10">
                  <a:solidFill>
                    <a:srgbClr val="00000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Chwarae a’r Ymennydd Gwyddonol</a:t>
              </a:r>
            </a:p>
            <a:p>
              <a:pPr algn="ctr">
                <a:lnSpc>
                  <a:spcPts val="5400"/>
                </a:lnSpc>
              </a:pPr>
              <a:r>
                <a:rPr lang="en-US" b="true" sz="4500" spc="10">
                  <a:solidFill>
                    <a:srgbClr val="00000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Play and the Scientific Brain</a:t>
              </a: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2149347" y="3218557"/>
            <a:ext cx="6378980" cy="6010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24307" indent="-162154" lvl="1">
              <a:lnSpc>
                <a:spcPts val="3023"/>
              </a:lnSpc>
              <a:buFont typeface="Arial"/>
              <a:buChar char="•"/>
            </a:pPr>
            <a:r>
              <a:rPr lang="en-US" sz="2519" spc="5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Wrth i blant ddechrau archwilio deunyddiau a ffenomenau ffisegol neu fiolegol trwy chwarae, mae newidiadau corfforol yn digwydd yn eu hymennydd</a:t>
            </a:r>
          </a:p>
          <a:p>
            <a:pPr algn="l" marL="324307" indent="-162154" lvl="1">
              <a:lnSpc>
                <a:spcPts val="3023"/>
              </a:lnSpc>
            </a:pPr>
          </a:p>
          <a:p>
            <a:pPr algn="l" marL="324307" indent="-162154" lvl="1">
              <a:lnSpc>
                <a:spcPts val="3023"/>
              </a:lnSpc>
              <a:buFont typeface="Arial"/>
              <a:buChar char="•"/>
            </a:pPr>
            <a:r>
              <a:rPr lang="en-US" sz="2519" spc="5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Y mwyaf o'r profiadau hyn sydd ganddynt, y mwyaf cymhleth fydd eu rhwydweithiau niwral; gall y cysylltiadau hyn hefyd bydru oherwydd diffyg ysgogiad</a:t>
            </a:r>
          </a:p>
          <a:p>
            <a:pPr algn="l" marL="324307" indent="-162154" lvl="1">
              <a:lnSpc>
                <a:spcPts val="3023"/>
              </a:lnSpc>
            </a:pPr>
          </a:p>
          <a:p>
            <a:pPr algn="l" marL="324307" indent="-162154" lvl="1">
              <a:lnSpc>
                <a:spcPts val="3023"/>
              </a:lnSpc>
              <a:buFont typeface="Arial"/>
              <a:buChar char="•"/>
            </a:pPr>
            <a:r>
              <a:rPr lang="en-US" sz="2519" spc="5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Mae amgodio emosiynol yn hollbwysig; mae angen i blant deimlo'n dda amdanyn nhw eu hunain er mwyn gallu dysgu  </a:t>
            </a:r>
          </a:p>
          <a:p>
            <a:pPr algn="l" marL="324307" indent="-162154" lvl="1">
              <a:lnSpc>
                <a:spcPts val="3023"/>
              </a:lnSpc>
              <a:buFont typeface="Arial"/>
              <a:buChar char="•"/>
            </a:pPr>
            <a:r>
              <a:rPr lang="en-US" sz="2519" spc="5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                                                                             (Moyles, 2010) </a:t>
            </a:r>
          </a:p>
          <a:p>
            <a:pPr algn="l" marL="324307" indent="-162154" lvl="1">
              <a:lnSpc>
                <a:spcPts val="3023"/>
              </a:lnSpc>
            </a:pPr>
          </a:p>
        </p:txBody>
      </p:sp>
      <p:grpSp>
        <p:nvGrpSpPr>
          <p:cNvPr name="Group 7" id="7"/>
          <p:cNvGrpSpPr/>
          <p:nvPr/>
        </p:nvGrpSpPr>
        <p:grpSpPr>
          <a:xfrm rot="0">
            <a:off x="14824763" y="390973"/>
            <a:ext cx="2627779" cy="2237717"/>
            <a:chOff x="0" y="0"/>
            <a:chExt cx="2491524" cy="2121687"/>
          </a:xfrm>
        </p:grpSpPr>
        <p:sp>
          <p:nvSpPr>
            <p:cNvPr name="Freeform 8" id="8" descr="Free photo Jigsaw Clipart Paper Puzzle Colorful - Max Pixel"/>
            <p:cNvSpPr/>
            <p:nvPr/>
          </p:nvSpPr>
          <p:spPr>
            <a:xfrm flipH="false" flipV="false" rot="0">
              <a:off x="0" y="0"/>
              <a:ext cx="2491486" cy="2121662"/>
            </a:xfrm>
            <a:custGeom>
              <a:avLst/>
              <a:gdLst/>
              <a:ahLst/>
              <a:cxnLst/>
              <a:rect r="r" b="b" t="t" l="l"/>
              <a:pathLst>
                <a:path h="2121662" w="2491486">
                  <a:moveTo>
                    <a:pt x="0" y="0"/>
                  </a:moveTo>
                  <a:lnTo>
                    <a:pt x="2491486" y="0"/>
                  </a:lnTo>
                  <a:lnTo>
                    <a:pt x="2491486" y="2121662"/>
                  </a:lnTo>
                  <a:lnTo>
                    <a:pt x="0" y="21216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49" t="0" r="-51" b="-1"/>
              </a:stretch>
            </a:blipFill>
          </p:spPr>
        </p:sp>
      </p:grp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8917917" y="3236777"/>
            <a:ext cx="7770502" cy="53979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59054" indent="-179527" lvl="1">
              <a:lnSpc>
                <a:spcPts val="3347"/>
              </a:lnSpc>
              <a:buFont typeface="Arial"/>
              <a:buChar char="•"/>
            </a:pPr>
            <a:r>
              <a:rPr lang="en-US" sz="2790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Boys and girls may acquire different scientific ideas through gendered play.</a:t>
            </a:r>
          </a:p>
          <a:p>
            <a:pPr algn="l" marL="359054" indent="-179527" lvl="1">
              <a:lnSpc>
                <a:spcPts val="3347"/>
              </a:lnSpc>
            </a:pPr>
          </a:p>
          <a:p>
            <a:pPr algn="l" marL="359054" indent="-179527" lvl="1">
              <a:lnSpc>
                <a:spcPts val="3347"/>
              </a:lnSpc>
              <a:buFont typeface="Arial"/>
              <a:buChar char="•"/>
            </a:pPr>
            <a:r>
              <a:rPr lang="en-US" sz="2790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Girls may learn more about biological and chemical concepts</a:t>
            </a:r>
          </a:p>
          <a:p>
            <a:pPr algn="l" marL="359054" indent="-179527" lvl="1">
              <a:lnSpc>
                <a:spcPts val="3347"/>
              </a:lnSpc>
            </a:pPr>
          </a:p>
          <a:p>
            <a:pPr algn="l" marL="359054" indent="-179527" lvl="1">
              <a:lnSpc>
                <a:spcPts val="3347"/>
              </a:lnSpc>
              <a:buFont typeface="Arial"/>
              <a:buChar char="•"/>
            </a:pPr>
            <a:r>
              <a:rPr lang="en-US" sz="2790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Boys may gain more of an understanding of forces and movements</a:t>
            </a:r>
          </a:p>
          <a:p>
            <a:pPr algn="l" marL="359054" indent="-179527" lvl="1">
              <a:lnSpc>
                <a:spcPts val="3347"/>
              </a:lnSpc>
            </a:pPr>
          </a:p>
          <a:p>
            <a:pPr algn="l" marL="359054" indent="-179527" lvl="1">
              <a:lnSpc>
                <a:spcPts val="3347"/>
              </a:lnSpc>
              <a:buFont typeface="Arial"/>
              <a:buChar char="•"/>
            </a:pPr>
            <a:r>
              <a:rPr lang="en-US" sz="2790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To introduce gender equality in scientific play: enable each gender to access the type of play that has been dominated by the other gender.                                                                                          (Moyles, 2010) 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2971800" y="569589"/>
            <a:ext cx="12344400" cy="1879092"/>
            <a:chOff x="0" y="0"/>
            <a:chExt cx="11704320" cy="1781658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4499"/>
                </a:lnSpc>
              </a:pPr>
              <a:r>
                <a:rPr lang="en-US" sz="3749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Gwahaniaethau rhywedd ar chwarae gwyddonol</a:t>
              </a:r>
            </a:p>
            <a:p>
              <a:pPr algn="ctr">
                <a:lnSpc>
                  <a:spcPts val="4499"/>
                </a:lnSpc>
              </a:pPr>
              <a:r>
                <a:rPr lang="en-US" sz="3749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Gender Differences in Scientific Play</a:t>
              </a: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1599581" y="3112101"/>
            <a:ext cx="7073909" cy="6429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26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Gall bechgyn a merched gaffael syniadau gwyddonol gwahanol drwy chwarae ar sail rhywedd.</a:t>
            </a:r>
          </a:p>
          <a:p>
            <a:pPr algn="l">
              <a:lnSpc>
                <a:spcPts val="3239"/>
              </a:lnSpc>
            </a:pPr>
          </a:p>
          <a:p>
            <a:pPr algn="l">
              <a:lnSpc>
                <a:spcPts val="3239"/>
              </a:lnSpc>
            </a:pPr>
            <a:r>
              <a:rPr lang="en-US" sz="26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Gall merched ddysgu mwy am gysyniadau biolegol a chemegol</a:t>
            </a:r>
          </a:p>
          <a:p>
            <a:pPr algn="l">
              <a:lnSpc>
                <a:spcPts val="3239"/>
              </a:lnSpc>
            </a:pPr>
          </a:p>
          <a:p>
            <a:pPr algn="l">
              <a:lnSpc>
                <a:spcPts val="3239"/>
              </a:lnSpc>
            </a:pPr>
            <a:r>
              <a:rPr lang="en-US" sz="26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Gall bechgyn ennill mwy o ddealltwriaeth o rymoedd a symudiadau</a:t>
            </a:r>
          </a:p>
          <a:p>
            <a:pPr algn="l">
              <a:lnSpc>
                <a:spcPts val="3239"/>
              </a:lnSpc>
            </a:pPr>
          </a:p>
          <a:p>
            <a:pPr algn="l">
              <a:lnSpc>
                <a:spcPts val="3239"/>
              </a:lnSpc>
            </a:pPr>
            <a:r>
              <a:rPr lang="en-US" sz="26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Cyflwyno cydraddoldeb rhywiol mewn chwarae gwyddonol: galluogi pob rhyw i gael mynediad i'r math o chwarae sydd wedi'i dominyddu gan y rhyw arall.                                                                                                  (Moyles, 2010) </a:t>
            </a:r>
          </a:p>
          <a:p>
            <a:pPr algn="l">
              <a:lnSpc>
                <a:spcPts val="3239"/>
              </a:lnSpc>
            </a:pPr>
            <a:r>
              <a:rPr lang="en-US" sz="2699" spc="6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  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15117605" y="390973"/>
            <a:ext cx="2592940" cy="2057708"/>
            <a:chOff x="0" y="0"/>
            <a:chExt cx="2458491" cy="1951012"/>
          </a:xfrm>
        </p:grpSpPr>
        <p:sp>
          <p:nvSpPr>
            <p:cNvPr name="Freeform 8" id="8" descr="Boy and girl play toys - Download Free Vectors, Clipart ..."/>
            <p:cNvSpPr/>
            <p:nvPr/>
          </p:nvSpPr>
          <p:spPr>
            <a:xfrm flipH="false" flipV="false" rot="0">
              <a:off x="0" y="0"/>
              <a:ext cx="2458466" cy="1950974"/>
            </a:xfrm>
            <a:custGeom>
              <a:avLst/>
              <a:gdLst/>
              <a:ahLst/>
              <a:cxnLst/>
              <a:rect r="r" b="b" t="t" l="l"/>
              <a:pathLst>
                <a:path h="1950974" w="2458466">
                  <a:moveTo>
                    <a:pt x="0" y="0"/>
                  </a:moveTo>
                  <a:lnTo>
                    <a:pt x="2458466" y="0"/>
                  </a:lnTo>
                  <a:lnTo>
                    <a:pt x="2458466" y="1950974"/>
                  </a:lnTo>
                  <a:lnTo>
                    <a:pt x="0" y="19509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9" t="0" r="-20" b="-1"/>
              </a:stretch>
            </a:blipFill>
          </p:spPr>
        </p:sp>
      </p:grp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745615" y="3817958"/>
            <a:ext cx="5575474" cy="50474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 u="sng">
                <a:solidFill>
                  <a:srgbClr val="EB8803"/>
                </a:solidFill>
                <a:latin typeface="Rosario"/>
                <a:ea typeface="Rosario"/>
                <a:cs typeface="Rosario"/>
                <a:sym typeface="Rosario"/>
                <a:hlinkClick r:id="rId3" tooltip="http://www.youtube.com/watch?v=vhLfs58vfzM"/>
              </a:rPr>
              <a:t>http://www.youtube.com/watch?v=vhLfs58vfzM</a:t>
            </a:r>
          </a:p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What method is used to play?</a:t>
            </a:r>
          </a:p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Is it effective?</a:t>
            </a:r>
          </a:p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Could it be improved?</a:t>
            </a:r>
          </a:p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What can we learn from it?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2971800" y="507492"/>
            <a:ext cx="12344400" cy="1879092"/>
            <a:chOff x="0" y="0"/>
            <a:chExt cx="11704320" cy="1781658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Safbwyntiau Rhyngwladol/</a:t>
              </a:r>
            </a:p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International Perspectives</a:t>
              </a: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2966911" y="3858998"/>
            <a:ext cx="5791501" cy="50474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 u="sng">
                <a:solidFill>
                  <a:srgbClr val="EB8803"/>
                </a:solidFill>
                <a:latin typeface="Rosario"/>
                <a:ea typeface="Rosario"/>
                <a:cs typeface="Rosario"/>
                <a:sym typeface="Rosario"/>
                <a:hlinkClick r:id="rId5" tooltip="http://www.youtube.com/watch?v=vhLfs58vfzM"/>
              </a:rPr>
              <a:t>http://www.youtube.com/watch?v=vhLfs58vfzM</a:t>
            </a:r>
          </a:p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Pa ddull a ddefnyddir i chwarae?</a:t>
            </a:r>
          </a:p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A yw’n effeithiol?</a:t>
            </a:r>
          </a:p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Oes modd i’w wella?</a:t>
            </a:r>
          </a:p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Beth allwn ddysgu?</a:t>
            </a:r>
          </a:p>
        </p:txBody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605848" y="4608543"/>
            <a:ext cx="5120038" cy="51879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76191" indent="-238096" lvl="1">
              <a:lnSpc>
                <a:spcPts val="4440"/>
              </a:lnSpc>
              <a:buFont typeface="Arial"/>
              <a:buChar char="•"/>
            </a:pPr>
            <a:r>
              <a:rPr lang="en-US" b="true" sz="3700" spc="8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Darllenwch y ddau erthygl ac ystyriwch:</a:t>
            </a:r>
          </a:p>
          <a:p>
            <a:pPr algn="l" marL="476191" indent="-238096" lvl="1">
              <a:lnSpc>
                <a:spcPts val="4440"/>
              </a:lnSpc>
              <a:buFont typeface="Arial"/>
              <a:buChar char="•"/>
            </a:pPr>
            <a:r>
              <a:rPr lang="en-US" sz="3700" spc="8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Sut y cefnogir chwarae gwyddonol?</a:t>
            </a:r>
          </a:p>
          <a:p>
            <a:pPr algn="l" marL="476191" indent="-238096" lvl="1">
              <a:lnSpc>
                <a:spcPts val="4440"/>
              </a:lnSpc>
              <a:buFont typeface="Arial"/>
              <a:buChar char="•"/>
            </a:pPr>
            <a:r>
              <a:rPr lang="en-US" sz="3700" spc="8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Sut all plant ddysgu o chwarae gwyddonol?</a:t>
            </a:r>
          </a:p>
          <a:p>
            <a:pPr algn="l" marL="476191" indent="-238096" lvl="1">
              <a:lnSpc>
                <a:spcPts val="4440"/>
              </a:lnSpc>
              <a:buFont typeface="Arial"/>
              <a:buChar char="•"/>
            </a:pPr>
            <a:r>
              <a:rPr lang="en-US" sz="3700" spc="8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Pam bod chwarae gwyddonol yn bwysig?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2800002" y="1028700"/>
            <a:ext cx="12687995" cy="1931395"/>
            <a:chOff x="0" y="0"/>
            <a:chExt cx="11704320" cy="1781658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8140"/>
                </a:lnSpc>
              </a:pPr>
              <a:r>
                <a:rPr lang="en-US" sz="6783" spc="15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Darlleniadau / Readings</a:t>
              </a: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10802930" y="4621320"/>
            <a:ext cx="5120038" cy="51879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76191" indent="-238096" lvl="1">
              <a:lnSpc>
                <a:spcPts val="4440"/>
              </a:lnSpc>
              <a:buFont typeface="Arial"/>
              <a:buChar char="•"/>
            </a:pPr>
            <a:r>
              <a:rPr lang="en-US" b="true" sz="3700" spc="8">
                <a:solidFill>
                  <a:srgbClr val="4E5B6F"/>
                </a:solidFill>
                <a:latin typeface="Rosario Bold"/>
                <a:ea typeface="Rosario Bold"/>
                <a:cs typeface="Rosario Bold"/>
                <a:sym typeface="Rosario Bold"/>
              </a:rPr>
              <a:t>Read both articles and consider:</a:t>
            </a:r>
          </a:p>
          <a:p>
            <a:pPr algn="l" marL="476191" indent="-238096" lvl="1">
              <a:lnSpc>
                <a:spcPts val="4440"/>
              </a:lnSpc>
              <a:buFont typeface="Arial"/>
              <a:buChar char="•"/>
            </a:pPr>
            <a:r>
              <a:rPr lang="en-US" sz="3700" spc="8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How can scientific play be supported?</a:t>
            </a:r>
          </a:p>
          <a:p>
            <a:pPr algn="l" marL="476191" indent="-238096" lvl="1">
              <a:lnSpc>
                <a:spcPts val="4440"/>
              </a:lnSpc>
              <a:buFont typeface="Arial"/>
              <a:buChar char="•"/>
            </a:pPr>
            <a:r>
              <a:rPr lang="en-US" sz="3700" spc="8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How can children learn through scientific play?</a:t>
            </a:r>
          </a:p>
          <a:p>
            <a:pPr algn="l" marL="476191" indent="-238096" lvl="1">
              <a:lnSpc>
                <a:spcPts val="4440"/>
              </a:lnSpc>
              <a:buFont typeface="Arial"/>
              <a:buChar char="•"/>
            </a:pPr>
            <a:r>
              <a:rPr lang="en-US" sz="3700" spc="8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Why is scientific play important?</a:t>
            </a: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835150" y="3414083"/>
            <a:ext cx="12693579" cy="52302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25"/>
              </a:lnSpc>
            </a:pPr>
            <a:r>
              <a:rPr lang="en-US" sz="2521" spc="5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Driver, R. (1983). </a:t>
            </a:r>
            <a:r>
              <a:rPr lang="en-US" sz="2521" i="true" spc="5">
                <a:solidFill>
                  <a:srgbClr val="4E5B6F"/>
                </a:solidFill>
                <a:latin typeface="Rosario Italics"/>
                <a:ea typeface="Rosario Italics"/>
                <a:cs typeface="Rosario Italics"/>
                <a:sym typeface="Rosario Italics"/>
              </a:rPr>
              <a:t>The Pupil as Scientist?</a:t>
            </a:r>
            <a:r>
              <a:rPr lang="en-US" sz="2521" spc="5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 Milton Keynes, Open University Press.</a:t>
            </a:r>
          </a:p>
          <a:p>
            <a:pPr algn="l">
              <a:lnSpc>
                <a:spcPts val="3025"/>
              </a:lnSpc>
            </a:pPr>
          </a:p>
          <a:p>
            <a:pPr algn="l">
              <a:lnSpc>
                <a:spcPts val="3025"/>
              </a:lnSpc>
            </a:pPr>
            <a:r>
              <a:rPr lang="en-US" sz="2521" spc="5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Hutt, C. (1979). Play in the under 5s: form, development and function, in: J.G. Howells (Ed) </a:t>
            </a:r>
            <a:r>
              <a:rPr lang="en-US" sz="2521" i="true" spc="5">
                <a:solidFill>
                  <a:srgbClr val="4E5B6F"/>
                </a:solidFill>
                <a:latin typeface="Rosario Italics"/>
                <a:ea typeface="Rosario Italics"/>
                <a:cs typeface="Rosario Italics"/>
                <a:sym typeface="Rosario Italics"/>
              </a:rPr>
              <a:t>Modern perspectives in the psychiatry of infancy </a:t>
            </a:r>
            <a:r>
              <a:rPr lang="en-US" sz="2521" spc="5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, New York: Brunner/Marcel.</a:t>
            </a:r>
          </a:p>
          <a:p>
            <a:pPr algn="l">
              <a:lnSpc>
                <a:spcPts val="3025"/>
              </a:lnSpc>
            </a:pPr>
          </a:p>
          <a:p>
            <a:pPr algn="l">
              <a:lnSpc>
                <a:spcPts val="3025"/>
              </a:lnSpc>
            </a:pPr>
            <a:r>
              <a:rPr lang="en-US" sz="2521" spc="5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Moyles, J. (2010) </a:t>
            </a:r>
            <a:r>
              <a:rPr lang="en-US" sz="2521" i="true" spc="5">
                <a:solidFill>
                  <a:srgbClr val="4E5B6F"/>
                </a:solidFill>
                <a:latin typeface="Rosario Italics"/>
                <a:ea typeface="Rosario Italics"/>
                <a:cs typeface="Rosario Italics"/>
                <a:sym typeface="Rosario Italics"/>
              </a:rPr>
              <a:t>The excellence of play, </a:t>
            </a:r>
            <a:r>
              <a:rPr lang="en-US" sz="2521" spc="5">
                <a:solidFill>
                  <a:srgbClr val="4E5B6F"/>
                </a:solidFill>
                <a:latin typeface="Rosario"/>
                <a:ea typeface="Rosario"/>
                <a:cs typeface="Rosario"/>
                <a:sym typeface="Rosario"/>
              </a:rPr>
              <a:t>Maidenhead; McGraw Hill Education</a:t>
            </a:r>
          </a:p>
          <a:p>
            <a:pPr algn="l">
              <a:lnSpc>
                <a:spcPts val="3025"/>
              </a:lnSpc>
            </a:pPr>
          </a:p>
          <a:p>
            <a:pPr algn="l">
              <a:lnSpc>
                <a:spcPts val="3025"/>
              </a:lnSpc>
            </a:pPr>
            <a:r>
              <a:rPr lang="en-US" sz="2521" spc="5" u="sng">
                <a:solidFill>
                  <a:srgbClr val="EB8803"/>
                </a:solidFill>
                <a:latin typeface="Rosario"/>
                <a:ea typeface="Rosario"/>
                <a:cs typeface="Rosario"/>
                <a:sym typeface="Rosario"/>
                <a:hlinkClick r:id="rId3" tooltip="http://wales.gov.uk/dcells/publications/policy_strategy_and_planning/early-wales/whatisfoundation/foundationphase/2274085/frameworkforchildrene.pdf?lang=en"/>
              </a:rPr>
              <a:t>http://wales.gov.uk/dcells/publications/policy_strategy_and_planning/early-wales/whatisfoundation/foundationphase/2274085/frameworkforchildrene.pdf?lang=en</a:t>
            </a:r>
          </a:p>
          <a:p>
            <a:pPr algn="l">
              <a:lnSpc>
                <a:spcPts val="3025"/>
              </a:lnSpc>
            </a:pPr>
          </a:p>
          <a:p>
            <a:pPr algn="l">
              <a:lnSpc>
                <a:spcPts val="3025"/>
              </a:lnSpc>
            </a:pPr>
            <a:r>
              <a:rPr lang="en-US" sz="2521" spc="5" u="sng">
                <a:solidFill>
                  <a:srgbClr val="EB8803"/>
                </a:solidFill>
                <a:latin typeface="Rosario"/>
                <a:ea typeface="Rosario"/>
                <a:cs typeface="Rosario"/>
                <a:sym typeface="Rosario"/>
                <a:hlinkClick r:id="rId4" tooltip="http://wales.gov.uk/dcells/publications/policy_strategy_and_planning/early"/>
              </a:rPr>
              <a:t>http://wales.gov.uk/dcells/publications/policy_strategy_and_planning/early</a:t>
            </a:r>
            <a:r>
              <a:rPr lang="en-US" sz="2521" spc="5" u="sng">
                <a:solidFill>
                  <a:srgbClr val="FEB80A"/>
                </a:solidFill>
                <a:latin typeface="Rosario"/>
                <a:ea typeface="Rosario"/>
                <a:cs typeface="Rosario"/>
                <a:sym typeface="Rosario"/>
              </a:rPr>
              <a:t>-wales/whatisfoundation/page4/sevenareas/knowledgeunderstanding/knowledgeunderstandinge.pdf?lang=en</a:t>
            </a:r>
          </a:p>
          <a:p>
            <a:pPr algn="l">
              <a:lnSpc>
                <a:spcPts val="3025"/>
              </a:lnSpc>
            </a:pPr>
          </a:p>
        </p:txBody>
      </p:sp>
      <p:grpSp>
        <p:nvGrpSpPr>
          <p:cNvPr name="Group 3" id="3"/>
          <p:cNvGrpSpPr/>
          <p:nvPr/>
        </p:nvGrpSpPr>
        <p:grpSpPr>
          <a:xfrm rot="0">
            <a:off x="2760488" y="752847"/>
            <a:ext cx="12768241" cy="1943610"/>
            <a:chOff x="0" y="0"/>
            <a:chExt cx="11704320" cy="1781658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5" id="5"/>
            <p:cNvSpPr txBox="true"/>
            <p:nvPr/>
          </p:nvSpPr>
          <p:spPr>
            <a:xfrm>
              <a:off x="0" y="9525"/>
              <a:ext cx="11704320" cy="177213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8191"/>
                </a:lnSpc>
              </a:pPr>
              <a:r>
                <a:rPr lang="en-US" sz="6826" spc="15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Rhestr Gyfeirnodi / Reference List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DAHAZEjWVHM</dc:identifier>
  <dcterms:modified xsi:type="dcterms:W3CDTF">2011-08-01T06:04:30Z</dcterms:modified>
  <cp:revision>1</cp:revision>
  <dc:title>YMY W2 Sesiwn 6</dc:title>
</cp:coreProperties>
</file>