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notesMasterIdLst>
    <p:notesMasterId r:id="rId36"/>
  </p:notesMasterIdLst>
  <p:sldIdLst>
    <p:sldId id="256" r:id="rId2"/>
    <p:sldId id="477" r:id="rId3"/>
    <p:sldId id="474" r:id="rId4"/>
    <p:sldId id="475" r:id="rId5"/>
    <p:sldId id="476" r:id="rId6"/>
    <p:sldId id="478" r:id="rId7"/>
    <p:sldId id="450" r:id="rId8"/>
    <p:sldId id="473" r:id="rId9"/>
    <p:sldId id="480" r:id="rId10"/>
    <p:sldId id="481" r:id="rId11"/>
    <p:sldId id="479" r:id="rId12"/>
    <p:sldId id="468" r:id="rId13"/>
    <p:sldId id="467" r:id="rId14"/>
    <p:sldId id="469" r:id="rId15"/>
    <p:sldId id="345" r:id="rId16"/>
    <p:sldId id="470" r:id="rId17"/>
    <p:sldId id="471" r:id="rId18"/>
    <p:sldId id="472" r:id="rId19"/>
    <p:sldId id="346" r:id="rId20"/>
    <p:sldId id="451" r:id="rId21"/>
    <p:sldId id="452" r:id="rId22"/>
    <p:sldId id="453" r:id="rId23"/>
    <p:sldId id="454" r:id="rId24"/>
    <p:sldId id="455" r:id="rId25"/>
    <p:sldId id="456" r:id="rId26"/>
    <p:sldId id="457" r:id="rId27"/>
    <p:sldId id="458" r:id="rId28"/>
    <p:sldId id="459" r:id="rId29"/>
    <p:sldId id="460" r:id="rId30"/>
    <p:sldId id="461" r:id="rId31"/>
    <p:sldId id="462" r:id="rId32"/>
    <p:sldId id="463" r:id="rId33"/>
    <p:sldId id="464" r:id="rId34"/>
    <p:sldId id="482"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718"/>
  </p:normalViewPr>
  <p:slideViewPr>
    <p:cSldViewPr snapToGrid="0" snapToObjects="1">
      <p:cViewPr varScale="1">
        <p:scale>
          <a:sx n="91" d="100"/>
          <a:sy n="91" d="100"/>
        </p:scale>
        <p:origin x="720"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D457ED-54EB-485B-ABF0-CBB2393F411D}" type="datetimeFigureOut">
              <a:rPr lang="en-GB" smtClean="0"/>
              <a:t>11/12/2018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FA8277-33E5-4F12-B4CC-1DCE7BC60A5B}" type="slidenum">
              <a:rPr lang="en-GB" smtClean="0"/>
              <a:t>‹#›</a:t>
            </a:fld>
            <a:endParaRPr lang="en-GB"/>
          </a:p>
        </p:txBody>
      </p:sp>
    </p:spTree>
    <p:extLst>
      <p:ext uri="{BB962C8B-B14F-4D97-AF65-F5344CB8AC3E}">
        <p14:creationId xmlns:p14="http://schemas.microsoft.com/office/powerpoint/2010/main" val="280987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918990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486379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6233836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245954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241849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22538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232876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082091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0017788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097817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2508681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6905197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5631877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7276578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6641745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65AFCB32-F038-7B46-9AC5-D793246687D3}" type="datetimeFigureOut">
              <a:rPr lang="en-US" smtClean="0"/>
              <a:t>12/11/2018</a:t>
            </a:fld>
            <a:endParaRPr lang="en-US"/>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en-US"/>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162359C8-DB32-AC47-B349-76409CA8D24C}" type="slidenum">
              <a:rPr lang="en-US" smtClean="0"/>
              <a:t>‹#›</a:t>
            </a:fld>
            <a:endParaRPr lang="en-US"/>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12/11/2018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5AFCB32-F038-7B46-9AC5-D793246687D3}" type="datetimeFigureOut">
              <a:rPr lang="en-US" smtClean="0"/>
              <a:t>12/11/2018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5" name="Date Placeholder 4"/>
          <p:cNvSpPr>
            <a:spLocks noGrp="1"/>
          </p:cNvSpPr>
          <p:nvPr>
            <p:ph type="dt" sz="half" idx="10"/>
          </p:nvPr>
        </p:nvSpPr>
        <p:spPr/>
        <p:txBody>
          <a:bodyPr/>
          <a:lstStyle/>
          <a:p>
            <a:fld id="{65AFCB32-F038-7B46-9AC5-D793246687D3}" type="datetimeFigureOut">
              <a:rPr lang="en-US" smtClean="0"/>
              <a:t>12/11/2018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a:p>
        </p:txBody>
      </p:sp>
      <p:sp>
        <p:nvSpPr>
          <p:cNvPr id="9" name="Content Placeholder 8"/>
          <p:cNvSpPr>
            <a:spLocks noGrp="1"/>
          </p:cNvSpPr>
          <p:nvPr>
            <p:ph sz="quarter" idx="13"/>
          </p:nvPr>
        </p:nvSpPr>
        <p:spPr>
          <a:xfrm>
            <a:off x="841248" y="2039112"/>
            <a:ext cx="3657600" cy="39502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65AFCB32-F038-7B46-9AC5-D793246687D3}" type="datetimeFigureOut">
              <a:rPr lang="en-US" smtClean="0"/>
              <a:t>12/11/2018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62359C8-DB32-AC47-B349-76409CA8D24C}" type="slidenum">
              <a:rPr lang="en-US" smtClean="0"/>
              <a:t>‹#›</a:t>
            </a:fld>
            <a:endParaRPr lang="en-US"/>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Content Placeholder 12"/>
          <p:cNvSpPr>
            <a:spLocks noGrp="1"/>
          </p:cNvSpPr>
          <p:nvPr>
            <p:ph sz="quarter" idx="13"/>
          </p:nvPr>
        </p:nvSpPr>
        <p:spPr>
          <a:xfrm>
            <a:off x="841248" y="2743199"/>
            <a:ext cx="3017520" cy="32461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65AFCB32-F038-7B46-9AC5-D793246687D3}" type="datetimeFigureOut">
              <a:rPr lang="en-US" smtClean="0"/>
              <a:t>12/11/2018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AFCB32-F038-7B46-9AC5-D793246687D3}" type="datetimeFigureOut">
              <a:rPr lang="en-US" smtClean="0"/>
              <a:t>12/11/2018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5AFCB32-F038-7B46-9AC5-D793246687D3}" type="datetimeFigureOut">
              <a:rPr lang="en-US" smtClean="0"/>
              <a:t>12/11/2018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5AFCB32-F038-7B46-9AC5-D793246687D3}" type="datetimeFigureOut">
              <a:rPr lang="en-US" smtClean="0"/>
              <a:t>12/11/2018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12/11/2018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12/11/2018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65AFCB32-F038-7B46-9AC5-D793246687D3}" type="datetimeFigureOut">
              <a:rPr lang="en-US" smtClean="0"/>
              <a:t>12/11/2018</a:t>
            </a:fld>
            <a:endParaRPr lang="en-US"/>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162359C8-DB32-AC47-B349-76409CA8D24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kensquiz.co.uk/table-top-quizzes/seasonal-rounds/christmas-dingbat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igitalcommons.ilr.cornell.edu/cgi/viewcontent.cgi?article=1840&amp;context=articles"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gem.or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200" b="1" dirty="0" smtClean="0"/>
              <a:t>Motivation &amp; </a:t>
            </a:r>
            <a:r>
              <a:rPr lang="en-US" sz="3200" b="1" dirty="0" smtClean="0"/>
              <a:t>Characteristics</a:t>
            </a:r>
            <a:br>
              <a:rPr lang="en-US" sz="3200" b="1" dirty="0" smtClean="0"/>
            </a:br>
            <a:r>
              <a:rPr lang="en-US" sz="3200" b="1" dirty="0" smtClean="0"/>
              <a:t>Lecture 10</a:t>
            </a:r>
            <a:endParaRPr lang="en-US" sz="3200" dirty="0"/>
          </a:p>
        </p:txBody>
      </p:sp>
      <p:sp>
        <p:nvSpPr>
          <p:cNvPr id="3" name="Subtitle 2"/>
          <p:cNvSpPr>
            <a:spLocks noGrp="1"/>
          </p:cNvSpPr>
          <p:nvPr>
            <p:ph type="subTitle" idx="1"/>
          </p:nvPr>
        </p:nvSpPr>
        <p:spPr/>
        <p:txBody>
          <a:bodyPr/>
          <a:lstStyle/>
          <a:p>
            <a:r>
              <a:rPr lang="en-US" dirty="0"/>
              <a:t>Chris Thomas</a:t>
            </a:r>
          </a:p>
        </p:txBody>
      </p:sp>
    </p:spTree>
    <p:extLst>
      <p:ext uri="{BB962C8B-B14F-4D97-AF65-F5344CB8AC3E}">
        <p14:creationId xmlns:p14="http://schemas.microsoft.com/office/powerpoint/2010/main" val="1575776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56C451-2096-7A42-82F4-79895F760BC0}"/>
              </a:ext>
            </a:extLst>
          </p:cNvPr>
          <p:cNvSpPr>
            <a:spLocks noGrp="1"/>
          </p:cNvSpPr>
          <p:nvPr>
            <p:ph type="title"/>
          </p:nvPr>
        </p:nvSpPr>
        <p:spPr/>
        <p:txBody>
          <a:bodyPr/>
          <a:lstStyle/>
          <a:p>
            <a:endParaRPr lang="en-US"/>
          </a:p>
        </p:txBody>
      </p:sp>
      <p:sp>
        <p:nvSpPr>
          <p:cNvPr id="3" name="Content Placeholder 2">
            <a:extLst>
              <a:ext uri="{FF2B5EF4-FFF2-40B4-BE49-F238E27FC236}">
                <a16:creationId xmlns="" xmlns:a16="http://schemas.microsoft.com/office/drawing/2014/main" id="{1A975847-2AB7-8E4E-A5DD-B6125D67D354}"/>
              </a:ext>
            </a:extLst>
          </p:cNvPr>
          <p:cNvSpPr>
            <a:spLocks noGrp="1"/>
          </p:cNvSpPr>
          <p:nvPr>
            <p:ph idx="1"/>
          </p:nvPr>
        </p:nvSpPr>
        <p:spPr/>
        <p:txBody>
          <a:bodyPr>
            <a:normAutofit lnSpcReduction="10000"/>
          </a:bodyPr>
          <a:lstStyle/>
          <a:p>
            <a:r>
              <a:rPr lang="en-US" dirty="0"/>
              <a:t>Last lecture and tutorial this week</a:t>
            </a:r>
          </a:p>
          <a:p>
            <a:endParaRPr lang="en-US" dirty="0"/>
          </a:p>
          <a:p>
            <a:r>
              <a:rPr lang="en-US" dirty="0"/>
              <a:t>Next week assignment surgery: i.e. you can come and talk to me about your </a:t>
            </a:r>
            <a:r>
              <a:rPr lang="en-US" dirty="0" smtClean="0"/>
              <a:t>entrepreneur during lecturer/tutorial sessions</a:t>
            </a:r>
            <a:endParaRPr lang="en-US" dirty="0"/>
          </a:p>
          <a:p>
            <a:endParaRPr lang="en-US" dirty="0"/>
          </a:p>
          <a:p>
            <a:r>
              <a:rPr lang="en-US" dirty="0"/>
              <a:t>Week commencing 7</a:t>
            </a:r>
            <a:r>
              <a:rPr lang="en-US" baseline="30000" dirty="0"/>
              <a:t>th</a:t>
            </a:r>
            <a:r>
              <a:rPr lang="en-US" dirty="0"/>
              <a:t> January: </a:t>
            </a:r>
            <a:endParaRPr lang="en-US" dirty="0" smtClean="0"/>
          </a:p>
          <a:p>
            <a:r>
              <a:rPr lang="en-US" dirty="0" smtClean="0"/>
              <a:t>No lecture on 7</a:t>
            </a:r>
            <a:r>
              <a:rPr lang="en-US" baseline="30000" dirty="0" smtClean="0"/>
              <a:t>th</a:t>
            </a:r>
            <a:r>
              <a:rPr lang="en-US" dirty="0" smtClean="0"/>
              <a:t>: I will submit online help and guidance</a:t>
            </a:r>
          </a:p>
          <a:p>
            <a:r>
              <a:rPr lang="en-US" dirty="0" smtClean="0"/>
              <a:t>8</a:t>
            </a:r>
            <a:r>
              <a:rPr lang="en-US" baseline="30000" dirty="0" smtClean="0"/>
              <a:t>th</a:t>
            </a:r>
            <a:r>
              <a:rPr lang="en-US" dirty="0" smtClean="0"/>
              <a:t> January: tutorial final Q&amp;A</a:t>
            </a:r>
            <a:endParaRPr lang="en-US" dirty="0"/>
          </a:p>
        </p:txBody>
      </p:sp>
    </p:spTree>
    <p:extLst>
      <p:ext uri="{BB962C8B-B14F-4D97-AF65-F5344CB8AC3E}">
        <p14:creationId xmlns:p14="http://schemas.microsoft.com/office/powerpoint/2010/main" val="787655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538FB1C-FC5F-D54A-829C-0BEFED3B6F49}"/>
              </a:ext>
            </a:extLst>
          </p:cNvPr>
          <p:cNvSpPr>
            <a:spLocks noGrp="1"/>
          </p:cNvSpPr>
          <p:nvPr>
            <p:ph type="title"/>
          </p:nvPr>
        </p:nvSpPr>
        <p:spPr/>
        <p:txBody>
          <a:bodyPr/>
          <a:lstStyle/>
          <a:p>
            <a:r>
              <a:rPr lang="en-US" dirty="0"/>
              <a:t>Christmas Quiz!</a:t>
            </a:r>
          </a:p>
        </p:txBody>
      </p:sp>
      <p:sp>
        <p:nvSpPr>
          <p:cNvPr id="3" name="Content Placeholder 2">
            <a:extLst>
              <a:ext uri="{FF2B5EF4-FFF2-40B4-BE49-F238E27FC236}">
                <a16:creationId xmlns="" xmlns:a16="http://schemas.microsoft.com/office/drawing/2014/main" id="{2FFA2520-1F69-B24B-8F05-7D6206A1C13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58035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B3FBD65-78D5-E64C-9F16-84AB148A9579}"/>
              </a:ext>
            </a:extLst>
          </p:cNvPr>
          <p:cNvSpPr>
            <a:spLocks noGrp="1"/>
          </p:cNvSpPr>
          <p:nvPr>
            <p:ph type="title"/>
          </p:nvPr>
        </p:nvSpPr>
        <p:spPr/>
        <p:txBody>
          <a:bodyPr/>
          <a:lstStyle/>
          <a:p>
            <a:endParaRPr lang="en-US"/>
          </a:p>
        </p:txBody>
      </p:sp>
      <p:pic>
        <p:nvPicPr>
          <p:cNvPr id="9" name="Content Placeholder 8" descr="A screenshot of a cell phone&#10;&#10;Description automatically generated">
            <a:extLst>
              <a:ext uri="{FF2B5EF4-FFF2-40B4-BE49-F238E27FC236}">
                <a16:creationId xmlns="" xmlns:a16="http://schemas.microsoft.com/office/drawing/2014/main" id="{45CD80B5-DFDC-5045-880E-6A92182763FB}"/>
              </a:ext>
            </a:extLst>
          </p:cNvPr>
          <p:cNvPicPr>
            <a:picLocks noGrp="1" noChangeAspect="1"/>
          </p:cNvPicPr>
          <p:nvPr>
            <p:ph idx="1"/>
          </p:nvPr>
        </p:nvPicPr>
        <p:blipFill>
          <a:blip r:embed="rId2"/>
          <a:stretch>
            <a:fillRect/>
          </a:stretch>
        </p:blipFill>
        <p:spPr>
          <a:xfrm>
            <a:off x="551280" y="436563"/>
            <a:ext cx="8041440" cy="5719553"/>
          </a:xfrm>
        </p:spPr>
      </p:pic>
    </p:spTree>
    <p:extLst>
      <p:ext uri="{BB962C8B-B14F-4D97-AF65-F5344CB8AC3E}">
        <p14:creationId xmlns:p14="http://schemas.microsoft.com/office/powerpoint/2010/main" val="2239753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022F7DF-A6C2-0347-A034-4D1B94ED0779}"/>
              </a:ext>
            </a:extLst>
          </p:cNvPr>
          <p:cNvSpPr>
            <a:spLocks noGrp="1"/>
          </p:cNvSpPr>
          <p:nvPr>
            <p:ph type="title"/>
          </p:nvPr>
        </p:nvSpPr>
        <p:spPr/>
        <p:txBody>
          <a:bodyPr/>
          <a:lstStyle/>
          <a:p>
            <a:endParaRPr lang="en-US"/>
          </a:p>
        </p:txBody>
      </p:sp>
      <p:pic>
        <p:nvPicPr>
          <p:cNvPr id="9" name="Content Placeholder 8" descr="A screenshot of a cell phone&#10;&#10;Description automatically generated">
            <a:extLst>
              <a:ext uri="{FF2B5EF4-FFF2-40B4-BE49-F238E27FC236}">
                <a16:creationId xmlns="" xmlns:a16="http://schemas.microsoft.com/office/drawing/2014/main" id="{455BD689-3F35-6345-8C89-F2145523EB9F}"/>
              </a:ext>
            </a:extLst>
          </p:cNvPr>
          <p:cNvPicPr>
            <a:picLocks noGrp="1" noChangeAspect="1"/>
          </p:cNvPicPr>
          <p:nvPr>
            <p:ph idx="1"/>
          </p:nvPr>
        </p:nvPicPr>
        <p:blipFill>
          <a:blip r:embed="rId2"/>
          <a:stretch>
            <a:fillRect/>
          </a:stretch>
        </p:blipFill>
        <p:spPr>
          <a:xfrm>
            <a:off x="551280" y="436563"/>
            <a:ext cx="8079704" cy="5784128"/>
          </a:xfrm>
        </p:spPr>
      </p:pic>
    </p:spTree>
    <p:extLst>
      <p:ext uri="{BB962C8B-B14F-4D97-AF65-F5344CB8AC3E}">
        <p14:creationId xmlns:p14="http://schemas.microsoft.com/office/powerpoint/2010/main" val="3735752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26BB0A7-56FC-4043-98DC-9DB7504D73E0}"/>
              </a:ext>
            </a:extLst>
          </p:cNvPr>
          <p:cNvSpPr>
            <a:spLocks noGrp="1"/>
          </p:cNvSpPr>
          <p:nvPr>
            <p:ph type="title"/>
          </p:nvPr>
        </p:nvSpPr>
        <p:spPr/>
        <p:txBody>
          <a:bodyPr/>
          <a:lstStyle/>
          <a:p>
            <a:r>
              <a:rPr lang="en-US" dirty="0"/>
              <a:t>Answers</a:t>
            </a:r>
          </a:p>
        </p:txBody>
      </p:sp>
      <p:sp>
        <p:nvSpPr>
          <p:cNvPr id="3" name="Content Placeholder 2">
            <a:extLst>
              <a:ext uri="{FF2B5EF4-FFF2-40B4-BE49-F238E27FC236}">
                <a16:creationId xmlns="" xmlns:a16="http://schemas.microsoft.com/office/drawing/2014/main" id="{D2C25F77-E066-B542-AA06-2754C4640450}"/>
              </a:ext>
            </a:extLst>
          </p:cNvPr>
          <p:cNvSpPr>
            <a:spLocks noGrp="1"/>
          </p:cNvSpPr>
          <p:nvPr>
            <p:ph idx="1"/>
          </p:nvPr>
        </p:nvSpPr>
        <p:spPr/>
        <p:txBody>
          <a:bodyPr/>
          <a:lstStyle/>
          <a:p>
            <a:r>
              <a:rPr lang="en-US" dirty="0">
                <a:hlinkClick r:id="rId2"/>
              </a:rPr>
              <a:t>https://www.kensquiz.co.uk/table-top-quizzes/seasonal-rounds/christmas-dingbats/</a:t>
            </a:r>
            <a:endParaRPr lang="en-US" dirty="0"/>
          </a:p>
          <a:p>
            <a:endParaRPr lang="en-US" dirty="0"/>
          </a:p>
        </p:txBody>
      </p:sp>
    </p:spTree>
    <p:extLst>
      <p:ext uri="{BB962C8B-B14F-4D97-AF65-F5344CB8AC3E}">
        <p14:creationId xmlns:p14="http://schemas.microsoft.com/office/powerpoint/2010/main" val="942743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Characteristics of Entrepreneurs</a:t>
            </a:r>
          </a:p>
          <a:p>
            <a:r>
              <a:rPr lang="en-GB" dirty="0"/>
              <a:t>Types of entrepreneurs</a:t>
            </a:r>
          </a:p>
          <a:p>
            <a:r>
              <a:rPr lang="en-GB" dirty="0"/>
              <a:t>Moving into entrepreneurship </a:t>
            </a:r>
          </a:p>
        </p:txBody>
      </p:sp>
    </p:spTree>
    <p:extLst>
      <p:ext uri="{BB962C8B-B14F-4D97-AF65-F5344CB8AC3E}">
        <p14:creationId xmlns:p14="http://schemas.microsoft.com/office/powerpoint/2010/main" val="33068731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Motivations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41704653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BEA7F8E-F9C6-DF4D-BFF3-1737631A8D86}"/>
              </a:ext>
            </a:extLst>
          </p:cNvPr>
          <p:cNvSpPr>
            <a:spLocks noGrp="1"/>
          </p:cNvSpPr>
          <p:nvPr>
            <p:ph type="title"/>
          </p:nvPr>
        </p:nvSpPr>
        <p:spPr/>
        <p:txBody>
          <a:bodyPr/>
          <a:lstStyle/>
          <a:p>
            <a:endParaRPr lang="en-US"/>
          </a:p>
        </p:txBody>
      </p:sp>
      <p:pic>
        <p:nvPicPr>
          <p:cNvPr id="5" name="Content Placeholder 4" descr="A picture containing text, map&#10;&#10;Description automatically generated">
            <a:extLst>
              <a:ext uri="{FF2B5EF4-FFF2-40B4-BE49-F238E27FC236}">
                <a16:creationId xmlns="" xmlns:a16="http://schemas.microsoft.com/office/drawing/2014/main" id="{C92E6320-208B-184E-8711-25D12F17CC09}"/>
              </a:ext>
            </a:extLst>
          </p:cNvPr>
          <p:cNvPicPr>
            <a:picLocks noGrp="1" noChangeAspect="1"/>
          </p:cNvPicPr>
          <p:nvPr>
            <p:ph idx="1"/>
          </p:nvPr>
        </p:nvPicPr>
        <p:blipFill>
          <a:blip r:embed="rId2"/>
          <a:stretch>
            <a:fillRect/>
          </a:stretch>
        </p:blipFill>
        <p:spPr>
          <a:xfrm>
            <a:off x="-185848" y="436563"/>
            <a:ext cx="9454539" cy="5696966"/>
          </a:xfrm>
        </p:spPr>
      </p:pic>
      <p:sp>
        <p:nvSpPr>
          <p:cNvPr id="6" name="TextBox 5">
            <a:extLst>
              <a:ext uri="{FF2B5EF4-FFF2-40B4-BE49-F238E27FC236}">
                <a16:creationId xmlns="" xmlns:a16="http://schemas.microsoft.com/office/drawing/2014/main" id="{C5013A67-86C9-0646-83C5-2086E82805BF}"/>
              </a:ext>
            </a:extLst>
          </p:cNvPr>
          <p:cNvSpPr txBox="1"/>
          <p:nvPr/>
        </p:nvSpPr>
        <p:spPr>
          <a:xfrm>
            <a:off x="2964872" y="6140311"/>
            <a:ext cx="4225637" cy="369332"/>
          </a:xfrm>
          <a:prstGeom prst="rect">
            <a:avLst/>
          </a:prstGeom>
          <a:noFill/>
        </p:spPr>
        <p:txBody>
          <a:bodyPr wrap="square" rtlCol="0">
            <a:spAutoFit/>
          </a:bodyPr>
          <a:lstStyle/>
          <a:p>
            <a:r>
              <a:rPr lang="en-US" dirty="0">
                <a:hlinkClick r:id="rId3"/>
              </a:rPr>
              <a:t>Shane et al (2003)</a:t>
            </a:r>
            <a:endParaRPr lang="en-US" dirty="0"/>
          </a:p>
        </p:txBody>
      </p:sp>
    </p:spTree>
    <p:extLst>
      <p:ext uri="{BB962C8B-B14F-4D97-AF65-F5344CB8AC3E}">
        <p14:creationId xmlns:p14="http://schemas.microsoft.com/office/powerpoint/2010/main" val="24045610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AED58C3-30F8-834C-BD00-4CA92819109B}"/>
              </a:ext>
            </a:extLst>
          </p:cNvPr>
          <p:cNvSpPr>
            <a:spLocks noGrp="1"/>
          </p:cNvSpPr>
          <p:nvPr>
            <p:ph type="title"/>
          </p:nvPr>
        </p:nvSpPr>
        <p:spPr/>
        <p:txBody>
          <a:bodyPr/>
          <a:lstStyle/>
          <a:p>
            <a:endParaRPr lang="en-US"/>
          </a:p>
        </p:txBody>
      </p:sp>
      <p:sp>
        <p:nvSpPr>
          <p:cNvPr id="3" name="Content Placeholder 2">
            <a:extLst>
              <a:ext uri="{FF2B5EF4-FFF2-40B4-BE49-F238E27FC236}">
                <a16:creationId xmlns="" xmlns:a16="http://schemas.microsoft.com/office/drawing/2014/main" id="{289EBE36-C31F-A24D-8234-6A0687F272E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38808560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337EB1C-CC52-654A-9A4A-4A2FAF0E9482}"/>
              </a:ext>
            </a:extLst>
          </p:cNvPr>
          <p:cNvSpPr>
            <a:spLocks noGrp="1"/>
          </p:cNvSpPr>
          <p:nvPr>
            <p:ph type="title"/>
          </p:nvPr>
        </p:nvSpPr>
        <p:spPr/>
        <p:txBody>
          <a:bodyPr/>
          <a:lstStyle/>
          <a:p>
            <a:endParaRPr lang="en-US"/>
          </a:p>
        </p:txBody>
      </p:sp>
      <p:sp>
        <p:nvSpPr>
          <p:cNvPr id="3" name="Content Placeholder 2">
            <a:extLst>
              <a:ext uri="{FF2B5EF4-FFF2-40B4-BE49-F238E27FC236}">
                <a16:creationId xmlns="" xmlns:a16="http://schemas.microsoft.com/office/drawing/2014/main" id="{F2CAAE5F-F741-C840-9323-14B4051BAA4E}"/>
              </a:ext>
            </a:extLst>
          </p:cNvPr>
          <p:cNvSpPr>
            <a:spLocks noGrp="1"/>
          </p:cNvSpPr>
          <p:nvPr>
            <p:ph idx="1"/>
          </p:nvPr>
        </p:nvSpPr>
        <p:spPr/>
        <p:txBody>
          <a:bodyPr/>
          <a:lstStyle/>
          <a:p>
            <a:r>
              <a:rPr lang="en-US" dirty="0"/>
              <a:t>Push and Pull influences</a:t>
            </a:r>
          </a:p>
          <a:p>
            <a:endParaRPr lang="en-US" dirty="0"/>
          </a:p>
          <a:p>
            <a:r>
              <a:rPr lang="en-US" dirty="0"/>
              <a:t>Pull: opportunity</a:t>
            </a:r>
          </a:p>
          <a:p>
            <a:endParaRPr lang="en-US" dirty="0"/>
          </a:p>
          <a:p>
            <a:r>
              <a:rPr lang="en-US" dirty="0"/>
              <a:t>Push: necessity</a:t>
            </a:r>
          </a:p>
        </p:txBody>
      </p:sp>
    </p:spTree>
    <p:extLst>
      <p:ext uri="{BB962C8B-B14F-4D97-AF65-F5344CB8AC3E}">
        <p14:creationId xmlns:p14="http://schemas.microsoft.com/office/powerpoint/2010/main" val="19803668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Motivations</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2808665"/>
            <a:ext cx="7467600" cy="2410657"/>
          </a:xfrm>
        </p:spPr>
      </p:pic>
    </p:spTree>
    <p:extLst>
      <p:ext uri="{BB962C8B-B14F-4D97-AF65-F5344CB8AC3E}">
        <p14:creationId xmlns:p14="http://schemas.microsoft.com/office/powerpoint/2010/main" val="23672338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2421029"/>
            <a:ext cx="7467600" cy="3185930"/>
          </a:xfrm>
        </p:spPr>
      </p:pic>
    </p:spTree>
    <p:extLst>
      <p:ext uri="{BB962C8B-B14F-4D97-AF65-F5344CB8AC3E}">
        <p14:creationId xmlns:p14="http://schemas.microsoft.com/office/powerpoint/2010/main" val="23343765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How do these factors compare with the “Opportunity” and “Necessity” factors identified in </a:t>
            </a:r>
            <a:r>
              <a:rPr lang="en-GB" dirty="0" err="1"/>
              <a:t>the“Global</a:t>
            </a:r>
            <a:r>
              <a:rPr lang="en-GB" dirty="0"/>
              <a:t> Entrepreneurship Monitor”</a:t>
            </a:r>
          </a:p>
          <a:p>
            <a:endParaRPr lang="en-GB" dirty="0"/>
          </a:p>
          <a:p>
            <a:r>
              <a:rPr lang="en-GB" dirty="0" smtClean="0">
                <a:hlinkClick r:id="rId2"/>
              </a:rPr>
              <a:t>www.gem.org</a:t>
            </a:r>
            <a:endParaRPr lang="en-GB" dirty="0" smtClean="0"/>
          </a:p>
          <a:p>
            <a:endParaRPr lang="en-GB" dirty="0"/>
          </a:p>
        </p:txBody>
      </p:sp>
    </p:spTree>
    <p:extLst>
      <p:ext uri="{BB962C8B-B14F-4D97-AF65-F5344CB8AC3E}">
        <p14:creationId xmlns:p14="http://schemas.microsoft.com/office/powerpoint/2010/main" val="207645238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Rot="1" noChangeArrowheads="1"/>
          </p:cNvSpPr>
          <p:nvPr>
            <p:ph type="title"/>
          </p:nvPr>
        </p:nvSpPr>
        <p:spPr/>
        <p:txBody>
          <a:bodyPr/>
          <a:lstStyle/>
          <a:p>
            <a:pPr eaLnBrk="1" hangingPunct="1">
              <a:defRPr/>
            </a:pPr>
            <a:r>
              <a:rPr lang="en-US" dirty="0"/>
              <a:t>Who becomes an entrepreneur</a:t>
            </a:r>
          </a:p>
        </p:txBody>
      </p:sp>
      <p:sp>
        <p:nvSpPr>
          <p:cNvPr id="76803" name="Rectangle 3"/>
          <p:cNvSpPr>
            <a:spLocks noGrp="1" noChangeArrowheads="1"/>
          </p:cNvSpPr>
          <p:nvPr>
            <p:ph idx="1"/>
          </p:nvPr>
        </p:nvSpPr>
        <p:spPr/>
        <p:txBody>
          <a:bodyPr/>
          <a:lstStyle/>
          <a:p>
            <a:pPr eaLnBrk="1" hangingPunct="1">
              <a:lnSpc>
                <a:spcPct val="90000"/>
              </a:lnSpc>
              <a:spcBef>
                <a:spcPct val="60000"/>
              </a:spcBef>
              <a:buSzPct val="115000"/>
              <a:buFont typeface="Wingdings" pitchFamily="2" charset="2"/>
              <a:buChar char="§"/>
              <a:defRPr/>
            </a:pPr>
            <a:r>
              <a:rPr lang="en-US" i="1" dirty="0"/>
              <a:t>The inventor</a:t>
            </a:r>
            <a:endParaRPr lang="en-US" dirty="0">
              <a:solidFill>
                <a:schemeClr val="tx2"/>
              </a:solidFill>
            </a:endParaRPr>
          </a:p>
          <a:p>
            <a:pPr eaLnBrk="1" hangingPunct="1">
              <a:lnSpc>
                <a:spcPct val="90000"/>
              </a:lnSpc>
              <a:spcBef>
                <a:spcPct val="60000"/>
              </a:spcBef>
              <a:buSzPct val="115000"/>
              <a:buFont typeface="Wingdings" pitchFamily="2" charset="2"/>
              <a:buChar char="§"/>
              <a:defRPr/>
            </a:pPr>
            <a:r>
              <a:rPr lang="en-US" i="1" dirty="0"/>
              <a:t>The unfulfilled manager</a:t>
            </a:r>
          </a:p>
          <a:p>
            <a:pPr eaLnBrk="1" hangingPunct="1">
              <a:lnSpc>
                <a:spcPct val="90000"/>
              </a:lnSpc>
              <a:spcBef>
                <a:spcPct val="60000"/>
              </a:spcBef>
              <a:buSzPct val="115000"/>
              <a:buFont typeface="Wingdings" pitchFamily="2" charset="2"/>
              <a:buChar char="§"/>
              <a:defRPr/>
            </a:pPr>
            <a:r>
              <a:rPr lang="en-US" i="1" dirty="0"/>
              <a:t>The displaced manager</a:t>
            </a:r>
          </a:p>
          <a:p>
            <a:pPr eaLnBrk="1" hangingPunct="1">
              <a:lnSpc>
                <a:spcPct val="90000"/>
              </a:lnSpc>
              <a:spcBef>
                <a:spcPct val="60000"/>
              </a:spcBef>
              <a:buSzPct val="115000"/>
              <a:buFont typeface="Wingdings" pitchFamily="2" charset="2"/>
              <a:buChar char="§"/>
              <a:defRPr/>
            </a:pPr>
            <a:r>
              <a:rPr lang="en-US" i="1" dirty="0"/>
              <a:t>The young professional</a:t>
            </a:r>
          </a:p>
          <a:p>
            <a:pPr eaLnBrk="1" hangingPunct="1">
              <a:lnSpc>
                <a:spcPct val="90000"/>
              </a:lnSpc>
              <a:spcBef>
                <a:spcPct val="60000"/>
              </a:spcBef>
              <a:buSzPct val="115000"/>
              <a:buFont typeface="Wingdings" pitchFamily="2" charset="2"/>
              <a:buChar char="§"/>
              <a:defRPr/>
            </a:pPr>
            <a:r>
              <a:rPr lang="en-US" i="1" dirty="0"/>
              <a:t>The excluded</a:t>
            </a:r>
          </a:p>
          <a:p>
            <a:pPr lvl="1">
              <a:lnSpc>
                <a:spcPct val="90000"/>
              </a:lnSpc>
              <a:spcBef>
                <a:spcPct val="60000"/>
              </a:spcBef>
              <a:buSzPct val="115000"/>
              <a:buFont typeface="Wingdings" pitchFamily="2" charset="2"/>
              <a:buChar char="§"/>
              <a:defRPr/>
            </a:pPr>
            <a:r>
              <a:rPr lang="en-US" i="1" dirty="0"/>
              <a:t>(from Wickham, 1998)</a:t>
            </a:r>
            <a:endParaRPr lang="en-US" dirty="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1A467041-61B2-435B-A338-F3122D051D5D}" type="slidenum">
              <a:rPr lang="en-US"/>
              <a:pPr>
                <a:defRPr/>
              </a:pPr>
              <a:t>15</a:t>
            </a:fld>
            <a:endParaRPr lang="en-US"/>
          </a:p>
        </p:txBody>
      </p:sp>
    </p:spTree>
    <p:extLst>
      <p:ext uri="{BB962C8B-B14F-4D97-AF65-F5344CB8AC3E}">
        <p14:creationId xmlns:p14="http://schemas.microsoft.com/office/powerpoint/2010/main" val="8189724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6803">
                                            <p:txEl>
                                              <p:pRg st="1" end="1"/>
                                            </p:txEl>
                                          </p:spTgt>
                                        </p:tgtEl>
                                        <p:attrNameLst>
                                          <p:attrName>style.visibility</p:attrName>
                                        </p:attrNameLst>
                                      </p:cBhvr>
                                      <p:to>
                                        <p:strVal val="visible"/>
                                      </p:to>
                                    </p:set>
                                    <p:animEffect transition="in" filter="wipe(left)">
                                      <p:cBhvr>
                                        <p:cTn id="7" dur="500"/>
                                        <p:tgtEl>
                                          <p:spTgt spid="7680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6803">
                                            <p:txEl>
                                              <p:pRg st="2" end="2"/>
                                            </p:txEl>
                                          </p:spTgt>
                                        </p:tgtEl>
                                        <p:attrNameLst>
                                          <p:attrName>style.visibility</p:attrName>
                                        </p:attrNameLst>
                                      </p:cBhvr>
                                      <p:to>
                                        <p:strVal val="visible"/>
                                      </p:to>
                                    </p:set>
                                    <p:animEffect transition="in" filter="wipe(left)">
                                      <p:cBhvr>
                                        <p:cTn id="12" dur="500"/>
                                        <p:tgtEl>
                                          <p:spTgt spid="7680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6803">
                                            <p:txEl>
                                              <p:pRg st="3" end="3"/>
                                            </p:txEl>
                                          </p:spTgt>
                                        </p:tgtEl>
                                        <p:attrNameLst>
                                          <p:attrName>style.visibility</p:attrName>
                                        </p:attrNameLst>
                                      </p:cBhvr>
                                      <p:to>
                                        <p:strVal val="visible"/>
                                      </p:to>
                                    </p:set>
                                    <p:animEffect transition="in" filter="wipe(left)">
                                      <p:cBhvr>
                                        <p:cTn id="17" dur="500"/>
                                        <p:tgtEl>
                                          <p:spTgt spid="7680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6803">
                                            <p:txEl>
                                              <p:pRg st="4" end="4"/>
                                            </p:txEl>
                                          </p:spTgt>
                                        </p:tgtEl>
                                        <p:attrNameLst>
                                          <p:attrName>style.visibility</p:attrName>
                                        </p:attrNameLst>
                                      </p:cBhvr>
                                      <p:to>
                                        <p:strVal val="visible"/>
                                      </p:to>
                                    </p:set>
                                    <p:animEffect transition="in" filter="wipe(left)">
                                      <p:cBhvr>
                                        <p:cTn id="22" dur="500"/>
                                        <p:tgtEl>
                                          <p:spTgt spid="76803">
                                            <p:txEl>
                                              <p:pRg st="4" end="4"/>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76803">
                                            <p:txEl>
                                              <p:pRg st="5" end="5"/>
                                            </p:txEl>
                                          </p:spTgt>
                                        </p:tgtEl>
                                        <p:attrNameLst>
                                          <p:attrName>style.visibility</p:attrName>
                                        </p:attrNameLst>
                                      </p:cBhvr>
                                      <p:to>
                                        <p:strVal val="visible"/>
                                      </p:to>
                                    </p:set>
                                    <p:animEffect transition="in" filter="wipe(left)">
                                      <p:cBhvr>
                                        <p:cTn id="25" dur="500"/>
                                        <p:tgtEl>
                                          <p:spTgt spid="768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Behaviours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28725" y="2418556"/>
            <a:ext cx="6686550" cy="3190875"/>
          </a:xfrm>
        </p:spPr>
      </p:pic>
    </p:spTree>
    <p:extLst>
      <p:ext uri="{BB962C8B-B14F-4D97-AF65-F5344CB8AC3E}">
        <p14:creationId xmlns:p14="http://schemas.microsoft.com/office/powerpoint/2010/main" val="3253468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38225" y="2475706"/>
            <a:ext cx="7067550" cy="3076575"/>
          </a:xfrm>
        </p:spPr>
      </p:pic>
    </p:spTree>
    <p:extLst>
      <p:ext uri="{BB962C8B-B14F-4D97-AF65-F5344CB8AC3E}">
        <p14:creationId xmlns:p14="http://schemas.microsoft.com/office/powerpoint/2010/main" val="1178594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attributes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16248" y="2038350"/>
            <a:ext cx="6311503" cy="3951288"/>
          </a:xfrm>
        </p:spPr>
      </p:pic>
    </p:spTree>
    <p:extLst>
      <p:ext uri="{BB962C8B-B14F-4D97-AF65-F5344CB8AC3E}">
        <p14:creationId xmlns:p14="http://schemas.microsoft.com/office/powerpoint/2010/main" val="2308273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Characteristics of entrepreneurs</a:t>
            </a:r>
          </a:p>
        </p:txBody>
      </p:sp>
      <p:sp>
        <p:nvSpPr>
          <p:cNvPr id="78851" name="Rectangle 3"/>
          <p:cNvSpPr>
            <a:spLocks noGrp="1" noChangeArrowheads="1"/>
          </p:cNvSpPr>
          <p:nvPr>
            <p:ph idx="1"/>
          </p:nvPr>
        </p:nvSpPr>
        <p:spPr/>
        <p:txBody>
          <a:bodyPr>
            <a:normAutofit fontScale="70000" lnSpcReduction="20000"/>
          </a:bodyPr>
          <a:lstStyle/>
          <a:p>
            <a:pPr>
              <a:spcBef>
                <a:spcPct val="60000"/>
              </a:spcBef>
              <a:defRPr/>
            </a:pPr>
            <a:r>
              <a:rPr lang="en-GB" dirty="0"/>
              <a:t>"It's not the critic who counts, nor the observer who watches from a safe distance. Wealth is created only by doers in the arena who are marred with dirt, dust, blood, and sweat. These are producers who strike out on their own, who know high highs, and low lows, great devotions, and who overextend themselves for worthwhile causes. Without exception, they fail more than they succeed and appreciate this reality even before venturing out on their own. But when these producers of wealth fail, they at least fail with style and grace, and their gut soon recognizes that failure is only a resting place, not a place in which to spend a life-time. Their places will never be with those nameless souls who know neither victory nor defeat, who receive weekly pay-cheques regardless of their week's performance, who are hired hands in the labour in someone else's garden. These doers are producers and no matter what their lot is at any given moment, they'll never take a place beside the takers, for theirs is a unique place, alone, under the sun."</a:t>
            </a:r>
            <a:br>
              <a:rPr lang="en-GB" dirty="0"/>
            </a:br>
            <a:r>
              <a:rPr lang="en-GB" dirty="0"/>
              <a:t>-	Joseph R. Mancuso (US Centre for Entrepreneurial Management), in Dewhurst, Burns and Dewhurst</a:t>
            </a:r>
            <a:endParaRPr lang="en-US" dirty="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19</a:t>
            </a:fld>
            <a:endParaRPr lang="en-US"/>
          </a:p>
        </p:txBody>
      </p:sp>
    </p:spTree>
    <p:extLst>
      <p:ext uri="{BB962C8B-B14F-4D97-AF65-F5344CB8AC3E}">
        <p14:creationId xmlns:p14="http://schemas.microsoft.com/office/powerpoint/2010/main" val="39231068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Characteristics of entrepreneurs</a:t>
            </a:r>
          </a:p>
        </p:txBody>
      </p:sp>
      <p:sp>
        <p:nvSpPr>
          <p:cNvPr id="78851" name="Rectangle 3"/>
          <p:cNvSpPr>
            <a:spLocks noGrp="1" noChangeArrowheads="1"/>
          </p:cNvSpPr>
          <p:nvPr>
            <p:ph idx="1"/>
          </p:nvPr>
        </p:nvSpPr>
        <p:spPr/>
        <p:txBody>
          <a:bodyPr>
            <a:normAutofit/>
          </a:bodyPr>
          <a:lstStyle/>
          <a:p>
            <a:pPr>
              <a:spcBef>
                <a:spcPct val="60000"/>
              </a:spcBef>
              <a:defRPr/>
            </a:pPr>
            <a:r>
              <a:rPr lang="en-US" dirty="0"/>
              <a:t>Dewhurst in Burns &amp; Dewhurst (1996)</a:t>
            </a:r>
          </a:p>
          <a:p>
            <a:pPr lvl="1">
              <a:spcBef>
                <a:spcPct val="60000"/>
              </a:spcBef>
              <a:defRPr/>
            </a:pPr>
            <a:r>
              <a:rPr lang="en-US" dirty="0"/>
              <a:t>Doers</a:t>
            </a:r>
          </a:p>
          <a:p>
            <a:pPr lvl="1">
              <a:spcBef>
                <a:spcPct val="60000"/>
              </a:spcBef>
              <a:defRPr/>
            </a:pPr>
            <a:r>
              <a:rPr lang="en-US" dirty="0"/>
              <a:t>Sweat</a:t>
            </a:r>
          </a:p>
          <a:p>
            <a:pPr lvl="1">
              <a:spcBef>
                <a:spcPct val="60000"/>
              </a:spcBef>
              <a:defRPr/>
            </a:pPr>
            <a:r>
              <a:rPr lang="en-US" dirty="0"/>
              <a:t>Overextending</a:t>
            </a:r>
          </a:p>
          <a:p>
            <a:pPr lvl="1">
              <a:spcBef>
                <a:spcPct val="60000"/>
              </a:spcBef>
              <a:defRPr/>
            </a:pPr>
            <a:r>
              <a:rPr lang="en-US" dirty="0"/>
              <a:t>Venturing alone</a:t>
            </a:r>
          </a:p>
          <a:p>
            <a:pPr lvl="1">
              <a:spcBef>
                <a:spcPct val="60000"/>
              </a:spcBef>
              <a:defRPr/>
            </a:pPr>
            <a:r>
              <a:rPr lang="en-US" dirty="0"/>
              <a:t>Style and Grace</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20</a:t>
            </a:fld>
            <a:endParaRPr lang="en-US"/>
          </a:p>
        </p:txBody>
      </p:sp>
    </p:spTree>
    <p:extLst>
      <p:ext uri="{BB962C8B-B14F-4D97-AF65-F5344CB8AC3E}">
        <p14:creationId xmlns:p14="http://schemas.microsoft.com/office/powerpoint/2010/main" val="26334973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Characteristics of entrepreneurs</a:t>
            </a:r>
          </a:p>
        </p:txBody>
      </p:sp>
      <p:sp>
        <p:nvSpPr>
          <p:cNvPr id="78851" name="Rectangle 3"/>
          <p:cNvSpPr>
            <a:spLocks noGrp="1" noChangeArrowheads="1"/>
          </p:cNvSpPr>
          <p:nvPr>
            <p:ph idx="1"/>
          </p:nvPr>
        </p:nvSpPr>
        <p:spPr/>
        <p:txBody>
          <a:bodyPr>
            <a:normAutofit/>
          </a:bodyPr>
          <a:lstStyle/>
          <a:p>
            <a:pPr>
              <a:spcBef>
                <a:spcPct val="60000"/>
              </a:spcBef>
              <a:defRPr/>
            </a:pPr>
            <a:r>
              <a:rPr lang="en-US" dirty="0"/>
              <a:t>Doers</a:t>
            </a:r>
          </a:p>
          <a:p>
            <a:pPr lvl="1">
              <a:spcBef>
                <a:spcPct val="60000"/>
              </a:spcBef>
              <a:defRPr/>
            </a:pPr>
            <a:r>
              <a:rPr lang="en-US" dirty="0"/>
              <a:t>Belief driven</a:t>
            </a:r>
          </a:p>
          <a:p>
            <a:pPr lvl="1">
              <a:spcBef>
                <a:spcPct val="60000"/>
              </a:spcBef>
              <a:defRPr/>
            </a:pPr>
            <a:r>
              <a:rPr lang="en-US" dirty="0"/>
              <a:t>Desire to succeed</a:t>
            </a:r>
          </a:p>
          <a:p>
            <a:pPr lvl="1">
              <a:spcBef>
                <a:spcPct val="60000"/>
              </a:spcBef>
              <a:defRPr/>
            </a:pPr>
            <a:r>
              <a:rPr lang="en-US" dirty="0"/>
              <a:t>Want to achieve new and challenging goals</a:t>
            </a:r>
          </a:p>
          <a:p>
            <a:pPr lvl="1">
              <a:spcBef>
                <a:spcPct val="60000"/>
              </a:spcBef>
              <a:defRPr/>
            </a:pPr>
            <a:r>
              <a:rPr lang="en-US" dirty="0"/>
              <a:t>Hate delay, like to get on with the work in hand</a:t>
            </a:r>
          </a:p>
          <a:p>
            <a:pPr lvl="1">
              <a:spcBef>
                <a:spcPct val="60000"/>
              </a:spcBef>
              <a:defRPr/>
            </a:pPr>
            <a:r>
              <a:rPr lang="en-US" dirty="0"/>
              <a:t>Accept obstacles, believe they can overcome all obstacles</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21</a:t>
            </a:fld>
            <a:endParaRPr lang="en-US"/>
          </a:p>
        </p:txBody>
      </p:sp>
    </p:spTree>
    <p:extLst>
      <p:ext uri="{BB962C8B-B14F-4D97-AF65-F5344CB8AC3E}">
        <p14:creationId xmlns:p14="http://schemas.microsoft.com/office/powerpoint/2010/main" val="1729110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Characteristics of entrepreneurs</a:t>
            </a:r>
          </a:p>
        </p:txBody>
      </p:sp>
      <p:sp>
        <p:nvSpPr>
          <p:cNvPr id="78851" name="Rectangle 3"/>
          <p:cNvSpPr>
            <a:spLocks noGrp="1" noChangeArrowheads="1"/>
          </p:cNvSpPr>
          <p:nvPr>
            <p:ph idx="1"/>
          </p:nvPr>
        </p:nvSpPr>
        <p:spPr/>
        <p:txBody>
          <a:bodyPr>
            <a:normAutofit/>
          </a:bodyPr>
          <a:lstStyle/>
          <a:p>
            <a:pPr>
              <a:spcBef>
                <a:spcPct val="60000"/>
              </a:spcBef>
              <a:defRPr/>
            </a:pPr>
            <a:r>
              <a:rPr lang="en-US" dirty="0"/>
              <a:t>Sweat</a:t>
            </a:r>
          </a:p>
          <a:p>
            <a:pPr lvl="1">
              <a:spcBef>
                <a:spcPct val="60000"/>
              </a:spcBef>
              <a:defRPr/>
            </a:pPr>
            <a:r>
              <a:rPr lang="en-US" dirty="0"/>
              <a:t>Commitment</a:t>
            </a:r>
          </a:p>
          <a:p>
            <a:pPr lvl="1">
              <a:spcBef>
                <a:spcPct val="60000"/>
              </a:spcBef>
              <a:defRPr/>
            </a:pPr>
            <a:r>
              <a:rPr lang="en-US" dirty="0"/>
              <a:t>Perseverance</a:t>
            </a:r>
          </a:p>
          <a:p>
            <a:pPr lvl="1">
              <a:spcBef>
                <a:spcPct val="60000"/>
              </a:spcBef>
              <a:defRPr/>
            </a:pPr>
            <a:r>
              <a:rPr lang="en-US" dirty="0"/>
              <a:t>Hard work and single-mindedness</a:t>
            </a:r>
          </a:p>
          <a:p>
            <a:pPr lvl="1">
              <a:spcBef>
                <a:spcPct val="60000"/>
              </a:spcBef>
              <a:defRPr/>
            </a:pPr>
            <a:r>
              <a:rPr lang="en-US" dirty="0"/>
              <a:t>Work as a hobby, hobby as work</a:t>
            </a:r>
          </a:p>
          <a:p>
            <a:pPr lvl="1">
              <a:spcBef>
                <a:spcPct val="60000"/>
              </a:spcBef>
              <a:defRPr/>
            </a:pPr>
            <a:r>
              <a:rPr lang="en-US" dirty="0"/>
              <a:t>Determination</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22</a:t>
            </a:fld>
            <a:endParaRPr lang="en-US"/>
          </a:p>
        </p:txBody>
      </p:sp>
    </p:spTree>
    <p:extLst>
      <p:ext uri="{BB962C8B-B14F-4D97-AF65-F5344CB8AC3E}">
        <p14:creationId xmlns:p14="http://schemas.microsoft.com/office/powerpoint/2010/main" val="3324302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Characteristics of entrepreneurs</a:t>
            </a:r>
          </a:p>
        </p:txBody>
      </p:sp>
      <p:sp>
        <p:nvSpPr>
          <p:cNvPr id="78851" name="Rectangle 3"/>
          <p:cNvSpPr>
            <a:spLocks noGrp="1" noChangeArrowheads="1"/>
          </p:cNvSpPr>
          <p:nvPr>
            <p:ph idx="1"/>
          </p:nvPr>
        </p:nvSpPr>
        <p:spPr/>
        <p:txBody>
          <a:bodyPr>
            <a:normAutofit/>
          </a:bodyPr>
          <a:lstStyle/>
          <a:p>
            <a:pPr>
              <a:spcBef>
                <a:spcPct val="60000"/>
              </a:spcBef>
              <a:defRPr/>
            </a:pPr>
            <a:r>
              <a:rPr lang="en-US" dirty="0"/>
              <a:t>Overextending</a:t>
            </a:r>
          </a:p>
          <a:p>
            <a:pPr lvl="1">
              <a:spcBef>
                <a:spcPct val="60000"/>
              </a:spcBef>
              <a:defRPr/>
            </a:pPr>
            <a:r>
              <a:rPr lang="en-US" dirty="0"/>
              <a:t>Failure is a learning experience</a:t>
            </a:r>
          </a:p>
          <a:p>
            <a:pPr lvl="1">
              <a:spcBef>
                <a:spcPct val="60000"/>
              </a:spcBef>
              <a:defRPr/>
            </a:pPr>
            <a:r>
              <a:rPr lang="en-US" dirty="0"/>
              <a:t>Quick learners</a:t>
            </a:r>
          </a:p>
          <a:p>
            <a:pPr lvl="1">
              <a:spcBef>
                <a:spcPct val="60000"/>
              </a:spcBef>
              <a:defRPr/>
            </a:pPr>
            <a:r>
              <a:rPr lang="en-US" dirty="0"/>
              <a:t>Need to know how well (or how badly ) they are doing (importance of feedback)</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23</a:t>
            </a:fld>
            <a:endParaRPr lang="en-US"/>
          </a:p>
        </p:txBody>
      </p:sp>
    </p:spTree>
    <p:extLst>
      <p:ext uri="{BB962C8B-B14F-4D97-AF65-F5344CB8AC3E}">
        <p14:creationId xmlns:p14="http://schemas.microsoft.com/office/powerpoint/2010/main" val="1754603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Characteristics of entrepreneurs</a:t>
            </a:r>
          </a:p>
        </p:txBody>
      </p:sp>
      <p:sp>
        <p:nvSpPr>
          <p:cNvPr id="78851" name="Rectangle 3"/>
          <p:cNvSpPr>
            <a:spLocks noGrp="1" noChangeArrowheads="1"/>
          </p:cNvSpPr>
          <p:nvPr>
            <p:ph idx="1"/>
          </p:nvPr>
        </p:nvSpPr>
        <p:spPr/>
        <p:txBody>
          <a:bodyPr>
            <a:normAutofit/>
          </a:bodyPr>
          <a:lstStyle/>
          <a:p>
            <a:pPr>
              <a:spcBef>
                <a:spcPct val="60000"/>
              </a:spcBef>
              <a:defRPr/>
            </a:pPr>
            <a:r>
              <a:rPr lang="en-US" dirty="0"/>
              <a:t>Venturing alone</a:t>
            </a:r>
          </a:p>
          <a:p>
            <a:pPr lvl="1">
              <a:spcBef>
                <a:spcPct val="60000"/>
              </a:spcBef>
              <a:defRPr/>
            </a:pPr>
            <a:r>
              <a:rPr lang="en-US" dirty="0"/>
              <a:t>Calculated risk takers, </a:t>
            </a:r>
            <a:r>
              <a:rPr lang="en-US" dirty="0" err="1"/>
              <a:t>maximising</a:t>
            </a:r>
            <a:r>
              <a:rPr lang="en-US" dirty="0"/>
              <a:t> odds in their </a:t>
            </a:r>
            <a:r>
              <a:rPr lang="en-US" dirty="0" err="1"/>
              <a:t>favour</a:t>
            </a:r>
            <a:endParaRPr lang="en-US" dirty="0"/>
          </a:p>
          <a:p>
            <a:pPr lvl="1">
              <a:spcBef>
                <a:spcPct val="60000"/>
              </a:spcBef>
              <a:defRPr/>
            </a:pPr>
            <a:r>
              <a:rPr lang="en-US" dirty="0"/>
              <a:t>Long term strategic planning</a:t>
            </a:r>
          </a:p>
          <a:p>
            <a:pPr lvl="1">
              <a:spcBef>
                <a:spcPct val="60000"/>
              </a:spcBef>
              <a:defRPr/>
            </a:pPr>
            <a:r>
              <a:rPr lang="en-US" dirty="0"/>
              <a:t>Goal orientation</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24</a:t>
            </a:fld>
            <a:endParaRPr lang="en-US"/>
          </a:p>
        </p:txBody>
      </p:sp>
    </p:spTree>
    <p:extLst>
      <p:ext uri="{BB962C8B-B14F-4D97-AF65-F5344CB8AC3E}">
        <p14:creationId xmlns:p14="http://schemas.microsoft.com/office/powerpoint/2010/main" val="11725846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Characteristics of entrepreneurs</a:t>
            </a:r>
          </a:p>
        </p:txBody>
      </p:sp>
      <p:sp>
        <p:nvSpPr>
          <p:cNvPr id="78851" name="Rectangle 3"/>
          <p:cNvSpPr>
            <a:spLocks noGrp="1" noChangeArrowheads="1"/>
          </p:cNvSpPr>
          <p:nvPr>
            <p:ph idx="1"/>
          </p:nvPr>
        </p:nvSpPr>
        <p:spPr/>
        <p:txBody>
          <a:bodyPr>
            <a:normAutofit/>
          </a:bodyPr>
          <a:lstStyle/>
          <a:p>
            <a:pPr>
              <a:spcBef>
                <a:spcPct val="60000"/>
              </a:spcBef>
              <a:defRPr/>
            </a:pPr>
            <a:r>
              <a:rPr lang="en-US" dirty="0"/>
              <a:t>Style &amp; Grace</a:t>
            </a:r>
          </a:p>
          <a:p>
            <a:pPr lvl="1">
              <a:spcBef>
                <a:spcPct val="60000"/>
              </a:spcBef>
              <a:defRPr/>
            </a:pPr>
            <a:r>
              <a:rPr lang="en-US" dirty="0"/>
              <a:t>Reputation for reliability and integrity is important</a:t>
            </a:r>
          </a:p>
          <a:p>
            <a:pPr lvl="1">
              <a:spcBef>
                <a:spcPct val="60000"/>
              </a:spcBef>
              <a:defRPr/>
            </a:pPr>
            <a:r>
              <a:rPr lang="en-US" dirty="0"/>
              <a:t>Flexible and creative</a:t>
            </a:r>
          </a:p>
          <a:p>
            <a:pPr lvl="1">
              <a:spcBef>
                <a:spcPct val="60000"/>
              </a:spcBef>
              <a:defRPr/>
            </a:pPr>
            <a:r>
              <a:rPr lang="en-US" dirty="0"/>
              <a:t>Vision</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25</a:t>
            </a:fld>
            <a:endParaRPr lang="en-US"/>
          </a:p>
        </p:txBody>
      </p:sp>
    </p:spTree>
    <p:extLst>
      <p:ext uri="{BB962C8B-B14F-4D97-AF65-F5344CB8AC3E}">
        <p14:creationId xmlns:p14="http://schemas.microsoft.com/office/powerpoint/2010/main" val="1739450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Dark side of entrepreneurship</a:t>
            </a:r>
          </a:p>
        </p:txBody>
      </p:sp>
      <p:sp>
        <p:nvSpPr>
          <p:cNvPr id="78851" name="Rectangle 3"/>
          <p:cNvSpPr>
            <a:spLocks noGrp="1" noChangeArrowheads="1"/>
          </p:cNvSpPr>
          <p:nvPr>
            <p:ph idx="1"/>
          </p:nvPr>
        </p:nvSpPr>
        <p:spPr/>
        <p:txBody>
          <a:bodyPr>
            <a:normAutofit/>
          </a:bodyPr>
          <a:lstStyle/>
          <a:p>
            <a:pPr>
              <a:spcBef>
                <a:spcPct val="60000"/>
              </a:spcBef>
              <a:defRPr/>
            </a:pPr>
            <a:r>
              <a:rPr lang="en-US" dirty="0"/>
              <a:t>(</a:t>
            </a:r>
            <a:r>
              <a:rPr lang="en-US" dirty="0" err="1"/>
              <a:t>Entreprenerus</a:t>
            </a:r>
            <a:r>
              <a:rPr lang="en-US" dirty="0"/>
              <a:t> are difficult/impossible employees)</a:t>
            </a:r>
          </a:p>
          <a:p>
            <a:pPr lvl="1">
              <a:spcBef>
                <a:spcPct val="60000"/>
              </a:spcBef>
              <a:defRPr/>
            </a:pPr>
            <a:r>
              <a:rPr lang="en-US" dirty="0"/>
              <a:t>Control</a:t>
            </a:r>
          </a:p>
          <a:p>
            <a:pPr lvl="1">
              <a:spcBef>
                <a:spcPct val="60000"/>
              </a:spcBef>
              <a:defRPr/>
            </a:pPr>
            <a:r>
              <a:rPr lang="en-US" dirty="0"/>
              <a:t>Quirks</a:t>
            </a:r>
          </a:p>
          <a:p>
            <a:pPr lvl="1">
              <a:spcBef>
                <a:spcPct val="60000"/>
              </a:spcBef>
              <a:defRPr/>
            </a:pPr>
            <a:r>
              <a:rPr lang="en-US" dirty="0"/>
              <a:t>Social attitudes</a:t>
            </a:r>
          </a:p>
          <a:p>
            <a:pPr lvl="1">
              <a:spcBef>
                <a:spcPct val="60000"/>
              </a:spcBef>
              <a:defRPr/>
            </a:pPr>
            <a:r>
              <a:rPr lang="en-US" dirty="0"/>
              <a:t>Hardship, self-reliance and discipline </a:t>
            </a:r>
          </a:p>
          <a:p>
            <a:pPr lvl="2">
              <a:spcBef>
                <a:spcPct val="60000"/>
              </a:spcBef>
              <a:defRPr/>
            </a:pPr>
            <a:r>
              <a:rPr lang="en-US" dirty="0"/>
              <a:t>Dewhurst (1996)</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26</a:t>
            </a:fld>
            <a:endParaRPr lang="en-US"/>
          </a:p>
        </p:txBody>
      </p:sp>
    </p:spTree>
    <p:extLst>
      <p:ext uri="{BB962C8B-B14F-4D97-AF65-F5344CB8AC3E}">
        <p14:creationId xmlns:p14="http://schemas.microsoft.com/office/powerpoint/2010/main" val="9069945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Dark side of entrepreneurship</a:t>
            </a:r>
          </a:p>
        </p:txBody>
      </p:sp>
      <p:sp>
        <p:nvSpPr>
          <p:cNvPr id="78851" name="Rectangle 3"/>
          <p:cNvSpPr>
            <a:spLocks noGrp="1" noChangeArrowheads="1"/>
          </p:cNvSpPr>
          <p:nvPr>
            <p:ph idx="1"/>
          </p:nvPr>
        </p:nvSpPr>
        <p:spPr/>
        <p:txBody>
          <a:bodyPr>
            <a:normAutofit/>
          </a:bodyPr>
          <a:lstStyle/>
          <a:p>
            <a:pPr lvl="1">
              <a:spcBef>
                <a:spcPct val="60000"/>
              </a:spcBef>
              <a:defRPr/>
            </a:pPr>
            <a:r>
              <a:rPr lang="en-US" dirty="0"/>
              <a:t>Control</a:t>
            </a:r>
          </a:p>
          <a:p>
            <a:pPr lvl="2">
              <a:spcBef>
                <a:spcPct val="60000"/>
              </a:spcBef>
              <a:defRPr/>
            </a:pPr>
            <a:r>
              <a:rPr lang="en-US" dirty="0"/>
              <a:t>Difficulty of ‘controlling’</a:t>
            </a:r>
          </a:p>
          <a:p>
            <a:pPr lvl="2">
              <a:spcBef>
                <a:spcPct val="60000"/>
              </a:spcBef>
              <a:defRPr/>
            </a:pPr>
            <a:r>
              <a:rPr lang="en-US" dirty="0"/>
              <a:t>Importance of motivating and empowering employees</a:t>
            </a:r>
          </a:p>
          <a:p>
            <a:pPr lvl="2">
              <a:spcBef>
                <a:spcPct val="60000"/>
              </a:spcBef>
              <a:defRPr/>
            </a:pPr>
            <a:r>
              <a:rPr lang="en-US" dirty="0"/>
              <a:t>Recognition that staff may not necessarily have the same drive/vision as an entrepreneur</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27</a:t>
            </a:fld>
            <a:endParaRPr lang="en-US"/>
          </a:p>
        </p:txBody>
      </p:sp>
    </p:spTree>
    <p:extLst>
      <p:ext uri="{BB962C8B-B14F-4D97-AF65-F5344CB8AC3E}">
        <p14:creationId xmlns:p14="http://schemas.microsoft.com/office/powerpoint/2010/main" val="36251974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Dark side of entrepreneurship</a:t>
            </a:r>
          </a:p>
        </p:txBody>
      </p:sp>
      <p:sp>
        <p:nvSpPr>
          <p:cNvPr id="78851" name="Rectangle 3"/>
          <p:cNvSpPr>
            <a:spLocks noGrp="1" noChangeArrowheads="1"/>
          </p:cNvSpPr>
          <p:nvPr>
            <p:ph idx="1"/>
          </p:nvPr>
        </p:nvSpPr>
        <p:spPr/>
        <p:txBody>
          <a:bodyPr>
            <a:normAutofit/>
          </a:bodyPr>
          <a:lstStyle/>
          <a:p>
            <a:pPr lvl="1">
              <a:spcBef>
                <a:spcPct val="60000"/>
              </a:spcBef>
              <a:defRPr/>
            </a:pPr>
            <a:r>
              <a:rPr lang="en-US" dirty="0"/>
              <a:t>Quirks</a:t>
            </a:r>
          </a:p>
          <a:p>
            <a:pPr lvl="2">
              <a:spcBef>
                <a:spcPct val="60000"/>
              </a:spcBef>
              <a:defRPr/>
            </a:pPr>
            <a:r>
              <a:rPr lang="en-US" dirty="0"/>
              <a:t>Unconventional approaches</a:t>
            </a:r>
          </a:p>
          <a:p>
            <a:pPr lvl="2">
              <a:spcBef>
                <a:spcPct val="60000"/>
              </a:spcBef>
              <a:defRPr/>
            </a:pPr>
            <a:r>
              <a:rPr lang="en-US" dirty="0"/>
              <a:t>Need for recognition</a:t>
            </a:r>
          </a:p>
          <a:p>
            <a:pPr lvl="2">
              <a:spcBef>
                <a:spcPct val="60000"/>
              </a:spcBef>
              <a:defRPr/>
            </a:pPr>
            <a:r>
              <a:rPr lang="en-US" dirty="0"/>
              <a:t>Power</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28</a:t>
            </a:fld>
            <a:endParaRPr lang="en-US"/>
          </a:p>
        </p:txBody>
      </p:sp>
    </p:spTree>
    <p:extLst>
      <p:ext uri="{BB962C8B-B14F-4D97-AF65-F5344CB8AC3E}">
        <p14:creationId xmlns:p14="http://schemas.microsoft.com/office/powerpoint/2010/main" val="3851472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Dark side of entrepreneurship</a:t>
            </a:r>
          </a:p>
        </p:txBody>
      </p:sp>
      <p:sp>
        <p:nvSpPr>
          <p:cNvPr id="78851" name="Rectangle 3"/>
          <p:cNvSpPr>
            <a:spLocks noGrp="1" noChangeArrowheads="1"/>
          </p:cNvSpPr>
          <p:nvPr>
            <p:ph idx="1"/>
          </p:nvPr>
        </p:nvSpPr>
        <p:spPr/>
        <p:txBody>
          <a:bodyPr>
            <a:normAutofit/>
          </a:bodyPr>
          <a:lstStyle/>
          <a:p>
            <a:pPr lvl="1">
              <a:spcBef>
                <a:spcPct val="60000"/>
              </a:spcBef>
              <a:defRPr/>
            </a:pPr>
            <a:r>
              <a:rPr lang="en-US" dirty="0"/>
              <a:t>Social attitudes</a:t>
            </a:r>
          </a:p>
          <a:p>
            <a:pPr lvl="2">
              <a:spcBef>
                <a:spcPct val="60000"/>
              </a:spcBef>
              <a:defRPr/>
            </a:pPr>
            <a:r>
              <a:rPr lang="en-US" dirty="0"/>
              <a:t>Negative British attitude to entrepreneurial traits</a:t>
            </a:r>
          </a:p>
          <a:p>
            <a:pPr lvl="2">
              <a:spcBef>
                <a:spcPct val="60000"/>
              </a:spcBef>
              <a:defRPr/>
            </a:pPr>
            <a:r>
              <a:rPr lang="en-US" dirty="0"/>
              <a:t>Production/manufacturing as a poor relation to the rest of the economy</a:t>
            </a:r>
          </a:p>
          <a:p>
            <a:pPr lvl="2">
              <a:spcBef>
                <a:spcPct val="60000"/>
              </a:spcBef>
              <a:defRPr/>
            </a:pPr>
            <a:r>
              <a:rPr lang="en-US" dirty="0"/>
              <a:t>Low public image of the ‘self-made person’</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29</a:t>
            </a:fld>
            <a:endParaRPr lang="en-US"/>
          </a:p>
        </p:txBody>
      </p:sp>
    </p:spTree>
    <p:extLst>
      <p:ext uri="{BB962C8B-B14F-4D97-AF65-F5344CB8AC3E}">
        <p14:creationId xmlns:p14="http://schemas.microsoft.com/office/powerpoint/2010/main" val="4003231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Dark side of entrepreneurship</a:t>
            </a:r>
          </a:p>
        </p:txBody>
      </p:sp>
      <p:sp>
        <p:nvSpPr>
          <p:cNvPr id="78851" name="Rectangle 3"/>
          <p:cNvSpPr>
            <a:spLocks noGrp="1" noChangeArrowheads="1"/>
          </p:cNvSpPr>
          <p:nvPr>
            <p:ph idx="1"/>
          </p:nvPr>
        </p:nvSpPr>
        <p:spPr/>
        <p:txBody>
          <a:bodyPr>
            <a:normAutofit/>
          </a:bodyPr>
          <a:lstStyle/>
          <a:p>
            <a:pPr lvl="1">
              <a:spcBef>
                <a:spcPct val="60000"/>
              </a:spcBef>
              <a:defRPr/>
            </a:pPr>
            <a:r>
              <a:rPr lang="en-US" dirty="0"/>
              <a:t>Hardship, self-reliance and discipline</a:t>
            </a:r>
          </a:p>
          <a:p>
            <a:pPr lvl="2">
              <a:spcBef>
                <a:spcPct val="60000"/>
              </a:spcBef>
              <a:defRPr/>
            </a:pPr>
            <a:r>
              <a:rPr lang="en-US" dirty="0"/>
              <a:t>Difficult to rely on others </a:t>
            </a:r>
          </a:p>
          <a:p>
            <a:pPr lvl="2">
              <a:spcBef>
                <a:spcPct val="60000"/>
              </a:spcBef>
              <a:defRPr/>
            </a:pPr>
            <a:r>
              <a:rPr lang="en-US" dirty="0"/>
              <a:t>Lack of support</a:t>
            </a:r>
          </a:p>
          <a:p>
            <a:pPr lvl="2">
              <a:spcBef>
                <a:spcPct val="60000"/>
              </a:spcBef>
              <a:defRPr/>
            </a:pPr>
            <a:r>
              <a:rPr lang="en-US" dirty="0"/>
              <a:t>Isolation</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30</a:t>
            </a:fld>
            <a:endParaRPr lang="en-US"/>
          </a:p>
        </p:txBody>
      </p:sp>
    </p:spTree>
    <p:extLst>
      <p:ext uri="{BB962C8B-B14F-4D97-AF65-F5344CB8AC3E}">
        <p14:creationId xmlns:p14="http://schemas.microsoft.com/office/powerpoint/2010/main" val="16949721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Types of entrepreneur</a:t>
            </a:r>
          </a:p>
        </p:txBody>
      </p:sp>
      <p:sp>
        <p:nvSpPr>
          <p:cNvPr id="78851" name="Rectangle 3"/>
          <p:cNvSpPr>
            <a:spLocks noGrp="1" noChangeArrowheads="1"/>
          </p:cNvSpPr>
          <p:nvPr>
            <p:ph idx="1"/>
          </p:nvPr>
        </p:nvSpPr>
        <p:spPr/>
        <p:txBody>
          <a:bodyPr>
            <a:normAutofit/>
          </a:bodyPr>
          <a:lstStyle/>
          <a:p>
            <a:pPr lvl="1">
              <a:spcBef>
                <a:spcPct val="60000"/>
              </a:spcBef>
              <a:defRPr/>
            </a:pPr>
            <a:r>
              <a:rPr lang="en-US" dirty="0"/>
              <a:t>Classify by:	</a:t>
            </a:r>
          </a:p>
          <a:p>
            <a:pPr lvl="3">
              <a:spcBef>
                <a:spcPct val="60000"/>
              </a:spcBef>
              <a:defRPr/>
            </a:pPr>
            <a:r>
              <a:rPr lang="en-US" dirty="0"/>
              <a:t>Individuals</a:t>
            </a:r>
          </a:p>
          <a:p>
            <a:pPr lvl="3">
              <a:spcBef>
                <a:spcPct val="60000"/>
              </a:spcBef>
              <a:defRPr/>
            </a:pPr>
            <a:r>
              <a:rPr lang="en-US" dirty="0"/>
              <a:t>Business venture		</a:t>
            </a:r>
          </a:p>
          <a:p>
            <a:pPr lvl="1">
              <a:spcBef>
                <a:spcPct val="60000"/>
              </a:spcBef>
              <a:defRPr/>
            </a:pPr>
            <a:r>
              <a:rPr lang="en-US" sz="2000" dirty="0"/>
              <a:t>Opportunist entrepreneur</a:t>
            </a:r>
          </a:p>
          <a:p>
            <a:pPr lvl="3">
              <a:spcBef>
                <a:spcPct val="60000"/>
              </a:spcBef>
              <a:defRPr/>
            </a:pPr>
            <a:r>
              <a:rPr lang="en-US" sz="1400" dirty="0"/>
              <a:t>Growth-orientation</a:t>
            </a:r>
          </a:p>
          <a:p>
            <a:pPr lvl="3">
              <a:spcBef>
                <a:spcPct val="60000"/>
              </a:spcBef>
              <a:defRPr/>
            </a:pPr>
            <a:r>
              <a:rPr lang="en-US" sz="1400" dirty="0"/>
              <a:t>Independence orientation</a:t>
            </a:r>
          </a:p>
          <a:p>
            <a:pPr lvl="1">
              <a:spcBef>
                <a:spcPct val="60000"/>
              </a:spcBef>
              <a:defRPr/>
            </a:pPr>
            <a:r>
              <a:rPr lang="en-US" sz="2000" dirty="0"/>
              <a:t>Craftsmen</a:t>
            </a:r>
          </a:p>
          <a:p>
            <a:pPr lvl="3">
              <a:spcBef>
                <a:spcPct val="60000"/>
              </a:spcBef>
              <a:defRPr/>
            </a:pPr>
            <a:r>
              <a:rPr lang="en-US" sz="1400" dirty="0"/>
              <a:t>Traditional skills</a:t>
            </a:r>
          </a:p>
          <a:p>
            <a:pPr lvl="3">
              <a:spcBef>
                <a:spcPct val="60000"/>
              </a:spcBef>
              <a:defRPr/>
            </a:pPr>
            <a:r>
              <a:rPr lang="en-US" sz="1400" dirty="0"/>
              <a:t>Scientific or high-technology</a:t>
            </a:r>
            <a:br>
              <a:rPr lang="en-US" sz="1400" dirty="0"/>
            </a:br>
            <a:r>
              <a:rPr lang="en-US" sz="1400" dirty="0"/>
              <a:t>		</a:t>
            </a:r>
          </a:p>
          <a:p>
            <a:pPr marL="832104" lvl="1" indent="-457200">
              <a:spcBef>
                <a:spcPct val="60000"/>
              </a:spcBef>
              <a:defRPr/>
            </a:pPr>
            <a:endParaRPr lang="en-US" dirty="0"/>
          </a:p>
          <a:p>
            <a:pPr marL="2286000" lvl="8" indent="0">
              <a:spcBef>
                <a:spcPct val="60000"/>
              </a:spcBef>
              <a:buNone/>
              <a:defRPr/>
            </a:pPr>
            <a:endParaRPr lang="en-US" sz="2000" dirty="0"/>
          </a:p>
          <a:p>
            <a:pPr marL="832104" lvl="1" indent="-457200">
              <a:spcBef>
                <a:spcPct val="60000"/>
              </a:spcBef>
              <a:defRPr/>
            </a:pPr>
            <a:endParaRPr lang="en-US" sz="2800" dirty="0"/>
          </a:p>
          <a:p>
            <a:pPr marL="2286000" lvl="8" indent="0">
              <a:spcBef>
                <a:spcPct val="60000"/>
              </a:spcBef>
              <a:buNone/>
              <a:defRPr/>
            </a:pPr>
            <a:endParaRPr lang="en-US" sz="2000" dirty="0"/>
          </a:p>
          <a:p>
            <a:pPr marL="2286000" lvl="8" indent="0">
              <a:spcBef>
                <a:spcPct val="60000"/>
              </a:spcBef>
              <a:buNone/>
              <a:defRPr/>
            </a:pPr>
            <a:endParaRPr lang="en-US" sz="2000" dirty="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31</a:t>
            </a:fld>
            <a:endParaRPr lang="en-US"/>
          </a:p>
        </p:txBody>
      </p:sp>
    </p:spTree>
    <p:extLst>
      <p:ext uri="{BB962C8B-B14F-4D97-AF65-F5344CB8AC3E}">
        <p14:creationId xmlns:p14="http://schemas.microsoft.com/office/powerpoint/2010/main" val="21318258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a:t>Types of entrepreneur</a:t>
            </a:r>
          </a:p>
        </p:txBody>
      </p:sp>
      <p:sp>
        <p:nvSpPr>
          <p:cNvPr id="78851" name="Rectangle 3"/>
          <p:cNvSpPr>
            <a:spLocks noGrp="1" noChangeArrowheads="1"/>
          </p:cNvSpPr>
          <p:nvPr>
            <p:ph idx="1"/>
          </p:nvPr>
        </p:nvSpPr>
        <p:spPr/>
        <p:txBody>
          <a:bodyPr>
            <a:normAutofit fontScale="85000" lnSpcReduction="10000"/>
          </a:bodyPr>
          <a:lstStyle/>
          <a:p>
            <a:pPr lvl="1">
              <a:spcBef>
                <a:spcPct val="60000"/>
              </a:spcBef>
              <a:defRPr/>
            </a:pPr>
            <a:r>
              <a:rPr lang="en-US" dirty="0"/>
              <a:t>Webster (1977)(now very dated blurs entrepreneur and small business owner)looks at types of entrepreneurs:</a:t>
            </a:r>
          </a:p>
          <a:p>
            <a:pPr lvl="2">
              <a:spcBef>
                <a:spcPct val="60000"/>
              </a:spcBef>
              <a:defRPr/>
            </a:pPr>
            <a:r>
              <a:rPr lang="en-US" dirty="0"/>
              <a:t>Classic entrepreneur identifies an unexploited opportunity and innovated to pursue it</a:t>
            </a:r>
          </a:p>
          <a:p>
            <a:pPr lvl="2">
              <a:spcBef>
                <a:spcPct val="60000"/>
              </a:spcBef>
              <a:defRPr/>
            </a:pPr>
            <a:r>
              <a:rPr lang="en-US" dirty="0"/>
              <a:t>Industry maker goes beyond this to create a whole new industry</a:t>
            </a:r>
          </a:p>
          <a:p>
            <a:pPr lvl="2">
              <a:spcBef>
                <a:spcPct val="60000"/>
              </a:spcBef>
              <a:defRPr/>
            </a:pPr>
            <a:r>
              <a:rPr lang="en-US" dirty="0"/>
              <a:t>Administrative entrepreneur – find new processes</a:t>
            </a:r>
          </a:p>
          <a:p>
            <a:pPr lvl="2">
              <a:spcBef>
                <a:spcPct val="60000"/>
              </a:spcBef>
              <a:defRPr/>
            </a:pPr>
            <a:r>
              <a:rPr lang="en-US" dirty="0"/>
              <a:t>Small business entrepreneur		</a:t>
            </a:r>
          </a:p>
          <a:p>
            <a:pPr lvl="1">
              <a:spcBef>
                <a:spcPct val="60000"/>
              </a:spcBef>
              <a:defRPr/>
            </a:pPr>
            <a:r>
              <a:rPr lang="en-US" sz="2000" dirty="0"/>
              <a:t>Three types of entrepreneurial venture</a:t>
            </a:r>
          </a:p>
          <a:p>
            <a:pPr lvl="3">
              <a:spcBef>
                <a:spcPct val="60000"/>
              </a:spcBef>
              <a:defRPr/>
            </a:pPr>
            <a:r>
              <a:rPr lang="en-US" sz="1400" dirty="0"/>
              <a:t>Large payoff: many participants (investors)</a:t>
            </a:r>
          </a:p>
          <a:p>
            <a:pPr lvl="3">
              <a:spcBef>
                <a:spcPct val="60000"/>
              </a:spcBef>
              <a:defRPr/>
            </a:pPr>
            <a:r>
              <a:rPr lang="en-US" sz="1400" dirty="0"/>
              <a:t>Small payoff: few participants</a:t>
            </a:r>
          </a:p>
          <a:p>
            <a:pPr lvl="3">
              <a:spcBef>
                <a:spcPct val="60000"/>
              </a:spcBef>
              <a:defRPr/>
            </a:pPr>
            <a:r>
              <a:rPr lang="en-US" sz="1400" dirty="0"/>
              <a:t>Large payoff: few participants</a:t>
            </a:r>
          </a:p>
          <a:p>
            <a:pPr marL="914400" lvl="3" indent="0">
              <a:spcBef>
                <a:spcPct val="60000"/>
              </a:spcBef>
              <a:buNone/>
              <a:defRPr/>
            </a:pPr>
            <a:r>
              <a:rPr lang="en-US" sz="1400" dirty="0"/>
              <a:t>(Assumes financial gain is the main motivator)</a:t>
            </a:r>
          </a:p>
          <a:p>
            <a:pPr lvl="3">
              <a:spcBef>
                <a:spcPct val="60000"/>
              </a:spcBef>
              <a:defRPr/>
            </a:pPr>
            <a:endParaRPr lang="en-US" sz="1400" dirty="0"/>
          </a:p>
          <a:p>
            <a:pPr lvl="3">
              <a:spcBef>
                <a:spcPct val="60000"/>
              </a:spcBef>
              <a:defRPr/>
            </a:pPr>
            <a:endParaRPr lang="en-US" sz="1400" dirty="0"/>
          </a:p>
          <a:p>
            <a:pPr lvl="3">
              <a:spcBef>
                <a:spcPct val="60000"/>
              </a:spcBef>
              <a:defRPr/>
            </a:pPr>
            <a:endParaRPr lang="en-US" sz="1400" dirty="0"/>
          </a:p>
          <a:p>
            <a:pPr marL="832104" lvl="1" indent="-457200">
              <a:spcBef>
                <a:spcPct val="60000"/>
              </a:spcBef>
              <a:defRPr/>
            </a:pPr>
            <a:endParaRPr lang="en-US" dirty="0"/>
          </a:p>
          <a:p>
            <a:pPr marL="2286000" lvl="8" indent="0">
              <a:spcBef>
                <a:spcPct val="60000"/>
              </a:spcBef>
              <a:buNone/>
              <a:defRPr/>
            </a:pPr>
            <a:endParaRPr lang="en-US" sz="2000" dirty="0"/>
          </a:p>
          <a:p>
            <a:pPr marL="832104" lvl="1" indent="-457200">
              <a:spcBef>
                <a:spcPct val="60000"/>
              </a:spcBef>
              <a:defRPr/>
            </a:pPr>
            <a:endParaRPr lang="en-US" sz="2800" dirty="0"/>
          </a:p>
          <a:p>
            <a:pPr marL="2286000" lvl="8" indent="0">
              <a:spcBef>
                <a:spcPct val="60000"/>
              </a:spcBef>
              <a:buNone/>
              <a:defRPr/>
            </a:pPr>
            <a:endParaRPr lang="en-US" sz="2000" dirty="0"/>
          </a:p>
          <a:p>
            <a:pPr marL="2286000" lvl="8" indent="0">
              <a:spcBef>
                <a:spcPct val="60000"/>
              </a:spcBef>
              <a:buNone/>
              <a:defRPr/>
            </a:pPr>
            <a:endParaRPr lang="en-US" sz="2000" dirty="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32</a:t>
            </a:fld>
            <a:endParaRPr lang="en-US"/>
          </a:p>
        </p:txBody>
      </p:sp>
    </p:spTree>
    <p:extLst>
      <p:ext uri="{BB962C8B-B14F-4D97-AF65-F5344CB8AC3E}">
        <p14:creationId xmlns:p14="http://schemas.microsoft.com/office/powerpoint/2010/main" val="19639332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Entrepreneur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2047413"/>
            <a:ext cx="7467600" cy="3933161"/>
          </a:xfrm>
        </p:spPr>
      </p:pic>
    </p:spTree>
    <p:extLst>
      <p:ext uri="{BB962C8B-B14F-4D97-AF65-F5344CB8AC3E}">
        <p14:creationId xmlns:p14="http://schemas.microsoft.com/office/powerpoint/2010/main" val="38181723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8517F88-45A9-1445-B9C2-C7E8EF82DCF1}"/>
              </a:ext>
            </a:extLst>
          </p:cNvPr>
          <p:cNvSpPr>
            <a:spLocks noGrp="1"/>
          </p:cNvSpPr>
          <p:nvPr>
            <p:ph type="title"/>
          </p:nvPr>
        </p:nvSpPr>
        <p:spPr/>
        <p:txBody>
          <a:bodyPr/>
          <a:lstStyle/>
          <a:p>
            <a:endParaRPr lang="en-US"/>
          </a:p>
        </p:txBody>
      </p:sp>
      <p:sp>
        <p:nvSpPr>
          <p:cNvPr id="3" name="Content Placeholder 2">
            <a:extLst>
              <a:ext uri="{FF2B5EF4-FFF2-40B4-BE49-F238E27FC236}">
                <a16:creationId xmlns="" xmlns:a16="http://schemas.microsoft.com/office/drawing/2014/main" id="{70BEAC57-B581-5B4A-9A14-B0B369649A2D}"/>
              </a:ext>
            </a:extLst>
          </p:cNvPr>
          <p:cNvSpPr>
            <a:spLocks noGrp="1"/>
          </p:cNvSpPr>
          <p:nvPr>
            <p:ph idx="1"/>
          </p:nvPr>
        </p:nvSpPr>
        <p:spPr/>
        <p:txBody>
          <a:bodyPr/>
          <a:lstStyle/>
          <a:p>
            <a:r>
              <a:rPr lang="en-US" dirty="0"/>
              <a:t>A good website on Entrepreneurial Theories</a:t>
            </a:r>
          </a:p>
          <a:p>
            <a:pPr lvl="1"/>
            <a:r>
              <a:rPr lang="en-US" dirty="0"/>
              <a:t>https://</a:t>
            </a:r>
            <a:r>
              <a:rPr lang="en-US" dirty="0" err="1"/>
              <a:t>entrepreneurshiptheories.blogspot.com</a:t>
            </a:r>
            <a:endParaRPr lang="en-US" dirty="0"/>
          </a:p>
        </p:txBody>
      </p:sp>
    </p:spTree>
    <p:extLst>
      <p:ext uri="{BB962C8B-B14F-4D97-AF65-F5344CB8AC3E}">
        <p14:creationId xmlns:p14="http://schemas.microsoft.com/office/powerpoint/2010/main" val="117446321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ketchbook">
  <a:themeElements>
    <a:clrScheme name="Sketchbook">
      <a:dk1>
        <a:sysClr val="windowText" lastClr="000000"/>
      </a:dk1>
      <a:lt1>
        <a:sysClr val="window" lastClr="FFFFFF"/>
      </a:lt1>
      <a:dk2>
        <a:srgbClr val="4C1304"/>
      </a:dk2>
      <a:lt2>
        <a:srgbClr val="FFFEE6"/>
      </a:lt2>
      <a:accent1>
        <a:srgbClr val="A63212"/>
      </a:accent1>
      <a:accent2>
        <a:srgbClr val="E68230"/>
      </a:accent2>
      <a:accent3>
        <a:srgbClr val="9BB05E"/>
      </a:accent3>
      <a:accent4>
        <a:srgbClr val="6B9BC7"/>
      </a:accent4>
      <a:accent5>
        <a:srgbClr val="4E66B2"/>
      </a:accent5>
      <a:accent6>
        <a:srgbClr val="8976AC"/>
      </a:accent6>
      <a:hlink>
        <a:srgbClr val="942408"/>
      </a:hlink>
      <a:folHlink>
        <a:srgbClr val="B34F1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4865</TotalTime>
  <Words>838</Words>
  <Application>Microsoft Office PowerPoint</Application>
  <PresentationFormat>On-screen Show (4:3)</PresentationFormat>
  <Paragraphs>165</Paragraphs>
  <Slides>34</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Bradley Hand ITC TT-Bold</vt:lpstr>
      <vt:lpstr>Calibri</vt:lpstr>
      <vt:lpstr>Cambria</vt:lpstr>
      <vt:lpstr>Rage Italic</vt:lpstr>
      <vt:lpstr>Wingdings</vt:lpstr>
      <vt:lpstr>Sketchbook</vt:lpstr>
      <vt:lpstr>Motivation &amp; Characteristics Lecture 10</vt:lpstr>
      <vt:lpstr>PowerPoint Presentation</vt:lpstr>
      <vt:lpstr>Christmas Quiz!</vt:lpstr>
      <vt:lpstr>PowerPoint Presentation</vt:lpstr>
      <vt:lpstr>PowerPoint Presentation</vt:lpstr>
      <vt:lpstr>Answers</vt:lpstr>
      <vt:lpstr>PowerPoint Presentation</vt:lpstr>
      <vt:lpstr>Motivations</vt:lpstr>
      <vt:lpstr>PowerPoint Presentation</vt:lpstr>
      <vt:lpstr>PowerPoint Presentation</vt:lpstr>
      <vt:lpstr>PowerPoint Presentation</vt:lpstr>
      <vt:lpstr>Motivations</vt:lpstr>
      <vt:lpstr>Motivations</vt:lpstr>
      <vt:lpstr>PowerPoint Presentation</vt:lpstr>
      <vt:lpstr>Who becomes an entrepreneur</vt:lpstr>
      <vt:lpstr>Behaviours</vt:lpstr>
      <vt:lpstr>Types</vt:lpstr>
      <vt:lpstr>Personal attributes</vt:lpstr>
      <vt:lpstr>Characteristics of entrepreneurs</vt:lpstr>
      <vt:lpstr>Characteristics of entrepreneurs</vt:lpstr>
      <vt:lpstr>Characteristics of entrepreneurs</vt:lpstr>
      <vt:lpstr>Characteristics of entrepreneurs</vt:lpstr>
      <vt:lpstr>Characteristics of entrepreneurs</vt:lpstr>
      <vt:lpstr>Characteristics of entrepreneurs</vt:lpstr>
      <vt:lpstr>Characteristics of entrepreneurs</vt:lpstr>
      <vt:lpstr>Dark side of entrepreneurship</vt:lpstr>
      <vt:lpstr>Dark side of entrepreneurship</vt:lpstr>
      <vt:lpstr>Dark side of entrepreneurship</vt:lpstr>
      <vt:lpstr>Dark side of entrepreneurship</vt:lpstr>
      <vt:lpstr>Dark side of entrepreneurship</vt:lpstr>
      <vt:lpstr>Types of entrepreneur</vt:lpstr>
      <vt:lpstr>Types of entrepreneur</vt:lpstr>
      <vt:lpstr>Types of Entrepreneur</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challenges for small businesses in the 2012 business environment</dc:title>
  <dc:creator>bob</dc:creator>
  <cp:lastModifiedBy>Christopher Thomas (Business)</cp:lastModifiedBy>
  <cp:revision>84</cp:revision>
  <dcterms:created xsi:type="dcterms:W3CDTF">2012-09-08T14:24:25Z</dcterms:created>
  <dcterms:modified xsi:type="dcterms:W3CDTF">2018-12-11T13:54:25Z</dcterms:modified>
</cp:coreProperties>
</file>