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notesMasterIdLst>
    <p:notesMasterId r:id="rId12"/>
  </p:notesMasterIdLst>
  <p:sldIdLst>
    <p:sldId id="272" r:id="rId2"/>
    <p:sldId id="264" r:id="rId3"/>
    <p:sldId id="265" r:id="rId4"/>
    <p:sldId id="266" r:id="rId5"/>
    <p:sldId id="267" r:id="rId6"/>
    <p:sldId id="268" r:id="rId7"/>
    <p:sldId id="269" r:id="rId8"/>
    <p:sldId id="270" r:id="rId9"/>
    <p:sldId id="275" r:id="rId10"/>
    <p:sldId id="273"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1C3DF0-0680-4205-AEF8-D8F6261E3672}" v="8" dt="2022-03-21T22:14:11.264"/>
    <p1510:client id="{25F87B33-A55C-20CE-1B30-E387D776B6EA}" v="308" dt="2022-03-24T13:19:13.642"/>
    <p1510:client id="{318C35B9-93C2-408A-16E4-35C5D8B830C6}" v="1106" dt="2022-03-24T17:32:44.645"/>
    <p1510:client id="{38EF5261-12A9-8DF3-D60A-4B1CF7894685}" v="322" dt="2022-03-25T22:04:41.160"/>
    <p1510:client id="{3A3154CE-EDED-5755-A267-C26E45FECD89}" v="4205" dt="2022-03-25T21:25:53.508"/>
    <p1510:client id="{48AFC7C3-5A42-15DD-4836-B25BD7B6D3C7}" v="996" dt="2022-03-22T00:26:37.056"/>
    <p1510:client id="{57F1FC58-CF33-406E-7CFD-35F05785CC6A}" v="297" dt="2022-03-22T03:21:02.737"/>
    <p1510:client id="{5B525CC0-C375-5670-5897-D8A4611E2AC6}" v="509" dt="2022-03-23T13:32:28.262"/>
    <p1510:client id="{6C549F84-1276-865C-3896-F67DB09F63B6}" v="841" dt="2022-03-23T20:37:30.820"/>
    <p1510:client id="{84FEFA09-1CB0-89A1-494B-09A047D66EC9}" v="504" dt="2022-03-25T12:28:00.249"/>
    <p1510:client id="{9DC45042-FE6C-1046-F14B-D689F3F26EA1}" v="954" dt="2022-03-22T02:20:46.076"/>
    <p1510:client id="{A0CAA6B2-E93D-472F-2D4E-E18836EE8855}" v="23" dt="2022-03-23T13:44:08.541"/>
    <p1510:client id="{A835C1F8-19FF-C666-3C57-B7718B38793A}" v="1324" dt="2022-03-24T13:45:45.123"/>
    <p1510:client id="{C68B21F0-2535-01B8-194A-3BA60003766A}" v="78" dt="2022-03-25T21:30:52.677"/>
    <p1510:client id="{CD5244F4-A897-2AC3-C455-A3B7C615538F}" v="235" dt="2022-03-21T23:18:18.656"/>
    <p1510:client id="{CFDF490E-4BE0-4877-CB6D-76A610DD7BA2}" v="207" dt="2022-03-25T12:50:59.250"/>
    <p1510:client id="{D074B339-D2C2-DA07-6451-D4A96A887F46}" v="84" dt="2022-03-25T11:25:15.575"/>
    <p1510:client id="{D36C9466-31ED-4887-B3EE-B0EA06BADD64}" v="298" dt="2022-03-24T17:19:13.714"/>
    <p1510:client id="{D6170F31-9FD3-8EEF-6514-26FD743B67C8}" v="417" dt="2022-03-22T14:15:13.078"/>
    <p1510:client id="{DF413430-4DE0-C23A-2470-06A39449576A}" v="454" dt="2022-03-24T16:53:25.709"/>
    <p1510:client id="{FE333391-9757-4BB6-B213-E0601340D5C0}" v="1916" dt="2022-03-25T14:13:44.0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presProps" Target="presProps.xml" Id="rId13" /><Relationship Type="http://schemas.microsoft.com/office/2015/10/relationships/revisionInfo" Target="revisionInfo.xml" Id="rId18"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notesMaster" Target="notesMasters/notesMaster1.xml" Id="rId12" /><Relationship Type="http://schemas.openxmlformats.org/officeDocument/2006/relationships/slide" Target="slides/slide1.xml" Id="rId2" /><Relationship Type="http://schemas.openxmlformats.org/officeDocument/2006/relationships/tableStyles" Target="tableStyles.xml" Id="rId16"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theme" Target="theme/theme1.xml" Id="rId15" /><Relationship Type="http://schemas.openxmlformats.org/officeDocument/2006/relationships/slide" Target="slides/slide9.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viewProps" Target="viewProps.xml" Id="rId14"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3A065F-558C-457A-A21C-B03AFADC4D2E}" type="datetimeFigureOut">
              <a:t>3/25/2022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D1A4AA-5506-4570-8E8C-CDB264C8D41A}" type="slidenum">
              <a:t>‹#›</a:t>
            </a:fld>
            <a:endParaRPr lang="en-GB"/>
          </a:p>
        </p:txBody>
      </p:sp>
    </p:spTree>
    <p:extLst>
      <p:ext uri="{BB962C8B-B14F-4D97-AF65-F5344CB8AC3E}">
        <p14:creationId xmlns:p14="http://schemas.microsoft.com/office/powerpoint/2010/main" val="527866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9D1A4AA-5506-4570-8E8C-CDB264C8D41A}" type="slidenum">
              <a:t>8</a:t>
            </a:fld>
            <a:endParaRPr lang="en-GB"/>
          </a:p>
        </p:txBody>
      </p:sp>
    </p:spTree>
    <p:extLst>
      <p:ext uri="{BB962C8B-B14F-4D97-AF65-F5344CB8AC3E}">
        <p14:creationId xmlns:p14="http://schemas.microsoft.com/office/powerpoint/2010/main" val="9449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3/25/2022</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7017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9CA7B-DFD4-44B5-8C60-D14B8CD1FB59}"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69723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97504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BDB8791-F1B0-41E7-B7FD-A781E65C4266}"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22826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FDD63B2-E120-4ED8-B27B-C685F510A5FE}" type="datetimeFigureOut">
              <a:rPr lang="en-US" dirty="0"/>
              <a:t>3/25/2022</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71587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3/25/2022</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20113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3/25/2022</a:t>
            </a:fld>
            <a:endParaRPr lang="en-US"/>
          </a:p>
        </p:txBody>
      </p:sp>
      <p:sp>
        <p:nvSpPr>
          <p:cNvPr id="3" name="Footer Placeholder 2"/>
          <p:cNvSpPr>
            <a:spLocks noGrp="1"/>
          </p:cNvSpPr>
          <p:nvPr>
            <p:ph type="ftr" sz="quarter" idx="11"/>
          </p:nvPr>
        </p:nvSpPr>
        <p:spPr/>
        <p:txBody>
          <a:bodyPr/>
          <a:lstStyle/>
          <a:p>
            <a:r>
              <a:rPr lang="en-US"/>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06636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85505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6664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36097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78870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55781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313776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3/25/2022</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008799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3/25/2022</a:t>
            </a:fld>
            <a:endParaRPr lang="en-US"/>
          </a:p>
        </p:txBody>
      </p:sp>
      <p:sp>
        <p:nvSpPr>
          <p:cNvPr id="8" name="Footer Placeholder 7"/>
          <p:cNvSpPr>
            <a:spLocks noGrp="1"/>
          </p:cNvSpPr>
          <p:nvPr>
            <p:ph type="ftr" sz="quarter" idx="11"/>
          </p:nvPr>
        </p:nvSpPr>
        <p:spPr>
          <a:xfrm>
            <a:off x="561111" y="6391838"/>
            <a:ext cx="3644282" cy="304801"/>
          </a:xfrm>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659476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26203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95548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3/25/2022</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45516979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 id="2147483961" r:id="rId13"/>
    <p:sldLayoutId id="2147483962" r:id="rId14"/>
    <p:sldLayoutId id="2147483963" r:id="rId15"/>
    <p:sldLayoutId id="2147483964" r:id="rId16"/>
    <p:sldLayoutId id="2147483965"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3" Type="http://schemas.openxmlformats.org/officeDocument/2006/relationships/image" Target="../media/image3.png"/><Relationship Id="rId7" Type="http://schemas.openxmlformats.org/officeDocument/2006/relationships/hyperlink" Target="https://creativecommons.org/licenses/by-nc-nd/3.0/"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courses.lumenlearning.com/wmopen-organizationalbehavior/chapter/key-components-of-communication/" TargetMode="External"/><Relationship Id="rId5" Type="http://schemas.openxmlformats.org/officeDocument/2006/relationships/image" Target="../media/image4.jpeg"/><Relationship Id="rId4" Type="http://schemas.openxmlformats.org/officeDocument/2006/relationships/hyperlink" Target="https://courses.lumenlearning.com/publicspeakingprinciples/chapter/models-of-communication/"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13E104-6502-2F26-E905-826DAA4FCEE1}"/>
              </a:ext>
            </a:extLst>
          </p:cNvPr>
          <p:cNvSpPr txBox="1"/>
          <p:nvPr/>
        </p:nvSpPr>
        <p:spPr>
          <a:xfrm>
            <a:off x="641445" y="3200399"/>
            <a:ext cx="109091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3" name="Rectangle 2">
            <a:extLst>
              <a:ext uri="{FF2B5EF4-FFF2-40B4-BE49-F238E27FC236}">
                <a16:creationId xmlns:a16="http://schemas.microsoft.com/office/drawing/2014/main" id="{E94FC6F3-7F16-6F16-A7A1-6C8D5CE1E20A}"/>
              </a:ext>
            </a:extLst>
          </p:cNvPr>
          <p:cNvSpPr/>
          <p:nvPr/>
        </p:nvSpPr>
        <p:spPr>
          <a:xfrm>
            <a:off x="510227" y="925346"/>
            <a:ext cx="11043312" cy="58742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rtl="0">
              <a:lnSpc>
                <a:spcPct val="150000"/>
              </a:lnSpc>
            </a:pPr>
            <a:r>
              <a:rPr lang="en-GB" sz="2000" dirty="0">
                <a:solidFill>
                  <a:srgbClr val="EBEBEB"/>
                </a:solidFill>
                <a:latin typeface="Arial"/>
                <a:ea typeface="Segoe UI"/>
                <a:cs typeface="Arial"/>
              </a:rPr>
              <a:t>GROUP NAME 3</a:t>
            </a:r>
            <a:r>
              <a:rPr lang="en-US" sz="2000" dirty="0">
                <a:latin typeface="Arial"/>
                <a:ea typeface="Segoe UI"/>
                <a:cs typeface="Arial"/>
              </a:rPr>
              <a:t>​</a:t>
            </a:r>
            <a:br>
              <a:rPr lang="en-US" sz="2000" dirty="0">
                <a:latin typeface="Arial"/>
                <a:ea typeface="Segoe UI"/>
                <a:cs typeface="Arial"/>
              </a:rPr>
            </a:br>
            <a:r>
              <a:rPr lang="en-GB" sz="2000" dirty="0">
                <a:solidFill>
                  <a:srgbClr val="EBEBEB"/>
                </a:solidFill>
                <a:latin typeface="Arial"/>
                <a:ea typeface="Segoe UI"/>
                <a:cs typeface="Arial"/>
              </a:rPr>
              <a:t>ANTHONIA AKPAN: 2026998</a:t>
            </a:r>
            <a:r>
              <a:rPr lang="en-US" sz="2000" dirty="0">
                <a:latin typeface="Arial"/>
                <a:ea typeface="Segoe UI"/>
                <a:cs typeface="Arial"/>
              </a:rPr>
              <a:t>​</a:t>
            </a:r>
            <a:br>
              <a:rPr lang="en-US" sz="2000" dirty="0">
                <a:latin typeface="Arial"/>
                <a:ea typeface="Segoe UI"/>
                <a:cs typeface="Arial"/>
              </a:rPr>
            </a:br>
            <a:r>
              <a:rPr lang="en-GB" sz="2000" dirty="0">
                <a:solidFill>
                  <a:srgbClr val="EBEBEB"/>
                </a:solidFill>
                <a:latin typeface="Arial"/>
                <a:ea typeface="Segoe UI"/>
                <a:cs typeface="Arial"/>
              </a:rPr>
              <a:t>SOCORRO ALAM: 2029042</a:t>
            </a:r>
            <a:r>
              <a:rPr lang="en-US" sz="2000" dirty="0">
                <a:latin typeface="Arial"/>
                <a:ea typeface="Segoe UI"/>
                <a:cs typeface="Arial"/>
              </a:rPr>
              <a:t>​</a:t>
            </a:r>
            <a:br>
              <a:rPr lang="en-US" sz="2000" dirty="0">
                <a:latin typeface="Arial"/>
                <a:ea typeface="Segoe UI"/>
                <a:cs typeface="Arial"/>
              </a:rPr>
            </a:br>
            <a:r>
              <a:rPr lang="en-GB" sz="2000" dirty="0">
                <a:solidFill>
                  <a:srgbClr val="EBEBEB"/>
                </a:solidFill>
                <a:latin typeface="Arial"/>
                <a:ea typeface="Segoe UI"/>
                <a:cs typeface="Arial"/>
              </a:rPr>
              <a:t>MOHAMMED AJMAL: 2112398 </a:t>
            </a:r>
            <a:r>
              <a:rPr lang="en-US" sz="2000" dirty="0">
                <a:latin typeface="Arial"/>
                <a:ea typeface="Segoe UI"/>
                <a:cs typeface="Arial"/>
              </a:rPr>
              <a:t>​</a:t>
            </a:r>
            <a:endParaRPr lang="en-US" sz="2000" dirty="0"/>
          </a:p>
          <a:p>
            <a:pPr rtl="0">
              <a:lnSpc>
                <a:spcPct val="150000"/>
              </a:lnSpc>
            </a:pPr>
            <a:r>
              <a:rPr lang="en-GB" sz="2000" dirty="0">
                <a:solidFill>
                  <a:srgbClr val="EBEBEB"/>
                </a:solidFill>
                <a:latin typeface="Arial"/>
                <a:ea typeface="Segoe UI"/>
                <a:cs typeface="Arial"/>
              </a:rPr>
              <a:t>LECTURER: JOANNE DAVIES</a:t>
            </a:r>
            <a:r>
              <a:rPr lang="en-US" sz="2000" dirty="0">
                <a:latin typeface="Arial"/>
                <a:ea typeface="Segoe UI"/>
                <a:cs typeface="Arial"/>
              </a:rPr>
              <a:t>​</a:t>
            </a:r>
          </a:p>
          <a:p>
            <a:pPr rtl="0">
              <a:lnSpc>
                <a:spcPct val="150000"/>
              </a:lnSpc>
            </a:pPr>
            <a:r>
              <a:rPr lang="en-GB" sz="2000" dirty="0">
                <a:solidFill>
                  <a:srgbClr val="EBEBEB"/>
                </a:solidFill>
                <a:latin typeface="Arial"/>
                <a:ea typeface="Segoe UI"/>
                <a:cs typeface="Arial"/>
              </a:rPr>
              <a:t>MODULE CODE: BMSW 4002</a:t>
            </a:r>
            <a:r>
              <a:rPr lang="en-US" sz="2000" dirty="0">
                <a:latin typeface="Arial"/>
                <a:ea typeface="Segoe UI"/>
                <a:cs typeface="Arial"/>
              </a:rPr>
              <a:t>​</a:t>
            </a:r>
          </a:p>
          <a:p>
            <a:pPr rtl="0">
              <a:lnSpc>
                <a:spcPct val="150000"/>
              </a:lnSpc>
            </a:pPr>
            <a:r>
              <a:rPr lang="en-GB" sz="2000" dirty="0">
                <a:latin typeface="Arial"/>
                <a:ea typeface="Segoe UI"/>
                <a:cs typeface="Arial"/>
              </a:rPr>
              <a:t>​</a:t>
            </a:r>
          </a:p>
          <a:p>
            <a:pPr>
              <a:lnSpc>
                <a:spcPct val="150000"/>
              </a:lnSpc>
            </a:pPr>
            <a:r>
              <a:rPr lang="en-GB" sz="2000" dirty="0">
                <a:solidFill>
                  <a:srgbClr val="EBEBEB"/>
                </a:solidFill>
                <a:latin typeface="Arial"/>
                <a:ea typeface="Segoe UI"/>
                <a:cs typeface="Arial"/>
              </a:rPr>
              <a:t>MODULE TITLE: EFFECTIVE TEAM WORKING AND COMMUNICATION</a:t>
            </a:r>
          </a:p>
          <a:p>
            <a:pPr>
              <a:lnSpc>
                <a:spcPct val="150000"/>
              </a:lnSpc>
            </a:pPr>
            <a:endParaRPr lang="en-GB" sz="2000">
              <a:solidFill>
                <a:srgbClr val="EBEBEB"/>
              </a:solidFill>
              <a:latin typeface="Arial"/>
              <a:cs typeface="Arial"/>
            </a:endParaRPr>
          </a:p>
          <a:p>
            <a:pPr>
              <a:lnSpc>
                <a:spcPct val="150000"/>
              </a:lnSpc>
            </a:pPr>
            <a:r>
              <a:rPr lang="en-GB" sz="2000" dirty="0">
                <a:solidFill>
                  <a:srgbClr val="EBEBEB"/>
                </a:solidFill>
                <a:latin typeface="Arial"/>
                <a:cs typeface="Arial"/>
              </a:rPr>
              <a:t>ASSIGNMENT TITLE: PRESENTATION – STRATEGIES FOR EFFECTIVE COMMUNICATION IN A BUSINESS SETTING .TASK 1 AND 2 "TEAMWORK EVALUATION"</a:t>
            </a:r>
          </a:p>
        </p:txBody>
      </p:sp>
    </p:spTree>
    <p:extLst>
      <p:ext uri="{BB962C8B-B14F-4D97-AF65-F5344CB8AC3E}">
        <p14:creationId xmlns:p14="http://schemas.microsoft.com/office/powerpoint/2010/main" val="1063877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3200">
                <a:solidFill>
                  <a:srgbClr val="EBEBEB"/>
                </a:solidFill>
              </a:rPr>
              <a:t>INTRODUCTION</a:t>
            </a:r>
          </a:p>
        </p:txBody>
      </p:sp>
      <p:sp>
        <p:nvSpPr>
          <p:cNvPr id="4" name="TextBox 3">
            <a:extLst>
              <a:ext uri="{FF2B5EF4-FFF2-40B4-BE49-F238E27FC236}">
                <a16:creationId xmlns:a16="http://schemas.microsoft.com/office/drawing/2014/main" id="{FB10DB62-9B3A-34A3-42E4-E1A78A79CA9C}"/>
              </a:ext>
            </a:extLst>
          </p:cNvPr>
          <p:cNvSpPr txBox="1"/>
          <p:nvPr/>
        </p:nvSpPr>
        <p:spPr>
          <a:xfrm>
            <a:off x="4795177" y="623614"/>
            <a:ext cx="7105899" cy="52783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Communication can be defined as a medium of exchanging information via verbal and non- verbal methods.</a:t>
            </a:r>
            <a:endParaRPr lang="en-US" sz="2400" dirty="0">
              <a:solidFill>
                <a:schemeClr val="tx1">
                  <a:lumMod val="75000"/>
                  <a:lumOff val="25000"/>
                </a:schemeClr>
              </a:solidFill>
              <a:latin typeface="Arial"/>
              <a:cs typeface="Arial"/>
            </a:endParaRPr>
          </a:p>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It is a way People create affinity to chat with each other (Bramhall, 2014).</a:t>
            </a:r>
          </a:p>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This has been the case in Rainbow Children's Hospital, where lack of effective communication has led to poor care given to Patients.</a:t>
            </a:r>
          </a:p>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How can effective communication be restored in the Hospital to ensure positive change in the level of care to Patients?</a:t>
            </a:r>
          </a:p>
          <a:p>
            <a:pPr algn="l"/>
            <a:endParaRPr lang="en-GB" sz="2400">
              <a:latin typeface="Arial"/>
              <a:cs typeface="Arial"/>
            </a:endParaRPr>
          </a:p>
        </p:txBody>
      </p:sp>
      <p:pic>
        <p:nvPicPr>
          <p:cNvPr id="3" name="Picture 4" descr="A picture containing text, sign, sky, outdoor&#10;&#10;Description automatically generated">
            <a:extLst>
              <a:ext uri="{FF2B5EF4-FFF2-40B4-BE49-F238E27FC236}">
                <a16:creationId xmlns:a16="http://schemas.microsoft.com/office/drawing/2014/main" id="{488DE1D6-FAED-C061-D75B-431524E68258}"/>
              </a:ext>
            </a:extLst>
          </p:cNvPr>
          <p:cNvPicPr>
            <a:picLocks noChangeAspect="1"/>
          </p:cNvPicPr>
          <p:nvPr/>
        </p:nvPicPr>
        <p:blipFill rotWithShape="1">
          <a:blip r:embed="rId2"/>
          <a:srcRect t="4903" r="1" b="2797"/>
          <a:stretch/>
        </p:blipFill>
        <p:spPr>
          <a:xfrm>
            <a:off x="959769" y="518374"/>
            <a:ext cx="3383341" cy="2560753"/>
          </a:xfrm>
          <a:prstGeom prst="rect">
            <a:avLst/>
          </a:prstGeom>
        </p:spPr>
      </p:pic>
    </p:spTree>
    <p:extLst>
      <p:ext uri="{BB962C8B-B14F-4D97-AF65-F5344CB8AC3E}">
        <p14:creationId xmlns:p14="http://schemas.microsoft.com/office/powerpoint/2010/main" val="1258422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EED2E2BB-3846-41EB-9F1E-92C33C4A8F4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38" name="Rectangle 37">
              <a:extLst>
                <a:ext uri="{FF2B5EF4-FFF2-40B4-BE49-F238E27FC236}">
                  <a16:creationId xmlns:a16="http://schemas.microsoft.com/office/drawing/2014/main" id="{C73D5773-5AC9-444A-A47A-EB6656ACDC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Freeform 5">
              <a:extLst>
                <a:ext uri="{FF2B5EF4-FFF2-40B4-BE49-F238E27FC236}">
                  <a16:creationId xmlns:a16="http://schemas.microsoft.com/office/drawing/2014/main" id="{81EB4475-C020-4325-AF59-31FCBFB7C54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41" name="Rectangle 40">
            <a:extLst>
              <a:ext uri="{FF2B5EF4-FFF2-40B4-BE49-F238E27FC236}">
                <a16:creationId xmlns:a16="http://schemas.microsoft.com/office/drawing/2014/main" id="{F7689D68-C339-4D5B-9DAA-E13F6BD4D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3" name="Rectangle 42">
            <a:extLst>
              <a:ext uri="{FF2B5EF4-FFF2-40B4-BE49-F238E27FC236}">
                <a16:creationId xmlns:a16="http://schemas.microsoft.com/office/drawing/2014/main" id="{1B9CC3E5-EA42-4393-A2C0-5192B91BD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4" descr="A picture containing text, businesscard&#10;&#10;Description automatically generated">
            <a:extLst>
              <a:ext uri="{FF2B5EF4-FFF2-40B4-BE49-F238E27FC236}">
                <a16:creationId xmlns:a16="http://schemas.microsoft.com/office/drawing/2014/main" id="{664E1487-AEFF-9835-0C2B-CB5A12EA360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61110" y="1042383"/>
            <a:ext cx="4970441" cy="2547636"/>
          </a:xfrm>
          <a:prstGeom prst="roundRect">
            <a:avLst>
              <a:gd name="adj" fmla="val 0"/>
            </a:avLst>
          </a:prstGeom>
          <a:effectLst/>
        </p:spPr>
      </p:pic>
      <p:sp>
        <p:nvSpPr>
          <p:cNvPr id="45" name="Rectangle 44">
            <a:extLst>
              <a:ext uri="{FF2B5EF4-FFF2-40B4-BE49-F238E27FC236}">
                <a16:creationId xmlns:a16="http://schemas.microsoft.com/office/drawing/2014/main" id="{FB8DBC8E-FBA7-466C-8D97-75B15FBE9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7" name="Picture 8" descr="Diagram&#10;&#10;Description automatically generated">
            <a:extLst>
              <a:ext uri="{FF2B5EF4-FFF2-40B4-BE49-F238E27FC236}">
                <a16:creationId xmlns:a16="http://schemas.microsoft.com/office/drawing/2014/main" id="{EE61E9F1-081A-012E-C111-2C1EDB0610CB}"/>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172946" y="803627"/>
            <a:ext cx="5370123" cy="2779038"/>
          </a:xfrm>
          <a:prstGeom prst="roundRect">
            <a:avLst>
              <a:gd name="adj" fmla="val 0"/>
            </a:avLst>
          </a:prstGeom>
          <a:effectLst/>
        </p:spPr>
      </p:pic>
      <p:sp>
        <p:nvSpPr>
          <p:cNvPr id="47" name="Freeform: Shape 46">
            <a:extLst>
              <a:ext uri="{FF2B5EF4-FFF2-40B4-BE49-F238E27FC236}">
                <a16:creationId xmlns:a16="http://schemas.microsoft.com/office/drawing/2014/main" id="{E6FFF64E-1FE4-4AE0-9D62-567AA183C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133850"/>
            <a:ext cx="11277600" cy="2250018"/>
          </a:xfrm>
          <a:custGeom>
            <a:avLst/>
            <a:gdLst>
              <a:gd name="connsiteX0" fmla="*/ 5264150 w 11277600"/>
              <a:gd name="connsiteY0" fmla="*/ 0 h 2250018"/>
              <a:gd name="connsiteX1" fmla="*/ 5499100 w 11277600"/>
              <a:gd name="connsiteY1" fmla="*/ 1588 h 2250018"/>
              <a:gd name="connsiteX2" fmla="*/ 5730875 w 11277600"/>
              <a:gd name="connsiteY2" fmla="*/ 1588 h 2250018"/>
              <a:gd name="connsiteX3" fmla="*/ 5961063 w 11277600"/>
              <a:gd name="connsiteY3" fmla="*/ 4763 h 2250018"/>
              <a:gd name="connsiteX4" fmla="*/ 6186488 w 11277600"/>
              <a:gd name="connsiteY4" fmla="*/ 9525 h 2250018"/>
              <a:gd name="connsiteX5" fmla="*/ 6410325 w 11277600"/>
              <a:gd name="connsiteY5" fmla="*/ 14288 h 2250018"/>
              <a:gd name="connsiteX6" fmla="*/ 6629400 w 11277600"/>
              <a:gd name="connsiteY6" fmla="*/ 19050 h 2250018"/>
              <a:gd name="connsiteX7" fmla="*/ 6846888 w 11277600"/>
              <a:gd name="connsiteY7" fmla="*/ 26988 h 2250018"/>
              <a:gd name="connsiteX8" fmla="*/ 7061200 w 11277600"/>
              <a:gd name="connsiteY8" fmla="*/ 34925 h 2250018"/>
              <a:gd name="connsiteX9" fmla="*/ 7270750 w 11277600"/>
              <a:gd name="connsiteY9" fmla="*/ 42863 h 2250018"/>
              <a:gd name="connsiteX10" fmla="*/ 7680325 w 11277600"/>
              <a:gd name="connsiteY10" fmla="*/ 63500 h 2250018"/>
              <a:gd name="connsiteX11" fmla="*/ 8072438 w 11277600"/>
              <a:gd name="connsiteY11" fmla="*/ 85725 h 2250018"/>
              <a:gd name="connsiteX12" fmla="*/ 8448675 w 11277600"/>
              <a:gd name="connsiteY12" fmla="*/ 109538 h 2250018"/>
              <a:gd name="connsiteX13" fmla="*/ 8805862 w 11277600"/>
              <a:gd name="connsiteY13" fmla="*/ 134938 h 2250018"/>
              <a:gd name="connsiteX14" fmla="*/ 9145588 w 11277600"/>
              <a:gd name="connsiteY14" fmla="*/ 161925 h 2250018"/>
              <a:gd name="connsiteX15" fmla="*/ 9461500 w 11277600"/>
              <a:gd name="connsiteY15" fmla="*/ 190500 h 2250018"/>
              <a:gd name="connsiteX16" fmla="*/ 9758362 w 11277600"/>
              <a:gd name="connsiteY16" fmla="*/ 219075 h 2250018"/>
              <a:gd name="connsiteX17" fmla="*/ 10031412 w 11277600"/>
              <a:gd name="connsiteY17" fmla="*/ 247650 h 2250018"/>
              <a:gd name="connsiteX18" fmla="*/ 10282238 w 11277600"/>
              <a:gd name="connsiteY18" fmla="*/ 274638 h 2250018"/>
              <a:gd name="connsiteX19" fmla="*/ 10504488 w 11277600"/>
              <a:gd name="connsiteY19" fmla="*/ 300038 h 2250018"/>
              <a:gd name="connsiteX20" fmla="*/ 10704512 w 11277600"/>
              <a:gd name="connsiteY20" fmla="*/ 323850 h 2250018"/>
              <a:gd name="connsiteX21" fmla="*/ 10874375 w 11277600"/>
              <a:gd name="connsiteY21" fmla="*/ 344488 h 2250018"/>
              <a:gd name="connsiteX22" fmla="*/ 11015662 w 11277600"/>
              <a:gd name="connsiteY22" fmla="*/ 363538 h 2250018"/>
              <a:gd name="connsiteX23" fmla="*/ 11210925 w 11277600"/>
              <a:gd name="connsiteY23" fmla="*/ 390525 h 2250018"/>
              <a:gd name="connsiteX24" fmla="*/ 11277600 w 11277600"/>
              <a:gd name="connsiteY24" fmla="*/ 400050 h 2250018"/>
              <a:gd name="connsiteX25" fmla="*/ 11277600 w 11277600"/>
              <a:gd name="connsiteY25" fmla="*/ 2250018 h 2250018"/>
              <a:gd name="connsiteX26" fmla="*/ 0 w 11277600"/>
              <a:gd name="connsiteY26" fmla="*/ 2250018 h 2250018"/>
              <a:gd name="connsiteX27" fmla="*/ 0 w 11277600"/>
              <a:gd name="connsiteY27" fmla="*/ 398463 h 2250018"/>
              <a:gd name="connsiteX28" fmla="*/ 255588 w 11277600"/>
              <a:gd name="connsiteY28" fmla="*/ 358775 h 2250018"/>
              <a:gd name="connsiteX29" fmla="*/ 511175 w 11277600"/>
              <a:gd name="connsiteY29" fmla="*/ 320675 h 2250018"/>
              <a:gd name="connsiteX30" fmla="*/ 766762 w 11277600"/>
              <a:gd name="connsiteY30" fmla="*/ 284163 h 2250018"/>
              <a:gd name="connsiteX31" fmla="*/ 1023938 w 11277600"/>
              <a:gd name="connsiteY31" fmla="*/ 252413 h 2250018"/>
              <a:gd name="connsiteX32" fmla="*/ 1279525 w 11277600"/>
              <a:gd name="connsiteY32" fmla="*/ 220663 h 2250018"/>
              <a:gd name="connsiteX33" fmla="*/ 1536700 w 11277600"/>
              <a:gd name="connsiteY33" fmla="*/ 190500 h 2250018"/>
              <a:gd name="connsiteX34" fmla="*/ 1790700 w 11277600"/>
              <a:gd name="connsiteY34" fmla="*/ 165100 h 2250018"/>
              <a:gd name="connsiteX35" fmla="*/ 2047875 w 11277600"/>
              <a:gd name="connsiteY35" fmla="*/ 141288 h 2250018"/>
              <a:gd name="connsiteX36" fmla="*/ 2303462 w 11277600"/>
              <a:gd name="connsiteY36" fmla="*/ 119063 h 2250018"/>
              <a:gd name="connsiteX37" fmla="*/ 2555875 w 11277600"/>
              <a:gd name="connsiteY37" fmla="*/ 100013 h 2250018"/>
              <a:gd name="connsiteX38" fmla="*/ 2809875 w 11277600"/>
              <a:gd name="connsiteY38" fmla="*/ 80963 h 2250018"/>
              <a:gd name="connsiteX39" fmla="*/ 3062288 w 11277600"/>
              <a:gd name="connsiteY39" fmla="*/ 65088 h 2250018"/>
              <a:gd name="connsiteX40" fmla="*/ 3313113 w 11277600"/>
              <a:gd name="connsiteY40" fmla="*/ 52388 h 2250018"/>
              <a:gd name="connsiteX41" fmla="*/ 3563938 w 11277600"/>
              <a:gd name="connsiteY41" fmla="*/ 39688 h 2250018"/>
              <a:gd name="connsiteX42" fmla="*/ 3811588 w 11277600"/>
              <a:gd name="connsiteY42" fmla="*/ 28575 h 2250018"/>
              <a:gd name="connsiteX43" fmla="*/ 4057650 w 11277600"/>
              <a:gd name="connsiteY43" fmla="*/ 20638 h 2250018"/>
              <a:gd name="connsiteX44" fmla="*/ 4303713 w 11277600"/>
              <a:gd name="connsiteY44" fmla="*/ 14288 h 2250018"/>
              <a:gd name="connsiteX45" fmla="*/ 4546600 w 11277600"/>
              <a:gd name="connsiteY45" fmla="*/ 7938 h 2250018"/>
              <a:gd name="connsiteX46" fmla="*/ 4787900 w 11277600"/>
              <a:gd name="connsiteY46" fmla="*/ 4763 h 2250018"/>
              <a:gd name="connsiteX47" fmla="*/ 5027613 w 11277600"/>
              <a:gd name="connsiteY47" fmla="*/ 1588 h 225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1277600" h="2250018">
                <a:moveTo>
                  <a:pt x="5264150" y="0"/>
                </a:moveTo>
                <a:lnTo>
                  <a:pt x="5499100" y="1588"/>
                </a:lnTo>
                <a:lnTo>
                  <a:pt x="5730875" y="1588"/>
                </a:lnTo>
                <a:lnTo>
                  <a:pt x="5961063" y="4763"/>
                </a:lnTo>
                <a:lnTo>
                  <a:pt x="6186488" y="9525"/>
                </a:lnTo>
                <a:lnTo>
                  <a:pt x="6410325" y="14288"/>
                </a:lnTo>
                <a:lnTo>
                  <a:pt x="6629400" y="19050"/>
                </a:lnTo>
                <a:lnTo>
                  <a:pt x="6846888" y="26988"/>
                </a:lnTo>
                <a:lnTo>
                  <a:pt x="7061200" y="34925"/>
                </a:lnTo>
                <a:lnTo>
                  <a:pt x="7270750" y="42863"/>
                </a:lnTo>
                <a:lnTo>
                  <a:pt x="7680325" y="63500"/>
                </a:lnTo>
                <a:lnTo>
                  <a:pt x="8072438" y="85725"/>
                </a:lnTo>
                <a:lnTo>
                  <a:pt x="8448675" y="109538"/>
                </a:lnTo>
                <a:lnTo>
                  <a:pt x="8805862" y="134938"/>
                </a:lnTo>
                <a:lnTo>
                  <a:pt x="9145588" y="161925"/>
                </a:lnTo>
                <a:lnTo>
                  <a:pt x="9461500" y="190500"/>
                </a:lnTo>
                <a:lnTo>
                  <a:pt x="9758362" y="219075"/>
                </a:lnTo>
                <a:lnTo>
                  <a:pt x="10031412" y="247650"/>
                </a:lnTo>
                <a:lnTo>
                  <a:pt x="10282238" y="274638"/>
                </a:lnTo>
                <a:lnTo>
                  <a:pt x="10504488" y="300038"/>
                </a:lnTo>
                <a:lnTo>
                  <a:pt x="10704512" y="323850"/>
                </a:lnTo>
                <a:lnTo>
                  <a:pt x="10874375" y="344488"/>
                </a:lnTo>
                <a:lnTo>
                  <a:pt x="11015662" y="363538"/>
                </a:lnTo>
                <a:lnTo>
                  <a:pt x="11210925" y="390525"/>
                </a:lnTo>
                <a:lnTo>
                  <a:pt x="11277600" y="400050"/>
                </a:lnTo>
                <a:lnTo>
                  <a:pt x="11277600" y="2250018"/>
                </a:lnTo>
                <a:lnTo>
                  <a:pt x="0" y="2250018"/>
                </a:lnTo>
                <a:lnTo>
                  <a:pt x="0" y="398463"/>
                </a:lnTo>
                <a:lnTo>
                  <a:pt x="255588" y="358775"/>
                </a:lnTo>
                <a:lnTo>
                  <a:pt x="511175" y="320675"/>
                </a:lnTo>
                <a:lnTo>
                  <a:pt x="766762" y="284163"/>
                </a:lnTo>
                <a:lnTo>
                  <a:pt x="1023938" y="252413"/>
                </a:lnTo>
                <a:lnTo>
                  <a:pt x="1279525" y="220663"/>
                </a:lnTo>
                <a:lnTo>
                  <a:pt x="1536700" y="190500"/>
                </a:lnTo>
                <a:lnTo>
                  <a:pt x="1790700" y="165100"/>
                </a:lnTo>
                <a:lnTo>
                  <a:pt x="2047875" y="141288"/>
                </a:lnTo>
                <a:lnTo>
                  <a:pt x="2303462" y="119063"/>
                </a:lnTo>
                <a:lnTo>
                  <a:pt x="2555875" y="100013"/>
                </a:lnTo>
                <a:lnTo>
                  <a:pt x="2809875" y="80963"/>
                </a:lnTo>
                <a:lnTo>
                  <a:pt x="3062288" y="65088"/>
                </a:lnTo>
                <a:lnTo>
                  <a:pt x="3313113" y="52388"/>
                </a:lnTo>
                <a:lnTo>
                  <a:pt x="3563938" y="39688"/>
                </a:lnTo>
                <a:lnTo>
                  <a:pt x="3811588" y="28575"/>
                </a:lnTo>
                <a:lnTo>
                  <a:pt x="4057650" y="20638"/>
                </a:lnTo>
                <a:lnTo>
                  <a:pt x="4303713" y="14288"/>
                </a:lnTo>
                <a:lnTo>
                  <a:pt x="4546600" y="7938"/>
                </a:lnTo>
                <a:lnTo>
                  <a:pt x="4787900" y="4763"/>
                </a:lnTo>
                <a:lnTo>
                  <a:pt x="5027613" y="1588"/>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49" name="Freeform 5">
            <a:extLst>
              <a:ext uri="{FF2B5EF4-FFF2-40B4-BE49-F238E27FC236}">
                <a16:creationId xmlns:a16="http://schemas.microsoft.com/office/drawing/2014/main" id="{9C80E52D-DE5C-4267-9C99-8741F2E42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0371525">
            <a:off x="263767" y="411712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4" name="Title 3">
            <a:extLst>
              <a:ext uri="{FF2B5EF4-FFF2-40B4-BE49-F238E27FC236}">
                <a16:creationId xmlns:a16="http://schemas.microsoft.com/office/drawing/2014/main" id="{48A9223A-DA56-4F50-BAE5-CC681016235C}"/>
              </a:ext>
            </a:extLst>
          </p:cNvPr>
          <p:cNvSpPr>
            <a:spLocks noGrp="1"/>
          </p:cNvSpPr>
          <p:nvPr>
            <p:ph type="title"/>
          </p:nvPr>
        </p:nvSpPr>
        <p:spPr>
          <a:xfrm>
            <a:off x="649975" y="4517136"/>
            <a:ext cx="10893095" cy="1174947"/>
          </a:xfrm>
        </p:spPr>
        <p:txBody>
          <a:bodyPr vert="horz" lIns="91440" tIns="45720" rIns="91440" bIns="45720" rtlCol="0" anchor="b">
            <a:normAutofit/>
          </a:bodyPr>
          <a:lstStyle/>
          <a:p>
            <a:pPr>
              <a:lnSpc>
                <a:spcPct val="90000"/>
              </a:lnSpc>
            </a:pPr>
            <a:r>
              <a:rPr lang="en-US" sz="3800" b="0" i="0" kern="1200">
                <a:solidFill>
                  <a:schemeClr val="bg2"/>
                </a:solidFill>
                <a:latin typeface="+mj-lt"/>
                <a:ea typeface="+mj-ea"/>
                <a:cs typeface="+mj-cs"/>
              </a:rPr>
              <a:t>THEORIES  RELATING TO MODELS OF COMMUNICATION</a:t>
            </a:r>
          </a:p>
        </p:txBody>
      </p:sp>
      <p:sp>
        <p:nvSpPr>
          <p:cNvPr id="2" name="TextBox 1">
            <a:extLst>
              <a:ext uri="{FF2B5EF4-FFF2-40B4-BE49-F238E27FC236}">
                <a16:creationId xmlns:a16="http://schemas.microsoft.com/office/drawing/2014/main" id="{F6126E84-18AE-6E80-60E9-1747A613B826}"/>
              </a:ext>
            </a:extLst>
          </p:cNvPr>
          <p:cNvSpPr txBox="1"/>
          <p:nvPr/>
        </p:nvSpPr>
        <p:spPr>
          <a:xfrm>
            <a:off x="5058251" y="594021"/>
            <a:ext cx="6322921" cy="7187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US" sz="2400" dirty="0">
                <a:solidFill>
                  <a:schemeClr val="tx1">
                    <a:lumMod val="75000"/>
                    <a:lumOff val="25000"/>
                  </a:schemeClr>
                </a:solidFill>
                <a:latin typeface="Arial"/>
                <a:ea typeface="+mn-lt"/>
                <a:cs typeface="+mn-lt"/>
              </a:rPr>
              <a:t>Shannon , and Weaver (1949)</a:t>
            </a:r>
          </a:p>
          <a:p>
            <a:endParaRPr lang="en-GB">
              <a:solidFill>
                <a:srgbClr val="000000"/>
              </a:solidFill>
              <a:latin typeface="Century Gothic" panose="020B0502020202020204"/>
              <a:ea typeface="+mn-lt"/>
              <a:cs typeface="+mn-lt"/>
            </a:endParaRPr>
          </a:p>
        </p:txBody>
      </p:sp>
      <p:sp>
        <p:nvSpPr>
          <p:cNvPr id="5" name="TextBox 4">
            <a:extLst>
              <a:ext uri="{FF2B5EF4-FFF2-40B4-BE49-F238E27FC236}">
                <a16:creationId xmlns:a16="http://schemas.microsoft.com/office/drawing/2014/main" id="{9CE9FB73-4D05-46C2-1648-302B973D1972}"/>
              </a:ext>
            </a:extLst>
          </p:cNvPr>
          <p:cNvSpPr txBox="1"/>
          <p:nvPr/>
        </p:nvSpPr>
        <p:spPr>
          <a:xfrm>
            <a:off x="3115480" y="3389964"/>
            <a:ext cx="289374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BY-NC-ND</a:t>
            </a:r>
            <a:r>
              <a:rPr lang="en-US" sz="700">
                <a:solidFill>
                  <a:srgbClr val="FFFFFF"/>
                </a:solidFill>
              </a:rPr>
              <a:t>.</a:t>
            </a:r>
          </a:p>
        </p:txBody>
      </p:sp>
      <p:sp>
        <p:nvSpPr>
          <p:cNvPr id="9" name="TextBox 8">
            <a:extLst>
              <a:ext uri="{FF2B5EF4-FFF2-40B4-BE49-F238E27FC236}">
                <a16:creationId xmlns:a16="http://schemas.microsoft.com/office/drawing/2014/main" id="{51364773-4CD5-BD6D-D7E7-5B4AFB4C0587}"/>
              </a:ext>
            </a:extLst>
          </p:cNvPr>
          <p:cNvSpPr txBox="1"/>
          <p:nvPr/>
        </p:nvSpPr>
        <p:spPr>
          <a:xfrm>
            <a:off x="8982753" y="3382610"/>
            <a:ext cx="25603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3257669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0"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2" name="Freeform: Shape 21">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24"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527789" y="1066823"/>
            <a:ext cx="4283363" cy="4660574"/>
          </a:xfrm>
        </p:spPr>
        <p:txBody>
          <a:bodyPr vert="horz" lIns="91440" tIns="45720" rIns="91440" bIns="45720" rtlCol="0" anchor="ctr">
            <a:normAutofit/>
          </a:bodyPr>
          <a:lstStyle/>
          <a:p>
            <a:r>
              <a:rPr lang="en-US" sz="3000" spc="-100">
                <a:solidFill>
                  <a:srgbClr val="EBEBEB"/>
                </a:solidFill>
              </a:rPr>
              <a:t>THE CHANNELS OF COMMUNICATION USED BY THE ORGANISATION AND CHANNELS THAT CAN BE USED TO IMPROVE COMMUNICATION</a:t>
            </a:r>
          </a:p>
        </p:txBody>
      </p:sp>
      <p:sp>
        <p:nvSpPr>
          <p:cNvPr id="7" name="TextBox 6">
            <a:extLst>
              <a:ext uri="{FF2B5EF4-FFF2-40B4-BE49-F238E27FC236}">
                <a16:creationId xmlns:a16="http://schemas.microsoft.com/office/drawing/2014/main" id="{E3248026-3B4B-05FF-44E5-89093F9AAE67}"/>
              </a:ext>
            </a:extLst>
          </p:cNvPr>
          <p:cNvSpPr txBox="1"/>
          <p:nvPr/>
        </p:nvSpPr>
        <p:spPr>
          <a:xfrm>
            <a:off x="4724400" y="320040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TextBox 8">
            <a:extLst>
              <a:ext uri="{FF2B5EF4-FFF2-40B4-BE49-F238E27FC236}">
                <a16:creationId xmlns:a16="http://schemas.microsoft.com/office/drawing/2014/main" id="{FFAA2BCD-B308-CEEC-EF6F-D11B68702790}"/>
              </a:ext>
            </a:extLst>
          </p:cNvPr>
          <p:cNvSpPr txBox="1"/>
          <p:nvPr/>
        </p:nvSpPr>
        <p:spPr>
          <a:xfrm>
            <a:off x="4867275" y="3343275"/>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E06C438A-CB8E-A454-CB36-37DEC139FA19}"/>
              </a:ext>
            </a:extLst>
          </p:cNvPr>
          <p:cNvSpPr txBox="1"/>
          <p:nvPr/>
        </p:nvSpPr>
        <p:spPr>
          <a:xfrm>
            <a:off x="5010150" y="348615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12" name="TextBox 11">
            <a:extLst>
              <a:ext uri="{FF2B5EF4-FFF2-40B4-BE49-F238E27FC236}">
                <a16:creationId xmlns:a16="http://schemas.microsoft.com/office/drawing/2014/main" id="{D27BBEAA-FDB3-1736-ACC5-AF9B6E403025}"/>
              </a:ext>
            </a:extLst>
          </p:cNvPr>
          <p:cNvSpPr txBox="1"/>
          <p:nvPr/>
        </p:nvSpPr>
        <p:spPr>
          <a:xfrm>
            <a:off x="4780018" y="100242"/>
            <a:ext cx="7409361" cy="65197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The channels of communication in the O</a:t>
            </a:r>
            <a:r>
              <a:rPr lang="en-GB" dirty="0" err="1">
                <a:solidFill>
                  <a:schemeClr val="tx1">
                    <a:lumMod val="75000"/>
                    <a:lumOff val="25000"/>
                  </a:schemeClr>
                </a:solidFill>
                <a:latin typeface="Arial"/>
                <a:ea typeface="+mn-lt"/>
                <a:cs typeface="+mn-lt"/>
              </a:rPr>
              <a:t>rganisation</a:t>
            </a:r>
            <a:r>
              <a:rPr lang="en-US" dirty="0">
                <a:solidFill>
                  <a:schemeClr val="tx1">
                    <a:lumMod val="75000"/>
                    <a:lumOff val="25000"/>
                  </a:schemeClr>
                </a:solidFill>
                <a:latin typeface="Arial"/>
                <a:ea typeface="+mn-lt"/>
                <a:cs typeface="+mn-lt"/>
              </a:rPr>
              <a:t> is determined based on the structure of an </a:t>
            </a:r>
            <a:r>
              <a:rPr lang="en-US" dirty="0" err="1">
                <a:solidFill>
                  <a:schemeClr val="tx1">
                    <a:lumMod val="75000"/>
                    <a:lumOff val="25000"/>
                  </a:schemeClr>
                </a:solidFill>
                <a:latin typeface="Arial"/>
                <a:ea typeface="+mn-lt"/>
                <a:cs typeface="+mn-lt"/>
              </a:rPr>
              <a:t>Organisation</a:t>
            </a:r>
            <a:r>
              <a:rPr lang="en-US" dirty="0">
                <a:solidFill>
                  <a:schemeClr val="tx1">
                    <a:lumMod val="75000"/>
                    <a:lumOff val="25000"/>
                  </a:schemeClr>
                </a:solidFill>
                <a:latin typeface="Arial"/>
                <a:ea typeface="+mn-lt"/>
                <a:cs typeface="+mn-lt"/>
              </a:rPr>
              <a:t> (Lunenburg, 2010).</a:t>
            </a:r>
            <a:endParaRPr lang="en-US" dirty="0">
              <a:solidFill>
                <a:schemeClr val="tx1">
                  <a:lumMod val="75000"/>
                  <a:lumOff val="25000"/>
                </a:schemeClr>
              </a:solidFill>
              <a:latin typeface="Century Gothic" panose="020B0502020202020204"/>
              <a:ea typeface="+mn-lt"/>
              <a:cs typeface="+mn-lt"/>
            </a:endParaRP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This structure are in three ways, Downward, Upward and Horizontal ( Lunenburg, 2010).</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Channels that can be used to improve communication are numerous .</a:t>
            </a:r>
            <a:endParaRPr lang="en-US" dirty="0">
              <a:solidFill>
                <a:schemeClr val="tx1">
                  <a:lumMod val="75000"/>
                  <a:lumOff val="25000"/>
                </a:schemeClr>
              </a:solidFill>
              <a:latin typeface="Century Gothic" panose="020B0502020202020204"/>
              <a:ea typeface="+mn-lt"/>
              <a:cs typeface="+mn-lt"/>
            </a:endParaRP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Face to face, rate as ( high rich) can meet physically . </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Video conferencing, Telephone conversation.</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E-mails, blogs, memos, written letters (med rich). </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Formal doc , spreadsheet ( low rich) format is often rigid and standardized.</a:t>
            </a:r>
            <a:endParaRPr lang="en-US">
              <a:solidFill>
                <a:schemeClr val="tx1">
                  <a:lumMod val="75000"/>
                  <a:lumOff val="25000"/>
                </a:schemeClr>
              </a:solidFill>
            </a:endParaRPr>
          </a:p>
          <a:p>
            <a:pPr marL="285750" indent="-285750" algn="just">
              <a:spcBef>
                <a:spcPts val="1000"/>
              </a:spcBef>
              <a:buFont typeface="'Wingdings 3',Sans-Serif"/>
              <a:buChar char=""/>
            </a:pPr>
            <a:endParaRPr lang="en-US" dirty="0">
              <a:latin typeface="Arial"/>
              <a:ea typeface="+mn-lt"/>
              <a:cs typeface="+mn-lt"/>
            </a:endParaRPr>
          </a:p>
          <a:p>
            <a:pPr marL="342900" indent="-342900">
              <a:spcBef>
                <a:spcPts val="1000"/>
              </a:spcBef>
              <a:buFont typeface="'Wingdings 3',Sans-Serif"/>
              <a:buChar char=""/>
            </a:pPr>
            <a:endParaRPr lang="en-US">
              <a:ea typeface="+mn-lt"/>
              <a:cs typeface="+mn-lt"/>
            </a:endParaRPr>
          </a:p>
          <a:p>
            <a:pPr algn="l"/>
            <a:endParaRPr lang="en-GB"/>
          </a:p>
        </p:txBody>
      </p:sp>
    </p:spTree>
    <p:extLst>
      <p:ext uri="{BB962C8B-B14F-4D97-AF65-F5344CB8AC3E}">
        <p14:creationId xmlns:p14="http://schemas.microsoft.com/office/powerpoint/2010/main" val="711037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8">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0">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6"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Shape 14">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20"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pPr>
              <a:lnSpc>
                <a:spcPct val="90000"/>
              </a:lnSpc>
            </a:pPr>
            <a:r>
              <a:rPr lang="en-US" sz="3200" spc="-100" dirty="0">
                <a:solidFill>
                  <a:srgbClr val="EBEBEB"/>
                </a:solidFill>
              </a:rPr>
              <a:t>THE TYPE OF BARRIERS THAT CAN PREVENT EFFECTIVE COMMUNICATION BETWEEN THE ORGANISATION AND THEIR EXTERNAL STAKEHOLDERS</a:t>
            </a:r>
          </a:p>
        </p:txBody>
      </p:sp>
      <p:sp>
        <p:nvSpPr>
          <p:cNvPr id="4" name="TextBox 3">
            <a:extLst>
              <a:ext uri="{FF2B5EF4-FFF2-40B4-BE49-F238E27FC236}">
                <a16:creationId xmlns:a16="http://schemas.microsoft.com/office/drawing/2014/main" id="{98BB4E8D-4339-CFA4-7EC5-9A06B45A76C7}"/>
              </a:ext>
            </a:extLst>
          </p:cNvPr>
          <p:cNvSpPr txBox="1"/>
          <p:nvPr/>
        </p:nvSpPr>
        <p:spPr>
          <a:xfrm>
            <a:off x="4833717" y="1982550"/>
            <a:ext cx="7265448" cy="487592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285750" indent="-285750" algn="just" defTabSz="457200">
              <a:lnSpc>
                <a:spcPct val="150000"/>
              </a:lnSpc>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Barriers can be defined as anything that hinder an effective communication (Timothy, 1995).</a:t>
            </a:r>
            <a:endParaRPr lang="en-US" dirty="0">
              <a:solidFill>
                <a:schemeClr val="tx1">
                  <a:lumMod val="75000"/>
                  <a:lumOff val="25000"/>
                </a:schemeClr>
              </a:solidFill>
            </a:endParaRP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Types of barriers includes external and internal noise.</a:t>
            </a: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Language, culture, Information overload Emotion.</a:t>
            </a: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Knowledge about the subject that will be communicated (Hogan,(2003).</a:t>
            </a: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Filtering, defensiveness, national culture,</a:t>
            </a:r>
            <a:r>
              <a:rPr lang="en-GB" sz="2000" dirty="0">
                <a:solidFill>
                  <a:schemeClr val="tx1">
                    <a:lumMod val="75000"/>
                    <a:lumOff val="25000"/>
                  </a:schemeClr>
                </a:solidFill>
              </a:rPr>
              <a:t> </a:t>
            </a:r>
            <a:r>
              <a:rPr lang="en-GB" sz="2400" dirty="0">
                <a:solidFill>
                  <a:schemeClr val="tx1">
                    <a:lumMod val="75000"/>
                    <a:lumOff val="25000"/>
                  </a:schemeClr>
                </a:solidFill>
                <a:latin typeface="Arial"/>
                <a:cs typeface="Arial"/>
              </a:rPr>
              <a:t>Insufficient attention.</a:t>
            </a:r>
          </a:p>
          <a:p>
            <a:pPr defTabSz="457200">
              <a:spcBef>
                <a:spcPts val="1000"/>
              </a:spcBef>
              <a:buClr>
                <a:schemeClr val="accent1"/>
              </a:buClr>
              <a:buSzPct val="80000"/>
              <a:buFont typeface="Wingdings 3" charset="2"/>
              <a:buChar char=""/>
            </a:pPr>
            <a:endParaRPr lang="en-GB" sz="2000">
              <a:solidFill>
                <a:schemeClr val="tx1">
                  <a:lumMod val="75000"/>
                  <a:lumOff val="25000"/>
                </a:schemeClr>
              </a:solidFill>
            </a:endParaRPr>
          </a:p>
        </p:txBody>
      </p:sp>
      <p:pic>
        <p:nvPicPr>
          <p:cNvPr id="47" name="Picture 47" descr="Diagram&#10;&#10;Description automatically generated">
            <a:extLst>
              <a:ext uri="{FF2B5EF4-FFF2-40B4-BE49-F238E27FC236}">
                <a16:creationId xmlns:a16="http://schemas.microsoft.com/office/drawing/2014/main" id="{ABB96AEE-E755-5809-173C-3429D6B10468}"/>
              </a:ext>
            </a:extLst>
          </p:cNvPr>
          <p:cNvPicPr>
            <a:picLocks noChangeAspect="1"/>
          </p:cNvPicPr>
          <p:nvPr/>
        </p:nvPicPr>
        <p:blipFill>
          <a:blip r:embed="rId2"/>
          <a:stretch>
            <a:fillRect/>
          </a:stretch>
        </p:blipFill>
        <p:spPr>
          <a:xfrm>
            <a:off x="7730264" y="99239"/>
            <a:ext cx="4352498" cy="1872536"/>
          </a:xfrm>
          <a:prstGeom prst="rect">
            <a:avLst/>
          </a:prstGeom>
        </p:spPr>
      </p:pic>
    </p:spTree>
    <p:extLst>
      <p:ext uri="{BB962C8B-B14F-4D97-AF65-F5344CB8AC3E}">
        <p14:creationId xmlns:p14="http://schemas.microsoft.com/office/powerpoint/2010/main" val="4219003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2700" spc="-100">
                <a:solidFill>
                  <a:srgbClr val="EBEBEB"/>
                </a:solidFill>
              </a:rPr>
              <a:t>THE IMPACT OF EFFECTIVE COMMUNICATION ON THE STAFF AND PATIENTS</a:t>
            </a:r>
            <a:br>
              <a:rPr lang="en-US" sz="2700" spc="-100">
                <a:solidFill>
                  <a:srgbClr val="EBEBEB"/>
                </a:solidFill>
              </a:rPr>
            </a:br>
            <a:br>
              <a:rPr lang="en-US" sz="2700" spc="-100">
                <a:solidFill>
                  <a:srgbClr val="EBEBEB"/>
                </a:solidFill>
              </a:rPr>
            </a:br>
            <a:br>
              <a:rPr lang="en-US" sz="2700" spc="-100">
                <a:solidFill>
                  <a:srgbClr val="EBEBEB"/>
                </a:solidFill>
              </a:rPr>
            </a:br>
            <a:endParaRPr lang="en-US" sz="2700" spc="-100">
              <a:solidFill>
                <a:srgbClr val="EBEBEB"/>
              </a:solidFill>
            </a:endParaRPr>
          </a:p>
        </p:txBody>
      </p:sp>
      <p:sp>
        <p:nvSpPr>
          <p:cNvPr id="4" name="TextBox 3">
            <a:extLst>
              <a:ext uri="{FF2B5EF4-FFF2-40B4-BE49-F238E27FC236}">
                <a16:creationId xmlns:a16="http://schemas.microsoft.com/office/drawing/2014/main" id="{F6832402-F2B8-8B47-42F7-3A053F498F9A}"/>
              </a:ext>
            </a:extLst>
          </p:cNvPr>
          <p:cNvSpPr txBox="1"/>
          <p:nvPr/>
        </p:nvSpPr>
        <p:spPr>
          <a:xfrm>
            <a:off x="5841507" y="1935332"/>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6" name="TextBox 5">
            <a:extLst>
              <a:ext uri="{FF2B5EF4-FFF2-40B4-BE49-F238E27FC236}">
                <a16:creationId xmlns:a16="http://schemas.microsoft.com/office/drawing/2014/main" id="{FAC1129B-D286-850B-1F8F-6557F8EE49E0}"/>
              </a:ext>
            </a:extLst>
          </p:cNvPr>
          <p:cNvSpPr txBox="1"/>
          <p:nvPr/>
        </p:nvSpPr>
        <p:spPr>
          <a:xfrm>
            <a:off x="4958812" y="158411"/>
            <a:ext cx="7129418" cy="80008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spcBef>
                <a:spcPts val="1000"/>
              </a:spcBef>
            </a:pPr>
            <a:r>
              <a:rPr lang="en-US" sz="2400" dirty="0">
                <a:solidFill>
                  <a:schemeClr val="tx1">
                    <a:lumMod val="75000"/>
                    <a:lumOff val="25000"/>
                  </a:schemeClr>
                </a:solidFill>
                <a:latin typeface="Arial"/>
                <a:ea typeface="+mn-lt"/>
                <a:cs typeface="+mn-lt"/>
              </a:rPr>
              <a:t>Effective communication between Staff and Patients has many benefits such as -</a:t>
            </a:r>
            <a:endParaRPr lang="en-US" dirty="0">
              <a:solidFill>
                <a:schemeClr val="tx1">
                  <a:lumMod val="75000"/>
                  <a:lumOff val="25000"/>
                </a:schemeClr>
              </a:solidFill>
            </a:endParaRP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Reducing mis-communication thus reducing complaints from Patients and their Parents.</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Reducing stress on Staff and Patients.</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Much improvement in the Patient experience.</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Creates more transparency and openness between Staff and Patients.</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Creates a better working environment for the Staff.</a:t>
            </a:r>
          </a:p>
          <a:p>
            <a:pPr marL="285750" indent="-285750">
              <a:lnSpc>
                <a:spcPct val="150000"/>
              </a:lnSpc>
              <a:spcBef>
                <a:spcPts val="1000"/>
              </a:spcBef>
              <a:buFont typeface="'Wingdings 3',Sans-Serif"/>
              <a:buChar char=""/>
            </a:pPr>
            <a:endParaRPr lang="en-US" sz="2400">
              <a:solidFill>
                <a:srgbClr val="404040"/>
              </a:solidFill>
              <a:latin typeface="Arial"/>
              <a:cs typeface="Arial"/>
            </a:endParaRPr>
          </a:p>
          <a:p>
            <a:pPr marL="285750" indent="-285750">
              <a:lnSpc>
                <a:spcPct val="150000"/>
              </a:lnSpc>
              <a:spcBef>
                <a:spcPts val="1000"/>
              </a:spcBef>
              <a:buFont typeface="'Wingdings 3',Sans-Serif"/>
              <a:buChar char=""/>
            </a:pPr>
            <a:endParaRPr lang="en-US" sz="2400">
              <a:solidFill>
                <a:srgbClr val="404040"/>
              </a:solidFill>
              <a:latin typeface="Arial"/>
              <a:cs typeface="Arial"/>
            </a:endParaRPr>
          </a:p>
          <a:p>
            <a:pPr>
              <a:lnSpc>
                <a:spcPct val="150000"/>
              </a:lnSpc>
            </a:pPr>
            <a:endParaRPr lang="en-GB">
              <a:solidFill>
                <a:srgbClr val="000000"/>
              </a:solidFill>
              <a:latin typeface="Century Gothic" panose="020B0502020202020204"/>
              <a:cs typeface="Arial"/>
            </a:endParaRPr>
          </a:p>
        </p:txBody>
      </p:sp>
      <p:sp>
        <p:nvSpPr>
          <p:cNvPr id="3" name="TextBox 2">
            <a:extLst>
              <a:ext uri="{FF2B5EF4-FFF2-40B4-BE49-F238E27FC236}">
                <a16:creationId xmlns:a16="http://schemas.microsoft.com/office/drawing/2014/main" id="{BAD28D24-9457-9D4E-B993-69B7A6A8517A}"/>
              </a:ext>
            </a:extLst>
          </p:cNvPr>
          <p:cNvSpPr txBox="1"/>
          <p:nvPr/>
        </p:nvSpPr>
        <p:spPr>
          <a:xfrm>
            <a:off x="4724400" y="320039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837855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12">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6">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9"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3200" spc="-100">
                <a:solidFill>
                  <a:srgbClr val="EBEBEB"/>
                </a:solidFill>
              </a:rPr>
              <a:t>CONCLUSION</a:t>
            </a:r>
            <a:br>
              <a:rPr lang="en-US" sz="3200" spc="-100">
                <a:solidFill>
                  <a:srgbClr val="EBEBEB"/>
                </a:solidFill>
              </a:rPr>
            </a:br>
            <a:br>
              <a:rPr lang="en-US" sz="3200" spc="-100">
                <a:solidFill>
                  <a:srgbClr val="EBEBEB"/>
                </a:solidFill>
              </a:rPr>
            </a:br>
            <a:br>
              <a:rPr lang="en-US" sz="3200" spc="-100">
                <a:solidFill>
                  <a:srgbClr val="EBEBEB"/>
                </a:solidFill>
              </a:rPr>
            </a:br>
            <a:br>
              <a:rPr lang="en-US" sz="3200" spc="-100">
                <a:solidFill>
                  <a:srgbClr val="EBEBEB"/>
                </a:solidFill>
              </a:rPr>
            </a:br>
            <a:endParaRPr lang="en-US" sz="3200" spc="-100">
              <a:solidFill>
                <a:srgbClr val="EBEBEB"/>
              </a:solidFill>
            </a:endParaRPr>
          </a:p>
        </p:txBody>
      </p:sp>
      <p:sp>
        <p:nvSpPr>
          <p:cNvPr id="6" name="TextBox 5">
            <a:extLst>
              <a:ext uri="{FF2B5EF4-FFF2-40B4-BE49-F238E27FC236}">
                <a16:creationId xmlns:a16="http://schemas.microsoft.com/office/drawing/2014/main" id="{A09AD936-A2BE-583E-E968-722B5E1AB7D4}"/>
              </a:ext>
            </a:extLst>
          </p:cNvPr>
          <p:cNvSpPr txBox="1"/>
          <p:nvPr/>
        </p:nvSpPr>
        <p:spPr>
          <a:xfrm>
            <a:off x="5012924" y="4746594"/>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TextBox 8">
            <a:extLst>
              <a:ext uri="{FF2B5EF4-FFF2-40B4-BE49-F238E27FC236}">
                <a16:creationId xmlns:a16="http://schemas.microsoft.com/office/drawing/2014/main" id="{C75FB9E9-475A-1D3B-D572-C9BC46032049}"/>
              </a:ext>
            </a:extLst>
          </p:cNvPr>
          <p:cNvSpPr txBox="1"/>
          <p:nvPr/>
        </p:nvSpPr>
        <p:spPr>
          <a:xfrm>
            <a:off x="4783136" y="495023"/>
            <a:ext cx="7416838" cy="56477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It has been ascertained in this presentation that  communication is very essential in an </a:t>
            </a:r>
            <a:r>
              <a:rPr lang="en-US" sz="2400" dirty="0" err="1">
                <a:solidFill>
                  <a:schemeClr val="tx1">
                    <a:lumMod val="75000"/>
                    <a:lumOff val="25000"/>
                  </a:schemeClr>
                </a:solidFill>
                <a:latin typeface="Arial"/>
                <a:ea typeface="+mn-lt"/>
                <a:cs typeface="+mn-lt"/>
              </a:rPr>
              <a:t>Organisation</a:t>
            </a:r>
            <a:r>
              <a:rPr lang="en-US" sz="2400" dirty="0">
                <a:solidFill>
                  <a:schemeClr val="tx1">
                    <a:lumMod val="75000"/>
                    <a:lumOff val="25000"/>
                  </a:schemeClr>
                </a:solidFill>
                <a:latin typeface="Arial"/>
                <a:ea typeface="+mn-lt"/>
                <a:cs typeface="+mn-lt"/>
              </a:rPr>
              <a:t>.</a:t>
            </a:r>
            <a:endParaRPr lang="en-US" sz="2400" dirty="0" err="1">
              <a:solidFill>
                <a:schemeClr val="tx1">
                  <a:lumMod val="75000"/>
                  <a:lumOff val="25000"/>
                </a:schemeClr>
              </a:solidFill>
              <a:latin typeface="Arial"/>
            </a:endParaRPr>
          </a:p>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Effective Communication in an </a:t>
            </a:r>
            <a:r>
              <a:rPr lang="en-US" sz="2400" dirty="0" err="1">
                <a:solidFill>
                  <a:schemeClr val="tx1">
                    <a:lumMod val="75000"/>
                    <a:lumOff val="25000"/>
                  </a:schemeClr>
                </a:solidFill>
                <a:latin typeface="Arial"/>
                <a:ea typeface="+mn-lt"/>
                <a:cs typeface="+mn-lt"/>
              </a:rPr>
              <a:t>Organisation</a:t>
            </a:r>
            <a:r>
              <a:rPr lang="en-US" sz="2400" dirty="0">
                <a:solidFill>
                  <a:schemeClr val="tx1">
                    <a:lumMod val="75000"/>
                    <a:lumOff val="25000"/>
                  </a:schemeClr>
                </a:solidFill>
                <a:latin typeface="Arial"/>
                <a:ea typeface="+mn-lt"/>
                <a:cs typeface="+mn-lt"/>
              </a:rPr>
              <a:t> is bound to lead to higher goal achievement and productivity.</a:t>
            </a:r>
          </a:p>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It is recommended to the Management of The Rainbow Children's Hospital to </a:t>
            </a:r>
            <a:r>
              <a:rPr lang="en-US" sz="2400" dirty="0" err="1">
                <a:solidFill>
                  <a:schemeClr val="tx1">
                    <a:lumMod val="75000"/>
                    <a:lumOff val="25000"/>
                  </a:schemeClr>
                </a:solidFill>
                <a:latin typeface="Arial"/>
                <a:ea typeface="+mn-lt"/>
                <a:cs typeface="+mn-lt"/>
              </a:rPr>
              <a:t>utilise</a:t>
            </a:r>
            <a:r>
              <a:rPr lang="en-US" sz="2400" dirty="0">
                <a:solidFill>
                  <a:schemeClr val="tx1">
                    <a:lumMod val="75000"/>
                    <a:lumOff val="25000"/>
                  </a:schemeClr>
                </a:solidFill>
                <a:latin typeface="Arial"/>
                <a:ea typeface="+mn-lt"/>
                <a:cs typeface="+mn-lt"/>
              </a:rPr>
              <a:t> Schramm's model of communication (Schramm, 1949) in order to improve communications between the Staff, Patients and their Parents.</a:t>
            </a:r>
          </a:p>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This method of communication is the best one due to its facility of feedback which other methods of communication do not have. </a:t>
            </a:r>
          </a:p>
        </p:txBody>
      </p:sp>
    </p:spTree>
    <p:extLst>
      <p:ext uri="{BB962C8B-B14F-4D97-AF65-F5344CB8AC3E}">
        <p14:creationId xmlns:p14="http://schemas.microsoft.com/office/powerpoint/2010/main" val="3703525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93E10248-AF0E-477D-B4D2-47C02CE4E3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8" name="Rectangle 7">
              <a:extLst>
                <a:ext uri="{FF2B5EF4-FFF2-40B4-BE49-F238E27FC236}">
                  <a16:creationId xmlns:a16="http://schemas.microsoft.com/office/drawing/2014/main" id="{533010C2-2DA5-460F-A40C-5317F567A0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 name="Freeform 5">
              <a:extLst>
                <a:ext uri="{FF2B5EF4-FFF2-40B4-BE49-F238E27FC236}">
                  <a16:creationId xmlns:a16="http://schemas.microsoft.com/office/drawing/2014/main" id="{17CB0634-F963-4EC9-A6F6-8EA46BD1F1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6" name="Rectangle 10">
            <a:extLst>
              <a:ext uri="{FF2B5EF4-FFF2-40B4-BE49-F238E27FC236}">
                <a16:creationId xmlns:a16="http://schemas.microsoft.com/office/drawing/2014/main" id="{73C0A186-7444-4460-9C37-532E7671E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10" name="Rectangle 12">
            <a:extLst>
              <a:ext uri="{FF2B5EF4-FFF2-40B4-BE49-F238E27FC236}">
                <a16:creationId xmlns:a16="http://schemas.microsoft.com/office/drawing/2014/main" id="{02E8BD2A-4014-4DC6-A228-4ECE6A0AA6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4">
            <a:extLst>
              <a:ext uri="{FF2B5EF4-FFF2-40B4-BE49-F238E27FC236}">
                <a16:creationId xmlns:a16="http://schemas.microsoft.com/office/drawing/2014/main" id="{3896CA42-3323-41E5-B809-CD790B2AA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a:extLst>
              <a:ext uri="{FF2B5EF4-FFF2-40B4-BE49-F238E27FC236}">
                <a16:creationId xmlns:a16="http://schemas.microsoft.com/office/drawing/2014/main" id="{EA2FE539-0B6F-4FAE-A391-B46476F46C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19" name="Freeform: Shape 18">
            <a:extLst>
              <a:ext uri="{FF2B5EF4-FFF2-40B4-BE49-F238E27FC236}">
                <a16:creationId xmlns:a16="http://schemas.microsoft.com/office/drawing/2014/main" id="{BD5A14FB-50A2-4964-8B07-EE40D1CE0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21" name="Freeform 5">
            <a:extLst>
              <a:ext uri="{FF2B5EF4-FFF2-40B4-BE49-F238E27FC236}">
                <a16:creationId xmlns:a16="http://schemas.microsoft.com/office/drawing/2014/main" id="{FD63331C-DD2E-43D8-9511-B44EC057D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517627" y="566118"/>
            <a:ext cx="4310160" cy="5942543"/>
          </a:xfrm>
        </p:spPr>
        <p:txBody>
          <a:bodyPr vert="horz" lIns="91440" tIns="45720" rIns="91440" bIns="45720" rtlCol="0" anchor="ctr">
            <a:normAutofit fontScale="90000"/>
          </a:bodyPr>
          <a:lstStyle/>
          <a:p>
            <a:br>
              <a:rPr lang="en-US" sz="4000" spc="-100">
                <a:solidFill>
                  <a:schemeClr val="tx1"/>
                </a:solidFill>
              </a:rPr>
            </a:br>
            <a:br>
              <a:rPr lang="en-US" sz="4000" spc="-100"/>
            </a:br>
            <a:br>
              <a:rPr lang="en-US" sz="4000" spc="-100"/>
            </a:br>
            <a:br>
              <a:rPr lang="en-US" sz="4000" spc="-100"/>
            </a:br>
            <a:br>
              <a:rPr lang="en-US" sz="4000" spc="-100"/>
            </a:br>
            <a:r>
              <a:rPr lang="en-US" sz="4000" spc="-100">
                <a:solidFill>
                  <a:schemeClr val="tx1"/>
                </a:solidFill>
              </a:rPr>
              <a:t>REFERENCES</a:t>
            </a:r>
            <a:br>
              <a:rPr lang="en-US" sz="4000" spc="-100"/>
            </a:br>
            <a:br>
              <a:rPr lang="en-US" sz="6600" spc="-100"/>
            </a:br>
            <a:br>
              <a:rPr lang="en-US" sz="6600" spc="-100"/>
            </a:br>
            <a:br>
              <a:rPr lang="en-US" sz="6600" spc="-100"/>
            </a:br>
            <a:endParaRPr lang="en-US" sz="6600" spc="-100"/>
          </a:p>
        </p:txBody>
      </p:sp>
      <p:sp>
        <p:nvSpPr>
          <p:cNvPr id="3" name="TextBox 2">
            <a:extLst>
              <a:ext uri="{FF2B5EF4-FFF2-40B4-BE49-F238E27FC236}">
                <a16:creationId xmlns:a16="http://schemas.microsoft.com/office/drawing/2014/main" id="{7DC24C94-53E1-AB3E-64A8-924E078C70DF}"/>
              </a:ext>
            </a:extLst>
          </p:cNvPr>
          <p:cNvSpPr txBox="1"/>
          <p:nvPr/>
        </p:nvSpPr>
        <p:spPr>
          <a:xfrm>
            <a:off x="4909580" y="178909"/>
            <a:ext cx="7285850" cy="92686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GB" sz="2000" dirty="0" err="1">
                <a:solidFill>
                  <a:schemeClr val="bg1"/>
                </a:solidFill>
                <a:latin typeface="Arial"/>
                <a:cs typeface="Arial"/>
              </a:rPr>
              <a:t>Berlo,K</a:t>
            </a:r>
            <a:r>
              <a:rPr lang="en-GB" sz="2000" dirty="0">
                <a:solidFill>
                  <a:schemeClr val="bg1"/>
                </a:solidFill>
                <a:latin typeface="Arial"/>
                <a:cs typeface="Arial"/>
              </a:rPr>
              <a:t>.(1960) </a:t>
            </a:r>
            <a:r>
              <a:rPr lang="en-GB" sz="2000" i="1" dirty="0">
                <a:solidFill>
                  <a:schemeClr val="bg1"/>
                </a:solidFill>
                <a:latin typeface="Arial"/>
                <a:cs typeface="Arial"/>
              </a:rPr>
              <a:t>The Process of Communication: </a:t>
            </a:r>
            <a:r>
              <a:rPr lang="en-GB" sz="2000" dirty="0">
                <a:solidFill>
                  <a:schemeClr val="bg1"/>
                </a:solidFill>
                <a:latin typeface="Arial"/>
                <a:cs typeface="Arial"/>
              </a:rPr>
              <a:t>An Introduction</a:t>
            </a:r>
            <a:endParaRPr lang="en-US">
              <a:solidFill>
                <a:schemeClr val="bg1"/>
              </a:solidFill>
            </a:endParaRPr>
          </a:p>
          <a:p>
            <a:pPr algn="just">
              <a:lnSpc>
                <a:spcPct val="150000"/>
              </a:lnSpc>
            </a:pPr>
            <a:r>
              <a:rPr lang="en-GB" sz="2000" dirty="0">
                <a:solidFill>
                  <a:schemeClr val="bg1"/>
                </a:solidFill>
                <a:latin typeface="Arial"/>
                <a:cs typeface="Arial"/>
              </a:rPr>
              <a:t>   to Theory and Practice. New York: Holt, Rinehart and Winston.</a:t>
            </a:r>
          </a:p>
          <a:p>
            <a:pPr algn="just">
              <a:lnSpc>
                <a:spcPct val="150000"/>
              </a:lnSpc>
            </a:pPr>
            <a:r>
              <a:rPr lang="en-GB" sz="2000" dirty="0">
                <a:solidFill>
                  <a:schemeClr val="bg1"/>
                </a:solidFill>
                <a:latin typeface="Arial"/>
                <a:cs typeface="Arial"/>
              </a:rPr>
              <a:t>Blythe, J,(2010) </a:t>
            </a:r>
            <a:r>
              <a:rPr lang="en-GB" sz="2000" i="1" dirty="0">
                <a:solidFill>
                  <a:schemeClr val="bg1"/>
                </a:solidFill>
                <a:latin typeface="Arial"/>
                <a:cs typeface="Arial"/>
              </a:rPr>
              <a:t>"Trade fairs as Communication:</a:t>
            </a:r>
            <a:r>
              <a:rPr lang="en-GB" sz="2000" dirty="0">
                <a:solidFill>
                  <a:schemeClr val="bg1"/>
                </a:solidFill>
                <a:latin typeface="Arial"/>
                <a:cs typeface="Arial"/>
              </a:rPr>
              <a:t> A New Model".</a:t>
            </a:r>
          </a:p>
          <a:p>
            <a:pPr algn="just">
              <a:lnSpc>
                <a:spcPct val="150000"/>
              </a:lnSpc>
            </a:pPr>
            <a:r>
              <a:rPr lang="en-GB" sz="2000" dirty="0">
                <a:solidFill>
                  <a:schemeClr val="bg1"/>
                </a:solidFill>
                <a:latin typeface="Arial"/>
                <a:cs typeface="Arial"/>
              </a:rPr>
              <a:t>Journal of Business and Industrial Marketing. </a:t>
            </a:r>
          </a:p>
          <a:p>
            <a:pPr algn="just">
              <a:lnSpc>
                <a:spcPct val="150000"/>
              </a:lnSpc>
            </a:pPr>
            <a:r>
              <a:rPr lang="en-GB" sz="2000" dirty="0">
                <a:solidFill>
                  <a:schemeClr val="bg1"/>
                </a:solidFill>
                <a:latin typeface="Arial"/>
                <a:cs typeface="Arial"/>
              </a:rPr>
              <a:t>Bramhall, E.(2014) </a:t>
            </a:r>
            <a:r>
              <a:rPr lang="en-GB" sz="2000" i="1" dirty="0">
                <a:solidFill>
                  <a:schemeClr val="bg1"/>
                </a:solidFill>
                <a:latin typeface="Arial"/>
                <a:cs typeface="Arial"/>
              </a:rPr>
              <a:t>Effective Communication Skill in Nursing</a:t>
            </a:r>
            <a:r>
              <a:rPr lang="en-GB" sz="2000" dirty="0">
                <a:solidFill>
                  <a:schemeClr val="bg1"/>
                </a:solidFill>
                <a:latin typeface="Arial"/>
                <a:cs typeface="Arial"/>
              </a:rPr>
              <a:t> </a:t>
            </a:r>
            <a:r>
              <a:rPr lang="en-GB" sz="2000" i="1" dirty="0">
                <a:solidFill>
                  <a:schemeClr val="bg1"/>
                </a:solidFill>
                <a:latin typeface="Arial"/>
                <a:cs typeface="Arial"/>
              </a:rPr>
              <a:t>Practice</a:t>
            </a:r>
            <a:r>
              <a:rPr lang="en-GB" sz="2000" dirty="0">
                <a:solidFill>
                  <a:schemeClr val="bg1"/>
                </a:solidFill>
                <a:latin typeface="Arial"/>
                <a:cs typeface="Arial"/>
              </a:rPr>
              <a:t>. Journal of Nursing Standard. Vol29,pp.53.</a:t>
            </a:r>
          </a:p>
          <a:p>
            <a:pPr algn="just">
              <a:lnSpc>
                <a:spcPct val="150000"/>
              </a:lnSpc>
            </a:pPr>
            <a:r>
              <a:rPr lang="en-GB" sz="2000" dirty="0">
                <a:solidFill>
                  <a:schemeClr val="bg1"/>
                </a:solidFill>
                <a:latin typeface="Arial"/>
                <a:cs typeface="Arial"/>
              </a:rPr>
              <a:t>Hogan, K. and Stubbs, C.(2003) </a:t>
            </a:r>
            <a:r>
              <a:rPr lang="en-GB" sz="2000" i="1" dirty="0">
                <a:solidFill>
                  <a:schemeClr val="bg1"/>
                </a:solidFill>
                <a:latin typeface="Arial"/>
                <a:cs typeface="Arial"/>
              </a:rPr>
              <a:t>Can't Get Through:</a:t>
            </a:r>
            <a:r>
              <a:rPr lang="en-GB" sz="2000" dirty="0">
                <a:solidFill>
                  <a:schemeClr val="bg1"/>
                </a:solidFill>
                <a:latin typeface="Arial"/>
                <a:cs typeface="Arial"/>
              </a:rPr>
              <a:t> 8 Barriers to Communication. Louisiana: Pelican Publishing Company.</a:t>
            </a:r>
          </a:p>
          <a:p>
            <a:pPr algn="just">
              <a:lnSpc>
                <a:spcPct val="150000"/>
              </a:lnSpc>
            </a:pPr>
            <a:r>
              <a:rPr lang="en-GB" sz="2000" dirty="0">
                <a:solidFill>
                  <a:schemeClr val="bg1"/>
                </a:solidFill>
                <a:latin typeface="Arial"/>
                <a:cs typeface="Arial"/>
              </a:rPr>
              <a:t>Lunenburg, F.(2010)</a:t>
            </a:r>
            <a:r>
              <a:rPr lang="en-GB" sz="2000" i="1" dirty="0">
                <a:solidFill>
                  <a:schemeClr val="bg1"/>
                </a:solidFill>
                <a:latin typeface="Arial"/>
                <a:cs typeface="Arial"/>
              </a:rPr>
              <a:t> Formal Communication Channels: </a:t>
            </a:r>
            <a:r>
              <a:rPr lang="en-GB" sz="2000" dirty="0">
                <a:solidFill>
                  <a:schemeClr val="bg1"/>
                </a:solidFill>
                <a:latin typeface="Arial"/>
                <a:cs typeface="Arial"/>
              </a:rPr>
              <a:t>Upward,</a:t>
            </a:r>
          </a:p>
          <a:p>
            <a:pPr algn="just">
              <a:lnSpc>
                <a:spcPct val="150000"/>
              </a:lnSpc>
            </a:pPr>
            <a:r>
              <a:rPr lang="en-GB" sz="2000" dirty="0">
                <a:solidFill>
                  <a:schemeClr val="bg1"/>
                </a:solidFill>
                <a:latin typeface="Arial"/>
                <a:cs typeface="Arial"/>
              </a:rPr>
              <a:t>Downward, Horizontal and Eternal. Focus on Colleges, Universities and Schools vol.4, pp. 1-5.</a:t>
            </a:r>
          </a:p>
          <a:p>
            <a:pPr algn="just">
              <a:lnSpc>
                <a:spcPct val="150000"/>
              </a:lnSpc>
            </a:pPr>
            <a:r>
              <a:rPr lang="en-GB" sz="2000" dirty="0">
                <a:solidFill>
                  <a:schemeClr val="bg1"/>
                </a:solidFill>
                <a:latin typeface="Arial"/>
                <a:cs typeface="Arial"/>
              </a:rPr>
              <a:t>Narula, U.(2006) </a:t>
            </a:r>
            <a:r>
              <a:rPr lang="en-GB" sz="2000" i="1" dirty="0">
                <a:solidFill>
                  <a:schemeClr val="bg1"/>
                </a:solidFill>
                <a:latin typeface="Arial"/>
                <a:cs typeface="Arial"/>
              </a:rPr>
              <a:t>Communication Models:</a:t>
            </a:r>
            <a:r>
              <a:rPr lang="en-GB" sz="2000" dirty="0">
                <a:solidFill>
                  <a:schemeClr val="bg1"/>
                </a:solidFill>
                <a:latin typeface="Arial"/>
                <a:cs typeface="Arial"/>
              </a:rPr>
              <a:t> New Delhi. Atlantic Publishers and Distributors (P) Ltd. </a:t>
            </a: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p:txBody>
      </p:sp>
    </p:spTree>
    <p:extLst>
      <p:ext uri="{BB962C8B-B14F-4D97-AF65-F5344CB8AC3E}">
        <p14:creationId xmlns:p14="http://schemas.microsoft.com/office/powerpoint/2010/main" val="308220379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9D8C4BF7-3F47-0846-559B-5390904C173D}"/>
              </a:ext>
            </a:extLst>
          </p:cNvPr>
          <p:cNvSpPr>
            <a:spLocks noGrp="1"/>
          </p:cNvSpPr>
          <p:nvPr>
            <p:ph type="title"/>
          </p:nvPr>
        </p:nvSpPr>
        <p:spPr>
          <a:xfrm>
            <a:off x="994087" y="1130603"/>
            <a:ext cx="3342442" cy="4596794"/>
          </a:xfrm>
        </p:spPr>
        <p:txBody>
          <a:bodyPr anchor="ctr">
            <a:normAutofit/>
          </a:bodyPr>
          <a:lstStyle/>
          <a:p>
            <a:endParaRPr lang="en-GB" sz="3200">
              <a:solidFill>
                <a:srgbClr val="EBEBEB"/>
              </a:solidFill>
            </a:endParaRPr>
          </a:p>
        </p:txBody>
      </p:sp>
      <p:sp>
        <p:nvSpPr>
          <p:cNvPr id="4" name="TextBox 3">
            <a:extLst>
              <a:ext uri="{FF2B5EF4-FFF2-40B4-BE49-F238E27FC236}">
                <a16:creationId xmlns:a16="http://schemas.microsoft.com/office/drawing/2014/main" id="{3D644540-9ECE-2DE3-175E-C370BB2F829F}"/>
              </a:ext>
            </a:extLst>
          </p:cNvPr>
          <p:cNvSpPr txBox="1"/>
          <p:nvPr/>
        </p:nvSpPr>
        <p:spPr>
          <a:xfrm>
            <a:off x="4796471" y="759041"/>
            <a:ext cx="7405725" cy="32669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GB" sz="2000" dirty="0">
                <a:latin typeface="Arial"/>
                <a:cs typeface="Arial"/>
              </a:rPr>
              <a:t>Schramm, ,W.,(1949) </a:t>
            </a:r>
            <a:r>
              <a:rPr lang="en-GB" sz="2000" i="1" dirty="0">
                <a:latin typeface="Arial"/>
                <a:cs typeface="Arial"/>
              </a:rPr>
              <a:t>Mass Communication .</a:t>
            </a:r>
            <a:r>
              <a:rPr lang="en-GB" sz="2000" dirty="0">
                <a:latin typeface="Arial"/>
                <a:cs typeface="Arial"/>
              </a:rPr>
              <a:t>Urbana: University of Illinois Press</a:t>
            </a:r>
            <a:endParaRPr lang="en-US" dirty="0"/>
          </a:p>
          <a:p>
            <a:pPr algn="just">
              <a:lnSpc>
                <a:spcPct val="150000"/>
              </a:lnSpc>
            </a:pPr>
            <a:r>
              <a:rPr lang="en-GB" sz="2000" dirty="0">
                <a:latin typeface="Arial"/>
                <a:cs typeface="Arial"/>
              </a:rPr>
              <a:t>Shannon, E. and Weaver, W.( 1949) </a:t>
            </a:r>
            <a:r>
              <a:rPr lang="en-GB" sz="2000" i="1" dirty="0">
                <a:latin typeface="Arial"/>
                <a:cs typeface="Arial"/>
              </a:rPr>
              <a:t>The mathematical Theory</a:t>
            </a:r>
            <a:r>
              <a:rPr lang="en-GB" sz="2000" dirty="0">
                <a:latin typeface="Arial"/>
                <a:cs typeface="Arial"/>
              </a:rPr>
              <a:t> </a:t>
            </a:r>
            <a:r>
              <a:rPr lang="en-GB" sz="2000" i="1" dirty="0">
                <a:latin typeface="Arial"/>
                <a:cs typeface="Arial"/>
              </a:rPr>
              <a:t>of Communication</a:t>
            </a:r>
            <a:r>
              <a:rPr lang="en-GB" sz="2000" dirty="0">
                <a:latin typeface="Arial"/>
                <a:cs typeface="Arial"/>
              </a:rPr>
              <a:t>: Urbana IL: University of Illinois Press.</a:t>
            </a:r>
            <a:endParaRPr lang="en-GB"/>
          </a:p>
          <a:p>
            <a:pPr algn="just">
              <a:lnSpc>
                <a:spcPct val="150000"/>
              </a:lnSpc>
            </a:pPr>
            <a:r>
              <a:rPr lang="en-GB" sz="2000" dirty="0">
                <a:latin typeface="Arial"/>
                <a:cs typeface="Arial"/>
              </a:rPr>
              <a:t>Quill, T. E. ( 1995)</a:t>
            </a:r>
            <a:r>
              <a:rPr lang="en-GB" sz="2000" i="1" dirty="0">
                <a:latin typeface="Arial"/>
                <a:cs typeface="Arial"/>
              </a:rPr>
              <a:t> "Barriers to Effective Communication" </a:t>
            </a:r>
            <a:r>
              <a:rPr lang="en-GB" sz="2000" dirty="0">
                <a:latin typeface="Arial"/>
                <a:cs typeface="Arial"/>
              </a:rPr>
              <a:t>In the Medical Interview )pp.110-121) Springer, New York, NY.</a:t>
            </a:r>
          </a:p>
          <a:p>
            <a:pPr algn="just">
              <a:lnSpc>
                <a:spcPct val="150000"/>
              </a:lnSpc>
            </a:pPr>
            <a:endParaRPr lang="en-GB" sz="2000" dirty="0">
              <a:latin typeface="Arial"/>
              <a:cs typeface="Arial"/>
            </a:endParaRPr>
          </a:p>
        </p:txBody>
      </p:sp>
    </p:spTree>
    <p:extLst>
      <p:ext uri="{BB962C8B-B14F-4D97-AF65-F5344CB8AC3E}">
        <p14:creationId xmlns:p14="http://schemas.microsoft.com/office/powerpoint/2010/main" val="4224537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636862516"/>
              </p:ext>
            </p:extLst>
          </p:nvPr>
        </p:nvGraphicFramePr>
        <p:xfrm>
          <a:off x="1000124" y="719666"/>
          <a:ext cx="10101264" cy="5939526"/>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r>
                        <a:rPr lang="en-GB" sz="2400"/>
                        <a:t>Teamwork Evaluation </a:t>
                      </a:r>
                    </a:p>
                  </a:txBody>
                  <a:tcPr/>
                </a:tc>
                <a:tc>
                  <a:txBody>
                    <a:bodyPr/>
                    <a:lstStyle/>
                    <a:p>
                      <a:pPr algn="ctr"/>
                      <a:r>
                        <a:rPr lang="en-GB" sz="2400"/>
                        <a:t>Team responses. </a:t>
                      </a:r>
                    </a:p>
                  </a:txBody>
                  <a:tcPr/>
                </a:tc>
                <a:extLst>
                  <a:ext uri="{0D108BD9-81ED-4DB2-BD59-A6C34878D82A}">
                    <a16:rowId xmlns:a16="http://schemas.microsoft.com/office/drawing/2014/main" val="3160018179"/>
                  </a:ext>
                </a:extLst>
              </a:tr>
              <a:tr h="882562">
                <a:tc>
                  <a:txBody>
                    <a:bodyPr/>
                    <a:lstStyle/>
                    <a:p>
                      <a:r>
                        <a:rPr lang="en-GB"/>
                        <a:t>Who was in your team? </a:t>
                      </a:r>
                    </a:p>
                  </a:txBody>
                  <a:tcPr/>
                </a:tc>
                <a:tc>
                  <a:txBody>
                    <a:bodyPr/>
                    <a:lstStyle/>
                    <a:p>
                      <a:pPr lvl="0">
                        <a:buNone/>
                      </a:pPr>
                      <a:r>
                        <a:rPr lang="en-GB"/>
                        <a:t>Anthonia Akpan, Socorro </a:t>
                      </a:r>
                      <a:r>
                        <a:rPr lang="en-GB" err="1"/>
                        <a:t>Alam</a:t>
                      </a:r>
                      <a:r>
                        <a:rPr lang="en-GB"/>
                        <a:t> and Mohammed Ajmal</a:t>
                      </a:r>
                    </a:p>
                  </a:txBody>
                  <a:tcPr/>
                </a:tc>
                <a:extLst>
                  <a:ext uri="{0D108BD9-81ED-4DB2-BD59-A6C34878D82A}">
                    <a16:rowId xmlns:a16="http://schemas.microsoft.com/office/drawing/2014/main" val="2318373457"/>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What were the key strengths of your team? </a:t>
                      </a:r>
                    </a:p>
                    <a:p>
                      <a:endParaRPr lang="en-GB"/>
                    </a:p>
                  </a:txBody>
                  <a:tcPr/>
                </a:tc>
                <a:tc>
                  <a:txBody>
                    <a:bodyPr/>
                    <a:lstStyle/>
                    <a:p>
                      <a:r>
                        <a:rPr lang="en-GB"/>
                        <a:t>We worked very well together.  We had mutual  respect for each other. </a:t>
                      </a:r>
                    </a:p>
                  </a:txBody>
                  <a:tcPr/>
                </a:tc>
                <a:extLst>
                  <a:ext uri="{0D108BD9-81ED-4DB2-BD59-A6C34878D82A}">
                    <a16:rowId xmlns:a16="http://schemas.microsoft.com/office/drawing/2014/main" val="250727679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What were the challenges that you overcame as a team?</a:t>
                      </a:r>
                    </a:p>
                    <a:p>
                      <a:endParaRPr lang="en-GB"/>
                    </a:p>
                  </a:txBody>
                  <a:tcPr/>
                </a:tc>
                <a:tc>
                  <a:txBody>
                    <a:bodyPr/>
                    <a:lstStyle/>
                    <a:p>
                      <a:r>
                        <a:rPr lang="en-GB"/>
                        <a:t>The only challenge we had was to get together before lecture start time as two out of three of us live very far from Birmingham.  We overcame this by meeting up an hour before lecture started.</a:t>
                      </a:r>
                    </a:p>
                  </a:txBody>
                  <a:tcPr/>
                </a:tc>
                <a:extLst>
                  <a:ext uri="{0D108BD9-81ED-4DB2-BD59-A6C34878D82A}">
                    <a16:rowId xmlns:a16="http://schemas.microsoft.com/office/drawing/2014/main" val="191325684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What would you do differently if you worked as a team again?</a:t>
                      </a:r>
                    </a:p>
                    <a:p>
                      <a:endParaRPr lang="en-GB"/>
                    </a:p>
                  </a:txBody>
                  <a:tcPr/>
                </a:tc>
                <a:tc>
                  <a:txBody>
                    <a:bodyPr/>
                    <a:lstStyle/>
                    <a:p>
                      <a:r>
                        <a:rPr lang="en-GB"/>
                        <a:t>Nothing.  We worked so well together.</a:t>
                      </a:r>
                    </a:p>
                  </a:txBody>
                  <a:tcPr/>
                </a:tc>
                <a:extLst>
                  <a:ext uri="{0D108BD9-81ED-4DB2-BD59-A6C34878D82A}">
                    <a16:rowId xmlns:a16="http://schemas.microsoft.com/office/drawing/2014/main" val="771358641"/>
                  </a:ext>
                </a:extLst>
              </a:tr>
              <a:tr h="882562">
                <a:tc>
                  <a:txBody>
                    <a:bodyPr/>
                    <a:lstStyle/>
                    <a:p>
                      <a:r>
                        <a:rPr lang="en-GB"/>
                        <a:t>How would you rate your team working? Out of 10? </a:t>
                      </a:r>
                    </a:p>
                  </a:txBody>
                  <a:tcPr/>
                </a:tc>
                <a:tc>
                  <a:txBody>
                    <a:bodyPr/>
                    <a:lstStyle/>
                    <a:p>
                      <a:r>
                        <a:rPr lang="en-GB"/>
                        <a:t> 10</a:t>
                      </a:r>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0399065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1</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Ion Boardroom</vt:lpstr>
      <vt:lpstr>PowerPoint Presentation</vt:lpstr>
      <vt:lpstr>INTRODUCTION</vt:lpstr>
      <vt:lpstr>THEORIES  RELATING TO MODELS OF COMMUNICATION</vt:lpstr>
      <vt:lpstr>THE CHANNELS OF COMMUNICATION USED BY THE ORGANISATION AND CHANNELS THAT CAN BE USED TO IMPROVE COMMUNICATION</vt:lpstr>
      <vt:lpstr>THE TYPE OF BARRIERS THAT CAN PREVENT EFFECTIVE COMMUNICATION BETWEEN THE ORGANISATION AND THEIR EXTERNAL STAKEHOLDERS</vt:lpstr>
      <vt:lpstr>THE IMPACT OF EFFECTIVE COMMUNICATION ON THE STAFF AND PATIENTS   </vt:lpstr>
      <vt:lpstr>CONCLUSION    </vt:lpstr>
      <vt:lpstr>     REFERENCES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1302</cp:revision>
  <dcterms:created xsi:type="dcterms:W3CDTF">2022-03-21T22:08:45Z</dcterms:created>
  <dcterms:modified xsi:type="dcterms:W3CDTF">2022-03-25T22:04:45Z</dcterms:modified>
</cp:coreProperties>
</file>