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165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v>Fnet</c:v>
          </c:tx>
          <c:spPr>
            <a:ln w="19050" cap="rnd">
              <a:solidFill>
                <a:schemeClr val="accent1"/>
              </a:solidFill>
              <a:round/>
            </a:ln>
            <a:effectLst/>
          </c:spPr>
          <c:marker>
            <c:symbol val="none"/>
          </c:marker>
          <c:xVal>
            <c:numRef>
              <c:f>SGDI!$AF$9:$AF$21</c:f>
              <c:numCache>
                <c:formatCode>General</c:formatCode>
                <c:ptCount val="13"/>
                <c:pt idx="0">
                  <c:v>1001</c:v>
                </c:pt>
                <c:pt idx="1">
                  <c:v>1500</c:v>
                </c:pt>
                <c:pt idx="2">
                  <c:v>1700</c:v>
                </c:pt>
                <c:pt idx="3">
                  <c:v>2002</c:v>
                </c:pt>
                <c:pt idx="4">
                  <c:v>2499</c:v>
                </c:pt>
                <c:pt idx="5">
                  <c:v>3000</c:v>
                </c:pt>
                <c:pt idx="6">
                  <c:v>3500</c:v>
                </c:pt>
                <c:pt idx="7">
                  <c:v>4002</c:v>
                </c:pt>
                <c:pt idx="8">
                  <c:v>4500</c:v>
                </c:pt>
                <c:pt idx="9">
                  <c:v>5000</c:v>
                </c:pt>
                <c:pt idx="10">
                  <c:v>5499</c:v>
                </c:pt>
                <c:pt idx="11">
                  <c:v>5700</c:v>
                </c:pt>
                <c:pt idx="12">
                  <c:v>5997</c:v>
                </c:pt>
              </c:numCache>
            </c:numRef>
          </c:xVal>
          <c:yVal>
            <c:numRef>
              <c:f>SGDI!$AN$9:$AN$21</c:f>
              <c:numCache>
                <c:formatCode>General</c:formatCode>
                <c:ptCount val="13"/>
                <c:pt idx="0">
                  <c:v>17863.741221877852</c:v>
                </c:pt>
                <c:pt idx="1">
                  <c:v>22146.764910315644</c:v>
                </c:pt>
                <c:pt idx="2">
                  <c:v>23276.997217936958</c:v>
                </c:pt>
                <c:pt idx="3">
                  <c:v>23635.238814879885</c:v>
                </c:pt>
                <c:pt idx="4">
                  <c:v>25517.462418702959</c:v>
                </c:pt>
                <c:pt idx="5">
                  <c:v>24695.408801411686</c:v>
                </c:pt>
                <c:pt idx="6">
                  <c:v>26020.591374531617</c:v>
                </c:pt>
                <c:pt idx="7">
                  <c:v>28657.05129361328</c:v>
                </c:pt>
                <c:pt idx="8">
                  <c:v>28177.916059104307</c:v>
                </c:pt>
                <c:pt idx="9">
                  <c:v>28633.582546946236</c:v>
                </c:pt>
                <c:pt idx="10">
                  <c:v>26485.431027795701</c:v>
                </c:pt>
                <c:pt idx="11">
                  <c:v>26427.593956700781</c:v>
                </c:pt>
                <c:pt idx="12">
                  <c:v>26847.073196770703</c:v>
                </c:pt>
              </c:numCache>
            </c:numRef>
          </c:yVal>
          <c:smooth val="1"/>
          <c:extLst>
            <c:ext xmlns:c16="http://schemas.microsoft.com/office/drawing/2014/chart" uri="{C3380CC4-5D6E-409C-BE32-E72D297353CC}">
              <c16:uniqueId val="{00000000-F76E-48F5-86AD-17FF38AEDEF9}"/>
            </c:ext>
          </c:extLst>
        </c:ser>
        <c:ser>
          <c:idx val="1"/>
          <c:order val="1"/>
          <c:tx>
            <c:v>Finertia</c:v>
          </c:tx>
          <c:spPr>
            <a:ln w="19050" cap="rnd">
              <a:solidFill>
                <a:schemeClr val="accent2"/>
              </a:solidFill>
              <a:round/>
            </a:ln>
            <a:effectLst/>
          </c:spPr>
          <c:marker>
            <c:symbol val="none"/>
          </c:marker>
          <c:xVal>
            <c:numRef>
              <c:f>SGDI!$AF$9:$AF$21</c:f>
              <c:numCache>
                <c:formatCode>General</c:formatCode>
                <c:ptCount val="13"/>
                <c:pt idx="0">
                  <c:v>1001</c:v>
                </c:pt>
                <c:pt idx="1">
                  <c:v>1500</c:v>
                </c:pt>
                <c:pt idx="2">
                  <c:v>1700</c:v>
                </c:pt>
                <c:pt idx="3">
                  <c:v>2002</c:v>
                </c:pt>
                <c:pt idx="4">
                  <c:v>2499</c:v>
                </c:pt>
                <c:pt idx="5">
                  <c:v>3000</c:v>
                </c:pt>
                <c:pt idx="6">
                  <c:v>3500</c:v>
                </c:pt>
                <c:pt idx="7">
                  <c:v>4002</c:v>
                </c:pt>
                <c:pt idx="8">
                  <c:v>4500</c:v>
                </c:pt>
                <c:pt idx="9">
                  <c:v>5000</c:v>
                </c:pt>
                <c:pt idx="10">
                  <c:v>5499</c:v>
                </c:pt>
                <c:pt idx="11">
                  <c:v>5700</c:v>
                </c:pt>
                <c:pt idx="12">
                  <c:v>5997</c:v>
                </c:pt>
              </c:numCache>
            </c:numRef>
          </c:xVal>
          <c:yVal>
            <c:numRef>
              <c:f>SGDI!$AL$9:$AL$21</c:f>
              <c:numCache>
                <c:formatCode>General</c:formatCode>
                <c:ptCount val="13"/>
                <c:pt idx="0">
                  <c:v>346.78987600616063</c:v>
                </c:pt>
                <c:pt idx="1">
                  <c:v>780.27722101386144</c:v>
                </c:pt>
                <c:pt idx="2">
                  <c:v>1002.2227416578042</c:v>
                </c:pt>
                <c:pt idx="3">
                  <c:v>1387.1595040246425</c:v>
                </c:pt>
                <c:pt idx="4">
                  <c:v>2167.4367250385039</c:v>
                </c:pt>
                <c:pt idx="5">
                  <c:v>3121.1088840554457</c:v>
                </c:pt>
                <c:pt idx="6">
                  <c:v>4248.1759810754684</c:v>
                </c:pt>
                <c:pt idx="7">
                  <c:v>5548.63801609857</c:v>
                </c:pt>
                <c:pt idx="8">
                  <c:v>7022.4949891247534</c:v>
                </c:pt>
                <c:pt idx="9">
                  <c:v>8669.7469001540157</c:v>
                </c:pt>
                <c:pt idx="10">
                  <c:v>10490.393749186358</c:v>
                </c:pt>
                <c:pt idx="11">
                  <c:v>11267.203071440159</c:v>
                </c:pt>
                <c:pt idx="12">
                  <c:v>12484.435536221783</c:v>
                </c:pt>
              </c:numCache>
            </c:numRef>
          </c:yVal>
          <c:smooth val="1"/>
          <c:extLst>
            <c:ext xmlns:c16="http://schemas.microsoft.com/office/drawing/2014/chart" uri="{C3380CC4-5D6E-409C-BE32-E72D297353CC}">
              <c16:uniqueId val="{00000001-F76E-48F5-86AD-17FF38AEDEF9}"/>
            </c:ext>
          </c:extLst>
        </c:ser>
        <c:dLbls>
          <c:showLegendKey val="0"/>
          <c:showVal val="0"/>
          <c:showCatName val="0"/>
          <c:showSerName val="0"/>
          <c:showPercent val="0"/>
          <c:showBubbleSize val="0"/>
        </c:dLbls>
        <c:axId val="653431784"/>
        <c:axId val="653424568"/>
      </c:scatterChart>
      <c:valAx>
        <c:axId val="65343178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Rpm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3424568"/>
        <c:crosses val="autoZero"/>
        <c:crossBetween val="midCat"/>
      </c:valAx>
      <c:valAx>
        <c:axId val="6534245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Force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3431784"/>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2/20/2018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chart" Target="../charts/chart1.xml"/><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1890509" y="2119094"/>
            <a:ext cx="18109397" cy="3603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Design &amp; Analysis of Polymer Conrod</a:t>
            </a:r>
          </a:p>
          <a:p>
            <a:pPr algn="ct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Abraham James Reynolds</a:t>
            </a:r>
          </a:p>
          <a:p>
            <a:pPr algn="ct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Design For Manufacture, Richard Morgan</a:t>
            </a:r>
          </a:p>
          <a:p>
            <a:pPr algn="ct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algn="ct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 Manufacturing &amp; Logistics</a:t>
            </a:r>
          </a:p>
          <a:p>
            <a:pPr algn="ct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Meng Advanced </a:t>
            </a:r>
            <a:r>
              <a:rPr lang="en-US" altLang="en-US" sz="3600" dirty="0">
                <a:solidFill>
                  <a:srgbClr val="002060"/>
                </a:solidFill>
                <a:latin typeface="Calibri" charset="0"/>
                <a:ea typeface="Calibri" charset="0"/>
                <a:cs typeface="Calibri" charset="0"/>
              </a:rPr>
              <a:t>Engine Design</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608886" y="5675980"/>
            <a:ext cx="6409931"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t>Introduction</a:t>
            </a:r>
          </a:p>
          <a:p>
            <a:pPr algn="just">
              <a:spcBef>
                <a:spcPct val="50000"/>
              </a:spcBef>
            </a:pPr>
            <a:r>
              <a:rPr lang="en-US" altLang="en-US" sz="2800" dirty="0"/>
              <a:t>Engine manufacturers today are becoming increasingly challenged to continue the development of the internal combustion engine in order to meet customer demands and the increasingly stringent emission regulations. One way that the current internal combustion engine can be improved is through weight reduction. Certain engine components such as the conrod could see the greatest benefit from weight reduction due to their knock on effects on other engine components and forces generated. </a:t>
            </a:r>
          </a:p>
          <a:p>
            <a:pPr>
              <a:spcBef>
                <a:spcPct val="50000"/>
              </a:spcBef>
            </a:pPr>
            <a:endParaRPr lang="en-US" altLang="en-US" sz="2800" dirty="0"/>
          </a:p>
        </p:txBody>
      </p:sp>
      <mc:AlternateContent xmlns:mc="http://schemas.openxmlformats.org/markup-compatibility/2006">
        <mc:Choice xmlns:a14="http://schemas.microsoft.com/office/drawing/2010/main" Requires="a14">
          <p:sp>
            <p:nvSpPr>
              <p:cNvPr id="12" name="Text Box 8"/>
              <p:cNvSpPr txBox="1">
                <a:spLocks noChangeArrowheads="1"/>
              </p:cNvSpPr>
              <p:nvPr/>
            </p:nvSpPr>
            <p:spPr bwMode="auto">
              <a:xfrm>
                <a:off x="630276" y="13156300"/>
                <a:ext cx="6469126" cy="1156537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u="sng" dirty="0"/>
                  <a:t>Forces on the Con-rod</a:t>
                </a:r>
              </a:p>
              <a:p>
                <a:pPr>
                  <a:spcBef>
                    <a:spcPct val="20000"/>
                  </a:spcBef>
                </a:pPr>
                <a:endParaRPr lang="en-AU" altLang="en-US" sz="3600" b="1" u="sng" dirty="0"/>
              </a:p>
              <a:p>
                <a:pPr>
                  <a:spcBef>
                    <a:spcPct val="20000"/>
                  </a:spcBef>
                </a:pPr>
                <a:endParaRPr lang="en-AU" altLang="en-US" sz="3600" b="1" u="sng" dirty="0"/>
              </a:p>
              <a:p>
                <a:pPr>
                  <a:spcBef>
                    <a:spcPct val="20000"/>
                  </a:spcBef>
                </a:pPr>
                <a:endParaRPr lang="en-AU" altLang="en-US" sz="3600" b="1" u="sng" dirty="0"/>
              </a:p>
              <a:p>
                <a:pPr>
                  <a:spcBef>
                    <a:spcPct val="20000"/>
                  </a:spcBef>
                </a:pPr>
                <a:endParaRPr lang="en-AU" altLang="en-US" sz="3600" b="1" u="sng" dirty="0"/>
              </a:p>
              <a:p>
                <a:pPr>
                  <a:spcBef>
                    <a:spcPct val="20000"/>
                  </a:spcBef>
                </a:pPr>
                <a:endParaRPr lang="en-AU" altLang="en-US" sz="3600" b="1" u="sng" dirty="0"/>
              </a:p>
              <a:p>
                <a:pPr algn="just">
                  <a:spcBef>
                    <a:spcPct val="40000"/>
                  </a:spcBef>
                </a:pPr>
                <a:r>
                  <a:rPr lang="en-AU" altLang="en-US" sz="2800" dirty="0"/>
                  <a:t>Using the cylinder pressure data for the Ford 1.6 Ecoboost the maximum down force and maximum up force can be calculated.</a:t>
                </a:r>
              </a:p>
              <a:p>
                <a:pPr algn="just">
                  <a:spcBef>
                    <a:spcPct val="40000"/>
                  </a:spcBef>
                </a:pPr>
                <a:r>
                  <a:rPr lang="en-AU" altLang="en-US" sz="2800" dirty="0"/>
                  <a:t>Maximum downforce occurs at the rpm for maximum torque and is equal to the maximum gas force minus the inertia force at that point. Named </a:t>
                </a:r>
                <a14:m>
                  <m:oMath xmlns:m="http://schemas.openxmlformats.org/officeDocument/2006/math">
                    <m:sSub>
                      <m:sSubPr>
                        <m:ctrlPr>
                          <a:rPr lang="en-GB" sz="2800" i="1">
                            <a:latin typeface="Cambria Math" panose="02040503050406030204" pitchFamily="18" charset="0"/>
                          </a:rPr>
                        </m:ctrlPr>
                      </m:sSubPr>
                      <m:e>
                        <m:r>
                          <a:rPr lang="en-GB" sz="2800" i="1">
                            <a:latin typeface="Cambria Math" panose="02040503050406030204" pitchFamily="18" charset="0"/>
                          </a:rPr>
                          <m:t>𝐹</m:t>
                        </m:r>
                      </m:e>
                      <m:sub>
                        <m:r>
                          <a:rPr lang="en-GB" sz="2800" i="1">
                            <a:latin typeface="Cambria Math" panose="02040503050406030204" pitchFamily="18" charset="0"/>
                          </a:rPr>
                          <m:t>𝑁𝑒𝑡</m:t>
                        </m:r>
                      </m:sub>
                    </m:sSub>
                  </m:oMath>
                </a14:m>
                <a:r>
                  <a:rPr lang="en-AU" altLang="en-US" sz="2800" dirty="0"/>
                  <a:t>.</a:t>
                </a:r>
              </a:p>
              <a:p>
                <a:pPr algn="just">
                  <a:spcBef>
                    <a:spcPct val="40000"/>
                  </a:spcBef>
                </a:pPr>
                <a:r>
                  <a:rPr lang="en-AU" altLang="en-US" sz="2800" dirty="0"/>
                  <a:t>The maximum up force occurs on the exhaust stroke at maximum rpm. </a:t>
                </a:r>
              </a:p>
              <a:p>
                <a:pPr algn="just">
                  <a:spcBef>
                    <a:spcPct val="40000"/>
                  </a:spcBef>
                </a:pPr>
                <a:r>
                  <a:rPr lang="en-AU" altLang="en-US" sz="2800" dirty="0"/>
                  <a:t>These forces do not occur at dead centre positions and so must be adjusted to consider their respective angles.</a:t>
                </a:r>
              </a:p>
            </p:txBody>
          </p:sp>
        </mc:Choice>
        <mc:Fallback>
          <p:sp>
            <p:nvSpPr>
              <p:cNvPr id="12" name="Text Box 8"/>
              <p:cNvSpPr txBox="1">
                <a:spLocks noRot="1" noChangeAspect="1" noMove="1" noResize="1" noEditPoints="1" noAdjustHandles="1" noChangeArrowheads="1" noChangeShapeType="1" noTextEdit="1"/>
              </p:cNvSpPr>
              <p:nvPr/>
            </p:nvSpPr>
            <p:spPr bwMode="auto">
              <a:xfrm>
                <a:off x="630276" y="13156300"/>
                <a:ext cx="6469126" cy="11565371"/>
              </a:xfrm>
              <a:prstGeom prst="rect">
                <a:avLst/>
              </a:prstGeom>
              <a:blipFill>
                <a:blip r:embed="rId4"/>
                <a:stretch>
                  <a:fillRect l="-188"/>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5626" y="29107954"/>
            <a:ext cx="1967734" cy="983867"/>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graphicFrame>
        <p:nvGraphicFramePr>
          <p:cNvPr id="48" name="Chart 47">
            <a:extLst>
              <a:ext uri="{FF2B5EF4-FFF2-40B4-BE49-F238E27FC236}">
                <a16:creationId xmlns:a16="http://schemas.microsoft.com/office/drawing/2014/main" id="{C00042C1-7207-4AA2-AF18-D70F43C351F5}"/>
              </a:ext>
            </a:extLst>
          </p:cNvPr>
          <p:cNvGraphicFramePr/>
          <p:nvPr>
            <p:extLst>
              <p:ext uri="{D42A27DB-BD31-4B8C-83A1-F6EECF244321}">
                <p14:modId xmlns:p14="http://schemas.microsoft.com/office/powerpoint/2010/main" val="1256564628"/>
              </p:ext>
            </p:extLst>
          </p:nvPr>
        </p:nvGraphicFramePr>
        <p:xfrm>
          <a:off x="509631" y="14209377"/>
          <a:ext cx="6589771" cy="3371152"/>
        </p:xfrm>
        <a:graphic>
          <a:graphicData uri="http://schemas.openxmlformats.org/drawingml/2006/chart">
            <c:chart xmlns:c="http://schemas.openxmlformats.org/drawingml/2006/chart" xmlns:r="http://schemas.openxmlformats.org/officeDocument/2006/relationships" r:id="rId6"/>
          </a:graphicData>
        </a:graphic>
      </p:graphicFrame>
      <p:pic>
        <p:nvPicPr>
          <p:cNvPr id="49" name="Picture 48">
            <a:extLst>
              <a:ext uri="{FF2B5EF4-FFF2-40B4-BE49-F238E27FC236}">
                <a16:creationId xmlns:a16="http://schemas.microsoft.com/office/drawing/2014/main" id="{81AACA59-42C7-471B-8927-43F93DFFCA3B}"/>
              </a:ext>
            </a:extLst>
          </p:cNvPr>
          <p:cNvPicPr/>
          <p:nvPr/>
        </p:nvPicPr>
        <p:blipFill rotWithShape="1">
          <a:blip r:embed="rId7"/>
          <a:srcRect l="17747" t="24647" r="63107" b="18666"/>
          <a:stretch/>
        </p:blipFill>
        <p:spPr bwMode="auto">
          <a:xfrm>
            <a:off x="7859224" y="6171383"/>
            <a:ext cx="6269754" cy="4462858"/>
          </a:xfrm>
          <a:prstGeom prst="rect">
            <a:avLst/>
          </a:prstGeom>
          <a:ln>
            <a:noFill/>
          </a:ln>
          <a:extLst>
            <a:ext uri="{53640926-AAD7-44D8-BBD7-CCE9431645EC}">
              <a14:shadowObscured xmlns:a14="http://schemas.microsoft.com/office/drawing/2010/main"/>
            </a:ext>
          </a:extLst>
        </p:spPr>
      </p:pic>
      <p:sp>
        <p:nvSpPr>
          <p:cNvPr id="34" name="TextBox 33">
            <a:extLst>
              <a:ext uri="{FF2B5EF4-FFF2-40B4-BE49-F238E27FC236}">
                <a16:creationId xmlns:a16="http://schemas.microsoft.com/office/drawing/2014/main" id="{8E3F8303-1513-48F2-86C2-48D49B1B0984}"/>
              </a:ext>
            </a:extLst>
          </p:cNvPr>
          <p:cNvSpPr txBox="1"/>
          <p:nvPr/>
        </p:nvSpPr>
        <p:spPr>
          <a:xfrm>
            <a:off x="7773150" y="10678889"/>
            <a:ext cx="6327184" cy="1384995"/>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Standard steel conrod simulated to determine suitable stresses and factors of safety.</a:t>
            </a:r>
          </a:p>
        </p:txBody>
      </p:sp>
      <p:pic>
        <p:nvPicPr>
          <p:cNvPr id="50" name="Picture 49">
            <a:extLst>
              <a:ext uri="{FF2B5EF4-FFF2-40B4-BE49-F238E27FC236}">
                <a16:creationId xmlns:a16="http://schemas.microsoft.com/office/drawing/2014/main" id="{F92DFB1B-FB18-43A4-9695-CFCCCB8A9F49}"/>
              </a:ext>
            </a:extLst>
          </p:cNvPr>
          <p:cNvPicPr/>
          <p:nvPr/>
        </p:nvPicPr>
        <p:blipFill rotWithShape="1">
          <a:blip r:embed="rId8"/>
          <a:srcRect l="20109" t="26543" r="63107" b="18011"/>
          <a:stretch/>
        </p:blipFill>
        <p:spPr bwMode="auto">
          <a:xfrm>
            <a:off x="7744509" y="18349178"/>
            <a:ext cx="6384467" cy="4994044"/>
          </a:xfrm>
          <a:prstGeom prst="rect">
            <a:avLst/>
          </a:prstGeom>
          <a:ln>
            <a:noFill/>
          </a:ln>
          <a:extLst>
            <a:ext uri="{53640926-AAD7-44D8-BBD7-CCE9431645EC}">
              <a14:shadowObscured xmlns:a14="http://schemas.microsoft.com/office/drawing/2010/main"/>
            </a:ext>
          </a:extLst>
        </p:spPr>
      </p:pic>
      <p:pic>
        <p:nvPicPr>
          <p:cNvPr id="51" name="Picture 50">
            <a:extLst>
              <a:ext uri="{FF2B5EF4-FFF2-40B4-BE49-F238E27FC236}">
                <a16:creationId xmlns:a16="http://schemas.microsoft.com/office/drawing/2014/main" id="{19637D5A-74BA-47BD-9308-6C7917A17718}"/>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7807124" y="12219794"/>
            <a:ext cx="6321853" cy="4811041"/>
          </a:xfrm>
          <a:prstGeom prst="rect">
            <a:avLst/>
          </a:prstGeom>
          <a:noFill/>
          <a:ln>
            <a:noFill/>
          </a:ln>
        </p:spPr>
      </p:pic>
      <p:sp>
        <p:nvSpPr>
          <p:cNvPr id="35" name="TextBox 34">
            <a:extLst>
              <a:ext uri="{FF2B5EF4-FFF2-40B4-BE49-F238E27FC236}">
                <a16:creationId xmlns:a16="http://schemas.microsoft.com/office/drawing/2014/main" id="{325408A7-440F-4603-B852-9B2149500E30}"/>
              </a:ext>
            </a:extLst>
          </p:cNvPr>
          <p:cNvSpPr txBox="1"/>
          <p:nvPr/>
        </p:nvSpPr>
        <p:spPr>
          <a:xfrm>
            <a:off x="7744510" y="17131330"/>
            <a:ext cx="6036854" cy="954107"/>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Clearance checked between conrod and block. </a:t>
            </a:r>
          </a:p>
        </p:txBody>
      </p:sp>
      <p:sp>
        <p:nvSpPr>
          <p:cNvPr id="53" name="TextBox 52">
            <a:extLst>
              <a:ext uri="{FF2B5EF4-FFF2-40B4-BE49-F238E27FC236}">
                <a16:creationId xmlns:a16="http://schemas.microsoft.com/office/drawing/2014/main" id="{14101918-D5D3-421B-9516-FE4547B9405C}"/>
              </a:ext>
            </a:extLst>
          </p:cNvPr>
          <p:cNvSpPr txBox="1"/>
          <p:nvPr/>
        </p:nvSpPr>
        <p:spPr>
          <a:xfrm>
            <a:off x="7664664" y="24257764"/>
            <a:ext cx="6503772" cy="4401205"/>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Glass fibre Polyamide-imide used for moulded conrod material. Factor of safety and stresses match that of the original steel conrod in the load cases analysed.</a:t>
            </a:r>
          </a:p>
          <a:p>
            <a:pPr algn="just"/>
            <a:r>
              <a:rPr lang="en-GB" sz="2800" dirty="0">
                <a:latin typeface="Arial" panose="020B0604020202020204" pitchFamily="34" charset="0"/>
                <a:cs typeface="Arial" panose="020B0604020202020204" pitchFamily="34" charset="0"/>
              </a:rPr>
              <a:t>High Chemical resistance so the engine oil should not be a problem.</a:t>
            </a:r>
          </a:p>
          <a:p>
            <a:pPr algn="just"/>
            <a:r>
              <a:rPr lang="en-GB" sz="2800" dirty="0">
                <a:latin typeface="Arial" panose="020B0604020202020204" pitchFamily="34" charset="0"/>
                <a:cs typeface="Arial" panose="020B0604020202020204" pitchFamily="34" charset="0"/>
              </a:rPr>
              <a:t>Steel thermal expansion = 13µm/</a:t>
            </a:r>
            <a:r>
              <a:rPr lang="en-GB" sz="2800" dirty="0" err="1">
                <a:latin typeface="Arial" panose="020B0604020202020204" pitchFamily="34" charset="0"/>
                <a:cs typeface="Arial" panose="020B0604020202020204" pitchFamily="34" charset="0"/>
              </a:rPr>
              <a:t>m.k</a:t>
            </a:r>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Polyamide-imide thermal expansion = 15 µm/</a:t>
            </a:r>
            <a:r>
              <a:rPr lang="en-GB" sz="2800" dirty="0" err="1">
                <a:latin typeface="Arial" panose="020B0604020202020204" pitchFamily="34" charset="0"/>
                <a:cs typeface="Arial" panose="020B0604020202020204" pitchFamily="34" charset="0"/>
              </a:rPr>
              <a:t>m.k</a:t>
            </a:r>
            <a:endParaRPr lang="en-GB" sz="2400" dirty="0">
              <a:latin typeface="Arial" panose="020B0604020202020204" pitchFamily="34" charset="0"/>
              <a:cs typeface="Arial" panose="020B0604020202020204" pitchFamily="34" charset="0"/>
            </a:endParaRPr>
          </a:p>
        </p:txBody>
      </p:sp>
      <p:pic>
        <p:nvPicPr>
          <p:cNvPr id="54" name="Picture 53">
            <a:extLst>
              <a:ext uri="{FF2B5EF4-FFF2-40B4-BE49-F238E27FC236}">
                <a16:creationId xmlns:a16="http://schemas.microsoft.com/office/drawing/2014/main" id="{D97540D5-6289-4144-9F0A-7843D111EFAD}"/>
              </a:ext>
            </a:extLst>
          </p:cNvPr>
          <p:cNvPicPr>
            <a:picLocks noChangeAspect="1"/>
          </p:cNvPicPr>
          <p:nvPr/>
        </p:nvPicPr>
        <p:blipFill rotWithShape="1">
          <a:blip r:embed="rId10"/>
          <a:srcRect l="65695" t="40926" r="17226" b="41614"/>
          <a:stretch/>
        </p:blipFill>
        <p:spPr>
          <a:xfrm>
            <a:off x="14605427" y="6183037"/>
            <a:ext cx="5822954" cy="1560862"/>
          </a:xfrm>
          <a:prstGeom prst="rect">
            <a:avLst/>
          </a:prstGeom>
        </p:spPr>
      </p:pic>
      <p:sp>
        <p:nvSpPr>
          <p:cNvPr id="55" name="TextBox 54">
            <a:extLst>
              <a:ext uri="{FF2B5EF4-FFF2-40B4-BE49-F238E27FC236}">
                <a16:creationId xmlns:a16="http://schemas.microsoft.com/office/drawing/2014/main" id="{CBAC7637-A58C-4999-A42B-3165F06E880A}"/>
              </a:ext>
            </a:extLst>
          </p:cNvPr>
          <p:cNvSpPr txBox="1"/>
          <p:nvPr/>
        </p:nvSpPr>
        <p:spPr>
          <a:xfrm>
            <a:off x="14356598" y="8412568"/>
            <a:ext cx="6108400"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Polymer conrod will be injection moulded.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5° draft applied to conrod to aid in removal from mould.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Dimensions kept relatively constant to avoid heat sink and distortion.</a:t>
            </a:r>
            <a:endParaRPr lang="en-GB" sz="2800" dirty="0">
              <a:solidFill>
                <a:srgbClr val="FF0000"/>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Small end  and bolt holes reinforced by steel inserts bonded to the polymer in the injection moulding process. This will also reduce the likelihood of distortion of the small end.</a:t>
            </a:r>
          </a:p>
        </p:txBody>
      </p:sp>
      <p:sp>
        <p:nvSpPr>
          <p:cNvPr id="56" name="TextBox 55">
            <a:extLst>
              <a:ext uri="{FF2B5EF4-FFF2-40B4-BE49-F238E27FC236}">
                <a16:creationId xmlns:a16="http://schemas.microsoft.com/office/drawing/2014/main" id="{77021FB4-2A65-4921-9339-463424DFF43A}"/>
              </a:ext>
            </a:extLst>
          </p:cNvPr>
          <p:cNvSpPr txBox="1"/>
          <p:nvPr/>
        </p:nvSpPr>
        <p:spPr>
          <a:xfrm>
            <a:off x="14605427" y="14483525"/>
            <a:ext cx="5221518"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Conclusion</a:t>
            </a:r>
            <a:endParaRPr lang="en-GB" sz="4800" b="1" u="sng"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5442509E-3C16-4695-9023-59B56E0B32A5}"/>
              </a:ext>
            </a:extLst>
          </p:cNvPr>
          <p:cNvSpPr txBox="1"/>
          <p:nvPr/>
        </p:nvSpPr>
        <p:spPr>
          <a:xfrm>
            <a:off x="14356598" y="15425536"/>
            <a:ext cx="6204408" cy="7417415"/>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Conrod mass reduced from 246 g to 91 g</a:t>
            </a:r>
          </a:p>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Injection moulding conrods will reduce costs significantly.</a:t>
            </a:r>
          </a:p>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Reduced mass means reduced inertia forces. However, reduced inertia force also means increased net downforce which will increase bearing loads.</a:t>
            </a:r>
          </a:p>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Reduced reciprocating and rotating mass will then allow crankshaft mass to be reduced.</a:t>
            </a:r>
          </a:p>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Injection moulding process does not allow material uniformity. </a:t>
            </a:r>
          </a:p>
          <a:p>
            <a:pPr marL="457200" indent="-457200" algn="just">
              <a:buFont typeface="Arial" panose="020B0604020202020204" pitchFamily="34" charset="0"/>
              <a:buChar char="•"/>
            </a:pPr>
            <a:r>
              <a:rPr lang="en-GB" sz="2800" dirty="0">
                <a:latin typeface="Arial" panose="020B0604020202020204" pitchFamily="34" charset="0"/>
                <a:cs typeface="Arial" panose="020B0604020202020204" pitchFamily="34" charset="0"/>
              </a:rPr>
              <a:t>NDT techniques could be used to identify weak points at an additional cost.</a:t>
            </a:r>
          </a:p>
        </p:txBody>
      </p:sp>
      <p:sp>
        <p:nvSpPr>
          <p:cNvPr id="58" name="TextBox 57">
            <a:extLst>
              <a:ext uri="{FF2B5EF4-FFF2-40B4-BE49-F238E27FC236}">
                <a16:creationId xmlns:a16="http://schemas.microsoft.com/office/drawing/2014/main" id="{8FD66747-97E9-4D44-9D4E-C5882EEEBA2F}"/>
              </a:ext>
            </a:extLst>
          </p:cNvPr>
          <p:cNvSpPr txBox="1"/>
          <p:nvPr/>
        </p:nvSpPr>
        <p:spPr>
          <a:xfrm>
            <a:off x="7744509" y="23499132"/>
            <a:ext cx="4434529"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Manufacturing</a:t>
            </a:r>
          </a:p>
        </p:txBody>
      </p:sp>
      <p:sp>
        <p:nvSpPr>
          <p:cNvPr id="59" name="TextBox 58">
            <a:extLst>
              <a:ext uri="{FF2B5EF4-FFF2-40B4-BE49-F238E27FC236}">
                <a16:creationId xmlns:a16="http://schemas.microsoft.com/office/drawing/2014/main" id="{94EA8FC6-C356-4A5A-88AC-B822785E15DB}"/>
              </a:ext>
            </a:extLst>
          </p:cNvPr>
          <p:cNvSpPr txBox="1"/>
          <p:nvPr/>
        </p:nvSpPr>
        <p:spPr>
          <a:xfrm>
            <a:off x="14625098" y="22761002"/>
            <a:ext cx="3595562"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References</a:t>
            </a:r>
          </a:p>
        </p:txBody>
      </p:sp>
      <p:sp>
        <p:nvSpPr>
          <p:cNvPr id="60" name="TextBox 59">
            <a:extLst>
              <a:ext uri="{FF2B5EF4-FFF2-40B4-BE49-F238E27FC236}">
                <a16:creationId xmlns:a16="http://schemas.microsoft.com/office/drawing/2014/main" id="{A0AC8E89-4B38-42CF-961C-5C7DD66C83DF}"/>
              </a:ext>
            </a:extLst>
          </p:cNvPr>
          <p:cNvSpPr txBox="1"/>
          <p:nvPr/>
        </p:nvSpPr>
        <p:spPr>
          <a:xfrm>
            <a:off x="14284224" y="23538889"/>
            <a:ext cx="6036855" cy="5262979"/>
          </a:xfrm>
          <a:prstGeom prst="rect">
            <a:avLst/>
          </a:prstGeom>
          <a:noFill/>
        </p:spPr>
        <p:txBody>
          <a:bodyPr wrap="square" rtlCol="0">
            <a:spAutoFit/>
          </a:bodyPr>
          <a:lstStyle/>
          <a:p>
            <a:pPr marL="571500" indent="-571500">
              <a:buFont typeface="Arial" panose="020B0604020202020204" pitchFamily="34" charset="0"/>
              <a:buChar char="•"/>
            </a:pPr>
            <a:r>
              <a:rPr lang="en-GB" sz="2800" dirty="0" err="1"/>
              <a:t>Prof.</a:t>
            </a:r>
            <a:r>
              <a:rPr lang="en-GB" sz="2800" dirty="0"/>
              <a:t> </a:t>
            </a:r>
            <a:r>
              <a:rPr lang="en-GB" sz="2800" dirty="0" err="1"/>
              <a:t>Gurunath</a:t>
            </a:r>
            <a:r>
              <a:rPr lang="en-GB" sz="2800" dirty="0"/>
              <a:t> V Shinde, Stress Analysis of Connecting Rod using FEA, Research Gate, 2015</a:t>
            </a:r>
          </a:p>
          <a:p>
            <a:pPr marL="571500" indent="-571500">
              <a:buFont typeface="Arial" panose="020B0604020202020204" pitchFamily="34" charset="0"/>
              <a:buChar char="•"/>
            </a:pPr>
            <a:r>
              <a:rPr lang="en-GB" sz="2800" dirty="0" err="1"/>
              <a:t>Prof.</a:t>
            </a:r>
            <a:r>
              <a:rPr lang="en-GB" sz="2800" dirty="0"/>
              <a:t> </a:t>
            </a:r>
            <a:r>
              <a:rPr lang="en-GB" sz="2800" dirty="0" err="1"/>
              <a:t>Vivek</a:t>
            </a:r>
            <a:r>
              <a:rPr lang="en-GB" sz="2800" dirty="0"/>
              <a:t> C. </a:t>
            </a:r>
            <a:r>
              <a:rPr lang="en-GB" sz="2800" dirty="0" err="1"/>
              <a:t>Pathade</a:t>
            </a:r>
            <a:r>
              <a:rPr lang="en-GB" sz="2800" dirty="0"/>
              <a:t>, Stress Analysis of </a:t>
            </a:r>
            <a:r>
              <a:rPr lang="en-GB" sz="2800" dirty="0" err="1"/>
              <a:t>I.C.Engine</a:t>
            </a:r>
            <a:r>
              <a:rPr lang="en-GB" sz="2800" dirty="0"/>
              <a:t> Connecting Rod by FEM and </a:t>
            </a:r>
            <a:r>
              <a:rPr lang="en-GB" sz="2800" dirty="0" err="1"/>
              <a:t>Photoelasticity</a:t>
            </a:r>
            <a:r>
              <a:rPr lang="en-GB" sz="2800" dirty="0"/>
              <a:t>, Journal of Mechanical and Civil Engineering, 2013.</a:t>
            </a:r>
          </a:p>
          <a:p>
            <a:pPr marL="571500" indent="-571500">
              <a:buFont typeface="Arial" panose="020B0604020202020204" pitchFamily="34" charset="0"/>
              <a:buChar char="•"/>
            </a:pPr>
            <a:r>
              <a:rPr lang="en-GB" sz="2800" dirty="0" err="1"/>
              <a:t>Makeitfrom</a:t>
            </a:r>
            <a:r>
              <a:rPr lang="en-GB" sz="2800" dirty="0"/>
              <a:t>, Polyamide-imide, 2009</a:t>
            </a:r>
          </a:p>
          <a:p>
            <a:pPr marL="571500" indent="-571500">
              <a:buFont typeface="Arial" panose="020B0604020202020204" pitchFamily="34" charset="0"/>
              <a:buChar char="•"/>
            </a:pPr>
            <a:r>
              <a:rPr lang="en-GB" sz="2800" dirty="0"/>
              <a:t>Justin Cunningham, Resurrecting the plastic engine, Engineering Materials, 2015.</a:t>
            </a:r>
          </a:p>
        </p:txBody>
      </p:sp>
      <p:pic>
        <p:nvPicPr>
          <p:cNvPr id="3" name="Picture 2">
            <a:extLst>
              <a:ext uri="{FF2B5EF4-FFF2-40B4-BE49-F238E27FC236}">
                <a16:creationId xmlns:a16="http://schemas.microsoft.com/office/drawing/2014/main" id="{CA8943E0-FFF4-4A9C-B013-1490E35902A1}"/>
              </a:ext>
            </a:extLst>
          </p:cNvPr>
          <p:cNvPicPr>
            <a:picLocks noChangeAspect="1"/>
          </p:cNvPicPr>
          <p:nvPr/>
        </p:nvPicPr>
        <p:blipFill rotWithShape="1">
          <a:blip r:embed="rId11"/>
          <a:srcRect l="20935" t="20395" r="66213" b="46087"/>
          <a:stretch/>
        </p:blipFill>
        <p:spPr>
          <a:xfrm>
            <a:off x="509631" y="24550340"/>
            <a:ext cx="6382827" cy="4355542"/>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490</TotalTime>
  <Words>489</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ＭＳ Ｐゴシック</vt:lpstr>
      <vt:lpstr>ＭＳ Ｐゴシック</vt:lpstr>
      <vt:lpstr>Arial</vt:lpstr>
      <vt:lpstr>Calibri</vt:lpstr>
      <vt:lpstr>Calibri Light</vt:lpstr>
      <vt:lpstr>Cambria Math</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abraham reynolds</cp:lastModifiedBy>
  <cp:revision>44</cp:revision>
  <dcterms:created xsi:type="dcterms:W3CDTF">2016-02-25T08:27:32Z</dcterms:created>
  <dcterms:modified xsi:type="dcterms:W3CDTF">2018-02-20T10:22:40Z</dcterms:modified>
</cp:coreProperties>
</file>