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7" r:id="rId2"/>
    <p:sldId id="258" r:id="rId3"/>
    <p:sldId id="300" r:id="rId4"/>
    <p:sldId id="259" r:id="rId5"/>
    <p:sldId id="260" r:id="rId6"/>
    <p:sldId id="261" r:id="rId7"/>
    <p:sldId id="296" r:id="rId8"/>
    <p:sldId id="262" r:id="rId9"/>
    <p:sldId id="277" r:id="rId10"/>
    <p:sldId id="278" r:id="rId11"/>
    <p:sldId id="263" r:id="rId12"/>
    <p:sldId id="265" r:id="rId13"/>
    <p:sldId id="264" r:id="rId14"/>
    <p:sldId id="282" r:id="rId15"/>
    <p:sldId id="280" r:id="rId16"/>
    <p:sldId id="301" r:id="rId17"/>
    <p:sldId id="266" r:id="rId18"/>
    <p:sldId id="267" r:id="rId19"/>
    <p:sldId id="268" r:id="rId20"/>
    <p:sldId id="269" r:id="rId21"/>
    <p:sldId id="270" r:id="rId22"/>
    <p:sldId id="271" r:id="rId23"/>
    <p:sldId id="273" r:id="rId24"/>
    <p:sldId id="274" r:id="rId25"/>
    <p:sldId id="275" r:id="rId26"/>
    <p:sldId id="283" r:id="rId27"/>
    <p:sldId id="297" r:id="rId28"/>
    <p:sldId id="286" r:id="rId29"/>
    <p:sldId id="288" r:id="rId30"/>
    <p:sldId id="291" r:id="rId31"/>
    <p:sldId id="292" r:id="rId32"/>
    <p:sldId id="293" r:id="rId33"/>
    <p:sldId id="298" r:id="rId34"/>
    <p:sldId id="299" r:id="rId35"/>
    <p:sldId id="294" r:id="rId36"/>
    <p:sldId id="302" r:id="rId37"/>
    <p:sldId id="29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showGuides="1">
      <p:cViewPr varScale="1">
        <p:scale>
          <a:sx n="108" d="100"/>
          <a:sy n="108" d="100"/>
        </p:scale>
        <p:origin x="600"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FF3B58-23BE-43CA-9E1D-4556CC3A2228}" type="doc">
      <dgm:prSet loTypeId="urn:microsoft.com/office/officeart/2005/8/layout/chevron2" loCatId="list" qsTypeId="urn:microsoft.com/office/officeart/2005/8/quickstyle/simple5" qsCatId="simple" csTypeId="urn:microsoft.com/office/officeart/2005/8/colors/colorful2" csCatId="colorful" phldr="1"/>
      <dgm:spPr/>
      <dgm:t>
        <a:bodyPr/>
        <a:lstStyle/>
        <a:p>
          <a:endParaRPr lang="en-US"/>
        </a:p>
      </dgm:t>
    </dgm:pt>
    <dgm:pt modelId="{881B7324-F425-45DF-9499-316E4B6C2629}">
      <dgm:prSet phldrT="[Text]"/>
      <dgm:spPr/>
      <dgm:t>
        <a:bodyPr/>
        <a:lstStyle/>
        <a:p>
          <a:r>
            <a:rPr lang="en-GB" dirty="0"/>
            <a:t>Analytical</a:t>
          </a:r>
          <a:endParaRPr lang="en-US" dirty="0"/>
        </a:p>
      </dgm:t>
    </dgm:pt>
    <dgm:pt modelId="{FC00AD4D-A89F-47C2-9A76-3423C8F6C483}" type="parTrans" cxnId="{CA49D88A-2945-417A-8258-82AA7EEEAD45}">
      <dgm:prSet/>
      <dgm:spPr/>
      <dgm:t>
        <a:bodyPr/>
        <a:lstStyle/>
        <a:p>
          <a:endParaRPr lang="en-US"/>
        </a:p>
      </dgm:t>
    </dgm:pt>
    <dgm:pt modelId="{411849B0-84B7-4ACB-8E3F-B8529AE8C8C1}" type="sibTrans" cxnId="{CA49D88A-2945-417A-8258-82AA7EEEAD45}">
      <dgm:prSet/>
      <dgm:spPr/>
      <dgm:t>
        <a:bodyPr/>
        <a:lstStyle/>
        <a:p>
          <a:endParaRPr lang="en-US"/>
        </a:p>
      </dgm:t>
    </dgm:pt>
    <dgm:pt modelId="{97A4B6B9-A40A-4FB0-BD17-CEF5EFD69B73}">
      <dgm:prSet phldrT="[Text]"/>
      <dgm:spPr/>
      <dgm:t>
        <a:bodyPr/>
        <a:lstStyle/>
        <a:p>
          <a:r>
            <a:rPr lang="en-GB" dirty="0"/>
            <a:t>Analysing the material</a:t>
          </a:r>
          <a:endParaRPr lang="en-US" dirty="0"/>
        </a:p>
      </dgm:t>
    </dgm:pt>
    <dgm:pt modelId="{8F531130-C999-412A-A0BD-C6315E2AC068}" type="parTrans" cxnId="{2BB59DF4-2640-4E8D-A7E1-D5FF520ECF57}">
      <dgm:prSet/>
      <dgm:spPr/>
      <dgm:t>
        <a:bodyPr/>
        <a:lstStyle/>
        <a:p>
          <a:endParaRPr lang="en-US"/>
        </a:p>
      </dgm:t>
    </dgm:pt>
    <dgm:pt modelId="{7AF245AD-0C7C-4A7B-865E-87F5375E3CC3}" type="sibTrans" cxnId="{2BB59DF4-2640-4E8D-A7E1-D5FF520ECF57}">
      <dgm:prSet/>
      <dgm:spPr/>
      <dgm:t>
        <a:bodyPr/>
        <a:lstStyle/>
        <a:p>
          <a:endParaRPr lang="en-US"/>
        </a:p>
      </dgm:t>
    </dgm:pt>
    <dgm:pt modelId="{1F853C01-2461-46C0-86F0-2F465D155684}">
      <dgm:prSet phldrT="[Text]"/>
      <dgm:spPr/>
      <dgm:t>
        <a:bodyPr/>
        <a:lstStyle/>
        <a:p>
          <a:r>
            <a:rPr lang="en-GB" dirty="0"/>
            <a:t>Understanding</a:t>
          </a:r>
          <a:endParaRPr lang="en-US" dirty="0"/>
        </a:p>
      </dgm:t>
    </dgm:pt>
    <dgm:pt modelId="{16A0B43C-5867-4E9E-A9EC-332089A1FB96}" type="parTrans" cxnId="{EDC2A26D-2455-41F5-81A5-730C6358C435}">
      <dgm:prSet/>
      <dgm:spPr/>
      <dgm:t>
        <a:bodyPr/>
        <a:lstStyle/>
        <a:p>
          <a:endParaRPr lang="en-US"/>
        </a:p>
      </dgm:t>
    </dgm:pt>
    <dgm:pt modelId="{C44CDDE2-34E1-4F5A-B556-3A1C39D4CD47}" type="sibTrans" cxnId="{EDC2A26D-2455-41F5-81A5-730C6358C435}">
      <dgm:prSet/>
      <dgm:spPr/>
      <dgm:t>
        <a:bodyPr/>
        <a:lstStyle/>
        <a:p>
          <a:endParaRPr lang="en-US"/>
        </a:p>
      </dgm:t>
    </dgm:pt>
    <dgm:pt modelId="{29DAC4E8-FCBD-4799-A44E-94724008554C}">
      <dgm:prSet phldrT="[Text]"/>
      <dgm:spPr/>
      <dgm:t>
        <a:bodyPr/>
        <a:lstStyle/>
        <a:p>
          <a:r>
            <a:rPr lang="en-GB" dirty="0"/>
            <a:t>The wider context</a:t>
          </a:r>
          <a:endParaRPr lang="en-US" dirty="0"/>
        </a:p>
      </dgm:t>
    </dgm:pt>
    <dgm:pt modelId="{211397AD-8F4B-48AE-8D41-9CE4BAE045E6}" type="parTrans" cxnId="{F3A7538E-905A-48D5-A65B-02254DBCFDFA}">
      <dgm:prSet/>
      <dgm:spPr/>
      <dgm:t>
        <a:bodyPr/>
        <a:lstStyle/>
        <a:p>
          <a:endParaRPr lang="en-US"/>
        </a:p>
      </dgm:t>
    </dgm:pt>
    <dgm:pt modelId="{4D9E209A-CF68-4E3B-A4D8-03FF86C73920}" type="sibTrans" cxnId="{F3A7538E-905A-48D5-A65B-02254DBCFDFA}">
      <dgm:prSet/>
      <dgm:spPr/>
      <dgm:t>
        <a:bodyPr/>
        <a:lstStyle/>
        <a:p>
          <a:endParaRPr lang="en-US"/>
        </a:p>
      </dgm:t>
    </dgm:pt>
    <dgm:pt modelId="{B2249C21-E1E3-4438-BF21-D707D36AA339}">
      <dgm:prSet phldrT="[Text]"/>
      <dgm:spPr/>
      <dgm:t>
        <a:bodyPr/>
        <a:lstStyle/>
        <a:p>
          <a:r>
            <a:rPr lang="en-GB" dirty="0"/>
            <a:t>Evaluative</a:t>
          </a:r>
          <a:endParaRPr lang="en-US" dirty="0"/>
        </a:p>
      </dgm:t>
    </dgm:pt>
    <dgm:pt modelId="{6E905B98-6F44-4806-B4A9-E95CC54104FB}" type="parTrans" cxnId="{795260CC-40A2-430D-B02A-4BD710C61553}">
      <dgm:prSet/>
      <dgm:spPr/>
      <dgm:t>
        <a:bodyPr/>
        <a:lstStyle/>
        <a:p>
          <a:endParaRPr lang="en-US"/>
        </a:p>
      </dgm:t>
    </dgm:pt>
    <dgm:pt modelId="{1D1CEBE7-C484-48B2-A454-F80B322D8A4E}" type="sibTrans" cxnId="{795260CC-40A2-430D-B02A-4BD710C61553}">
      <dgm:prSet/>
      <dgm:spPr/>
      <dgm:t>
        <a:bodyPr/>
        <a:lstStyle/>
        <a:p>
          <a:endParaRPr lang="en-US"/>
        </a:p>
      </dgm:t>
    </dgm:pt>
    <dgm:pt modelId="{00C519D3-4409-47E6-B5A3-555AC835B56A}">
      <dgm:prSet phldrT="[Text]"/>
      <dgm:spPr/>
      <dgm:t>
        <a:bodyPr/>
        <a:lstStyle/>
        <a:p>
          <a:r>
            <a:rPr lang="en-GB" dirty="0"/>
            <a:t>The approach and being self critical of own understanding</a:t>
          </a:r>
          <a:endParaRPr lang="en-US" dirty="0"/>
        </a:p>
      </dgm:t>
    </dgm:pt>
    <dgm:pt modelId="{9370356E-EA00-4996-8806-1FE04B39468F}" type="parTrans" cxnId="{6836F203-AB4B-4D7A-8720-EE45F00912CC}">
      <dgm:prSet/>
      <dgm:spPr/>
      <dgm:t>
        <a:bodyPr/>
        <a:lstStyle/>
        <a:p>
          <a:endParaRPr lang="en-US"/>
        </a:p>
      </dgm:t>
    </dgm:pt>
    <dgm:pt modelId="{8C03E6AA-52CF-4898-8ABF-9A8A42C77D9F}" type="sibTrans" cxnId="{6836F203-AB4B-4D7A-8720-EE45F00912CC}">
      <dgm:prSet/>
      <dgm:spPr/>
      <dgm:t>
        <a:bodyPr/>
        <a:lstStyle/>
        <a:p>
          <a:endParaRPr lang="en-US"/>
        </a:p>
      </dgm:t>
    </dgm:pt>
    <dgm:pt modelId="{F735A8AB-63D5-47DA-B729-7400B0606659}" type="pres">
      <dgm:prSet presAssocID="{BBFF3B58-23BE-43CA-9E1D-4556CC3A2228}" presName="linearFlow" presStyleCnt="0">
        <dgm:presLayoutVars>
          <dgm:dir/>
          <dgm:animLvl val="lvl"/>
          <dgm:resizeHandles val="exact"/>
        </dgm:presLayoutVars>
      </dgm:prSet>
      <dgm:spPr/>
    </dgm:pt>
    <dgm:pt modelId="{5A82354A-A1F9-485E-8441-28FCA5210CB9}" type="pres">
      <dgm:prSet presAssocID="{881B7324-F425-45DF-9499-316E4B6C2629}" presName="composite" presStyleCnt="0"/>
      <dgm:spPr/>
    </dgm:pt>
    <dgm:pt modelId="{DF24D058-C968-4D68-9294-07FBD7D36683}" type="pres">
      <dgm:prSet presAssocID="{881B7324-F425-45DF-9499-316E4B6C2629}" presName="parentText" presStyleLbl="alignNode1" presStyleIdx="0" presStyleCnt="3">
        <dgm:presLayoutVars>
          <dgm:chMax val="1"/>
          <dgm:bulletEnabled val="1"/>
        </dgm:presLayoutVars>
      </dgm:prSet>
      <dgm:spPr/>
    </dgm:pt>
    <dgm:pt modelId="{1B0EF5AF-D433-4744-A61F-C2B6C433E734}" type="pres">
      <dgm:prSet presAssocID="{881B7324-F425-45DF-9499-316E4B6C2629}" presName="descendantText" presStyleLbl="alignAcc1" presStyleIdx="0" presStyleCnt="3" custScaleY="100000">
        <dgm:presLayoutVars>
          <dgm:bulletEnabled val="1"/>
        </dgm:presLayoutVars>
      </dgm:prSet>
      <dgm:spPr/>
    </dgm:pt>
    <dgm:pt modelId="{0B889B93-AE38-4A35-9CD5-FAA42342B4AA}" type="pres">
      <dgm:prSet presAssocID="{411849B0-84B7-4ACB-8E3F-B8529AE8C8C1}" presName="sp" presStyleCnt="0"/>
      <dgm:spPr/>
    </dgm:pt>
    <dgm:pt modelId="{EF4E2A3D-A969-43C9-9DBD-EBB1CBBB47CD}" type="pres">
      <dgm:prSet presAssocID="{1F853C01-2461-46C0-86F0-2F465D155684}" presName="composite" presStyleCnt="0"/>
      <dgm:spPr/>
    </dgm:pt>
    <dgm:pt modelId="{B2A9E4A6-5BE3-439A-B22B-8B8ECA128556}" type="pres">
      <dgm:prSet presAssocID="{1F853C01-2461-46C0-86F0-2F465D155684}" presName="parentText" presStyleLbl="alignNode1" presStyleIdx="1" presStyleCnt="3">
        <dgm:presLayoutVars>
          <dgm:chMax val="1"/>
          <dgm:bulletEnabled val="1"/>
        </dgm:presLayoutVars>
      </dgm:prSet>
      <dgm:spPr/>
    </dgm:pt>
    <dgm:pt modelId="{43C64042-FBED-4F0B-A6DF-015AF34A7861}" type="pres">
      <dgm:prSet presAssocID="{1F853C01-2461-46C0-86F0-2F465D155684}" presName="descendantText" presStyleLbl="alignAcc1" presStyleIdx="1" presStyleCnt="3">
        <dgm:presLayoutVars>
          <dgm:bulletEnabled val="1"/>
        </dgm:presLayoutVars>
      </dgm:prSet>
      <dgm:spPr/>
    </dgm:pt>
    <dgm:pt modelId="{458913F0-86BB-4F6C-A731-F8828B79216F}" type="pres">
      <dgm:prSet presAssocID="{C44CDDE2-34E1-4F5A-B556-3A1C39D4CD47}" presName="sp" presStyleCnt="0"/>
      <dgm:spPr/>
    </dgm:pt>
    <dgm:pt modelId="{65897B72-94EB-4301-8FB0-46EFC7753FFF}" type="pres">
      <dgm:prSet presAssocID="{B2249C21-E1E3-4438-BF21-D707D36AA339}" presName="composite" presStyleCnt="0"/>
      <dgm:spPr/>
    </dgm:pt>
    <dgm:pt modelId="{B0402CCD-401E-4CEF-A220-E1B225173E79}" type="pres">
      <dgm:prSet presAssocID="{B2249C21-E1E3-4438-BF21-D707D36AA339}" presName="parentText" presStyleLbl="alignNode1" presStyleIdx="2" presStyleCnt="3">
        <dgm:presLayoutVars>
          <dgm:chMax val="1"/>
          <dgm:bulletEnabled val="1"/>
        </dgm:presLayoutVars>
      </dgm:prSet>
      <dgm:spPr/>
    </dgm:pt>
    <dgm:pt modelId="{FB10477B-B79C-4A1D-8DCA-F58344C5034C}" type="pres">
      <dgm:prSet presAssocID="{B2249C21-E1E3-4438-BF21-D707D36AA339}" presName="descendantText" presStyleLbl="alignAcc1" presStyleIdx="2" presStyleCnt="3">
        <dgm:presLayoutVars>
          <dgm:bulletEnabled val="1"/>
        </dgm:presLayoutVars>
      </dgm:prSet>
      <dgm:spPr/>
    </dgm:pt>
  </dgm:ptLst>
  <dgm:cxnLst>
    <dgm:cxn modelId="{6836F203-AB4B-4D7A-8720-EE45F00912CC}" srcId="{B2249C21-E1E3-4438-BF21-D707D36AA339}" destId="{00C519D3-4409-47E6-B5A3-555AC835B56A}" srcOrd="0" destOrd="0" parTransId="{9370356E-EA00-4996-8806-1FE04B39468F}" sibTransId="{8C03E6AA-52CF-4898-8ABF-9A8A42C77D9F}"/>
    <dgm:cxn modelId="{7CD38908-DEB4-4E18-85FF-54573E850700}" type="presOf" srcId="{29DAC4E8-FCBD-4799-A44E-94724008554C}" destId="{43C64042-FBED-4F0B-A6DF-015AF34A7861}" srcOrd="0" destOrd="0" presId="urn:microsoft.com/office/officeart/2005/8/layout/chevron2"/>
    <dgm:cxn modelId="{4297CA15-E539-4F8F-B41C-7226F9FE37DC}" type="presOf" srcId="{BBFF3B58-23BE-43CA-9E1D-4556CC3A2228}" destId="{F735A8AB-63D5-47DA-B729-7400B0606659}" srcOrd="0" destOrd="0" presId="urn:microsoft.com/office/officeart/2005/8/layout/chevron2"/>
    <dgm:cxn modelId="{A1EAD816-F69A-4484-A119-9E3D836CDF7C}" type="presOf" srcId="{00C519D3-4409-47E6-B5A3-555AC835B56A}" destId="{FB10477B-B79C-4A1D-8DCA-F58344C5034C}" srcOrd="0" destOrd="0" presId="urn:microsoft.com/office/officeart/2005/8/layout/chevron2"/>
    <dgm:cxn modelId="{EDC2A26D-2455-41F5-81A5-730C6358C435}" srcId="{BBFF3B58-23BE-43CA-9E1D-4556CC3A2228}" destId="{1F853C01-2461-46C0-86F0-2F465D155684}" srcOrd="1" destOrd="0" parTransId="{16A0B43C-5867-4E9E-A9EC-332089A1FB96}" sibTransId="{C44CDDE2-34E1-4F5A-B556-3A1C39D4CD47}"/>
    <dgm:cxn modelId="{CA49D88A-2945-417A-8258-82AA7EEEAD45}" srcId="{BBFF3B58-23BE-43CA-9E1D-4556CC3A2228}" destId="{881B7324-F425-45DF-9499-316E4B6C2629}" srcOrd="0" destOrd="0" parTransId="{FC00AD4D-A89F-47C2-9A76-3423C8F6C483}" sibTransId="{411849B0-84B7-4ACB-8E3F-B8529AE8C8C1}"/>
    <dgm:cxn modelId="{F3A7538E-905A-48D5-A65B-02254DBCFDFA}" srcId="{1F853C01-2461-46C0-86F0-2F465D155684}" destId="{29DAC4E8-FCBD-4799-A44E-94724008554C}" srcOrd="0" destOrd="0" parTransId="{211397AD-8F4B-48AE-8D41-9CE4BAE045E6}" sibTransId="{4D9E209A-CF68-4E3B-A4D8-03FF86C73920}"/>
    <dgm:cxn modelId="{2AC8E397-D87D-4AA4-8927-9FC9ACE43089}" type="presOf" srcId="{881B7324-F425-45DF-9499-316E4B6C2629}" destId="{DF24D058-C968-4D68-9294-07FBD7D36683}" srcOrd="0" destOrd="0" presId="urn:microsoft.com/office/officeart/2005/8/layout/chevron2"/>
    <dgm:cxn modelId="{1637BEC6-FE75-4BF0-AAE1-3F06201A50AB}" type="presOf" srcId="{B2249C21-E1E3-4438-BF21-D707D36AA339}" destId="{B0402CCD-401E-4CEF-A220-E1B225173E79}" srcOrd="0" destOrd="0" presId="urn:microsoft.com/office/officeart/2005/8/layout/chevron2"/>
    <dgm:cxn modelId="{795260CC-40A2-430D-B02A-4BD710C61553}" srcId="{BBFF3B58-23BE-43CA-9E1D-4556CC3A2228}" destId="{B2249C21-E1E3-4438-BF21-D707D36AA339}" srcOrd="2" destOrd="0" parTransId="{6E905B98-6F44-4806-B4A9-E95CC54104FB}" sibTransId="{1D1CEBE7-C484-48B2-A454-F80B322D8A4E}"/>
    <dgm:cxn modelId="{45EF42EE-0CA7-4874-A2B9-DFC743948955}" type="presOf" srcId="{97A4B6B9-A40A-4FB0-BD17-CEF5EFD69B73}" destId="{1B0EF5AF-D433-4744-A61F-C2B6C433E734}" srcOrd="0" destOrd="0" presId="urn:microsoft.com/office/officeart/2005/8/layout/chevron2"/>
    <dgm:cxn modelId="{2BB59DF4-2640-4E8D-A7E1-D5FF520ECF57}" srcId="{881B7324-F425-45DF-9499-316E4B6C2629}" destId="{97A4B6B9-A40A-4FB0-BD17-CEF5EFD69B73}" srcOrd="0" destOrd="0" parTransId="{8F531130-C999-412A-A0BD-C6315E2AC068}" sibTransId="{7AF245AD-0C7C-4A7B-865E-87F5375E3CC3}"/>
    <dgm:cxn modelId="{902BDBFE-184E-4135-9478-2EF8ED0EED85}" type="presOf" srcId="{1F853C01-2461-46C0-86F0-2F465D155684}" destId="{B2A9E4A6-5BE3-439A-B22B-8B8ECA128556}" srcOrd="0" destOrd="0" presId="urn:microsoft.com/office/officeart/2005/8/layout/chevron2"/>
    <dgm:cxn modelId="{A8AD539C-46E6-4FF8-A41B-BD1D6C9563D9}" type="presParOf" srcId="{F735A8AB-63D5-47DA-B729-7400B0606659}" destId="{5A82354A-A1F9-485E-8441-28FCA5210CB9}" srcOrd="0" destOrd="0" presId="urn:microsoft.com/office/officeart/2005/8/layout/chevron2"/>
    <dgm:cxn modelId="{0489070F-8288-4786-9E4F-7480EFA04F27}" type="presParOf" srcId="{5A82354A-A1F9-485E-8441-28FCA5210CB9}" destId="{DF24D058-C968-4D68-9294-07FBD7D36683}" srcOrd="0" destOrd="0" presId="urn:microsoft.com/office/officeart/2005/8/layout/chevron2"/>
    <dgm:cxn modelId="{DFEEE238-BE7D-4A25-8FC8-209FA0C8BA34}" type="presParOf" srcId="{5A82354A-A1F9-485E-8441-28FCA5210CB9}" destId="{1B0EF5AF-D433-4744-A61F-C2B6C433E734}" srcOrd="1" destOrd="0" presId="urn:microsoft.com/office/officeart/2005/8/layout/chevron2"/>
    <dgm:cxn modelId="{47B6512A-F8A8-49A6-A88C-524431FF40B9}" type="presParOf" srcId="{F735A8AB-63D5-47DA-B729-7400B0606659}" destId="{0B889B93-AE38-4A35-9CD5-FAA42342B4AA}" srcOrd="1" destOrd="0" presId="urn:microsoft.com/office/officeart/2005/8/layout/chevron2"/>
    <dgm:cxn modelId="{C00AF182-898C-4E59-A8B7-4344C584EA29}" type="presParOf" srcId="{F735A8AB-63D5-47DA-B729-7400B0606659}" destId="{EF4E2A3D-A969-43C9-9DBD-EBB1CBBB47CD}" srcOrd="2" destOrd="0" presId="urn:microsoft.com/office/officeart/2005/8/layout/chevron2"/>
    <dgm:cxn modelId="{CC2844CD-C7D5-44AD-94F4-44A77508B2D5}" type="presParOf" srcId="{EF4E2A3D-A969-43C9-9DBD-EBB1CBBB47CD}" destId="{B2A9E4A6-5BE3-439A-B22B-8B8ECA128556}" srcOrd="0" destOrd="0" presId="urn:microsoft.com/office/officeart/2005/8/layout/chevron2"/>
    <dgm:cxn modelId="{511136E6-1BC3-4257-A2A7-AC2C4F4EC595}" type="presParOf" srcId="{EF4E2A3D-A969-43C9-9DBD-EBB1CBBB47CD}" destId="{43C64042-FBED-4F0B-A6DF-015AF34A7861}" srcOrd="1" destOrd="0" presId="urn:microsoft.com/office/officeart/2005/8/layout/chevron2"/>
    <dgm:cxn modelId="{CB68934B-98F5-43D0-82DC-5FDCC52AEA8C}" type="presParOf" srcId="{F735A8AB-63D5-47DA-B729-7400B0606659}" destId="{458913F0-86BB-4F6C-A731-F8828B79216F}" srcOrd="3" destOrd="0" presId="urn:microsoft.com/office/officeart/2005/8/layout/chevron2"/>
    <dgm:cxn modelId="{DE3D7602-FFEC-4C9E-A750-3E96C9BFFAAA}" type="presParOf" srcId="{F735A8AB-63D5-47DA-B729-7400B0606659}" destId="{65897B72-94EB-4301-8FB0-46EFC7753FFF}" srcOrd="4" destOrd="0" presId="urn:microsoft.com/office/officeart/2005/8/layout/chevron2"/>
    <dgm:cxn modelId="{C1BF2C1A-D527-4A27-90AC-0C45936B84D0}" type="presParOf" srcId="{65897B72-94EB-4301-8FB0-46EFC7753FFF}" destId="{B0402CCD-401E-4CEF-A220-E1B225173E79}" srcOrd="0" destOrd="0" presId="urn:microsoft.com/office/officeart/2005/8/layout/chevron2"/>
    <dgm:cxn modelId="{292EC792-4C2F-4B46-A70B-F66B946962C7}" type="presParOf" srcId="{65897B72-94EB-4301-8FB0-46EFC7753FFF}" destId="{FB10477B-B79C-4A1D-8DCA-F58344C5034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48C708-A312-4F0A-ACA4-37CE2A466760}"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GB"/>
        </a:p>
      </dgm:t>
    </dgm:pt>
    <dgm:pt modelId="{958217D7-B8C6-428E-95E3-6215D5756B4E}">
      <dgm:prSet phldrT="[Text]"/>
      <dgm:spPr/>
      <dgm:t>
        <a:bodyPr/>
        <a:lstStyle/>
        <a:p>
          <a:r>
            <a:rPr lang="en-GB" b="1" dirty="0"/>
            <a:t>Evidence</a:t>
          </a:r>
        </a:p>
      </dgm:t>
    </dgm:pt>
    <dgm:pt modelId="{625CBC58-0AD4-4E4C-B8D3-2AA6DDEF6EED}" type="parTrans" cxnId="{ACE10A34-6670-4FAA-9C2A-F50373B62442}">
      <dgm:prSet/>
      <dgm:spPr/>
      <dgm:t>
        <a:bodyPr/>
        <a:lstStyle/>
        <a:p>
          <a:endParaRPr lang="en-GB" b="1"/>
        </a:p>
      </dgm:t>
    </dgm:pt>
    <dgm:pt modelId="{5DB4EEDD-8C39-4E4E-84D6-650D2715ACD9}" type="sibTrans" cxnId="{ACE10A34-6670-4FAA-9C2A-F50373B62442}">
      <dgm:prSet/>
      <dgm:spPr/>
      <dgm:t>
        <a:bodyPr/>
        <a:lstStyle/>
        <a:p>
          <a:endParaRPr lang="en-GB" b="1"/>
        </a:p>
      </dgm:t>
    </dgm:pt>
    <dgm:pt modelId="{A47837FC-8C75-4922-94C0-C281FE511846}">
      <dgm:prSet phldrT="[Text]"/>
      <dgm:spPr/>
      <dgm:t>
        <a:bodyPr/>
        <a:lstStyle/>
        <a:p>
          <a:r>
            <a:rPr lang="en-GB" b="1" dirty="0"/>
            <a:t>Statistical studies</a:t>
          </a:r>
        </a:p>
      </dgm:t>
    </dgm:pt>
    <dgm:pt modelId="{BB1A9F6F-E738-4801-A6EF-D73B76DF00A5}" type="parTrans" cxnId="{9C59A4D4-BB5A-4122-95BA-8B4DB8CBB43C}">
      <dgm:prSet/>
      <dgm:spPr/>
      <dgm:t>
        <a:bodyPr/>
        <a:lstStyle/>
        <a:p>
          <a:endParaRPr lang="en-GB" b="1"/>
        </a:p>
      </dgm:t>
    </dgm:pt>
    <dgm:pt modelId="{256DE35B-B02A-419E-AA7E-AE960A8F110D}" type="sibTrans" cxnId="{9C59A4D4-BB5A-4122-95BA-8B4DB8CBB43C}">
      <dgm:prSet/>
      <dgm:spPr/>
      <dgm:t>
        <a:bodyPr/>
        <a:lstStyle/>
        <a:p>
          <a:endParaRPr lang="en-GB" b="1"/>
        </a:p>
      </dgm:t>
    </dgm:pt>
    <dgm:pt modelId="{AF098171-5BED-430B-87D6-CAF45D6C2F87}">
      <dgm:prSet phldrT="[Text]"/>
      <dgm:spPr/>
      <dgm:t>
        <a:bodyPr/>
        <a:lstStyle/>
        <a:p>
          <a:r>
            <a:rPr lang="en-GB" b="1" dirty="0"/>
            <a:t>graphs</a:t>
          </a:r>
        </a:p>
      </dgm:t>
    </dgm:pt>
    <dgm:pt modelId="{73925FE8-AC1F-4925-902B-BE477050BF56}" type="parTrans" cxnId="{B005C7DA-5F38-4C1E-AB91-C447486A8D67}">
      <dgm:prSet/>
      <dgm:spPr/>
      <dgm:t>
        <a:bodyPr/>
        <a:lstStyle/>
        <a:p>
          <a:endParaRPr lang="en-GB" b="1"/>
        </a:p>
      </dgm:t>
    </dgm:pt>
    <dgm:pt modelId="{EC9C5DD8-E7C1-4C48-83B2-95C6BA6F6400}" type="sibTrans" cxnId="{B005C7DA-5F38-4C1E-AB91-C447486A8D67}">
      <dgm:prSet/>
      <dgm:spPr/>
      <dgm:t>
        <a:bodyPr/>
        <a:lstStyle/>
        <a:p>
          <a:endParaRPr lang="en-GB" b="1"/>
        </a:p>
      </dgm:t>
    </dgm:pt>
    <dgm:pt modelId="{1D97A5C3-AF6D-46C2-B66B-073324B0B831}">
      <dgm:prSet phldrT="[Text]"/>
      <dgm:spPr/>
      <dgm:t>
        <a:bodyPr/>
        <a:lstStyle/>
        <a:p>
          <a:r>
            <a:rPr lang="en-GB" b="1" dirty="0"/>
            <a:t>Tables of data</a:t>
          </a:r>
        </a:p>
      </dgm:t>
    </dgm:pt>
    <dgm:pt modelId="{BCF1FDBE-070F-4005-9844-769D12E45147}" type="parTrans" cxnId="{D7C4A1AE-61EB-40A0-981B-AA76F3AAFC4B}">
      <dgm:prSet/>
      <dgm:spPr/>
      <dgm:t>
        <a:bodyPr/>
        <a:lstStyle/>
        <a:p>
          <a:endParaRPr lang="en-GB" b="1"/>
        </a:p>
      </dgm:t>
    </dgm:pt>
    <dgm:pt modelId="{DB293098-6B63-4D76-82AA-F0F427A59879}" type="sibTrans" cxnId="{D7C4A1AE-61EB-40A0-981B-AA76F3AAFC4B}">
      <dgm:prSet/>
      <dgm:spPr/>
      <dgm:t>
        <a:bodyPr/>
        <a:lstStyle/>
        <a:p>
          <a:endParaRPr lang="en-GB" b="1"/>
        </a:p>
      </dgm:t>
    </dgm:pt>
    <dgm:pt modelId="{59225916-8D02-45CF-8367-A3B538ECFD0B}">
      <dgm:prSet phldrT="[Text]"/>
      <dgm:spPr/>
      <dgm:t>
        <a:bodyPr/>
        <a:lstStyle/>
        <a:p>
          <a:r>
            <a:rPr lang="en-GB" b="1" dirty="0"/>
            <a:t>Historical information</a:t>
          </a:r>
        </a:p>
      </dgm:t>
    </dgm:pt>
    <dgm:pt modelId="{9B122D19-B395-4164-821C-F4D298D4C4B7}" type="parTrans" cxnId="{2D164B9E-592D-4A15-8860-B0629E2DE09D}">
      <dgm:prSet/>
      <dgm:spPr/>
      <dgm:t>
        <a:bodyPr/>
        <a:lstStyle/>
        <a:p>
          <a:endParaRPr lang="en-GB" b="1"/>
        </a:p>
      </dgm:t>
    </dgm:pt>
    <dgm:pt modelId="{3D3E9101-87B0-4FC0-900C-F18547841FF3}" type="sibTrans" cxnId="{2D164B9E-592D-4A15-8860-B0629E2DE09D}">
      <dgm:prSet/>
      <dgm:spPr/>
      <dgm:t>
        <a:bodyPr/>
        <a:lstStyle/>
        <a:p>
          <a:endParaRPr lang="en-GB" b="1"/>
        </a:p>
      </dgm:t>
    </dgm:pt>
    <dgm:pt modelId="{79677603-5E1A-4405-9C3E-5D031755877D}">
      <dgm:prSet phldrT="[Text]"/>
      <dgm:spPr/>
      <dgm:t>
        <a:bodyPr/>
        <a:lstStyle/>
        <a:p>
          <a:r>
            <a:rPr lang="en-GB" b="1" dirty="0"/>
            <a:t>Physical evidence</a:t>
          </a:r>
        </a:p>
      </dgm:t>
    </dgm:pt>
    <dgm:pt modelId="{7F032C29-38DE-4C8E-946D-59DE2165B9B5}" type="parTrans" cxnId="{E0A8D8F3-267D-4B23-A422-683E8E0166BA}">
      <dgm:prSet/>
      <dgm:spPr/>
      <dgm:t>
        <a:bodyPr/>
        <a:lstStyle/>
        <a:p>
          <a:endParaRPr lang="en-GB" b="1"/>
        </a:p>
      </dgm:t>
    </dgm:pt>
    <dgm:pt modelId="{98F593FE-C3FC-4CE0-8D32-B49F21266822}" type="sibTrans" cxnId="{E0A8D8F3-267D-4B23-A422-683E8E0166BA}">
      <dgm:prSet/>
      <dgm:spPr/>
      <dgm:t>
        <a:bodyPr/>
        <a:lstStyle/>
        <a:p>
          <a:endParaRPr lang="en-GB" b="1"/>
        </a:p>
      </dgm:t>
    </dgm:pt>
    <dgm:pt modelId="{4412A06D-086E-4D85-BC09-B8EA3A31DBBD}">
      <dgm:prSet phldrT="[Text]"/>
      <dgm:spPr/>
      <dgm:t>
        <a:bodyPr/>
        <a:lstStyle/>
        <a:p>
          <a:r>
            <a:rPr lang="en-GB" b="1" dirty="0"/>
            <a:t>Observations</a:t>
          </a:r>
        </a:p>
      </dgm:t>
    </dgm:pt>
    <dgm:pt modelId="{6B069461-A8EF-4656-8462-0A44CEBD0682}" type="parTrans" cxnId="{54533032-A039-48DF-BD4C-6E7B50BB0863}">
      <dgm:prSet/>
      <dgm:spPr/>
      <dgm:t>
        <a:bodyPr/>
        <a:lstStyle/>
        <a:p>
          <a:endParaRPr lang="en-GB" b="1"/>
        </a:p>
      </dgm:t>
    </dgm:pt>
    <dgm:pt modelId="{9398B5A8-65D3-429A-A60A-00721F491CD7}" type="sibTrans" cxnId="{54533032-A039-48DF-BD4C-6E7B50BB0863}">
      <dgm:prSet/>
      <dgm:spPr/>
      <dgm:t>
        <a:bodyPr/>
        <a:lstStyle/>
        <a:p>
          <a:endParaRPr lang="en-GB" b="1"/>
        </a:p>
      </dgm:t>
    </dgm:pt>
    <dgm:pt modelId="{9C682824-0CC5-4464-B782-F7AF1C9BF379}">
      <dgm:prSet phldrT="[Text]"/>
      <dgm:spPr/>
      <dgm:t>
        <a:bodyPr/>
        <a:lstStyle/>
        <a:p>
          <a:r>
            <a:rPr lang="en-GB" b="1" dirty="0"/>
            <a:t>Experiments</a:t>
          </a:r>
        </a:p>
      </dgm:t>
    </dgm:pt>
    <dgm:pt modelId="{C4D8C230-EC12-48F2-A080-382CCA897DE0}" type="parTrans" cxnId="{787008D3-D0AF-4409-B37F-362B585C9FBF}">
      <dgm:prSet/>
      <dgm:spPr/>
      <dgm:t>
        <a:bodyPr/>
        <a:lstStyle/>
        <a:p>
          <a:endParaRPr lang="en-GB" b="1"/>
        </a:p>
      </dgm:t>
    </dgm:pt>
    <dgm:pt modelId="{FA8B8A48-08DC-4C82-B4A8-03C7F14311DF}" type="sibTrans" cxnId="{787008D3-D0AF-4409-B37F-362B585C9FBF}">
      <dgm:prSet/>
      <dgm:spPr/>
      <dgm:t>
        <a:bodyPr/>
        <a:lstStyle/>
        <a:p>
          <a:endParaRPr lang="en-GB" b="1"/>
        </a:p>
      </dgm:t>
    </dgm:pt>
    <dgm:pt modelId="{99FA84EA-1857-4E03-87B5-EA4322604CE0}">
      <dgm:prSet phldrT="[Text]"/>
      <dgm:spPr/>
      <dgm:t>
        <a:bodyPr/>
        <a:lstStyle/>
        <a:p>
          <a:r>
            <a:rPr lang="en-GB" b="1" dirty="0"/>
            <a:t>Eye witness accounts / photographs</a:t>
          </a:r>
        </a:p>
      </dgm:t>
    </dgm:pt>
    <dgm:pt modelId="{1EE92B3A-5043-4AA1-8A8A-917C0C424C43}" type="parTrans" cxnId="{890825BD-3AA5-45F0-BF50-A086E6DA9A53}">
      <dgm:prSet/>
      <dgm:spPr/>
      <dgm:t>
        <a:bodyPr/>
        <a:lstStyle/>
        <a:p>
          <a:endParaRPr lang="en-GB" b="1"/>
        </a:p>
      </dgm:t>
    </dgm:pt>
    <dgm:pt modelId="{62B49A7F-E142-47A8-958F-1C623AE00877}" type="sibTrans" cxnId="{890825BD-3AA5-45F0-BF50-A086E6DA9A53}">
      <dgm:prSet/>
      <dgm:spPr/>
      <dgm:t>
        <a:bodyPr/>
        <a:lstStyle/>
        <a:p>
          <a:endParaRPr lang="en-GB" b="1"/>
        </a:p>
      </dgm:t>
    </dgm:pt>
    <dgm:pt modelId="{AA4AD67D-FCC6-4F57-8F04-A64F4299AB22}" type="pres">
      <dgm:prSet presAssocID="{3D48C708-A312-4F0A-ACA4-37CE2A466760}" presName="cycle" presStyleCnt="0">
        <dgm:presLayoutVars>
          <dgm:chMax val="1"/>
          <dgm:dir/>
          <dgm:animLvl val="ctr"/>
          <dgm:resizeHandles val="exact"/>
        </dgm:presLayoutVars>
      </dgm:prSet>
      <dgm:spPr/>
    </dgm:pt>
    <dgm:pt modelId="{7E5DA495-D8A4-4F05-9550-F10CCE681FB7}" type="pres">
      <dgm:prSet presAssocID="{958217D7-B8C6-428E-95E3-6215D5756B4E}" presName="centerShape" presStyleLbl="node0" presStyleIdx="0" presStyleCnt="1"/>
      <dgm:spPr/>
    </dgm:pt>
    <dgm:pt modelId="{84B0DCFC-DA79-4C66-B226-EB78AAE37B16}" type="pres">
      <dgm:prSet presAssocID="{BB1A9F6F-E738-4801-A6EF-D73B76DF00A5}" presName="Name9" presStyleLbl="parChTrans1D2" presStyleIdx="0" presStyleCnt="8"/>
      <dgm:spPr/>
    </dgm:pt>
    <dgm:pt modelId="{6EFC7697-0021-4EFB-8077-FC0164DF854B}" type="pres">
      <dgm:prSet presAssocID="{BB1A9F6F-E738-4801-A6EF-D73B76DF00A5}" presName="connTx" presStyleLbl="parChTrans1D2" presStyleIdx="0" presStyleCnt="8"/>
      <dgm:spPr/>
    </dgm:pt>
    <dgm:pt modelId="{BFDFBF34-6B8C-490F-861B-C87DFCA2A26B}" type="pres">
      <dgm:prSet presAssocID="{A47837FC-8C75-4922-94C0-C281FE511846}" presName="node" presStyleLbl="node1" presStyleIdx="0" presStyleCnt="8">
        <dgm:presLayoutVars>
          <dgm:bulletEnabled val="1"/>
        </dgm:presLayoutVars>
      </dgm:prSet>
      <dgm:spPr/>
    </dgm:pt>
    <dgm:pt modelId="{CAA4951E-64B6-4C5E-AEEA-309D071A6EBD}" type="pres">
      <dgm:prSet presAssocID="{73925FE8-AC1F-4925-902B-BE477050BF56}" presName="Name9" presStyleLbl="parChTrans1D2" presStyleIdx="1" presStyleCnt="8"/>
      <dgm:spPr/>
    </dgm:pt>
    <dgm:pt modelId="{FFA85662-E484-4EF5-90E0-92A9A428EF84}" type="pres">
      <dgm:prSet presAssocID="{73925FE8-AC1F-4925-902B-BE477050BF56}" presName="connTx" presStyleLbl="parChTrans1D2" presStyleIdx="1" presStyleCnt="8"/>
      <dgm:spPr/>
    </dgm:pt>
    <dgm:pt modelId="{8783CB6D-C301-4B98-B98C-52601F0D282D}" type="pres">
      <dgm:prSet presAssocID="{AF098171-5BED-430B-87D6-CAF45D6C2F87}" presName="node" presStyleLbl="node1" presStyleIdx="1" presStyleCnt="8">
        <dgm:presLayoutVars>
          <dgm:bulletEnabled val="1"/>
        </dgm:presLayoutVars>
      </dgm:prSet>
      <dgm:spPr/>
    </dgm:pt>
    <dgm:pt modelId="{F24F7EDB-8858-4395-B99B-8F7F3E96A82C}" type="pres">
      <dgm:prSet presAssocID="{BCF1FDBE-070F-4005-9844-769D12E45147}" presName="Name9" presStyleLbl="parChTrans1D2" presStyleIdx="2" presStyleCnt="8"/>
      <dgm:spPr/>
    </dgm:pt>
    <dgm:pt modelId="{B95F96C5-A004-4713-BCF1-08CD498C6315}" type="pres">
      <dgm:prSet presAssocID="{BCF1FDBE-070F-4005-9844-769D12E45147}" presName="connTx" presStyleLbl="parChTrans1D2" presStyleIdx="2" presStyleCnt="8"/>
      <dgm:spPr/>
    </dgm:pt>
    <dgm:pt modelId="{5861B870-F927-4358-8EE1-B55016C69A24}" type="pres">
      <dgm:prSet presAssocID="{1D97A5C3-AF6D-46C2-B66B-073324B0B831}" presName="node" presStyleLbl="node1" presStyleIdx="2" presStyleCnt="8">
        <dgm:presLayoutVars>
          <dgm:bulletEnabled val="1"/>
        </dgm:presLayoutVars>
      </dgm:prSet>
      <dgm:spPr/>
    </dgm:pt>
    <dgm:pt modelId="{227D9610-C532-4B15-9869-4343844EC09C}" type="pres">
      <dgm:prSet presAssocID="{9B122D19-B395-4164-821C-F4D298D4C4B7}" presName="Name9" presStyleLbl="parChTrans1D2" presStyleIdx="3" presStyleCnt="8"/>
      <dgm:spPr/>
    </dgm:pt>
    <dgm:pt modelId="{53350E4B-9490-4B2A-87C7-7E1A50691020}" type="pres">
      <dgm:prSet presAssocID="{9B122D19-B395-4164-821C-F4D298D4C4B7}" presName="connTx" presStyleLbl="parChTrans1D2" presStyleIdx="3" presStyleCnt="8"/>
      <dgm:spPr/>
    </dgm:pt>
    <dgm:pt modelId="{3B6ACDE9-03F1-4905-8B5D-A7C03B6BC0B7}" type="pres">
      <dgm:prSet presAssocID="{59225916-8D02-45CF-8367-A3B538ECFD0B}" presName="node" presStyleLbl="node1" presStyleIdx="3" presStyleCnt="8">
        <dgm:presLayoutVars>
          <dgm:bulletEnabled val="1"/>
        </dgm:presLayoutVars>
      </dgm:prSet>
      <dgm:spPr/>
    </dgm:pt>
    <dgm:pt modelId="{5F12B6BC-F2ED-4909-BC62-01687635EBC8}" type="pres">
      <dgm:prSet presAssocID="{7F032C29-38DE-4C8E-946D-59DE2165B9B5}" presName="Name9" presStyleLbl="parChTrans1D2" presStyleIdx="4" presStyleCnt="8"/>
      <dgm:spPr/>
    </dgm:pt>
    <dgm:pt modelId="{8736190E-3DB4-426A-9D2F-496FF83A92FE}" type="pres">
      <dgm:prSet presAssocID="{7F032C29-38DE-4C8E-946D-59DE2165B9B5}" presName="connTx" presStyleLbl="parChTrans1D2" presStyleIdx="4" presStyleCnt="8"/>
      <dgm:spPr/>
    </dgm:pt>
    <dgm:pt modelId="{FB11478A-F97D-4BA6-BE8C-565115DD6431}" type="pres">
      <dgm:prSet presAssocID="{79677603-5E1A-4405-9C3E-5D031755877D}" presName="node" presStyleLbl="node1" presStyleIdx="4" presStyleCnt="8">
        <dgm:presLayoutVars>
          <dgm:bulletEnabled val="1"/>
        </dgm:presLayoutVars>
      </dgm:prSet>
      <dgm:spPr/>
    </dgm:pt>
    <dgm:pt modelId="{6481694A-28E0-4FBC-B9D3-A2F2BA5EA7F6}" type="pres">
      <dgm:prSet presAssocID="{6B069461-A8EF-4656-8462-0A44CEBD0682}" presName="Name9" presStyleLbl="parChTrans1D2" presStyleIdx="5" presStyleCnt="8"/>
      <dgm:spPr/>
    </dgm:pt>
    <dgm:pt modelId="{2F68F6F5-AD9B-4541-8090-058D1682528E}" type="pres">
      <dgm:prSet presAssocID="{6B069461-A8EF-4656-8462-0A44CEBD0682}" presName="connTx" presStyleLbl="parChTrans1D2" presStyleIdx="5" presStyleCnt="8"/>
      <dgm:spPr/>
    </dgm:pt>
    <dgm:pt modelId="{5FB22008-13F8-4656-80A5-FA361AD9E528}" type="pres">
      <dgm:prSet presAssocID="{4412A06D-086E-4D85-BC09-B8EA3A31DBBD}" presName="node" presStyleLbl="node1" presStyleIdx="5" presStyleCnt="8">
        <dgm:presLayoutVars>
          <dgm:bulletEnabled val="1"/>
        </dgm:presLayoutVars>
      </dgm:prSet>
      <dgm:spPr/>
    </dgm:pt>
    <dgm:pt modelId="{0713B519-C1AD-493C-AB5C-21126B3D6812}" type="pres">
      <dgm:prSet presAssocID="{C4D8C230-EC12-48F2-A080-382CCA897DE0}" presName="Name9" presStyleLbl="parChTrans1D2" presStyleIdx="6" presStyleCnt="8"/>
      <dgm:spPr/>
    </dgm:pt>
    <dgm:pt modelId="{40BB2DB4-3A18-4077-BF9A-34CAE16F2190}" type="pres">
      <dgm:prSet presAssocID="{C4D8C230-EC12-48F2-A080-382CCA897DE0}" presName="connTx" presStyleLbl="parChTrans1D2" presStyleIdx="6" presStyleCnt="8"/>
      <dgm:spPr/>
    </dgm:pt>
    <dgm:pt modelId="{FF33487F-F6D6-4834-8EF6-8DBE31E95B95}" type="pres">
      <dgm:prSet presAssocID="{9C682824-0CC5-4464-B782-F7AF1C9BF379}" presName="node" presStyleLbl="node1" presStyleIdx="6" presStyleCnt="8">
        <dgm:presLayoutVars>
          <dgm:bulletEnabled val="1"/>
        </dgm:presLayoutVars>
      </dgm:prSet>
      <dgm:spPr/>
    </dgm:pt>
    <dgm:pt modelId="{D9921928-0A19-48C5-BD3D-4A84EC652992}" type="pres">
      <dgm:prSet presAssocID="{1EE92B3A-5043-4AA1-8A8A-917C0C424C43}" presName="Name9" presStyleLbl="parChTrans1D2" presStyleIdx="7" presStyleCnt="8"/>
      <dgm:spPr/>
    </dgm:pt>
    <dgm:pt modelId="{371529CC-7125-400D-991E-5C204C74988A}" type="pres">
      <dgm:prSet presAssocID="{1EE92B3A-5043-4AA1-8A8A-917C0C424C43}" presName="connTx" presStyleLbl="parChTrans1D2" presStyleIdx="7" presStyleCnt="8"/>
      <dgm:spPr/>
    </dgm:pt>
    <dgm:pt modelId="{25CBC6F4-E6E2-44A1-8FF4-21207EF3ABE9}" type="pres">
      <dgm:prSet presAssocID="{99FA84EA-1857-4E03-87B5-EA4322604CE0}" presName="node" presStyleLbl="node1" presStyleIdx="7" presStyleCnt="8">
        <dgm:presLayoutVars>
          <dgm:bulletEnabled val="1"/>
        </dgm:presLayoutVars>
      </dgm:prSet>
      <dgm:spPr/>
    </dgm:pt>
  </dgm:ptLst>
  <dgm:cxnLst>
    <dgm:cxn modelId="{5502BA0F-D28C-4779-9AD3-AE24ED1590AE}" type="presOf" srcId="{9C682824-0CC5-4464-B782-F7AF1C9BF379}" destId="{FF33487F-F6D6-4834-8EF6-8DBE31E95B95}" srcOrd="0" destOrd="0" presId="urn:microsoft.com/office/officeart/2005/8/layout/radial1"/>
    <dgm:cxn modelId="{5E346F1A-64EF-4503-BCFF-23DA9FD638EC}" type="presOf" srcId="{1EE92B3A-5043-4AA1-8A8A-917C0C424C43}" destId="{D9921928-0A19-48C5-BD3D-4A84EC652992}" srcOrd="0" destOrd="0" presId="urn:microsoft.com/office/officeart/2005/8/layout/radial1"/>
    <dgm:cxn modelId="{4539BF20-4CE1-4EB1-B721-74037CA03069}" type="presOf" srcId="{958217D7-B8C6-428E-95E3-6215D5756B4E}" destId="{7E5DA495-D8A4-4F05-9550-F10CCE681FB7}" srcOrd="0" destOrd="0" presId="urn:microsoft.com/office/officeart/2005/8/layout/radial1"/>
    <dgm:cxn modelId="{1D006822-5E23-43A8-99CB-9A024FE3BA82}" type="presOf" srcId="{3D48C708-A312-4F0A-ACA4-37CE2A466760}" destId="{AA4AD67D-FCC6-4F57-8F04-A64F4299AB22}" srcOrd="0" destOrd="0" presId="urn:microsoft.com/office/officeart/2005/8/layout/radial1"/>
    <dgm:cxn modelId="{5F2A032F-01F5-46EB-BC41-E9061AFD3968}" type="presOf" srcId="{59225916-8D02-45CF-8367-A3B538ECFD0B}" destId="{3B6ACDE9-03F1-4905-8B5D-A7C03B6BC0B7}" srcOrd="0" destOrd="0" presId="urn:microsoft.com/office/officeart/2005/8/layout/radial1"/>
    <dgm:cxn modelId="{C0CC1132-7871-4482-A96F-F1B6D6A809B7}" type="presOf" srcId="{BCF1FDBE-070F-4005-9844-769D12E45147}" destId="{F24F7EDB-8858-4395-B99B-8F7F3E96A82C}" srcOrd="0" destOrd="0" presId="urn:microsoft.com/office/officeart/2005/8/layout/radial1"/>
    <dgm:cxn modelId="{54533032-A039-48DF-BD4C-6E7B50BB0863}" srcId="{958217D7-B8C6-428E-95E3-6215D5756B4E}" destId="{4412A06D-086E-4D85-BC09-B8EA3A31DBBD}" srcOrd="5" destOrd="0" parTransId="{6B069461-A8EF-4656-8462-0A44CEBD0682}" sibTransId="{9398B5A8-65D3-429A-A60A-00721F491CD7}"/>
    <dgm:cxn modelId="{ACE10A34-6670-4FAA-9C2A-F50373B62442}" srcId="{3D48C708-A312-4F0A-ACA4-37CE2A466760}" destId="{958217D7-B8C6-428E-95E3-6215D5756B4E}" srcOrd="0" destOrd="0" parTransId="{625CBC58-0AD4-4E4C-B8D3-2AA6DDEF6EED}" sibTransId="{5DB4EEDD-8C39-4E4E-84D6-650D2715ACD9}"/>
    <dgm:cxn modelId="{DEA7253F-345F-4EF1-8097-7E2328310EF7}" type="presOf" srcId="{6B069461-A8EF-4656-8462-0A44CEBD0682}" destId="{6481694A-28E0-4FBC-B9D3-A2F2BA5EA7F6}" srcOrd="0" destOrd="0" presId="urn:microsoft.com/office/officeart/2005/8/layout/radial1"/>
    <dgm:cxn modelId="{51F7E35D-2D6E-46BD-A32C-EED888C41934}" type="presOf" srcId="{BCF1FDBE-070F-4005-9844-769D12E45147}" destId="{B95F96C5-A004-4713-BCF1-08CD498C6315}" srcOrd="1" destOrd="0" presId="urn:microsoft.com/office/officeart/2005/8/layout/radial1"/>
    <dgm:cxn modelId="{7E9D0A60-908B-437C-8236-74F74B622E46}" type="presOf" srcId="{4412A06D-086E-4D85-BC09-B8EA3A31DBBD}" destId="{5FB22008-13F8-4656-80A5-FA361AD9E528}" srcOrd="0" destOrd="0" presId="urn:microsoft.com/office/officeart/2005/8/layout/radial1"/>
    <dgm:cxn modelId="{2EEF2243-75AB-47A8-9248-8337EF87673C}" type="presOf" srcId="{7F032C29-38DE-4C8E-946D-59DE2165B9B5}" destId="{5F12B6BC-F2ED-4909-BC62-01687635EBC8}" srcOrd="0" destOrd="0" presId="urn:microsoft.com/office/officeart/2005/8/layout/radial1"/>
    <dgm:cxn modelId="{BD89B945-E756-4E82-95B1-B562236968E1}" type="presOf" srcId="{73925FE8-AC1F-4925-902B-BE477050BF56}" destId="{FFA85662-E484-4EF5-90E0-92A9A428EF84}" srcOrd="1" destOrd="0" presId="urn:microsoft.com/office/officeart/2005/8/layout/radial1"/>
    <dgm:cxn modelId="{E9CA8C54-B7BB-4A06-BB4F-82CAB066ACCF}" type="presOf" srcId="{C4D8C230-EC12-48F2-A080-382CCA897DE0}" destId="{0713B519-C1AD-493C-AB5C-21126B3D6812}" srcOrd="0" destOrd="0" presId="urn:microsoft.com/office/officeart/2005/8/layout/radial1"/>
    <dgm:cxn modelId="{3A0B2C75-93F6-470B-A8D7-E665F09253AA}" type="presOf" srcId="{79677603-5E1A-4405-9C3E-5D031755877D}" destId="{FB11478A-F97D-4BA6-BE8C-565115DD6431}" srcOrd="0" destOrd="0" presId="urn:microsoft.com/office/officeart/2005/8/layout/radial1"/>
    <dgm:cxn modelId="{FDF63458-1C5F-430E-A188-E7DD5C427D9F}" type="presOf" srcId="{6B069461-A8EF-4656-8462-0A44CEBD0682}" destId="{2F68F6F5-AD9B-4541-8090-058D1682528E}" srcOrd="1" destOrd="0" presId="urn:microsoft.com/office/officeart/2005/8/layout/radial1"/>
    <dgm:cxn modelId="{780D5E79-8F8C-4E53-AF4E-A764D1AC302B}" type="presOf" srcId="{7F032C29-38DE-4C8E-946D-59DE2165B9B5}" destId="{8736190E-3DB4-426A-9D2F-496FF83A92FE}" srcOrd="1" destOrd="0" presId="urn:microsoft.com/office/officeart/2005/8/layout/radial1"/>
    <dgm:cxn modelId="{47A63684-7209-4893-8F67-172F752C9D21}" type="presOf" srcId="{9B122D19-B395-4164-821C-F4D298D4C4B7}" destId="{53350E4B-9490-4B2A-87C7-7E1A50691020}" srcOrd="1" destOrd="0" presId="urn:microsoft.com/office/officeart/2005/8/layout/radial1"/>
    <dgm:cxn modelId="{B99C459D-75A9-45BE-8C7F-2DA15A868A33}" type="presOf" srcId="{1D97A5C3-AF6D-46C2-B66B-073324B0B831}" destId="{5861B870-F927-4358-8EE1-B55016C69A24}" srcOrd="0" destOrd="0" presId="urn:microsoft.com/office/officeart/2005/8/layout/radial1"/>
    <dgm:cxn modelId="{8D62B09D-C70B-44B8-BD44-BCFE8FBE1579}" type="presOf" srcId="{BB1A9F6F-E738-4801-A6EF-D73B76DF00A5}" destId="{6EFC7697-0021-4EFB-8077-FC0164DF854B}" srcOrd="1" destOrd="0" presId="urn:microsoft.com/office/officeart/2005/8/layout/radial1"/>
    <dgm:cxn modelId="{2D164B9E-592D-4A15-8860-B0629E2DE09D}" srcId="{958217D7-B8C6-428E-95E3-6215D5756B4E}" destId="{59225916-8D02-45CF-8367-A3B538ECFD0B}" srcOrd="3" destOrd="0" parTransId="{9B122D19-B395-4164-821C-F4D298D4C4B7}" sibTransId="{3D3E9101-87B0-4FC0-900C-F18547841FF3}"/>
    <dgm:cxn modelId="{B0109F9F-E222-4F85-8077-5A15B1F5F054}" type="presOf" srcId="{BB1A9F6F-E738-4801-A6EF-D73B76DF00A5}" destId="{84B0DCFC-DA79-4C66-B226-EB78AAE37B16}" srcOrd="0" destOrd="0" presId="urn:microsoft.com/office/officeart/2005/8/layout/radial1"/>
    <dgm:cxn modelId="{D7C4A1AE-61EB-40A0-981B-AA76F3AAFC4B}" srcId="{958217D7-B8C6-428E-95E3-6215D5756B4E}" destId="{1D97A5C3-AF6D-46C2-B66B-073324B0B831}" srcOrd="2" destOrd="0" parTransId="{BCF1FDBE-070F-4005-9844-769D12E45147}" sibTransId="{DB293098-6B63-4D76-82AA-F0F427A59879}"/>
    <dgm:cxn modelId="{E07A37BB-1E19-47EC-B3B4-6D8D792CE6F2}" type="presOf" srcId="{99FA84EA-1857-4E03-87B5-EA4322604CE0}" destId="{25CBC6F4-E6E2-44A1-8FF4-21207EF3ABE9}" srcOrd="0" destOrd="0" presId="urn:microsoft.com/office/officeart/2005/8/layout/radial1"/>
    <dgm:cxn modelId="{890825BD-3AA5-45F0-BF50-A086E6DA9A53}" srcId="{958217D7-B8C6-428E-95E3-6215D5756B4E}" destId="{99FA84EA-1857-4E03-87B5-EA4322604CE0}" srcOrd="7" destOrd="0" parTransId="{1EE92B3A-5043-4AA1-8A8A-917C0C424C43}" sibTransId="{62B49A7F-E142-47A8-958F-1C623AE00877}"/>
    <dgm:cxn modelId="{99924EBD-C7EB-4903-918B-1A1383ABDD31}" type="presOf" srcId="{9B122D19-B395-4164-821C-F4D298D4C4B7}" destId="{227D9610-C532-4B15-9869-4343844EC09C}" srcOrd="0" destOrd="0" presId="urn:microsoft.com/office/officeart/2005/8/layout/radial1"/>
    <dgm:cxn modelId="{2FB8C7C3-F915-4BF4-8BCD-EBC5D9BD3632}" type="presOf" srcId="{C4D8C230-EC12-48F2-A080-382CCA897DE0}" destId="{40BB2DB4-3A18-4077-BF9A-34CAE16F2190}" srcOrd="1" destOrd="0" presId="urn:microsoft.com/office/officeart/2005/8/layout/radial1"/>
    <dgm:cxn modelId="{2FCD24D1-F842-4321-B5C7-B98FABFF6F04}" type="presOf" srcId="{1EE92B3A-5043-4AA1-8A8A-917C0C424C43}" destId="{371529CC-7125-400D-991E-5C204C74988A}" srcOrd="1" destOrd="0" presId="urn:microsoft.com/office/officeart/2005/8/layout/radial1"/>
    <dgm:cxn modelId="{787008D3-D0AF-4409-B37F-362B585C9FBF}" srcId="{958217D7-B8C6-428E-95E3-6215D5756B4E}" destId="{9C682824-0CC5-4464-B782-F7AF1C9BF379}" srcOrd="6" destOrd="0" parTransId="{C4D8C230-EC12-48F2-A080-382CCA897DE0}" sibTransId="{FA8B8A48-08DC-4C82-B4A8-03C7F14311DF}"/>
    <dgm:cxn modelId="{9C59A4D4-BB5A-4122-95BA-8B4DB8CBB43C}" srcId="{958217D7-B8C6-428E-95E3-6215D5756B4E}" destId="{A47837FC-8C75-4922-94C0-C281FE511846}" srcOrd="0" destOrd="0" parTransId="{BB1A9F6F-E738-4801-A6EF-D73B76DF00A5}" sibTransId="{256DE35B-B02A-419E-AA7E-AE960A8F110D}"/>
    <dgm:cxn modelId="{B005C7DA-5F38-4C1E-AB91-C447486A8D67}" srcId="{958217D7-B8C6-428E-95E3-6215D5756B4E}" destId="{AF098171-5BED-430B-87D6-CAF45D6C2F87}" srcOrd="1" destOrd="0" parTransId="{73925FE8-AC1F-4925-902B-BE477050BF56}" sibTransId="{EC9C5DD8-E7C1-4C48-83B2-95C6BA6F6400}"/>
    <dgm:cxn modelId="{932E8DDE-2DA0-4E0A-97D4-1AB1B9FD4641}" type="presOf" srcId="{A47837FC-8C75-4922-94C0-C281FE511846}" destId="{BFDFBF34-6B8C-490F-861B-C87DFCA2A26B}" srcOrd="0" destOrd="0" presId="urn:microsoft.com/office/officeart/2005/8/layout/radial1"/>
    <dgm:cxn modelId="{3A88D2EF-8C73-472A-B2FE-0EA2248A50BF}" type="presOf" srcId="{73925FE8-AC1F-4925-902B-BE477050BF56}" destId="{CAA4951E-64B6-4C5E-AEEA-309D071A6EBD}" srcOrd="0" destOrd="0" presId="urn:microsoft.com/office/officeart/2005/8/layout/radial1"/>
    <dgm:cxn modelId="{E0A8D8F3-267D-4B23-A422-683E8E0166BA}" srcId="{958217D7-B8C6-428E-95E3-6215D5756B4E}" destId="{79677603-5E1A-4405-9C3E-5D031755877D}" srcOrd="4" destOrd="0" parTransId="{7F032C29-38DE-4C8E-946D-59DE2165B9B5}" sibTransId="{98F593FE-C3FC-4CE0-8D32-B49F21266822}"/>
    <dgm:cxn modelId="{4CA68EFF-45D7-4817-8A7C-F5F630D5D61E}" type="presOf" srcId="{AF098171-5BED-430B-87D6-CAF45D6C2F87}" destId="{8783CB6D-C301-4B98-B98C-52601F0D282D}" srcOrd="0" destOrd="0" presId="urn:microsoft.com/office/officeart/2005/8/layout/radial1"/>
    <dgm:cxn modelId="{D219C4BC-BC6C-47F6-BF49-97D098E0E779}" type="presParOf" srcId="{AA4AD67D-FCC6-4F57-8F04-A64F4299AB22}" destId="{7E5DA495-D8A4-4F05-9550-F10CCE681FB7}" srcOrd="0" destOrd="0" presId="urn:microsoft.com/office/officeart/2005/8/layout/radial1"/>
    <dgm:cxn modelId="{9658D7A6-1737-44B6-9DD1-A7DCCD69B2F6}" type="presParOf" srcId="{AA4AD67D-FCC6-4F57-8F04-A64F4299AB22}" destId="{84B0DCFC-DA79-4C66-B226-EB78AAE37B16}" srcOrd="1" destOrd="0" presId="urn:microsoft.com/office/officeart/2005/8/layout/radial1"/>
    <dgm:cxn modelId="{95AF04DE-52FE-4A53-8D13-088EF1085D8C}" type="presParOf" srcId="{84B0DCFC-DA79-4C66-B226-EB78AAE37B16}" destId="{6EFC7697-0021-4EFB-8077-FC0164DF854B}" srcOrd="0" destOrd="0" presId="urn:microsoft.com/office/officeart/2005/8/layout/radial1"/>
    <dgm:cxn modelId="{9FADCA99-48FD-4CD9-ACD2-DDC363BF8561}" type="presParOf" srcId="{AA4AD67D-FCC6-4F57-8F04-A64F4299AB22}" destId="{BFDFBF34-6B8C-490F-861B-C87DFCA2A26B}" srcOrd="2" destOrd="0" presId="urn:microsoft.com/office/officeart/2005/8/layout/radial1"/>
    <dgm:cxn modelId="{9199B940-06CB-4400-86EE-57EABBCEF52C}" type="presParOf" srcId="{AA4AD67D-FCC6-4F57-8F04-A64F4299AB22}" destId="{CAA4951E-64B6-4C5E-AEEA-309D071A6EBD}" srcOrd="3" destOrd="0" presId="urn:microsoft.com/office/officeart/2005/8/layout/radial1"/>
    <dgm:cxn modelId="{3E3D8EC4-FDD0-4BA4-BF49-3B00475FB6B7}" type="presParOf" srcId="{CAA4951E-64B6-4C5E-AEEA-309D071A6EBD}" destId="{FFA85662-E484-4EF5-90E0-92A9A428EF84}" srcOrd="0" destOrd="0" presId="urn:microsoft.com/office/officeart/2005/8/layout/radial1"/>
    <dgm:cxn modelId="{BCA7E02C-E862-43D8-B602-21F0901E9BD5}" type="presParOf" srcId="{AA4AD67D-FCC6-4F57-8F04-A64F4299AB22}" destId="{8783CB6D-C301-4B98-B98C-52601F0D282D}" srcOrd="4" destOrd="0" presId="urn:microsoft.com/office/officeart/2005/8/layout/radial1"/>
    <dgm:cxn modelId="{5FE2CC6A-8EF0-441F-BF3B-8FF2B79F5DEE}" type="presParOf" srcId="{AA4AD67D-FCC6-4F57-8F04-A64F4299AB22}" destId="{F24F7EDB-8858-4395-B99B-8F7F3E96A82C}" srcOrd="5" destOrd="0" presId="urn:microsoft.com/office/officeart/2005/8/layout/radial1"/>
    <dgm:cxn modelId="{0CC77E96-FE49-40E1-9EF8-12C08EF4FDFC}" type="presParOf" srcId="{F24F7EDB-8858-4395-B99B-8F7F3E96A82C}" destId="{B95F96C5-A004-4713-BCF1-08CD498C6315}" srcOrd="0" destOrd="0" presId="urn:microsoft.com/office/officeart/2005/8/layout/radial1"/>
    <dgm:cxn modelId="{46EB257D-756E-4E01-9E58-EEE6003E0B59}" type="presParOf" srcId="{AA4AD67D-FCC6-4F57-8F04-A64F4299AB22}" destId="{5861B870-F927-4358-8EE1-B55016C69A24}" srcOrd="6" destOrd="0" presId="urn:microsoft.com/office/officeart/2005/8/layout/radial1"/>
    <dgm:cxn modelId="{824ACD09-7B4D-4D50-8412-DC4F1960C136}" type="presParOf" srcId="{AA4AD67D-FCC6-4F57-8F04-A64F4299AB22}" destId="{227D9610-C532-4B15-9869-4343844EC09C}" srcOrd="7" destOrd="0" presId="urn:microsoft.com/office/officeart/2005/8/layout/radial1"/>
    <dgm:cxn modelId="{F770A52F-BEE6-433F-8B65-76E3FB73460B}" type="presParOf" srcId="{227D9610-C532-4B15-9869-4343844EC09C}" destId="{53350E4B-9490-4B2A-87C7-7E1A50691020}" srcOrd="0" destOrd="0" presId="urn:microsoft.com/office/officeart/2005/8/layout/radial1"/>
    <dgm:cxn modelId="{A7E571DA-94D2-4A3E-B53D-0E7789E5333D}" type="presParOf" srcId="{AA4AD67D-FCC6-4F57-8F04-A64F4299AB22}" destId="{3B6ACDE9-03F1-4905-8B5D-A7C03B6BC0B7}" srcOrd="8" destOrd="0" presId="urn:microsoft.com/office/officeart/2005/8/layout/radial1"/>
    <dgm:cxn modelId="{D3394442-6F17-4D7C-85EC-DE567645F048}" type="presParOf" srcId="{AA4AD67D-FCC6-4F57-8F04-A64F4299AB22}" destId="{5F12B6BC-F2ED-4909-BC62-01687635EBC8}" srcOrd="9" destOrd="0" presId="urn:microsoft.com/office/officeart/2005/8/layout/radial1"/>
    <dgm:cxn modelId="{7CA5E9B8-3272-41B6-8772-704B4EFFBA0B}" type="presParOf" srcId="{5F12B6BC-F2ED-4909-BC62-01687635EBC8}" destId="{8736190E-3DB4-426A-9D2F-496FF83A92FE}" srcOrd="0" destOrd="0" presId="urn:microsoft.com/office/officeart/2005/8/layout/radial1"/>
    <dgm:cxn modelId="{DF603C6D-654A-49CF-BA70-5C7B094B490B}" type="presParOf" srcId="{AA4AD67D-FCC6-4F57-8F04-A64F4299AB22}" destId="{FB11478A-F97D-4BA6-BE8C-565115DD6431}" srcOrd="10" destOrd="0" presId="urn:microsoft.com/office/officeart/2005/8/layout/radial1"/>
    <dgm:cxn modelId="{59B8209E-9414-4F1F-B505-CFC24449402F}" type="presParOf" srcId="{AA4AD67D-FCC6-4F57-8F04-A64F4299AB22}" destId="{6481694A-28E0-4FBC-B9D3-A2F2BA5EA7F6}" srcOrd="11" destOrd="0" presId="urn:microsoft.com/office/officeart/2005/8/layout/radial1"/>
    <dgm:cxn modelId="{2B30F3CC-8A2F-4EF4-AF4F-5F70D8695C0D}" type="presParOf" srcId="{6481694A-28E0-4FBC-B9D3-A2F2BA5EA7F6}" destId="{2F68F6F5-AD9B-4541-8090-058D1682528E}" srcOrd="0" destOrd="0" presId="urn:microsoft.com/office/officeart/2005/8/layout/radial1"/>
    <dgm:cxn modelId="{1C75941A-E22D-4366-A062-76B5EB26AE85}" type="presParOf" srcId="{AA4AD67D-FCC6-4F57-8F04-A64F4299AB22}" destId="{5FB22008-13F8-4656-80A5-FA361AD9E528}" srcOrd="12" destOrd="0" presId="urn:microsoft.com/office/officeart/2005/8/layout/radial1"/>
    <dgm:cxn modelId="{3E27B32C-9B13-480A-8F97-CBA1D0CA0833}" type="presParOf" srcId="{AA4AD67D-FCC6-4F57-8F04-A64F4299AB22}" destId="{0713B519-C1AD-493C-AB5C-21126B3D6812}" srcOrd="13" destOrd="0" presId="urn:microsoft.com/office/officeart/2005/8/layout/radial1"/>
    <dgm:cxn modelId="{285493E1-3104-414D-885C-CE1AC1F6A167}" type="presParOf" srcId="{0713B519-C1AD-493C-AB5C-21126B3D6812}" destId="{40BB2DB4-3A18-4077-BF9A-34CAE16F2190}" srcOrd="0" destOrd="0" presId="urn:microsoft.com/office/officeart/2005/8/layout/radial1"/>
    <dgm:cxn modelId="{A542915D-37C8-4BE2-B92F-3EF40A714C42}" type="presParOf" srcId="{AA4AD67D-FCC6-4F57-8F04-A64F4299AB22}" destId="{FF33487F-F6D6-4834-8EF6-8DBE31E95B95}" srcOrd="14" destOrd="0" presId="urn:microsoft.com/office/officeart/2005/8/layout/radial1"/>
    <dgm:cxn modelId="{AD724E4E-6B1D-440A-985B-55F61F553653}" type="presParOf" srcId="{AA4AD67D-FCC6-4F57-8F04-A64F4299AB22}" destId="{D9921928-0A19-48C5-BD3D-4A84EC652992}" srcOrd="15" destOrd="0" presId="urn:microsoft.com/office/officeart/2005/8/layout/radial1"/>
    <dgm:cxn modelId="{5732F428-0452-44FE-972A-55E21A1417C0}" type="presParOf" srcId="{D9921928-0A19-48C5-BD3D-4A84EC652992}" destId="{371529CC-7125-400D-991E-5C204C74988A}" srcOrd="0" destOrd="0" presId="urn:microsoft.com/office/officeart/2005/8/layout/radial1"/>
    <dgm:cxn modelId="{7F71294D-A4BD-4736-9ADE-CB635F113939}" type="presParOf" srcId="{AA4AD67D-FCC6-4F57-8F04-A64F4299AB22}" destId="{25CBC6F4-E6E2-44A1-8FF4-21207EF3ABE9}" srcOrd="1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4D058-C968-4D68-9294-07FBD7D36683}">
      <dsp:nvSpPr>
        <dsp:cNvPr id="0" name=""/>
        <dsp:cNvSpPr/>
      </dsp:nvSpPr>
      <dsp:spPr>
        <a:xfrm rot="5400000">
          <a:off x="-298108" y="299317"/>
          <a:ext cx="1987392" cy="1391174"/>
        </a:xfrm>
        <a:prstGeom prst="chevron">
          <a:avLst/>
        </a:prstGeom>
        <a:gradFill rotWithShape="0">
          <a:gsLst>
            <a:gs pos="0">
              <a:schemeClr val="accent2">
                <a:hueOff val="0"/>
                <a:satOff val="0"/>
                <a:lumOff val="0"/>
                <a:alphaOff val="0"/>
                <a:tint val="98000"/>
                <a:shade val="25000"/>
                <a:satMod val="250000"/>
              </a:schemeClr>
            </a:gs>
            <a:gs pos="68000">
              <a:schemeClr val="accent2">
                <a:hueOff val="0"/>
                <a:satOff val="0"/>
                <a:lumOff val="0"/>
                <a:alphaOff val="0"/>
                <a:tint val="86000"/>
                <a:satMod val="115000"/>
              </a:schemeClr>
            </a:gs>
            <a:gs pos="100000">
              <a:schemeClr val="accent2">
                <a:hueOff val="0"/>
                <a:satOff val="0"/>
                <a:lumOff val="0"/>
                <a:alphaOff val="0"/>
                <a:tint val="50000"/>
                <a:satMod val="150000"/>
              </a:schemeClr>
            </a:gs>
          </a:gsLst>
          <a:path path="circle">
            <a:fillToRect l="50000" t="130000" r="50000" b="-30000"/>
          </a:path>
        </a:gradFill>
        <a:ln w="9525" cap="flat" cmpd="sng" algn="ctr">
          <a:solidFill>
            <a:schemeClr val="accent2">
              <a:hueOff val="0"/>
              <a:satOff val="0"/>
              <a:lumOff val="0"/>
              <a:alphaOff val="0"/>
            </a:schemeClr>
          </a:solidFill>
          <a:prstDash val="solid"/>
        </a:ln>
        <a:effectLst>
          <a:outerShdw blurRad="57150" dist="38100" dir="5400000" algn="ctr" rotWithShape="0">
            <a:schemeClr val="accent2">
              <a:hueOff val="0"/>
              <a:satOff val="0"/>
              <a:lumOff val="0"/>
              <a:alphaOff val="0"/>
              <a:shade val="9000"/>
              <a:satMod val="105000"/>
              <a:alpha val="48000"/>
            </a:schemeClr>
          </a:outerShdw>
        </a:effectLst>
        <a:scene3d>
          <a:camera prst="orthographicFront" fov="0">
            <a:rot lat="0" lon="0" rev="0"/>
          </a:camera>
          <a:lightRig rig="glow" dir="tl">
            <a:rot lat="0" lon="0" rev="900000"/>
          </a:lightRig>
        </a:scene3d>
        <a:sp3d prstMaterial="powder">
          <a:bevelT w="25400" h="381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Analytical</a:t>
          </a:r>
          <a:endParaRPr lang="en-US" sz="1600" kern="1200" dirty="0"/>
        </a:p>
      </dsp:txBody>
      <dsp:txXfrm rot="-5400000">
        <a:off x="1" y="696795"/>
        <a:ext cx="1391174" cy="596218"/>
      </dsp:txXfrm>
    </dsp:sp>
    <dsp:sp modelId="{1B0EF5AF-D433-4744-A61F-C2B6C433E734}">
      <dsp:nvSpPr>
        <dsp:cNvPr id="0" name=""/>
        <dsp:cNvSpPr/>
      </dsp:nvSpPr>
      <dsp:spPr>
        <a:xfrm rot="5400000">
          <a:off x="5536084" y="-4143701"/>
          <a:ext cx="1291805" cy="9581625"/>
        </a:xfrm>
        <a:prstGeom prst="round2Same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7150" dist="38100" dir="5400000" algn="ctr" rotWithShape="0">
            <a:schemeClr val="lt1">
              <a:alpha val="90000"/>
              <a:hueOff val="0"/>
              <a:satOff val="0"/>
              <a:lumOff val="0"/>
              <a:alphaOff val="0"/>
              <a:shade val="9000"/>
              <a:satMod val="105000"/>
              <a:alpha val="48000"/>
            </a:schemeClr>
          </a:outerShdw>
        </a:effectLst>
      </dsp:spPr>
      <dsp:style>
        <a:lnRef idx="1">
          <a:scrgbClr r="0" g="0" b="0"/>
        </a:lnRef>
        <a:fillRef idx="1">
          <a:scrgbClr r="0" g="0" b="0"/>
        </a:fillRef>
        <a:effectRef idx="2">
          <a:scrgbClr r="0" g="0" b="0"/>
        </a:effectRef>
        <a:fontRef idx="minor"/>
      </dsp:style>
      <dsp:txBody>
        <a:bodyPr spcFirstLastPara="0" vert="horz" wrap="square" lIns="277368" tIns="24765" rIns="24765" bIns="24765" numCol="1" spcCol="1270" anchor="ctr" anchorCtr="0">
          <a:noAutofit/>
        </a:bodyPr>
        <a:lstStyle/>
        <a:p>
          <a:pPr marL="285750" lvl="1" indent="-285750" algn="l" defTabSz="1733550">
            <a:lnSpc>
              <a:spcPct val="90000"/>
            </a:lnSpc>
            <a:spcBef>
              <a:spcPct val="0"/>
            </a:spcBef>
            <a:spcAft>
              <a:spcPct val="15000"/>
            </a:spcAft>
            <a:buChar char="•"/>
          </a:pPr>
          <a:r>
            <a:rPr lang="en-GB" sz="3900" kern="1200" dirty="0"/>
            <a:t>Analysing the material</a:t>
          </a:r>
          <a:endParaRPr lang="en-US" sz="3900" kern="1200" dirty="0"/>
        </a:p>
      </dsp:txBody>
      <dsp:txXfrm rot="-5400000">
        <a:off x="1391175" y="64269"/>
        <a:ext cx="9518564" cy="1165683"/>
      </dsp:txXfrm>
    </dsp:sp>
    <dsp:sp modelId="{B2A9E4A6-5BE3-439A-B22B-8B8ECA128556}">
      <dsp:nvSpPr>
        <dsp:cNvPr id="0" name=""/>
        <dsp:cNvSpPr/>
      </dsp:nvSpPr>
      <dsp:spPr>
        <a:xfrm rot="5400000">
          <a:off x="-298108" y="2096031"/>
          <a:ext cx="1987392" cy="1391174"/>
        </a:xfrm>
        <a:prstGeom prst="chevron">
          <a:avLst/>
        </a:prstGeom>
        <a:gradFill rotWithShape="0">
          <a:gsLst>
            <a:gs pos="0">
              <a:schemeClr val="accent2">
                <a:hueOff val="3375995"/>
                <a:satOff val="1250"/>
                <a:lumOff val="3823"/>
                <a:alphaOff val="0"/>
                <a:tint val="98000"/>
                <a:shade val="25000"/>
                <a:satMod val="250000"/>
              </a:schemeClr>
            </a:gs>
            <a:gs pos="68000">
              <a:schemeClr val="accent2">
                <a:hueOff val="3375995"/>
                <a:satOff val="1250"/>
                <a:lumOff val="3823"/>
                <a:alphaOff val="0"/>
                <a:tint val="86000"/>
                <a:satMod val="115000"/>
              </a:schemeClr>
            </a:gs>
            <a:gs pos="100000">
              <a:schemeClr val="accent2">
                <a:hueOff val="3375995"/>
                <a:satOff val="1250"/>
                <a:lumOff val="3823"/>
                <a:alphaOff val="0"/>
                <a:tint val="50000"/>
                <a:satMod val="150000"/>
              </a:schemeClr>
            </a:gs>
          </a:gsLst>
          <a:path path="circle">
            <a:fillToRect l="50000" t="130000" r="50000" b="-30000"/>
          </a:path>
        </a:gradFill>
        <a:ln w="9525" cap="flat" cmpd="sng" algn="ctr">
          <a:solidFill>
            <a:schemeClr val="accent2">
              <a:hueOff val="3375995"/>
              <a:satOff val="1250"/>
              <a:lumOff val="3823"/>
              <a:alphaOff val="0"/>
            </a:schemeClr>
          </a:solidFill>
          <a:prstDash val="solid"/>
        </a:ln>
        <a:effectLst>
          <a:outerShdw blurRad="57150" dist="38100" dir="5400000" algn="ctr" rotWithShape="0">
            <a:schemeClr val="accent2">
              <a:hueOff val="3375995"/>
              <a:satOff val="1250"/>
              <a:lumOff val="3823"/>
              <a:alphaOff val="0"/>
              <a:shade val="9000"/>
              <a:satMod val="105000"/>
              <a:alpha val="48000"/>
            </a:schemeClr>
          </a:outerShdw>
        </a:effectLst>
        <a:scene3d>
          <a:camera prst="orthographicFront" fov="0">
            <a:rot lat="0" lon="0" rev="0"/>
          </a:camera>
          <a:lightRig rig="glow" dir="tl">
            <a:rot lat="0" lon="0" rev="900000"/>
          </a:lightRig>
        </a:scene3d>
        <a:sp3d prstMaterial="powder">
          <a:bevelT w="25400" h="381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Understanding</a:t>
          </a:r>
          <a:endParaRPr lang="en-US" sz="1600" kern="1200" dirty="0"/>
        </a:p>
      </dsp:txBody>
      <dsp:txXfrm rot="-5400000">
        <a:off x="1" y="2493509"/>
        <a:ext cx="1391174" cy="596218"/>
      </dsp:txXfrm>
    </dsp:sp>
    <dsp:sp modelId="{43C64042-FBED-4F0B-A6DF-015AF34A7861}">
      <dsp:nvSpPr>
        <dsp:cNvPr id="0" name=""/>
        <dsp:cNvSpPr/>
      </dsp:nvSpPr>
      <dsp:spPr>
        <a:xfrm rot="5400000">
          <a:off x="5536084" y="-2346987"/>
          <a:ext cx="1291805" cy="9581625"/>
        </a:xfrm>
        <a:prstGeom prst="round2SameRect">
          <a:avLst/>
        </a:prstGeom>
        <a:solidFill>
          <a:schemeClr val="lt1">
            <a:alpha val="90000"/>
            <a:hueOff val="0"/>
            <a:satOff val="0"/>
            <a:lumOff val="0"/>
            <a:alphaOff val="0"/>
          </a:schemeClr>
        </a:solidFill>
        <a:ln w="9525" cap="flat" cmpd="sng" algn="ctr">
          <a:solidFill>
            <a:schemeClr val="accent2">
              <a:hueOff val="3375995"/>
              <a:satOff val="1250"/>
              <a:lumOff val="3823"/>
              <a:alphaOff val="0"/>
            </a:schemeClr>
          </a:solidFill>
          <a:prstDash val="solid"/>
        </a:ln>
        <a:effectLst>
          <a:outerShdw blurRad="57150" dist="38100" dir="5400000" algn="ctr" rotWithShape="0">
            <a:schemeClr val="lt1">
              <a:alpha val="90000"/>
              <a:hueOff val="0"/>
              <a:satOff val="0"/>
              <a:lumOff val="0"/>
              <a:alphaOff val="0"/>
              <a:shade val="9000"/>
              <a:satMod val="105000"/>
              <a:alpha val="48000"/>
            </a:schemeClr>
          </a:outerShdw>
        </a:effectLst>
      </dsp:spPr>
      <dsp:style>
        <a:lnRef idx="1">
          <a:scrgbClr r="0" g="0" b="0"/>
        </a:lnRef>
        <a:fillRef idx="1">
          <a:scrgbClr r="0" g="0" b="0"/>
        </a:fillRef>
        <a:effectRef idx="2">
          <a:scrgbClr r="0" g="0" b="0"/>
        </a:effectRef>
        <a:fontRef idx="minor"/>
      </dsp:style>
      <dsp:txBody>
        <a:bodyPr spcFirstLastPara="0" vert="horz" wrap="square" lIns="277368" tIns="24765" rIns="24765" bIns="24765" numCol="1" spcCol="1270" anchor="ctr" anchorCtr="0">
          <a:noAutofit/>
        </a:bodyPr>
        <a:lstStyle/>
        <a:p>
          <a:pPr marL="285750" lvl="1" indent="-285750" algn="l" defTabSz="1733550">
            <a:lnSpc>
              <a:spcPct val="90000"/>
            </a:lnSpc>
            <a:spcBef>
              <a:spcPct val="0"/>
            </a:spcBef>
            <a:spcAft>
              <a:spcPct val="15000"/>
            </a:spcAft>
            <a:buChar char="•"/>
          </a:pPr>
          <a:r>
            <a:rPr lang="en-GB" sz="3900" kern="1200" dirty="0"/>
            <a:t>The wider context</a:t>
          </a:r>
          <a:endParaRPr lang="en-US" sz="3900" kern="1200" dirty="0"/>
        </a:p>
      </dsp:txBody>
      <dsp:txXfrm rot="-5400000">
        <a:off x="1391175" y="1860983"/>
        <a:ext cx="9518564" cy="1165683"/>
      </dsp:txXfrm>
    </dsp:sp>
    <dsp:sp modelId="{B0402CCD-401E-4CEF-A220-E1B225173E79}">
      <dsp:nvSpPr>
        <dsp:cNvPr id="0" name=""/>
        <dsp:cNvSpPr/>
      </dsp:nvSpPr>
      <dsp:spPr>
        <a:xfrm rot="5400000">
          <a:off x="-298108" y="3892744"/>
          <a:ext cx="1987392" cy="1391174"/>
        </a:xfrm>
        <a:prstGeom prst="chevron">
          <a:avLst/>
        </a:prstGeom>
        <a:gradFill rotWithShape="0">
          <a:gsLst>
            <a:gs pos="0">
              <a:schemeClr val="accent2">
                <a:hueOff val="6751989"/>
                <a:satOff val="2501"/>
                <a:lumOff val="7646"/>
                <a:alphaOff val="0"/>
                <a:tint val="98000"/>
                <a:shade val="25000"/>
                <a:satMod val="250000"/>
              </a:schemeClr>
            </a:gs>
            <a:gs pos="68000">
              <a:schemeClr val="accent2">
                <a:hueOff val="6751989"/>
                <a:satOff val="2501"/>
                <a:lumOff val="7646"/>
                <a:alphaOff val="0"/>
                <a:tint val="86000"/>
                <a:satMod val="115000"/>
              </a:schemeClr>
            </a:gs>
            <a:gs pos="100000">
              <a:schemeClr val="accent2">
                <a:hueOff val="6751989"/>
                <a:satOff val="2501"/>
                <a:lumOff val="7646"/>
                <a:alphaOff val="0"/>
                <a:tint val="50000"/>
                <a:satMod val="150000"/>
              </a:schemeClr>
            </a:gs>
          </a:gsLst>
          <a:path path="circle">
            <a:fillToRect l="50000" t="130000" r="50000" b="-30000"/>
          </a:path>
        </a:gradFill>
        <a:ln w="9525" cap="flat" cmpd="sng" algn="ctr">
          <a:solidFill>
            <a:schemeClr val="accent2">
              <a:hueOff val="6751989"/>
              <a:satOff val="2501"/>
              <a:lumOff val="7646"/>
              <a:alphaOff val="0"/>
            </a:schemeClr>
          </a:solidFill>
          <a:prstDash val="solid"/>
        </a:ln>
        <a:effectLst>
          <a:outerShdw blurRad="57150" dist="38100" dir="5400000" algn="ctr" rotWithShape="0">
            <a:schemeClr val="accent2">
              <a:hueOff val="6751989"/>
              <a:satOff val="2501"/>
              <a:lumOff val="7646"/>
              <a:alphaOff val="0"/>
              <a:shade val="9000"/>
              <a:satMod val="105000"/>
              <a:alpha val="48000"/>
            </a:schemeClr>
          </a:outerShdw>
        </a:effectLst>
        <a:scene3d>
          <a:camera prst="orthographicFront" fov="0">
            <a:rot lat="0" lon="0" rev="0"/>
          </a:camera>
          <a:lightRig rig="glow" dir="tl">
            <a:rot lat="0" lon="0" rev="900000"/>
          </a:lightRig>
        </a:scene3d>
        <a:sp3d prstMaterial="powder">
          <a:bevelT w="25400" h="381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Evaluative</a:t>
          </a:r>
          <a:endParaRPr lang="en-US" sz="1600" kern="1200" dirty="0"/>
        </a:p>
      </dsp:txBody>
      <dsp:txXfrm rot="-5400000">
        <a:off x="1" y="4290222"/>
        <a:ext cx="1391174" cy="596218"/>
      </dsp:txXfrm>
    </dsp:sp>
    <dsp:sp modelId="{FB10477B-B79C-4A1D-8DCA-F58344C5034C}">
      <dsp:nvSpPr>
        <dsp:cNvPr id="0" name=""/>
        <dsp:cNvSpPr/>
      </dsp:nvSpPr>
      <dsp:spPr>
        <a:xfrm rot="5400000">
          <a:off x="5536084" y="-550274"/>
          <a:ext cx="1291805" cy="9581625"/>
        </a:xfrm>
        <a:prstGeom prst="round2SameRect">
          <a:avLst/>
        </a:prstGeom>
        <a:solidFill>
          <a:schemeClr val="lt1">
            <a:alpha val="90000"/>
            <a:hueOff val="0"/>
            <a:satOff val="0"/>
            <a:lumOff val="0"/>
            <a:alphaOff val="0"/>
          </a:schemeClr>
        </a:solidFill>
        <a:ln w="9525" cap="flat" cmpd="sng" algn="ctr">
          <a:solidFill>
            <a:schemeClr val="accent2">
              <a:hueOff val="6751989"/>
              <a:satOff val="2501"/>
              <a:lumOff val="7646"/>
              <a:alphaOff val="0"/>
            </a:schemeClr>
          </a:solidFill>
          <a:prstDash val="solid"/>
        </a:ln>
        <a:effectLst>
          <a:outerShdw blurRad="57150" dist="38100" dir="5400000" algn="ctr" rotWithShape="0">
            <a:schemeClr val="lt1">
              <a:alpha val="90000"/>
              <a:hueOff val="0"/>
              <a:satOff val="0"/>
              <a:lumOff val="0"/>
              <a:alphaOff val="0"/>
              <a:shade val="9000"/>
              <a:satMod val="105000"/>
              <a:alpha val="48000"/>
            </a:schemeClr>
          </a:outerShdw>
        </a:effectLst>
      </dsp:spPr>
      <dsp:style>
        <a:lnRef idx="1">
          <a:scrgbClr r="0" g="0" b="0"/>
        </a:lnRef>
        <a:fillRef idx="1">
          <a:scrgbClr r="0" g="0" b="0"/>
        </a:fillRef>
        <a:effectRef idx="2">
          <a:scrgbClr r="0" g="0" b="0"/>
        </a:effectRef>
        <a:fontRef idx="minor"/>
      </dsp:style>
      <dsp:txBody>
        <a:bodyPr spcFirstLastPara="0" vert="horz" wrap="square" lIns="277368" tIns="24765" rIns="24765" bIns="24765" numCol="1" spcCol="1270" anchor="ctr" anchorCtr="0">
          <a:noAutofit/>
        </a:bodyPr>
        <a:lstStyle/>
        <a:p>
          <a:pPr marL="285750" lvl="1" indent="-285750" algn="l" defTabSz="1733550">
            <a:lnSpc>
              <a:spcPct val="90000"/>
            </a:lnSpc>
            <a:spcBef>
              <a:spcPct val="0"/>
            </a:spcBef>
            <a:spcAft>
              <a:spcPct val="15000"/>
            </a:spcAft>
            <a:buChar char="•"/>
          </a:pPr>
          <a:r>
            <a:rPr lang="en-GB" sz="3900" kern="1200" dirty="0"/>
            <a:t>The approach and being self critical of own understanding</a:t>
          </a:r>
          <a:endParaRPr lang="en-US" sz="3900" kern="1200" dirty="0"/>
        </a:p>
      </dsp:txBody>
      <dsp:txXfrm rot="-5400000">
        <a:off x="1391175" y="3657696"/>
        <a:ext cx="9518564" cy="1165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DA495-D8A4-4F05-9550-F10CCE681FB7}">
      <dsp:nvSpPr>
        <dsp:cNvPr id="0" name=""/>
        <dsp:cNvSpPr/>
      </dsp:nvSpPr>
      <dsp:spPr>
        <a:xfrm>
          <a:off x="4908123" y="2297153"/>
          <a:ext cx="1335846" cy="13358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Evidence</a:t>
          </a:r>
        </a:p>
      </dsp:txBody>
      <dsp:txXfrm>
        <a:off x="5103753" y="2492783"/>
        <a:ext cx="944586" cy="944586"/>
      </dsp:txXfrm>
    </dsp:sp>
    <dsp:sp modelId="{84B0DCFC-DA79-4C66-B226-EB78AAE37B16}">
      <dsp:nvSpPr>
        <dsp:cNvPr id="0" name=""/>
        <dsp:cNvSpPr/>
      </dsp:nvSpPr>
      <dsp:spPr>
        <a:xfrm rot="16200000">
          <a:off x="5107264" y="1817590"/>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52607" y="1804931"/>
        <a:ext cx="46878" cy="46878"/>
      </dsp:txXfrm>
    </dsp:sp>
    <dsp:sp modelId="{BFDFBF34-6B8C-490F-861B-C87DFCA2A26B}">
      <dsp:nvSpPr>
        <dsp:cNvPr id="0" name=""/>
        <dsp:cNvSpPr/>
      </dsp:nvSpPr>
      <dsp:spPr>
        <a:xfrm>
          <a:off x="4908123" y="23742"/>
          <a:ext cx="1335846" cy="133584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Statistical studies</a:t>
          </a:r>
        </a:p>
      </dsp:txBody>
      <dsp:txXfrm>
        <a:off x="5103753" y="219372"/>
        <a:ext cx="944586" cy="944586"/>
      </dsp:txXfrm>
    </dsp:sp>
    <dsp:sp modelId="{CAA4951E-64B6-4C5E-AEEA-309D071A6EBD}">
      <dsp:nvSpPr>
        <dsp:cNvPr id="0" name=""/>
        <dsp:cNvSpPr/>
      </dsp:nvSpPr>
      <dsp:spPr>
        <a:xfrm rot="18900000">
          <a:off x="5911036" y="2150523"/>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6356380" y="2137865"/>
        <a:ext cx="46878" cy="46878"/>
      </dsp:txXfrm>
    </dsp:sp>
    <dsp:sp modelId="{8783CB6D-C301-4B98-B98C-52601F0D282D}">
      <dsp:nvSpPr>
        <dsp:cNvPr id="0" name=""/>
        <dsp:cNvSpPr/>
      </dsp:nvSpPr>
      <dsp:spPr>
        <a:xfrm>
          <a:off x="6515668" y="689608"/>
          <a:ext cx="1335846" cy="1335846"/>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graphs</a:t>
          </a:r>
        </a:p>
      </dsp:txBody>
      <dsp:txXfrm>
        <a:off x="6711298" y="885238"/>
        <a:ext cx="944586" cy="944586"/>
      </dsp:txXfrm>
    </dsp:sp>
    <dsp:sp modelId="{F24F7EDB-8858-4395-B99B-8F7F3E96A82C}">
      <dsp:nvSpPr>
        <dsp:cNvPr id="0" name=""/>
        <dsp:cNvSpPr/>
      </dsp:nvSpPr>
      <dsp:spPr>
        <a:xfrm>
          <a:off x="6243970" y="2954295"/>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6689313" y="2941637"/>
        <a:ext cx="46878" cy="46878"/>
      </dsp:txXfrm>
    </dsp:sp>
    <dsp:sp modelId="{5861B870-F927-4358-8EE1-B55016C69A24}">
      <dsp:nvSpPr>
        <dsp:cNvPr id="0" name=""/>
        <dsp:cNvSpPr/>
      </dsp:nvSpPr>
      <dsp:spPr>
        <a:xfrm>
          <a:off x="7181534" y="2297153"/>
          <a:ext cx="1335846" cy="1335846"/>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Tables of data</a:t>
          </a:r>
        </a:p>
      </dsp:txBody>
      <dsp:txXfrm>
        <a:off x="7377164" y="2492783"/>
        <a:ext cx="944586" cy="944586"/>
      </dsp:txXfrm>
    </dsp:sp>
    <dsp:sp modelId="{227D9610-C532-4B15-9869-4343844EC09C}">
      <dsp:nvSpPr>
        <dsp:cNvPr id="0" name=""/>
        <dsp:cNvSpPr/>
      </dsp:nvSpPr>
      <dsp:spPr>
        <a:xfrm rot="2700000">
          <a:off x="5911036" y="3758068"/>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6356380" y="3745409"/>
        <a:ext cx="46878" cy="46878"/>
      </dsp:txXfrm>
    </dsp:sp>
    <dsp:sp modelId="{3B6ACDE9-03F1-4905-8B5D-A7C03B6BC0B7}">
      <dsp:nvSpPr>
        <dsp:cNvPr id="0" name=""/>
        <dsp:cNvSpPr/>
      </dsp:nvSpPr>
      <dsp:spPr>
        <a:xfrm>
          <a:off x="6515668" y="3904697"/>
          <a:ext cx="1335846" cy="1335846"/>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Historical information</a:t>
          </a:r>
        </a:p>
      </dsp:txBody>
      <dsp:txXfrm>
        <a:off x="6711298" y="4100327"/>
        <a:ext cx="944586" cy="944586"/>
      </dsp:txXfrm>
    </dsp:sp>
    <dsp:sp modelId="{5F12B6BC-F2ED-4909-BC62-01687635EBC8}">
      <dsp:nvSpPr>
        <dsp:cNvPr id="0" name=""/>
        <dsp:cNvSpPr/>
      </dsp:nvSpPr>
      <dsp:spPr>
        <a:xfrm rot="5400000">
          <a:off x="5107264" y="4091001"/>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52607" y="4078342"/>
        <a:ext cx="46878" cy="46878"/>
      </dsp:txXfrm>
    </dsp:sp>
    <dsp:sp modelId="{FB11478A-F97D-4BA6-BE8C-565115DD6431}">
      <dsp:nvSpPr>
        <dsp:cNvPr id="0" name=""/>
        <dsp:cNvSpPr/>
      </dsp:nvSpPr>
      <dsp:spPr>
        <a:xfrm>
          <a:off x="4908123" y="4570564"/>
          <a:ext cx="1335846" cy="1335846"/>
        </a:xfrm>
        <a:prstGeom prst="ellipse">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Physical evidence</a:t>
          </a:r>
        </a:p>
      </dsp:txBody>
      <dsp:txXfrm>
        <a:off x="5103753" y="4766194"/>
        <a:ext cx="944586" cy="944586"/>
      </dsp:txXfrm>
    </dsp:sp>
    <dsp:sp modelId="{6481694A-28E0-4FBC-B9D3-A2F2BA5EA7F6}">
      <dsp:nvSpPr>
        <dsp:cNvPr id="0" name=""/>
        <dsp:cNvSpPr/>
      </dsp:nvSpPr>
      <dsp:spPr>
        <a:xfrm rot="8100000">
          <a:off x="4303492" y="3758068"/>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4748835" y="3745409"/>
        <a:ext cx="46878" cy="46878"/>
      </dsp:txXfrm>
    </dsp:sp>
    <dsp:sp modelId="{5FB22008-13F8-4656-80A5-FA361AD9E528}">
      <dsp:nvSpPr>
        <dsp:cNvPr id="0" name=""/>
        <dsp:cNvSpPr/>
      </dsp:nvSpPr>
      <dsp:spPr>
        <a:xfrm>
          <a:off x="3300579" y="3904697"/>
          <a:ext cx="1335846" cy="133584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Observations</a:t>
          </a:r>
        </a:p>
      </dsp:txBody>
      <dsp:txXfrm>
        <a:off x="3496209" y="4100327"/>
        <a:ext cx="944586" cy="944586"/>
      </dsp:txXfrm>
    </dsp:sp>
    <dsp:sp modelId="{0713B519-C1AD-493C-AB5C-21126B3D6812}">
      <dsp:nvSpPr>
        <dsp:cNvPr id="0" name=""/>
        <dsp:cNvSpPr/>
      </dsp:nvSpPr>
      <dsp:spPr>
        <a:xfrm rot="10800000">
          <a:off x="3970559" y="2954295"/>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4415902" y="2941637"/>
        <a:ext cx="46878" cy="46878"/>
      </dsp:txXfrm>
    </dsp:sp>
    <dsp:sp modelId="{FF33487F-F6D6-4834-8EF6-8DBE31E95B95}">
      <dsp:nvSpPr>
        <dsp:cNvPr id="0" name=""/>
        <dsp:cNvSpPr/>
      </dsp:nvSpPr>
      <dsp:spPr>
        <a:xfrm>
          <a:off x="2634712" y="2297153"/>
          <a:ext cx="1335846" cy="1335846"/>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Experiments</a:t>
          </a:r>
        </a:p>
      </dsp:txBody>
      <dsp:txXfrm>
        <a:off x="2830342" y="2492783"/>
        <a:ext cx="944586" cy="944586"/>
      </dsp:txXfrm>
    </dsp:sp>
    <dsp:sp modelId="{D9921928-0A19-48C5-BD3D-4A84EC652992}">
      <dsp:nvSpPr>
        <dsp:cNvPr id="0" name=""/>
        <dsp:cNvSpPr/>
      </dsp:nvSpPr>
      <dsp:spPr>
        <a:xfrm rot="13500000">
          <a:off x="4303492" y="2150523"/>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4748835" y="2137865"/>
        <a:ext cx="46878" cy="46878"/>
      </dsp:txXfrm>
    </dsp:sp>
    <dsp:sp modelId="{25CBC6F4-E6E2-44A1-8FF4-21207EF3ABE9}">
      <dsp:nvSpPr>
        <dsp:cNvPr id="0" name=""/>
        <dsp:cNvSpPr/>
      </dsp:nvSpPr>
      <dsp:spPr>
        <a:xfrm>
          <a:off x="3300579" y="689608"/>
          <a:ext cx="1335846" cy="1335846"/>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Eye witness accounts / photographs</a:t>
          </a:r>
        </a:p>
      </dsp:txBody>
      <dsp:txXfrm>
        <a:off x="3496209" y="885238"/>
        <a:ext cx="944586" cy="944586"/>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355835-C101-40D1-A0AB-58A34B1C1825}"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AC8B29-871A-41B0-B408-D394FE18C272}" type="slidenum">
              <a:rPr lang="en-GB" smtClean="0"/>
              <a:t>‹#›</a:t>
            </a:fld>
            <a:endParaRPr lang="en-GB"/>
          </a:p>
        </p:txBody>
      </p:sp>
    </p:spTree>
    <p:extLst>
      <p:ext uri="{BB962C8B-B14F-4D97-AF65-F5344CB8AC3E}">
        <p14:creationId xmlns:p14="http://schemas.microsoft.com/office/powerpoint/2010/main" val="2398781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Guidelines on Critical Reflection</a:t>
            </a:r>
          </a:p>
          <a:p>
            <a:pPr eaLnBrk="1" hangingPunct="1">
              <a:spcBef>
                <a:spcPct val="0"/>
              </a:spcBef>
            </a:pPr>
            <a:r>
              <a:rPr lang="en-GB" altLang="en-US" dirty="0"/>
              <a:t>There are a number of key questions you could ask yourself to help critically analyse the material regardless of its source:</a:t>
            </a:r>
            <a:br>
              <a:rPr lang="en-GB" altLang="en-US" dirty="0"/>
            </a:br>
            <a:r>
              <a:rPr lang="en-GB" altLang="en-US" dirty="0"/>
              <a:t>its about focussing attention, attention is not the same as concentration. Concentration is keeping a focus on the task  even when its difficult but attention process is knowing where to look, </a:t>
            </a:r>
            <a:r>
              <a:rPr lang="en-GB" altLang="en-US" baseline="0" dirty="0"/>
              <a:t> be aware of details so we can use the material more efficiently, not jumping to false impressions.</a:t>
            </a:r>
          </a:p>
          <a:p>
            <a:pPr eaLnBrk="1" hangingPunct="1">
              <a:spcBef>
                <a:spcPct val="0"/>
              </a:spcBef>
            </a:pPr>
            <a:r>
              <a:rPr lang="en-GB" altLang="en-US" baseline="0" dirty="0"/>
              <a:t>We can train our attention so we are better able to notice relevant information. </a:t>
            </a:r>
          </a:p>
          <a:p>
            <a:pPr eaLnBrk="1" hangingPunct="1">
              <a:spcBef>
                <a:spcPct val="0"/>
              </a:spcBef>
            </a:pPr>
            <a:r>
              <a:rPr lang="en-GB" altLang="en-US" baseline="0" dirty="0"/>
              <a:t>Much of the time we work on ‘automatic pilot mode’ that stops us form critical thinking, looking for short cuts. It uses previous experiences to for form frame of reference and so when brain think it knows, it stops thinking. So its about forming interconnections, finding new details and organise our thoughts and attention in particular ways.</a:t>
            </a:r>
          </a:p>
          <a:p>
            <a:pPr eaLnBrk="1" hangingPunct="1">
              <a:spcBef>
                <a:spcPct val="0"/>
              </a:spcBef>
            </a:pPr>
            <a:br>
              <a:rPr lang="en-GB" altLang="en-US" dirty="0"/>
            </a:br>
            <a:r>
              <a:rPr lang="en-GB" altLang="en-US" b="1" dirty="0"/>
              <a:t>What is the main purpose of the material?</a:t>
            </a:r>
            <a:br>
              <a:rPr lang="en-GB" altLang="en-US" dirty="0"/>
            </a:br>
            <a:br>
              <a:rPr lang="en-GB" altLang="en-US" dirty="0"/>
            </a:br>
            <a:r>
              <a:rPr lang="en-GB" altLang="en-US" dirty="0"/>
              <a:t>Was the material designed to inform and teach?</a:t>
            </a:r>
            <a:br>
              <a:rPr lang="en-GB" altLang="en-US" dirty="0"/>
            </a:br>
            <a:br>
              <a:rPr lang="en-GB" altLang="en-US" dirty="0"/>
            </a:br>
            <a:r>
              <a:rPr lang="en-GB" altLang="en-US" dirty="0"/>
              <a:t>Was the material designed to persuade or present an argument?</a:t>
            </a:r>
            <a:br>
              <a:rPr lang="en-GB" altLang="en-US" dirty="0"/>
            </a:br>
            <a:endParaRPr lang="en-GB" altLang="en-US" dirty="0"/>
          </a:p>
          <a:p>
            <a:pPr eaLnBrk="1" hangingPunct="1">
              <a:spcBef>
                <a:spcPct val="0"/>
              </a:spcBef>
              <a:buFontTx/>
              <a:buChar char="•"/>
            </a:pPr>
            <a:r>
              <a:rPr lang="en-GB" altLang="en-US" dirty="0"/>
              <a:t>Was the purpose of the material to entertain the reader?</a:t>
            </a:r>
          </a:p>
          <a:p>
            <a:pPr eaLnBrk="1" hangingPunct="1">
              <a:spcBef>
                <a:spcPct val="0"/>
              </a:spcBef>
              <a:buFontTx/>
              <a:buChar char="•"/>
            </a:pPr>
            <a:endParaRPr lang="en-GB" altLang="en-US" dirty="0"/>
          </a:p>
          <a:p>
            <a:pPr eaLnBrk="1" hangingPunct="1">
              <a:spcBef>
                <a:spcPct val="0"/>
              </a:spcBef>
              <a:buFontTx/>
              <a:buChar char="•"/>
            </a:pPr>
            <a:r>
              <a:rPr lang="en-GB" altLang="en-US" b="1" dirty="0">
                <a:solidFill>
                  <a:srgbClr val="000000"/>
                </a:solidFill>
              </a:rPr>
              <a:t>What is the overall value of the material? </a:t>
            </a:r>
            <a:br>
              <a:rPr lang="en-GB" altLang="en-US" dirty="0">
                <a:solidFill>
                  <a:srgbClr val="000000"/>
                </a:solidFill>
              </a:rPr>
            </a:br>
            <a:br>
              <a:rPr lang="en-GB" altLang="en-US" dirty="0">
                <a:solidFill>
                  <a:srgbClr val="000000"/>
                </a:solidFill>
              </a:rPr>
            </a:br>
            <a:r>
              <a:rPr lang="en-GB" altLang="en-US" dirty="0">
                <a:solidFill>
                  <a:srgbClr val="000000"/>
                </a:solidFill>
              </a:rPr>
              <a:t>Did the content of the material meet your initial expectations?</a:t>
            </a:r>
            <a:br>
              <a:rPr lang="en-GB" altLang="en-US" dirty="0">
                <a:solidFill>
                  <a:srgbClr val="000000"/>
                </a:solidFill>
              </a:rPr>
            </a:br>
            <a:br>
              <a:rPr lang="en-GB" altLang="en-US" dirty="0">
                <a:solidFill>
                  <a:srgbClr val="000000"/>
                </a:solidFill>
              </a:rPr>
            </a:br>
            <a:r>
              <a:rPr lang="en-GB" altLang="en-US" dirty="0">
                <a:solidFill>
                  <a:srgbClr val="000000"/>
                </a:solidFill>
              </a:rPr>
              <a:t>Does the content fulfil any aims or objectives set out at the beginning?</a:t>
            </a:r>
            <a:br>
              <a:rPr lang="en-GB" altLang="en-US" dirty="0"/>
            </a:br>
            <a:br>
              <a:rPr lang="en-GB" altLang="en-US" dirty="0"/>
            </a:br>
            <a:r>
              <a:rPr lang="en-GB" altLang="en-US" b="1" dirty="0"/>
              <a:t>How is the material organised?</a:t>
            </a:r>
            <a:br>
              <a:rPr lang="en-GB" altLang="en-US" dirty="0"/>
            </a:br>
            <a:br>
              <a:rPr lang="en-GB" altLang="en-US" dirty="0"/>
            </a:br>
            <a:r>
              <a:rPr lang="en-GB" altLang="en-US" dirty="0"/>
              <a:t>Is the material structured around a few key topics? </a:t>
            </a:r>
            <a:br>
              <a:rPr lang="en-GB" altLang="en-US" dirty="0"/>
            </a:br>
            <a:br>
              <a:rPr lang="en-GB" altLang="en-US" dirty="0"/>
            </a:br>
            <a:r>
              <a:rPr lang="en-GB" altLang="en-US" dirty="0"/>
              <a:t>Is the material presented in a random fashion with no cohesion?</a:t>
            </a:r>
            <a:br>
              <a:rPr lang="en-GB" altLang="en-US" dirty="0"/>
            </a:br>
            <a:br>
              <a:rPr lang="en-GB" altLang="en-US" dirty="0"/>
            </a:br>
            <a:r>
              <a:rPr lang="en-GB" altLang="en-US" dirty="0"/>
              <a:t>Does the material jump back and forward between topics? </a:t>
            </a:r>
            <a:br>
              <a:rPr lang="en-GB" altLang="en-US" dirty="0"/>
            </a:br>
            <a:br>
              <a:rPr lang="en-GB" altLang="en-US" dirty="0"/>
            </a:br>
            <a:r>
              <a:rPr lang="en-GB" altLang="en-US" dirty="0"/>
              <a:t>Does the author or speaker go off at a tangent all the time?</a:t>
            </a:r>
            <a:br>
              <a:rPr lang="en-GB" altLang="en-US" dirty="0"/>
            </a:br>
            <a:endParaRPr lang="en-GB" altLang="en-US" dirty="0"/>
          </a:p>
          <a:p>
            <a:pPr eaLnBrk="1" hangingPunct="1">
              <a:spcBef>
                <a:spcPct val="0"/>
              </a:spcBef>
            </a:pPr>
            <a:r>
              <a:rPr lang="en-GB" altLang="en-US" b="1" dirty="0"/>
              <a:t>Who is the intended audience? </a:t>
            </a:r>
            <a:br>
              <a:rPr lang="en-GB" altLang="en-US" dirty="0"/>
            </a:br>
            <a:br>
              <a:rPr lang="en-GB" altLang="en-US" dirty="0"/>
            </a:br>
            <a:r>
              <a:rPr lang="en-GB" altLang="en-US" dirty="0"/>
              <a:t>At whom is the material aimed? Is its intended audience technical, basic or scientific?</a:t>
            </a:r>
            <a:br>
              <a:rPr lang="en-GB" altLang="en-US" dirty="0"/>
            </a:br>
            <a:br>
              <a:rPr lang="en-GB" altLang="en-US" dirty="0"/>
            </a:br>
            <a:r>
              <a:rPr lang="en-GB" altLang="en-US" dirty="0"/>
              <a:t>Is the material designed to be an introductory book or an advanced technical journal?</a:t>
            </a:r>
            <a:br>
              <a:rPr lang="en-GB" altLang="en-US" dirty="0"/>
            </a:br>
            <a:br>
              <a:rPr lang="en-GB" altLang="en-US" dirty="0"/>
            </a:br>
            <a:r>
              <a:rPr lang="en-GB" altLang="en-US" dirty="0"/>
              <a:t>Is the lecture aimed at level 3 students or level 1 students?</a:t>
            </a:r>
            <a:br>
              <a:rPr lang="en-GB" altLang="en-US" dirty="0"/>
            </a:br>
            <a:endParaRPr lang="en-GB" altLang="en-US" dirty="0"/>
          </a:p>
          <a:p>
            <a:pPr eaLnBrk="1" hangingPunct="1">
              <a:spcBef>
                <a:spcPct val="0"/>
              </a:spcBef>
            </a:pPr>
            <a:r>
              <a:rPr lang="en-GB" altLang="en-US" b="1" dirty="0"/>
              <a:t>What are the writer's assumptions about the audience?</a:t>
            </a:r>
            <a:r>
              <a:rPr lang="en-GB" altLang="en-US" dirty="0"/>
              <a:t> </a:t>
            </a:r>
            <a:br>
              <a:rPr lang="en-GB" altLang="en-US" dirty="0"/>
            </a:br>
            <a:br>
              <a:rPr lang="en-GB" altLang="en-US" dirty="0"/>
            </a:br>
            <a:r>
              <a:rPr lang="en-GB" altLang="en-US" dirty="0"/>
              <a:t>Are there assumptions stated at the beginning of the material?</a:t>
            </a:r>
            <a:br>
              <a:rPr lang="en-GB" altLang="en-US" dirty="0"/>
            </a:br>
            <a:br>
              <a:rPr lang="en-GB" altLang="en-US" dirty="0"/>
            </a:br>
            <a:r>
              <a:rPr lang="en-GB" altLang="en-US" dirty="0"/>
              <a:t>Are any pre-requisites necessary for using this material?</a:t>
            </a:r>
            <a:br>
              <a:rPr lang="en-GB" altLang="en-US" dirty="0"/>
            </a:br>
            <a:br>
              <a:rPr lang="en-GB" altLang="en-US" dirty="0"/>
            </a:br>
            <a:r>
              <a:rPr lang="en-GB" altLang="en-US" b="1" dirty="0"/>
              <a:t>What kind of language and imagery does the author use?</a:t>
            </a:r>
            <a:br>
              <a:rPr lang="en-GB" altLang="en-US" dirty="0"/>
            </a:br>
            <a:br>
              <a:rPr lang="en-GB" altLang="en-US" dirty="0"/>
            </a:br>
            <a:r>
              <a:rPr lang="en-GB" altLang="en-US" dirty="0"/>
              <a:t>Is the material written using good English or are there many slang expressions and acronyms?</a:t>
            </a:r>
            <a:br>
              <a:rPr lang="en-GB" altLang="en-US" dirty="0"/>
            </a:br>
            <a:br>
              <a:rPr lang="en-GB" altLang="en-US" dirty="0"/>
            </a:br>
            <a:r>
              <a:rPr lang="en-GB" altLang="en-US" dirty="0"/>
              <a:t>Are there images and/or diagrams to illustrate key points?</a:t>
            </a:r>
            <a:br>
              <a:rPr lang="en-GB" altLang="en-US" dirty="0"/>
            </a:br>
            <a:endParaRPr lang="en-GB" altLang="en-US" dirty="0"/>
          </a:p>
          <a:p>
            <a:pPr eaLnBrk="1" hangingPunct="1">
              <a:spcBef>
                <a:spcPct val="0"/>
              </a:spcBef>
              <a:buFontTx/>
              <a:buChar char="•"/>
            </a:pPr>
            <a:r>
              <a:rPr lang="en-GB" altLang="en-US" dirty="0"/>
              <a:t>Do you think the language is suitable for the intended audience?</a:t>
            </a:r>
            <a:br>
              <a:rPr lang="en-GB" altLang="en-US" dirty="0"/>
            </a:br>
            <a:br>
              <a:rPr lang="en-GB" altLang="en-US" dirty="0"/>
            </a:br>
            <a:br>
              <a:rPr lang="en-GB" altLang="en-US" dirty="0"/>
            </a:br>
            <a:endParaRPr lang="en-GB" altLang="en-US" dirty="0"/>
          </a:p>
          <a:p>
            <a:pPr eaLnBrk="1" hangingPunct="1">
              <a:spcBef>
                <a:spcPct val="0"/>
              </a:spcBef>
              <a:buFontTx/>
              <a:buChar char="•"/>
            </a:pPr>
            <a:br>
              <a:rPr lang="en-GB" altLang="en-US" dirty="0"/>
            </a:br>
            <a:r>
              <a:rPr lang="en-GB" altLang="en-US" b="1" dirty="0"/>
              <a:t>What are its strengths and weaknesses? </a:t>
            </a:r>
            <a:br>
              <a:rPr lang="en-GB" altLang="en-US" dirty="0"/>
            </a:br>
            <a:br>
              <a:rPr lang="en-GB" altLang="en-US" dirty="0"/>
            </a:br>
            <a:r>
              <a:rPr lang="en-GB" altLang="en-US" dirty="0"/>
              <a:t>Does the material present arguments for and against specific points?</a:t>
            </a:r>
            <a:br>
              <a:rPr lang="en-GB" altLang="en-US" dirty="0"/>
            </a:br>
            <a:endParaRPr lang="en-GB" altLang="en-US" dirty="0"/>
          </a:p>
          <a:p>
            <a:pPr eaLnBrk="1" hangingPunct="1">
              <a:spcBef>
                <a:spcPct val="0"/>
              </a:spcBef>
              <a:buFontTx/>
              <a:buChar char="•"/>
            </a:pPr>
            <a:r>
              <a:rPr lang="en-GB" altLang="en-US" dirty="0"/>
              <a:t>Are there many hidden assumptions within the material?</a:t>
            </a:r>
            <a:br>
              <a:rPr lang="en-GB" altLang="en-US" dirty="0"/>
            </a:br>
            <a:br>
              <a:rPr lang="en-GB" altLang="en-US" dirty="0"/>
            </a:br>
            <a:r>
              <a:rPr lang="en-GB" altLang="en-US" dirty="0"/>
              <a:t>When asked to critically appraise a section of material, which is often the case in exam questions, your review should provide </a:t>
            </a:r>
            <a:r>
              <a:rPr lang="en-GB" altLang="en-US" b="1" dirty="0"/>
              <a:t>information</a:t>
            </a:r>
            <a:r>
              <a:rPr lang="en-GB" altLang="en-US" dirty="0"/>
              <a:t>, </a:t>
            </a:r>
            <a:r>
              <a:rPr lang="en-GB" altLang="en-US" b="1" dirty="0"/>
              <a:t>interpretation</a:t>
            </a:r>
            <a:r>
              <a:rPr lang="en-GB" altLang="en-US" dirty="0"/>
              <a:t>, and </a:t>
            </a:r>
            <a:r>
              <a:rPr lang="en-GB" altLang="en-US" b="1" dirty="0"/>
              <a:t>evaluation</a:t>
            </a:r>
            <a:r>
              <a:rPr lang="en-GB" altLang="en-US" dirty="0"/>
              <a:t>, which serve in the following respective ways: </a:t>
            </a:r>
            <a:br>
              <a:rPr lang="en-GB" altLang="en-US" dirty="0"/>
            </a:br>
            <a:br>
              <a:rPr lang="en-GB" altLang="en-US" dirty="0"/>
            </a:br>
            <a:r>
              <a:rPr lang="en-GB" altLang="en-US" dirty="0"/>
              <a:t>The </a:t>
            </a:r>
            <a:r>
              <a:rPr lang="en-GB" altLang="en-US" b="1" dirty="0"/>
              <a:t>information</a:t>
            </a:r>
            <a:r>
              <a:rPr lang="en-GB" altLang="en-US" dirty="0"/>
              <a:t> will help your reader understand the nature of the work under analysis. </a:t>
            </a:r>
            <a:br>
              <a:rPr lang="en-GB" altLang="en-US" dirty="0"/>
            </a:br>
            <a:endParaRPr lang="en-GB" altLang="en-US" dirty="0"/>
          </a:p>
          <a:p>
            <a:pPr eaLnBrk="1" hangingPunct="1">
              <a:spcBef>
                <a:spcPct val="0"/>
              </a:spcBef>
              <a:buFontTx/>
              <a:buChar char="•"/>
            </a:pPr>
            <a:r>
              <a:rPr lang="en-GB" altLang="en-US" dirty="0"/>
              <a:t>The </a:t>
            </a:r>
            <a:r>
              <a:rPr lang="en-GB" altLang="en-US" b="1" dirty="0"/>
              <a:t>interpretation</a:t>
            </a:r>
            <a:r>
              <a:rPr lang="en-GB" altLang="en-US" dirty="0"/>
              <a:t> will explain the meaning of the work and will therefore require your correct understanding of it. </a:t>
            </a:r>
            <a:br>
              <a:rPr lang="en-GB" altLang="en-US" dirty="0"/>
            </a:br>
            <a:br>
              <a:rPr lang="en-GB" altLang="en-US" dirty="0"/>
            </a:br>
            <a:r>
              <a:rPr lang="en-GB" altLang="en-US" dirty="0"/>
              <a:t>The </a:t>
            </a:r>
            <a:r>
              <a:rPr lang="en-GB" altLang="en-US" b="1" dirty="0"/>
              <a:t>evaluation</a:t>
            </a:r>
            <a:r>
              <a:rPr lang="en-GB" altLang="en-US" dirty="0"/>
              <a:t> will present your opinions of the work and offer valid justifications for them</a:t>
            </a:r>
          </a:p>
          <a:p>
            <a:pPr eaLnBrk="1" hangingPunct="1">
              <a:spcBef>
                <a:spcPct val="0"/>
              </a:spcBef>
              <a:buFontTx/>
              <a:buChar char="•"/>
            </a:pPr>
            <a:br>
              <a:rPr lang="en-GB" altLang="en-US" dirty="0"/>
            </a:br>
            <a:endParaRPr lang="en-GB" altLang="en-US" dirty="0"/>
          </a:p>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086767-126E-4D85-B997-4FF59A4D1C3A}" type="slidenum">
              <a:rPr lang="en-GB" altLang="en-US" smtClean="0">
                <a:latin typeface="Calibri" panose="020F0502020204030204" pitchFamily="34" charset="0"/>
              </a:rPr>
              <a:pPr/>
              <a:t>4</a:t>
            </a:fld>
            <a:endParaRPr lang="en-GB" altLang="en-US">
              <a:latin typeface="Calibri" panose="020F0502020204030204" pitchFamily="34" charset="0"/>
            </a:endParaRPr>
          </a:p>
        </p:txBody>
      </p:sp>
    </p:spTree>
    <p:extLst>
      <p:ext uri="{BB962C8B-B14F-4D97-AF65-F5344CB8AC3E}">
        <p14:creationId xmlns:p14="http://schemas.microsoft.com/office/powerpoint/2010/main" val="3870366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Begin to categorise</a:t>
            </a:r>
            <a:r>
              <a:rPr lang="en-GB" altLang="en-US" baseline="0" dirty="0"/>
              <a:t> and sort information into appropriate components by recognising which information has relevant connections to others. This helps to compare ‘like with like’ and this is necessary to construct a sound argument for debating in essays or reports.  </a:t>
            </a:r>
          </a:p>
          <a:p>
            <a:pPr eaLnBrk="1" hangingPunct="1">
              <a:spcBef>
                <a:spcPct val="0"/>
              </a:spcBef>
            </a:pPr>
            <a:r>
              <a:rPr lang="en-GB" altLang="en-US" baseline="0" dirty="0"/>
              <a:t>Look for what is similar and what is different and this could depend on the context of the argument and draw these out into clear categories which will help you to build the back ground  of the argument. Example of </a:t>
            </a:r>
            <a:r>
              <a:rPr lang="en-GB" altLang="en-US" baseline="0" dirty="0" err="1"/>
              <a:t>Corono</a:t>
            </a:r>
            <a:r>
              <a:rPr lang="en-GB" altLang="en-US" baseline="0" dirty="0"/>
              <a:t> Virus with Flu, both respiratory illness with similar symptoms, but difference it causes more serious effects in some people an </a:t>
            </a:r>
            <a:r>
              <a:rPr lang="en-GB" altLang="en-US" baseline="0" dirty="0" err="1"/>
              <a:t>deasier</a:t>
            </a:r>
            <a:r>
              <a:rPr lang="en-GB" altLang="en-US" baseline="0" dirty="0"/>
              <a:t> to spread and there is a vaccine to protect against one.</a:t>
            </a:r>
            <a:endParaRPr lang="en-GB" altLang="en-US" dirty="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33D51E-E5FA-47A8-978E-3EE6C3781B0F}"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extLst>
      <p:ext uri="{BB962C8B-B14F-4D97-AF65-F5344CB8AC3E}">
        <p14:creationId xmlns:p14="http://schemas.microsoft.com/office/powerpoint/2010/main" val="1056028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Recognising the key components of the argument are key to critical thinking, good critical thinking includes recognising good argument even if we disagree with it.</a:t>
            </a:r>
          </a:p>
          <a:p>
            <a:pPr eaLnBrk="1" hangingPunct="1">
              <a:spcBef>
                <a:spcPct val="0"/>
              </a:spcBef>
            </a:pPr>
            <a:r>
              <a:rPr lang="en-GB" altLang="en-US" dirty="0"/>
              <a:t>We have to look for</a:t>
            </a:r>
            <a:r>
              <a:rPr lang="en-GB" altLang="en-US" baseline="0" dirty="0"/>
              <a:t> reasons which contribute to an argument which will form part of our position in the overall argument. So when an argument is presented we should recognise the position, what its trying to persuade is to do and what reasons have been given to support it.</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0D3B85-251F-4BAB-8931-90A614ECDE3A}"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1328142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to satisfy a specific criterion/ facts </a:t>
            </a:r>
          </a:p>
          <a:p>
            <a:r>
              <a:rPr lang="en-GB" dirty="0"/>
              <a:t>Stories are deliberately being fabricated</a:t>
            </a:r>
          </a:p>
          <a:p>
            <a:r>
              <a:rPr lang="en-GB" dirty="0"/>
              <a:t>Other  true stories are being labelled fake </a:t>
            </a:r>
          </a:p>
        </p:txBody>
      </p:sp>
      <p:sp>
        <p:nvSpPr>
          <p:cNvPr id="4" name="Slide Number Placeholder 3"/>
          <p:cNvSpPr>
            <a:spLocks noGrp="1"/>
          </p:cNvSpPr>
          <p:nvPr>
            <p:ph type="sldNum" sz="quarter" idx="5"/>
          </p:nvPr>
        </p:nvSpPr>
        <p:spPr/>
        <p:txBody>
          <a:bodyPr/>
          <a:lstStyle/>
          <a:p>
            <a:fld id="{F9AC8B29-871A-41B0-B408-D394FE18C272}" type="slidenum">
              <a:rPr lang="en-GB" smtClean="0"/>
              <a:t>7</a:t>
            </a:fld>
            <a:endParaRPr lang="en-GB"/>
          </a:p>
        </p:txBody>
      </p:sp>
    </p:spTree>
    <p:extLst>
      <p:ext uri="{BB962C8B-B14F-4D97-AF65-F5344CB8AC3E}">
        <p14:creationId xmlns:p14="http://schemas.microsoft.com/office/powerpoint/2010/main" val="427360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Guidelines on Critical Reflection</a:t>
            </a:r>
          </a:p>
          <a:p>
            <a:pPr eaLnBrk="1" hangingPunct="1">
              <a:spcBef>
                <a:spcPct val="0"/>
              </a:spcBef>
            </a:pPr>
            <a:r>
              <a:rPr lang="en-GB" altLang="en-US" dirty="0"/>
              <a:t>There are a number of key questions you could ask yourself to help critically analyse the material regardless of its source:</a:t>
            </a:r>
            <a:br>
              <a:rPr lang="en-GB" altLang="en-US" dirty="0"/>
            </a:br>
            <a:r>
              <a:rPr lang="en-GB" altLang="en-US" b="1" dirty="0"/>
              <a:t>What is the main purpose of the material?</a:t>
            </a:r>
            <a:br>
              <a:rPr lang="en-GB" altLang="en-US" dirty="0"/>
            </a:br>
            <a:r>
              <a:rPr lang="en-GB" altLang="en-US" dirty="0"/>
              <a:t>Was the material designed to inform and teach?</a:t>
            </a:r>
            <a:br>
              <a:rPr lang="en-GB" altLang="en-US" dirty="0"/>
            </a:br>
            <a:r>
              <a:rPr lang="en-GB" altLang="en-US" dirty="0"/>
              <a:t>Was the material designed to persuade or present an argument?</a:t>
            </a:r>
            <a:br>
              <a:rPr lang="en-GB" altLang="en-US" dirty="0"/>
            </a:br>
            <a:r>
              <a:rPr lang="en-GB" altLang="en-US" dirty="0"/>
              <a:t>Was the purpose of the material to entertain the reader?</a:t>
            </a:r>
          </a:p>
          <a:p>
            <a:pPr eaLnBrk="1" hangingPunct="1">
              <a:spcBef>
                <a:spcPct val="0"/>
              </a:spcBef>
              <a:buFontTx/>
              <a:buChar char="•"/>
            </a:pPr>
            <a:r>
              <a:rPr lang="en-GB" altLang="en-US" b="1" dirty="0">
                <a:solidFill>
                  <a:srgbClr val="000000"/>
                </a:solidFill>
              </a:rPr>
              <a:t>What is the overall value of the material? </a:t>
            </a:r>
            <a:br>
              <a:rPr lang="en-GB" altLang="en-US" dirty="0">
                <a:solidFill>
                  <a:srgbClr val="000000"/>
                </a:solidFill>
              </a:rPr>
            </a:br>
            <a:r>
              <a:rPr lang="en-GB" altLang="en-US" dirty="0">
                <a:solidFill>
                  <a:srgbClr val="000000"/>
                </a:solidFill>
              </a:rPr>
              <a:t>Did the content of the material meet your initial expectations?</a:t>
            </a:r>
            <a:br>
              <a:rPr lang="en-GB" altLang="en-US" dirty="0">
                <a:solidFill>
                  <a:srgbClr val="000000"/>
                </a:solidFill>
              </a:rPr>
            </a:br>
            <a:r>
              <a:rPr lang="en-GB" altLang="en-US" dirty="0">
                <a:solidFill>
                  <a:srgbClr val="000000"/>
                </a:solidFill>
              </a:rPr>
              <a:t>Does the content fulfil any aims or objectives set out at the beginning?</a:t>
            </a:r>
            <a:br>
              <a:rPr lang="en-GB" altLang="en-US" dirty="0"/>
            </a:br>
            <a:r>
              <a:rPr lang="en-GB" altLang="en-US" b="1" dirty="0"/>
              <a:t>How is the material organised?</a:t>
            </a:r>
            <a:br>
              <a:rPr lang="en-GB" altLang="en-US" dirty="0"/>
            </a:br>
            <a:r>
              <a:rPr lang="en-GB" altLang="en-US" dirty="0"/>
              <a:t>Is the material structured around a few key topics? </a:t>
            </a:r>
            <a:br>
              <a:rPr lang="en-GB" altLang="en-US" dirty="0"/>
            </a:br>
            <a:r>
              <a:rPr lang="en-GB" altLang="en-US" dirty="0"/>
              <a:t>Is the material presented in a random fashion with no cohesion?</a:t>
            </a:r>
            <a:br>
              <a:rPr lang="en-GB" altLang="en-US" dirty="0"/>
            </a:br>
            <a:r>
              <a:rPr lang="en-GB" altLang="en-US" dirty="0"/>
              <a:t>Does the material jump back and forward between topics? </a:t>
            </a:r>
            <a:br>
              <a:rPr lang="en-GB" altLang="en-US" dirty="0"/>
            </a:br>
            <a:r>
              <a:rPr lang="en-GB" altLang="en-US" dirty="0"/>
              <a:t>Does the author or speaker go off at a tangent all the time?</a:t>
            </a:r>
            <a:br>
              <a:rPr lang="en-GB" altLang="en-US" dirty="0"/>
            </a:br>
            <a:r>
              <a:rPr lang="en-GB" altLang="en-US" b="1" dirty="0"/>
              <a:t>Who is the intended audience? </a:t>
            </a:r>
            <a:br>
              <a:rPr lang="en-GB" altLang="en-US" dirty="0"/>
            </a:br>
            <a:r>
              <a:rPr lang="en-GB" altLang="en-US" dirty="0"/>
              <a:t>At whom is the material aimed? Is its intended audience technical, basic or scientific?</a:t>
            </a:r>
            <a:br>
              <a:rPr lang="en-GB" altLang="en-US" dirty="0"/>
            </a:br>
            <a:r>
              <a:rPr lang="en-GB" altLang="en-US" dirty="0"/>
              <a:t>Is the material designed to be an introductory book or an advanced technical journal?</a:t>
            </a:r>
            <a:br>
              <a:rPr lang="en-GB" altLang="en-US" dirty="0"/>
            </a:br>
            <a:r>
              <a:rPr lang="en-GB" altLang="en-US" dirty="0"/>
              <a:t>Is the lecture aimed at level 3 students or level 1 students?</a:t>
            </a:r>
            <a:br>
              <a:rPr lang="en-GB" altLang="en-US" dirty="0"/>
            </a:br>
            <a:r>
              <a:rPr lang="en-GB" altLang="en-US" b="1" dirty="0"/>
              <a:t>What are the writer's assumptions about the audience?</a:t>
            </a:r>
            <a:r>
              <a:rPr lang="en-GB" altLang="en-US" dirty="0"/>
              <a:t> </a:t>
            </a:r>
            <a:br>
              <a:rPr lang="en-GB" altLang="en-US" dirty="0"/>
            </a:br>
            <a:r>
              <a:rPr lang="en-GB" altLang="en-US" dirty="0"/>
              <a:t>Are there assumptions stated at the beginning of the material?</a:t>
            </a:r>
            <a:br>
              <a:rPr lang="en-GB" altLang="en-US" dirty="0"/>
            </a:br>
            <a:r>
              <a:rPr lang="en-GB" altLang="en-US" dirty="0"/>
              <a:t>Are any pre-requisites necessary for using this material?</a:t>
            </a:r>
            <a:br>
              <a:rPr lang="en-GB" altLang="en-US" dirty="0"/>
            </a:br>
            <a:r>
              <a:rPr lang="en-GB" altLang="en-US" b="1" dirty="0"/>
              <a:t>What kind of language and imagery does the author use?</a:t>
            </a:r>
            <a:br>
              <a:rPr lang="en-GB" altLang="en-US" dirty="0"/>
            </a:br>
            <a:r>
              <a:rPr lang="en-GB" altLang="en-US" dirty="0"/>
              <a:t>Is the material written using good English or are there many slang expressions and acronyms?</a:t>
            </a:r>
            <a:br>
              <a:rPr lang="en-GB" altLang="en-US" dirty="0"/>
            </a:br>
            <a:r>
              <a:rPr lang="en-GB" altLang="en-US" dirty="0"/>
              <a:t>Are there images and/or diagrams to illustrate key points?</a:t>
            </a:r>
            <a:br>
              <a:rPr lang="en-GB" altLang="en-US" dirty="0"/>
            </a:br>
            <a:r>
              <a:rPr lang="en-GB" altLang="en-US" dirty="0"/>
              <a:t>Do you think the language is suitable for the intended audience?</a:t>
            </a:r>
            <a:br>
              <a:rPr lang="en-GB" altLang="en-US" dirty="0"/>
            </a:br>
            <a:br>
              <a:rPr lang="en-GB" altLang="en-US" dirty="0"/>
            </a:br>
            <a:endParaRPr lang="en-GB" altLang="en-US" dirty="0"/>
          </a:p>
          <a:p>
            <a:pPr eaLnBrk="1" hangingPunct="1">
              <a:spcBef>
                <a:spcPct val="0"/>
              </a:spcBef>
              <a:buFontTx/>
              <a:buChar char="•"/>
            </a:pPr>
            <a:br>
              <a:rPr lang="en-GB" altLang="en-US" dirty="0"/>
            </a:br>
            <a:r>
              <a:rPr lang="en-GB" altLang="en-US" b="1" dirty="0"/>
              <a:t>What are its strengths and weaknesses? </a:t>
            </a:r>
            <a:br>
              <a:rPr lang="en-GB" altLang="en-US" dirty="0"/>
            </a:br>
            <a:br>
              <a:rPr lang="en-GB" altLang="en-US" dirty="0"/>
            </a:br>
            <a:r>
              <a:rPr lang="en-GB" altLang="en-US" dirty="0"/>
              <a:t>Does the material present arguments for and against specific points?</a:t>
            </a:r>
            <a:br>
              <a:rPr lang="en-GB" altLang="en-US" dirty="0"/>
            </a:br>
            <a:endParaRPr lang="en-GB" altLang="en-US" dirty="0"/>
          </a:p>
          <a:p>
            <a:pPr eaLnBrk="1" hangingPunct="1">
              <a:spcBef>
                <a:spcPct val="0"/>
              </a:spcBef>
              <a:buFontTx/>
              <a:buChar char="•"/>
            </a:pPr>
            <a:r>
              <a:rPr lang="en-GB" altLang="en-US" dirty="0"/>
              <a:t>Are there many hidden assumptions within the material?</a:t>
            </a:r>
            <a:br>
              <a:rPr lang="en-GB" altLang="en-US" dirty="0"/>
            </a:br>
            <a:br>
              <a:rPr lang="en-GB" altLang="en-US" dirty="0"/>
            </a:br>
            <a:r>
              <a:rPr lang="en-GB" altLang="en-US" dirty="0"/>
              <a:t>When asked to critically appraise a section of material, which is often the case in exam questions, your review should provide </a:t>
            </a:r>
            <a:r>
              <a:rPr lang="en-GB" altLang="en-US" b="1" dirty="0"/>
              <a:t>information</a:t>
            </a:r>
            <a:r>
              <a:rPr lang="en-GB" altLang="en-US" dirty="0"/>
              <a:t>, </a:t>
            </a:r>
            <a:r>
              <a:rPr lang="en-GB" altLang="en-US" b="1" dirty="0"/>
              <a:t>interpretation</a:t>
            </a:r>
            <a:r>
              <a:rPr lang="en-GB" altLang="en-US" dirty="0"/>
              <a:t>, and </a:t>
            </a:r>
            <a:r>
              <a:rPr lang="en-GB" altLang="en-US" b="1" dirty="0"/>
              <a:t>evaluation</a:t>
            </a:r>
            <a:r>
              <a:rPr lang="en-GB" altLang="en-US" dirty="0"/>
              <a:t>, which serve in the following respective ways: </a:t>
            </a:r>
            <a:br>
              <a:rPr lang="en-GB" altLang="en-US" dirty="0"/>
            </a:br>
            <a:br>
              <a:rPr lang="en-GB" altLang="en-US" dirty="0"/>
            </a:br>
            <a:r>
              <a:rPr lang="en-GB" altLang="en-US" dirty="0"/>
              <a:t>The </a:t>
            </a:r>
            <a:r>
              <a:rPr lang="en-GB" altLang="en-US" b="1" dirty="0"/>
              <a:t>information</a:t>
            </a:r>
            <a:r>
              <a:rPr lang="en-GB" altLang="en-US" dirty="0"/>
              <a:t> will help your reader understand the nature of the work under analysis. </a:t>
            </a:r>
            <a:br>
              <a:rPr lang="en-GB" altLang="en-US" dirty="0"/>
            </a:br>
            <a:endParaRPr lang="en-GB" altLang="en-US" dirty="0"/>
          </a:p>
          <a:p>
            <a:pPr eaLnBrk="1" hangingPunct="1">
              <a:spcBef>
                <a:spcPct val="0"/>
              </a:spcBef>
              <a:buFontTx/>
              <a:buChar char="•"/>
            </a:pPr>
            <a:r>
              <a:rPr lang="en-GB" altLang="en-US" dirty="0"/>
              <a:t>The </a:t>
            </a:r>
            <a:r>
              <a:rPr lang="en-GB" altLang="en-US" b="1" dirty="0"/>
              <a:t>interpretation</a:t>
            </a:r>
            <a:r>
              <a:rPr lang="en-GB" altLang="en-US" dirty="0"/>
              <a:t> will explain the meaning of the work and will therefore require your correct understanding of it. </a:t>
            </a:r>
            <a:br>
              <a:rPr lang="en-GB" altLang="en-US" dirty="0"/>
            </a:br>
            <a:br>
              <a:rPr lang="en-GB" altLang="en-US" dirty="0"/>
            </a:br>
            <a:r>
              <a:rPr lang="en-GB" altLang="en-US" dirty="0"/>
              <a:t>The </a:t>
            </a:r>
            <a:r>
              <a:rPr lang="en-GB" altLang="en-US" b="1" dirty="0"/>
              <a:t>evaluation</a:t>
            </a:r>
            <a:r>
              <a:rPr lang="en-GB" altLang="en-US" dirty="0"/>
              <a:t> will present your opinions of the work and offer valid justifications for them</a:t>
            </a:r>
          </a:p>
          <a:p>
            <a:pPr eaLnBrk="1" hangingPunct="1">
              <a:spcBef>
                <a:spcPct val="0"/>
              </a:spcBef>
              <a:buFontTx/>
              <a:buChar char="•"/>
            </a:pPr>
            <a:br>
              <a:rPr lang="en-GB" altLang="en-US" dirty="0"/>
            </a:b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8</a:t>
            </a:fld>
            <a:endParaRPr lang="en-GB"/>
          </a:p>
        </p:txBody>
      </p:sp>
    </p:spTree>
    <p:extLst>
      <p:ext uri="{BB962C8B-B14F-4D97-AF65-F5344CB8AC3E}">
        <p14:creationId xmlns:p14="http://schemas.microsoft.com/office/powerpoint/2010/main" val="551372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CF49C4-EB27-40A4-8EEC-E7E58245EEC6}" type="slidenum">
              <a:rPr lang="en-GB" altLang="en-US">
                <a:latin typeface="Calibri" panose="020F0502020204030204" pitchFamily="34" charset="0"/>
              </a:rPr>
              <a:pPr/>
              <a:t>9</a:t>
            </a:fld>
            <a:endParaRPr lang="en-GB" altLang="en-US">
              <a:latin typeface="Calibri" panose="020F0502020204030204" pitchFamily="34" charset="0"/>
            </a:endParaRPr>
          </a:p>
        </p:txBody>
      </p:sp>
    </p:spTree>
    <p:extLst>
      <p:ext uri="{BB962C8B-B14F-4D97-AF65-F5344CB8AC3E}">
        <p14:creationId xmlns:p14="http://schemas.microsoft.com/office/powerpoint/2010/main" val="3952692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31C26C4-C2D3-4BF6-A9E5-F18C826DB035}" type="slidenum">
              <a:rPr lang="en-GB" altLang="en-US">
                <a:latin typeface="Calibri" panose="020F0502020204030204" pitchFamily="34" charset="0"/>
              </a:rPr>
              <a:pPr/>
              <a:t>10</a:t>
            </a:fld>
            <a:endParaRPr lang="en-GB" altLang="en-US">
              <a:latin typeface="Calibri" panose="020F0502020204030204" pitchFamily="34" charset="0"/>
            </a:endParaRPr>
          </a:p>
        </p:txBody>
      </p:sp>
    </p:spTree>
    <p:extLst>
      <p:ext uri="{BB962C8B-B14F-4D97-AF65-F5344CB8AC3E}">
        <p14:creationId xmlns:p14="http://schemas.microsoft.com/office/powerpoint/2010/main" val="3384747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reading for a specific purpose such as writing a report we look for</a:t>
            </a:r>
          </a:p>
          <a:p>
            <a:r>
              <a:rPr lang="en-GB" dirty="0"/>
              <a:t>Theoretical purpose, categorising</a:t>
            </a:r>
            <a:r>
              <a:rPr lang="en-GB" baseline="0" dirty="0"/>
              <a:t> information and looking for relevant material</a:t>
            </a:r>
          </a:p>
          <a:p>
            <a:r>
              <a:rPr lang="en-GB" baseline="0" dirty="0"/>
              <a:t>When reading for other purposes, skimming and scanning for locating useful information is a starting point.</a:t>
            </a:r>
          </a:p>
          <a:p>
            <a:r>
              <a:rPr lang="en-GB" baseline="0" dirty="0"/>
              <a:t>Critical reading involves focusing attention to certain key information, it requires analysing and reflecting  whilst drawing out conclusion through evaluation.</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11</a:t>
            </a:fld>
            <a:endParaRPr lang="en-GB"/>
          </a:p>
        </p:txBody>
      </p:sp>
    </p:spTree>
    <p:extLst>
      <p:ext uri="{BB962C8B-B14F-4D97-AF65-F5344CB8AC3E}">
        <p14:creationId xmlns:p14="http://schemas.microsoft.com/office/powerpoint/2010/main" val="4197939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Establish author’s theoretical position, then get the essential background information, look for overall argument whilst understanding the material then from conclusion through evaluation taking on board the supportive evidence and reasoning by highlighting the strengths</a:t>
            </a:r>
            <a:r>
              <a:rPr lang="en-GB" baseline="0" dirty="0"/>
              <a:t> in your argument.</a:t>
            </a:r>
          </a:p>
          <a:p>
            <a:r>
              <a:rPr lang="en-GB" baseline="0" dirty="0"/>
              <a:t>You can also take the approach of establishing the essential background, then move to identifying the ley arguments, then look for reasons and evidence to support the arguments, the strengths and weaknesses of those reasons and evidence, compare and contrast them and then draw out your conclusion.</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12</a:t>
            </a:fld>
            <a:endParaRPr lang="en-GB"/>
          </a:p>
        </p:txBody>
      </p:sp>
    </p:spTree>
    <p:extLst>
      <p:ext uri="{BB962C8B-B14F-4D97-AF65-F5344CB8AC3E}">
        <p14:creationId xmlns:p14="http://schemas.microsoft.com/office/powerpoint/2010/main" val="2222765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the CRAAP test when evaluating the evidence.</a:t>
            </a:r>
          </a:p>
          <a:p>
            <a:r>
              <a:rPr lang="en-GB" dirty="0"/>
              <a:t>Looking at research methods used, what kind of sample is used</a:t>
            </a:r>
            <a:r>
              <a:rPr lang="en-GB" baseline="0" dirty="0"/>
              <a:t> to draw the evidence, what are the key results used to form the conclusion</a:t>
            </a:r>
          </a:p>
          <a:p>
            <a:r>
              <a:rPr lang="en-GB" baseline="0" dirty="0"/>
              <a:t>How does this research contribute to your understanding of the subject and look for weaknesses or gaps and assumptions </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13</a:t>
            </a:fld>
            <a:endParaRPr lang="en-GB"/>
          </a:p>
        </p:txBody>
      </p:sp>
    </p:spTree>
    <p:extLst>
      <p:ext uri="{BB962C8B-B14F-4D97-AF65-F5344CB8AC3E}">
        <p14:creationId xmlns:p14="http://schemas.microsoft.com/office/powerpoint/2010/main" val="4032254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An example of the last point would be, say, the relationship between age and wisdom….wisdom is not caused by age nor age by wisdom, but there can be a relationship. </a:t>
            </a:r>
          </a:p>
          <a:p>
            <a:pPr eaLnBrk="1" hangingPunct="1">
              <a:spcBef>
                <a:spcPct val="0"/>
              </a:spcBef>
            </a:pPr>
            <a:r>
              <a:rPr lang="en-GB" altLang="en-US" dirty="0"/>
              <a:t>Some more developed notes on these 3 points: -</a:t>
            </a:r>
          </a:p>
          <a:p>
            <a:pPr eaLnBrk="1" hangingPunct="1">
              <a:spcBef>
                <a:spcPct val="0"/>
              </a:spcBef>
            </a:pPr>
            <a:endParaRPr lang="en-GB" altLang="en-US" dirty="0"/>
          </a:p>
          <a:p>
            <a:pPr eaLnBrk="1" hangingPunct="1">
              <a:spcBef>
                <a:spcPct val="0"/>
              </a:spcBef>
            </a:pPr>
            <a:r>
              <a:rPr lang="en-GB" altLang="en-US" b="1" dirty="0"/>
              <a:t>Be sure not to omit any relevant information</a:t>
            </a:r>
            <a:endParaRPr lang="en-GB" altLang="en-US" dirty="0"/>
          </a:p>
          <a:p>
            <a:pPr eaLnBrk="1" hangingPunct="1">
              <a:spcBef>
                <a:spcPct val="0"/>
              </a:spcBef>
            </a:pPr>
            <a:r>
              <a:rPr lang="en-US" alt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altLang="en-US" dirty="0"/>
          </a:p>
          <a:p>
            <a:pPr eaLnBrk="1" hangingPunct="1">
              <a:spcBef>
                <a:spcPct val="0"/>
              </a:spcBef>
            </a:pPr>
            <a:r>
              <a:rPr lang="en-US" alt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Making a logical argument  and recognising assumptions</a:t>
            </a:r>
            <a:endParaRPr lang="en-GB" altLang="en-US" dirty="0"/>
          </a:p>
          <a:p>
            <a:pPr eaLnBrk="1" hangingPunct="1">
              <a:spcBef>
                <a:spcPct val="0"/>
              </a:spcBef>
            </a:pPr>
            <a:r>
              <a:rPr lang="en-US" altLang="en-US" dirty="0"/>
              <a:t>If we are to understand whether what someone says is correct or not, then we need to understand that people sometimes make statements which may or may not have some assumptions built into them, and which may or may not be logical.</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Logic, relationships and causation</a:t>
            </a:r>
            <a:endParaRPr lang="en-GB" altLang="en-US" dirty="0"/>
          </a:p>
          <a:p>
            <a:pPr eaLnBrk="1" hangingPunct="1">
              <a:spcBef>
                <a:spcPct val="0"/>
              </a:spcBef>
            </a:pPr>
            <a:r>
              <a:rPr lang="en-US" altLang="en-US" dirty="0"/>
              <a:t>Simple logic looks at how items seem to relate to each other. In the example above, performance is measured against degree results. If the two items vary with each other, there is said to be a relationship between them – i.e. a correlation.</a:t>
            </a:r>
            <a:endParaRPr lang="en-GB" altLang="en-US" dirty="0"/>
          </a:p>
          <a:p>
            <a:pPr eaLnBrk="1" hangingPunct="1">
              <a:spcBef>
                <a:spcPct val="0"/>
              </a:spcBef>
            </a:pPr>
            <a:r>
              <a:rPr lang="en-US" altLang="en-US" b="1" dirty="0"/>
              <a:t>Definition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Correlation = a statistical relationship where two items are seen to vary at the same time.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If the values of both items increase or decrease at the same time, then the correlation is positive. </a:t>
            </a:r>
            <a:endParaRPr lang="en-GB" altLang="en-US" dirty="0"/>
          </a:p>
          <a:p>
            <a:pPr eaLnBrk="1" hangingPunct="1">
              <a:spcBef>
                <a:spcPct val="0"/>
              </a:spcBef>
            </a:pPr>
            <a:r>
              <a:rPr lang="en-US" altLang="en-US" dirty="0"/>
              <a:t>If the value of one item increases at the same time that the other value decreases, then the correlation is negative.</a:t>
            </a:r>
            <a:endParaRPr lang="en-GB" altLang="en-US" dirty="0"/>
          </a:p>
          <a:p>
            <a:pPr eaLnBrk="1" hangingPunct="1">
              <a:spcBef>
                <a:spcPct val="0"/>
              </a:spcBef>
            </a:pPr>
            <a:r>
              <a:rPr lang="en-US" altLang="en-US" dirty="0"/>
              <a:t>If the values do not seem to vary at the same time, then there is said to be no correlation.</a:t>
            </a:r>
            <a:endParaRPr lang="en-GB" altLang="en-US" dirty="0"/>
          </a:p>
          <a:p>
            <a:pPr eaLnBrk="1" hangingPunct="1">
              <a:spcBef>
                <a:spcPct val="0"/>
              </a:spcBef>
            </a:pPr>
            <a:r>
              <a:rPr lang="en-US" altLang="en-US" dirty="0"/>
              <a:t>A strong correlation is usually seen as a rating greater than 0.5 or -0.5. A weak correlation is seen as 0.5 to -0.5.</a:t>
            </a:r>
            <a:endParaRPr lang="en-GB" altLang="en-US" dirty="0"/>
          </a:p>
          <a:p>
            <a:pPr eaLnBrk="1" hangingPunct="1">
              <a:spcBef>
                <a:spcPct val="0"/>
              </a:spcBef>
            </a:pPr>
            <a:r>
              <a:rPr lang="en-US" altLang="en-US" dirty="0"/>
              <a:t>However, just because there appears to be a correlation (i.e. the two items vary together) does not mean that one item </a:t>
            </a:r>
            <a:r>
              <a:rPr lang="en-US" altLang="en-US" i="1" dirty="0"/>
              <a:t>causes</a:t>
            </a:r>
            <a:r>
              <a:rPr lang="en-US" altLang="en-US" dirty="0"/>
              <a:t> the other. That is one of the mistakes that is being made by the employer above. The employer is assuming that a degree classification leads to success in the work.</a:t>
            </a:r>
            <a:endParaRPr lang="en-GB" altLang="en-US" dirty="0"/>
          </a:p>
          <a:p>
            <a:pPr eaLnBrk="1" hangingPunct="1">
              <a:spcBef>
                <a:spcPct val="0"/>
              </a:spcBef>
            </a:pPr>
            <a:r>
              <a:rPr lang="en-US" altLang="en-US" b="1" dirty="0"/>
              <a:t>Definition and discussion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i="1" dirty="0"/>
              <a:t>Causality</a:t>
            </a:r>
            <a:r>
              <a:rPr lang="en-US" altLang="en-US" dirty="0"/>
              <a:t>: the cause of a change in one item is caused by the change in another.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When two things vary together, one could be said to </a:t>
            </a:r>
            <a:r>
              <a:rPr lang="en-US" altLang="en-US" i="1" dirty="0"/>
              <a:t>cause</a:t>
            </a:r>
            <a:r>
              <a:rPr lang="en-US" altLang="en-US" dirty="0"/>
              <a:t> the other. This is an incorrect assumption. In fact they could just be varying together for a short period of time, or there could be a third factor that it causing them both to vary.</a:t>
            </a:r>
            <a:endParaRPr lang="en-GB" altLang="en-US" dirty="0"/>
          </a:p>
          <a:p>
            <a:pPr eaLnBrk="1" hangingPunct="1">
              <a:spcBef>
                <a:spcPct val="0"/>
              </a:spcBef>
            </a:pPr>
            <a:r>
              <a:rPr lang="en-US" alt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altLang="en-US" dirty="0"/>
          </a:p>
          <a:p>
            <a:pPr eaLnBrk="1" hangingPunct="1">
              <a:spcBef>
                <a:spcPct val="0"/>
              </a:spcBef>
            </a:pPr>
            <a:r>
              <a:rPr lang="en-US" altLang="en-US" dirty="0"/>
              <a:t>In addition, the logic was flawed in another way: the employer’s conclusion was not correct because </a:t>
            </a:r>
            <a:r>
              <a:rPr lang="en-US" altLang="en-US" i="1" dirty="0"/>
              <a:t>he had not proved that the opposite was NOT true.</a:t>
            </a:r>
            <a:endParaRPr lang="en-GB" altLang="en-US" dirty="0"/>
          </a:p>
          <a:p>
            <a:pPr eaLnBrk="1" hangingPunct="1">
              <a:spcBef>
                <a:spcPct val="0"/>
              </a:spcBef>
            </a:pPr>
            <a:r>
              <a:rPr lang="en-US" alt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altLang="en-US" dirty="0"/>
          </a:p>
          <a:p>
            <a:pPr eaLnBrk="1" hangingPunct="1">
              <a:spcBef>
                <a:spcPct val="0"/>
              </a:spcBef>
            </a:pPr>
            <a:endParaRPr lang="en-GB"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9FA493-DE81-4B0A-971D-9C0139A19BB2}" type="slidenum">
              <a:rPr lang="en-GB" altLang="en-US">
                <a:latin typeface="Calibri" panose="020F0502020204030204" pitchFamily="34" charset="0"/>
              </a:rPr>
              <a:pPr/>
              <a:t>14</a:t>
            </a:fld>
            <a:endParaRPr lang="en-GB" altLang="en-US">
              <a:latin typeface="Calibri" panose="020F0502020204030204" pitchFamily="34" charset="0"/>
            </a:endParaRPr>
          </a:p>
        </p:txBody>
      </p:sp>
    </p:spTree>
    <p:extLst>
      <p:ext uri="{BB962C8B-B14F-4D97-AF65-F5344CB8AC3E}">
        <p14:creationId xmlns:p14="http://schemas.microsoft.com/office/powerpoint/2010/main" val="757415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just about ‘critical reading’ but also listening and observation.  Critical reading involves understanding the content of a text as well as how the topic matter is developed. Critical </a:t>
            </a:r>
          </a:p>
          <a:p>
            <a:r>
              <a:rPr lang="en-GB" dirty="0"/>
              <a:t>reading takes in the facts, but goes further. Does the text offer examples, ask for our sympathy, argue the point or </a:t>
            </a:r>
          </a:p>
          <a:p>
            <a:r>
              <a:rPr lang="en-GB" dirty="0"/>
              <a:t>Looking at who</a:t>
            </a:r>
            <a:r>
              <a:rPr lang="en-GB" baseline="0" dirty="0"/>
              <a:t> wrote it (note down the name for references), when did they write it, what is called, the journal it appears in . Take all the relevant information you will be required for Harvard referencing and make a note of it.</a:t>
            </a:r>
          </a:p>
          <a:p>
            <a:r>
              <a:rPr lang="en-GB" baseline="0" dirty="0"/>
              <a:t>Look at the reputation of the source, bias (their own agenda) and authority (i.e. certain papers are deemed to pro Government others aren’t)</a:t>
            </a:r>
            <a:endParaRPr lang="en-GB" dirty="0"/>
          </a:p>
          <a:p>
            <a:r>
              <a:rPr lang="en-GB" dirty="0"/>
              <a:t>use a contrast to clarify the point? Is the text successful in achieving its purpose?</a:t>
            </a:r>
          </a:p>
          <a:p>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17</a:t>
            </a:fld>
            <a:endParaRPr lang="en-GB"/>
          </a:p>
        </p:txBody>
      </p:sp>
    </p:spTree>
    <p:extLst>
      <p:ext uri="{BB962C8B-B14F-4D97-AF65-F5344CB8AC3E}">
        <p14:creationId xmlns:p14="http://schemas.microsoft.com/office/powerpoint/2010/main" val="3609707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 your reading strategically, good reading is qualitative not quantitative. critically evaluate what you read, make meaning furl connections</a:t>
            </a:r>
            <a:r>
              <a:rPr lang="en-GB" baseline="0" dirty="0"/>
              <a:t> between information and ideas, and actively develop your own understanding because reading and understanding aren’t two spate things.. If you are reading and not understanding then stop</a:t>
            </a:r>
          </a:p>
          <a:p>
            <a:r>
              <a:rPr lang="en-GB" baseline="0" dirty="0"/>
              <a:t>So we skim read – rapid check of information when we don’t need a deep understanding just an overview/ main themes </a:t>
            </a:r>
          </a:p>
          <a:p>
            <a:r>
              <a:rPr lang="en-GB" baseline="0" dirty="0"/>
              <a:t>Scan – when material is useful and we are searching a specific theme/ information to make connections</a:t>
            </a:r>
          </a:p>
          <a:p>
            <a:r>
              <a:rPr lang="en-GB" baseline="0" dirty="0"/>
              <a:t>Searching – is when we are looking for a particular answer and want material to make the best connection- evidence to support our arguments</a:t>
            </a:r>
          </a:p>
          <a:p>
            <a:r>
              <a:rPr lang="en-GB" baseline="0" dirty="0"/>
              <a:t>Close </a:t>
            </a:r>
            <a:r>
              <a:rPr lang="en-GB" baseline="0" dirty="0" err="1"/>
              <a:t>redaing</a:t>
            </a:r>
            <a:r>
              <a:rPr lang="en-GB" baseline="0" dirty="0"/>
              <a:t> – giving ourselves enough time and space to understand and engage with the meaning and fully grasp.</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18</a:t>
            </a:fld>
            <a:endParaRPr lang="en-GB"/>
          </a:p>
        </p:txBody>
      </p:sp>
    </p:spTree>
    <p:extLst>
      <p:ext uri="{BB962C8B-B14F-4D97-AF65-F5344CB8AC3E}">
        <p14:creationId xmlns:p14="http://schemas.microsoft.com/office/powerpoint/2010/main" val="2639143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writing</a:t>
            </a:r>
            <a:r>
              <a:rPr lang="en-GB" baseline="0" dirty="0"/>
              <a:t> is part of the process of selecting, processing information in order to form judgement- but writing has to be produced with the end reader in mind</a:t>
            </a:r>
          </a:p>
          <a:p>
            <a:r>
              <a:rPr lang="en-GB" baseline="0" dirty="0"/>
              <a:t>It helps to gather evidence and gather essential details.</a:t>
            </a:r>
          </a:p>
          <a:p>
            <a:r>
              <a:rPr lang="en-GB" baseline="0" dirty="0"/>
              <a:t>Assists in selecting the most important information required to present their argument </a:t>
            </a:r>
          </a:p>
        </p:txBody>
      </p:sp>
      <p:sp>
        <p:nvSpPr>
          <p:cNvPr id="4" name="Slide Number Placeholder 3"/>
          <p:cNvSpPr>
            <a:spLocks noGrp="1"/>
          </p:cNvSpPr>
          <p:nvPr>
            <p:ph type="sldNum" sz="quarter" idx="10"/>
          </p:nvPr>
        </p:nvSpPr>
        <p:spPr/>
        <p:txBody>
          <a:bodyPr/>
          <a:lstStyle/>
          <a:p>
            <a:fld id="{F9AC8B29-871A-41B0-B408-D394FE18C272}" type="slidenum">
              <a:rPr lang="en-GB" smtClean="0"/>
              <a:t>20</a:t>
            </a:fld>
            <a:endParaRPr lang="en-GB"/>
          </a:p>
        </p:txBody>
      </p:sp>
    </p:spTree>
    <p:extLst>
      <p:ext uri="{BB962C8B-B14F-4D97-AF65-F5344CB8AC3E}">
        <p14:creationId xmlns:p14="http://schemas.microsoft.com/office/powerpoint/2010/main" val="40414010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gives</a:t>
            </a:r>
            <a:r>
              <a:rPr lang="en-GB" baseline="0" dirty="0"/>
              <a:t> clarity of thinking.</a:t>
            </a:r>
          </a:p>
          <a:p>
            <a:r>
              <a:rPr lang="en-GB" baseline="0" dirty="0"/>
              <a:t>Its highlights facts, avoids emotional content or jargon.</a:t>
            </a:r>
          </a:p>
          <a:p>
            <a:r>
              <a:rPr lang="en-GB" baseline="0" dirty="0"/>
              <a:t>Its helps with the planning , highlighting the most important points, show the connection of sequence and logic and shows the reader clear analysis of the argument</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21</a:t>
            </a:fld>
            <a:endParaRPr lang="en-GB"/>
          </a:p>
        </p:txBody>
      </p:sp>
    </p:spTree>
    <p:extLst>
      <p:ext uri="{BB962C8B-B14F-4D97-AF65-F5344CB8AC3E}">
        <p14:creationId xmlns:p14="http://schemas.microsoft.com/office/powerpoint/2010/main" val="2592805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writing</a:t>
            </a:r>
            <a:r>
              <a:rPr lang="en-GB" baseline="0" dirty="0"/>
              <a:t> reports</a:t>
            </a:r>
          </a:p>
          <a:p>
            <a:r>
              <a:rPr lang="en-GB" baseline="0" dirty="0"/>
              <a:t>Usually starts with an overview of background with two or three perspectives or previous research articles providing significant links to background, with link between them preferably in chorological order. Then focus on two to five significant published research and draw out key points and relevance to your report.</a:t>
            </a:r>
          </a:p>
          <a:p>
            <a:r>
              <a:rPr lang="en-GB" baseline="0" dirty="0"/>
              <a:t>Then introduce line of reasoning in your main part of the report, adding points which are similar in reasons as well as at times you may chose to </a:t>
            </a:r>
            <a:r>
              <a:rPr lang="en-GB" baseline="0" dirty="0" err="1"/>
              <a:t>reifnofce</a:t>
            </a:r>
            <a:r>
              <a:rPr lang="en-GB" baseline="0" dirty="0"/>
              <a:t> </a:t>
            </a:r>
            <a:r>
              <a:rPr lang="en-GB" baseline="0" dirty="0" err="1"/>
              <a:t>th</a:t>
            </a:r>
            <a:r>
              <a:rPr lang="en-GB" baseline="0" dirty="0"/>
              <a:t> </a:t>
            </a:r>
            <a:r>
              <a:rPr lang="en-GB" baseline="0" dirty="0" err="1"/>
              <a:t>eargumenst</a:t>
            </a:r>
            <a:r>
              <a:rPr lang="en-GB" baseline="0" dirty="0"/>
              <a:t> by adding different </a:t>
            </a:r>
            <a:r>
              <a:rPr lang="en-GB" baseline="0" dirty="0" err="1"/>
              <a:t>reaonsing</a:t>
            </a:r>
            <a:r>
              <a:rPr lang="en-GB" baseline="0" dirty="0"/>
              <a:t> by introducing alternative </a:t>
            </a:r>
            <a:r>
              <a:rPr lang="en-GB" baseline="0" dirty="0" err="1"/>
              <a:t>argumenst</a:t>
            </a:r>
            <a:r>
              <a:rPr lang="en-GB" baseline="0" dirty="0"/>
              <a:t> and rebutting it by contrasting and comparing. </a:t>
            </a:r>
          </a:p>
          <a:p>
            <a:r>
              <a:rPr lang="en-GB" baseline="0" dirty="0"/>
              <a:t>Expressing your results clearly and clear conclusion  </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22</a:t>
            </a:fld>
            <a:endParaRPr lang="en-GB"/>
          </a:p>
        </p:txBody>
      </p:sp>
    </p:spTree>
    <p:extLst>
      <p:ext uri="{BB962C8B-B14F-4D97-AF65-F5344CB8AC3E}">
        <p14:creationId xmlns:p14="http://schemas.microsoft.com/office/powerpoint/2010/main" val="2766430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159B957-73AB-470F-B442-4678D4FFEE73}"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Tree>
    <p:extLst>
      <p:ext uri="{BB962C8B-B14F-4D97-AF65-F5344CB8AC3E}">
        <p14:creationId xmlns:p14="http://schemas.microsoft.com/office/powerpoint/2010/main" val="6557181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07AB2-8C50-40D6-9F9F-3E55D5389477}" type="slidenum">
              <a:rPr lang="en-GB" altLang="en-US" smtClean="0">
                <a:latin typeface="Calibri" panose="020F0502020204030204" pitchFamily="34" charset="0"/>
              </a:rPr>
              <a:pPr/>
              <a:t>24</a:t>
            </a:fld>
            <a:endParaRPr lang="en-GB" altLang="en-US">
              <a:latin typeface="Calibri" panose="020F0502020204030204" pitchFamily="34" charset="0"/>
            </a:endParaRPr>
          </a:p>
        </p:txBody>
      </p:sp>
    </p:spTree>
    <p:extLst>
      <p:ext uri="{BB962C8B-B14F-4D97-AF65-F5344CB8AC3E}">
        <p14:creationId xmlns:p14="http://schemas.microsoft.com/office/powerpoint/2010/main" val="27494340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92CA3F-8D6C-4461-8CF9-E3D7B84B0D63}" type="slidenum">
              <a:rPr lang="en-GB" altLang="en-US" smtClean="0">
                <a:latin typeface="Calibri" panose="020F0502020204030204" pitchFamily="34" charset="0"/>
              </a:rPr>
              <a:pPr/>
              <a:t>25</a:t>
            </a:fld>
            <a:endParaRPr lang="en-GB" altLang="en-US">
              <a:latin typeface="Calibri" panose="020F0502020204030204" pitchFamily="34" charset="0"/>
            </a:endParaRPr>
          </a:p>
        </p:txBody>
      </p:sp>
    </p:spTree>
    <p:extLst>
      <p:ext uri="{BB962C8B-B14F-4D97-AF65-F5344CB8AC3E}">
        <p14:creationId xmlns:p14="http://schemas.microsoft.com/office/powerpoint/2010/main" val="1479101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Logic or reasoning </a:t>
            </a:r>
          </a:p>
          <a:p>
            <a:r>
              <a:rPr lang="en-GB" dirty="0"/>
              <a:t>An argument presents a claim or conclusion which is supported by a reason or piece of evidence (to justify it)</a:t>
            </a:r>
          </a:p>
        </p:txBody>
      </p:sp>
      <p:sp>
        <p:nvSpPr>
          <p:cNvPr id="4" name="Slide Number Placeholder 3"/>
          <p:cNvSpPr>
            <a:spLocks noGrp="1"/>
          </p:cNvSpPr>
          <p:nvPr>
            <p:ph type="sldNum" sz="quarter" idx="5"/>
          </p:nvPr>
        </p:nvSpPr>
        <p:spPr/>
        <p:txBody>
          <a:bodyPr/>
          <a:lstStyle/>
          <a:p>
            <a:fld id="{F9AC8B29-871A-41B0-B408-D394FE18C272}" type="slidenum">
              <a:rPr lang="en-GB" smtClean="0"/>
              <a:t>27</a:t>
            </a:fld>
            <a:endParaRPr lang="en-GB"/>
          </a:p>
        </p:txBody>
      </p:sp>
    </p:spTree>
    <p:extLst>
      <p:ext uri="{BB962C8B-B14F-4D97-AF65-F5344CB8AC3E}">
        <p14:creationId xmlns:p14="http://schemas.microsoft.com/office/powerpoint/2010/main" val="40643872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Critical thinking model known as Pearson’s RED model</a:t>
            </a:r>
            <a:r>
              <a:rPr lang="en-GB" baseline="0" dirty="0"/>
              <a:t> – a simple tool which enables people to have necessary tools to implement critical thinking formed by three components</a:t>
            </a:r>
          </a:p>
          <a:p>
            <a:r>
              <a:rPr lang="en-GB" baseline="0" dirty="0"/>
              <a:t>RED</a:t>
            </a:r>
          </a:p>
          <a:p>
            <a:r>
              <a:rPr lang="en-GB" baseline="0" dirty="0"/>
              <a:t>This model helps to overcome subconscious bias and separate facts from opinions</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28</a:t>
            </a:fld>
            <a:endParaRPr lang="en-GB"/>
          </a:p>
        </p:txBody>
      </p:sp>
    </p:spTree>
    <p:extLst>
      <p:ext uri="{BB962C8B-B14F-4D97-AF65-F5344CB8AC3E}">
        <p14:creationId xmlns:p14="http://schemas.microsoft.com/office/powerpoint/2010/main" val="21573710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understanding what is being stated and considering if the information provided is true, whether any evidence has been provided and the identifying assumptions that have been formed as part of this information. – ideally look at forming a number of different perspectives which will lead to identify missing information or</a:t>
            </a:r>
            <a:r>
              <a:rPr lang="en-GB" baseline="0" dirty="0"/>
              <a:t> look at logical inconsistences. Beware of confirmation bias where we look for information/ evidence that agrees with our own point.</a:t>
            </a:r>
          </a:p>
          <a:p>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29</a:t>
            </a:fld>
            <a:endParaRPr lang="en-GB"/>
          </a:p>
        </p:txBody>
      </p:sp>
    </p:spTree>
    <p:extLst>
      <p:ext uri="{BB962C8B-B14F-4D97-AF65-F5344CB8AC3E}">
        <p14:creationId xmlns:p14="http://schemas.microsoft.com/office/powerpoint/2010/main" val="1465758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Confirmation bias- “The tendency to interpret new evidence as confirmation of one’s existing beliefs or theories”. to suspend own judgement, which can be challenging when an argument has an emotional impact. It is all too easy to unconsciously seek information</a:t>
            </a:r>
          </a:p>
          <a:p>
            <a:pPr eaLnBrk="1" hangingPunct="1">
              <a:spcBef>
                <a:spcPct val="0"/>
              </a:spcBef>
            </a:pPr>
            <a:r>
              <a:rPr lang="en-GB" altLang="en-US" dirty="0"/>
              <a:t>which confirms a preferred perspective, rather than critically </a:t>
            </a:r>
            <a:r>
              <a:rPr lang="en-GB" altLang="en-US" dirty="0" err="1"/>
              <a:t>analyze</a:t>
            </a:r>
            <a:r>
              <a:rPr lang="en-GB" altLang="en-US" dirty="0"/>
              <a:t> all of the information.</a:t>
            </a:r>
          </a:p>
          <a:p>
            <a:pPr eaLnBrk="1" hangingPunct="1">
              <a:spcBef>
                <a:spcPct val="0"/>
              </a:spcBef>
            </a:pPr>
            <a:endParaRPr lang="en-GB" altLang="en-US" dirty="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36631-6BC0-4FED-9D23-23C8FC9D4984}" type="slidenum">
              <a:rPr lang="en-GB" altLang="en-US">
                <a:solidFill>
                  <a:srgbClr val="000000"/>
                </a:solidFill>
                <a:latin typeface="Calibri" panose="020F0502020204030204" pitchFamily="34" charset="0"/>
              </a:rPr>
              <a:pPr/>
              <a:t>30</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2224387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remaining</a:t>
            </a:r>
            <a:r>
              <a:rPr lang="en-GB" baseline="0" dirty="0"/>
              <a:t> neutral  and looking at </a:t>
            </a:r>
            <a:r>
              <a:rPr lang="en-GB" dirty="0"/>
              <a:t>systematic analysis of the evidence and arguments provided. </a:t>
            </a:r>
          </a:p>
        </p:txBody>
      </p:sp>
      <p:sp>
        <p:nvSpPr>
          <p:cNvPr id="4" name="Slide Number Placeholder 3"/>
          <p:cNvSpPr>
            <a:spLocks noGrp="1"/>
          </p:cNvSpPr>
          <p:nvPr>
            <p:ph type="sldNum" sz="quarter" idx="10"/>
          </p:nvPr>
        </p:nvSpPr>
        <p:spPr/>
        <p:txBody>
          <a:bodyPr/>
          <a:lstStyle/>
          <a:p>
            <a:fld id="{F9AC8B29-871A-41B0-B408-D394FE18C272}" type="slidenum">
              <a:rPr lang="en-GB" smtClean="0"/>
              <a:t>31</a:t>
            </a:fld>
            <a:endParaRPr lang="en-GB"/>
          </a:p>
        </p:txBody>
      </p:sp>
    </p:spTree>
    <p:extLst>
      <p:ext uri="{BB962C8B-B14F-4D97-AF65-F5344CB8AC3E}">
        <p14:creationId xmlns:p14="http://schemas.microsoft.com/office/powerpoint/2010/main" val="24723563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Argument mapping – identifying logic for our argument , knowing areas of weakness and where our claims needed supporting. We need to be able to demonstrate the relationship between the evidences (or statement that’s supports the claim) and the claim and conclusion </a:t>
            </a:r>
          </a:p>
          <a:p>
            <a:pPr eaLnBrk="1" hangingPunct="1">
              <a:spcBef>
                <a:spcPct val="0"/>
              </a:spcBef>
            </a:pPr>
            <a:r>
              <a:rPr lang="en-GB" altLang="en-US" dirty="0"/>
              <a:t>Supporting argument defends our claim. It would add weight to main claim by providing evidence in favour </a:t>
            </a:r>
            <a:r>
              <a:rPr lang="en-GB" altLang="en-US" dirty="0" err="1"/>
              <a:t>i.e</a:t>
            </a:r>
            <a:r>
              <a:rPr lang="en-GB" altLang="en-US" dirty="0"/>
              <a:t> breastfeeding is encouraged for the infants due to the positive effects on the child development</a:t>
            </a:r>
          </a:p>
          <a:p>
            <a:pPr eaLnBrk="1" hangingPunct="1">
              <a:spcBef>
                <a:spcPct val="0"/>
              </a:spcBef>
            </a:pPr>
            <a:r>
              <a:rPr lang="en-GB" altLang="en-US" dirty="0"/>
              <a:t>Counter argument – one which argues against the claim by presenting counter evidence. It can be used to strengthen an argument by demonstrating the rival claim is not convincing or argue against the claim.</a:t>
            </a: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C817B9-52F6-4B62-9B00-A921998ADD8B}" type="slidenum">
              <a:rPr lang="en-GB" altLang="en-US">
                <a:solidFill>
                  <a:srgbClr val="000000"/>
                </a:solidFill>
                <a:latin typeface="Calibri" panose="020F0502020204030204" pitchFamily="34" charset="0"/>
              </a:rPr>
              <a:pPr/>
              <a:t>32</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691208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strength of an argument is in the strength and reliability of the evidence</a:t>
            </a:r>
          </a:p>
          <a:p>
            <a:r>
              <a:rPr lang="en-GB" dirty="0"/>
              <a:t>The relation of the evidence to the claim/ conclusion</a:t>
            </a:r>
          </a:p>
          <a:p>
            <a:r>
              <a:rPr lang="en-GB" dirty="0"/>
              <a:t>The logical structure of argument</a:t>
            </a:r>
          </a:p>
        </p:txBody>
      </p:sp>
      <p:sp>
        <p:nvSpPr>
          <p:cNvPr id="4" name="Slide Number Placeholder 3"/>
          <p:cNvSpPr>
            <a:spLocks noGrp="1"/>
          </p:cNvSpPr>
          <p:nvPr>
            <p:ph type="sldNum" sz="quarter" idx="5"/>
          </p:nvPr>
        </p:nvSpPr>
        <p:spPr/>
        <p:txBody>
          <a:bodyPr/>
          <a:lstStyle/>
          <a:p>
            <a:fld id="{F9AC8B29-871A-41B0-B408-D394FE18C272}" type="slidenum">
              <a:rPr lang="en-GB" smtClean="0"/>
              <a:t>33</a:t>
            </a:fld>
            <a:endParaRPr lang="en-GB"/>
          </a:p>
        </p:txBody>
      </p:sp>
    </p:spTree>
    <p:extLst>
      <p:ext uri="{BB962C8B-B14F-4D97-AF65-F5344CB8AC3E}">
        <p14:creationId xmlns:p14="http://schemas.microsoft.com/office/powerpoint/2010/main" val="1121382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inductive implications – Atomic bombs cause mass destructions/ artificial intelligence is the next stage of evolution/ alcohol makes you aggressive </a:t>
            </a:r>
          </a:p>
          <a:p>
            <a:r>
              <a:rPr lang="en-GB" dirty="0"/>
              <a:t>Deductive example – a healthy baby has an inborn capacity for a language so if I have a healthy baby then its true that it has an inborn capacity to learn and speak a language.</a:t>
            </a:r>
          </a:p>
          <a:p>
            <a:endParaRPr lang="en-GB" dirty="0"/>
          </a:p>
        </p:txBody>
      </p:sp>
      <p:sp>
        <p:nvSpPr>
          <p:cNvPr id="4" name="Slide Number Placeholder 3"/>
          <p:cNvSpPr>
            <a:spLocks noGrp="1"/>
          </p:cNvSpPr>
          <p:nvPr>
            <p:ph type="sldNum" sz="quarter" idx="5"/>
          </p:nvPr>
        </p:nvSpPr>
        <p:spPr/>
        <p:txBody>
          <a:bodyPr/>
          <a:lstStyle/>
          <a:p>
            <a:fld id="{F9AC8B29-871A-41B0-B408-D394FE18C272}" type="slidenum">
              <a:rPr lang="en-GB" smtClean="0"/>
              <a:t>34</a:t>
            </a:fld>
            <a:endParaRPr lang="en-GB"/>
          </a:p>
        </p:txBody>
      </p:sp>
    </p:spTree>
    <p:extLst>
      <p:ext uri="{BB962C8B-B14F-4D97-AF65-F5344CB8AC3E}">
        <p14:creationId xmlns:p14="http://schemas.microsoft.com/office/powerpoint/2010/main" val="35937976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ability to</a:t>
            </a:r>
            <a:r>
              <a:rPr lang="en-GB" baseline="0" dirty="0"/>
              <a:t> put together all the various evidences and information and arrive at a logical conclusion which helps in better decision making , by arriving at conclusion which are impartial and well informed</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35</a:t>
            </a:fld>
            <a:endParaRPr lang="en-GB"/>
          </a:p>
        </p:txBody>
      </p:sp>
    </p:spTree>
    <p:extLst>
      <p:ext uri="{BB962C8B-B14F-4D97-AF65-F5344CB8AC3E}">
        <p14:creationId xmlns:p14="http://schemas.microsoft.com/office/powerpoint/2010/main" val="19814520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Note: You still need the emotional resilience and robustness to see it through….critical thinking tells you what you need to do….you still need to do it!  </a:t>
            </a:r>
            <a:r>
              <a:rPr lang="en-GB" altLang="en-US" dirty="0"/>
              <a:t>This is where great leaders earn their corn,</a:t>
            </a: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694374-FBFC-43A4-A5CB-AD68FD3D2B64}" type="slidenum">
              <a:rPr lang="en-GB" altLang="en-US">
                <a:solidFill>
                  <a:srgbClr val="000000"/>
                </a:solidFill>
                <a:latin typeface="Calibri" panose="020F0502020204030204" pitchFamily="34" charset="0"/>
              </a:rPr>
              <a:pPr/>
              <a:t>37</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3776735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fld id="{41641110-7CBB-467C-88E8-1F2368EB3764}" type="datetimeFigureOut">
              <a:rPr lang="en-GB"/>
              <a:pPr>
                <a:defRPr/>
              </a:pPr>
              <a:t>12/10/2021</a:t>
            </a:fld>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solidFill>
                  <a:srgbClr val="D4D4D4"/>
                </a:solidFill>
              </a:defRPr>
            </a:lvl1pPr>
          </a:lstStyle>
          <a:p>
            <a:pPr>
              <a:defRPr/>
            </a:pPr>
            <a:fld id="{5A57CCA3-80C5-47AF-BC1E-D698EC4848BA}" type="slidenum">
              <a:rPr lang="en-GB" altLang="en-US"/>
              <a:pPr>
                <a:defRPr/>
              </a:pPr>
              <a:t>‹#›</a:t>
            </a:fld>
            <a:endParaRPr lang="en-GB" altLang="en-US"/>
          </a:p>
        </p:txBody>
      </p:sp>
    </p:spTree>
    <p:extLst>
      <p:ext uri="{BB962C8B-B14F-4D97-AF65-F5344CB8AC3E}">
        <p14:creationId xmlns:p14="http://schemas.microsoft.com/office/powerpoint/2010/main" val="23695152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62EFABB1-DA0F-4273-BE8A-3CE81431CD09}" type="datetimeFigureOut">
              <a:rPr lang="en-GB"/>
              <a:pPr>
                <a:defRPr/>
              </a:pPr>
              <a:t>12/10/2021</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07BC1458-8D78-41D7-B95D-727B0F08559F}" type="slidenum">
              <a:rPr lang="en-GB" altLang="en-US"/>
              <a:pPr>
                <a:defRPr/>
              </a:pPr>
              <a:t>‹#›</a:t>
            </a:fld>
            <a:endParaRPr lang="en-GB" altLang="en-US"/>
          </a:p>
        </p:txBody>
      </p:sp>
    </p:spTree>
    <p:extLst>
      <p:ext uri="{BB962C8B-B14F-4D97-AF65-F5344CB8AC3E}">
        <p14:creationId xmlns:p14="http://schemas.microsoft.com/office/powerpoint/2010/main" val="1108917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0E0936E-7F1B-4E11-8083-E3715860B5C6}" type="datetimeFigureOut">
              <a:rPr lang="en-GB"/>
              <a:pPr>
                <a:defRPr/>
              </a:pPr>
              <a:t>12/10/2021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D4D4D4"/>
                </a:solidFill>
              </a:defRPr>
            </a:lvl1pPr>
          </a:lstStyle>
          <a:p>
            <a:pPr>
              <a:defRPr/>
            </a:pPr>
            <a:fld id="{C60A94D1-AF43-45EB-B029-1FD9E90D3351}" type="slidenum">
              <a:rPr lang="en-GB" altLang="en-US"/>
              <a:pPr>
                <a:defRPr/>
              </a:pPr>
              <a:t>‹#›</a:t>
            </a:fld>
            <a:endParaRPr lang="en-GB" altLang="en-US"/>
          </a:p>
        </p:txBody>
      </p:sp>
    </p:spTree>
    <p:extLst>
      <p:ext uri="{BB962C8B-B14F-4D97-AF65-F5344CB8AC3E}">
        <p14:creationId xmlns:p14="http://schemas.microsoft.com/office/powerpoint/2010/main" val="27188519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5F68D959-B3F1-4DE6-A6CC-D5D19D8FD9F7}" type="datetimeFigureOut">
              <a:rPr lang="en-GB"/>
              <a:pPr>
                <a:defRPr/>
              </a:pPr>
              <a:t>12/10/2021</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C676928-7021-4888-A0B8-63DD211D2B1D}" type="slidenum">
              <a:rPr lang="en-GB" altLang="en-US"/>
              <a:pPr>
                <a:defRPr/>
              </a:pPr>
              <a:t>‹#›</a:t>
            </a:fld>
            <a:endParaRPr lang="en-GB" altLang="en-US"/>
          </a:p>
        </p:txBody>
      </p:sp>
    </p:spTree>
    <p:extLst>
      <p:ext uri="{BB962C8B-B14F-4D97-AF65-F5344CB8AC3E}">
        <p14:creationId xmlns:p14="http://schemas.microsoft.com/office/powerpoint/2010/main" val="345253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fld id="{D2FA1F4E-EB27-470B-89C2-DEEF10D7FAC8}" type="datetimeFigureOut">
              <a:rPr lang="en-GB"/>
              <a:pPr>
                <a:defRPr/>
              </a:pPr>
              <a:t>12/10/2021</a:t>
            </a:fld>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pPr>
              <a:defRPr/>
            </a:pPr>
            <a:fld id="{2DAD4B9D-7566-4B3B-9210-94BDAEE1550B}" type="slidenum">
              <a:rPr lang="en-GB" altLang="en-US"/>
              <a:pPr>
                <a:defRPr/>
              </a:pPr>
              <a:t>‹#›</a:t>
            </a:fld>
            <a:endParaRPr lang="en-GB" altLang="en-US"/>
          </a:p>
        </p:txBody>
      </p:sp>
    </p:spTree>
    <p:extLst>
      <p:ext uri="{BB962C8B-B14F-4D97-AF65-F5344CB8AC3E}">
        <p14:creationId xmlns:p14="http://schemas.microsoft.com/office/powerpoint/2010/main" val="1912056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fld id="{4F732FB3-A1BF-43CC-B736-2E0311E02923}" type="datetimeFigureOut">
              <a:rPr lang="en-GB"/>
              <a:pPr>
                <a:defRPr/>
              </a:pPr>
              <a:t>12/10/2021</a:t>
            </a:fld>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pPr>
              <a:defRPr/>
            </a:pPr>
            <a:fld id="{F360A5F0-59E2-48E4-82F1-6F82538A4194}" type="slidenum">
              <a:rPr lang="en-GB" altLang="en-US"/>
              <a:pPr>
                <a:defRPr/>
              </a:pPr>
              <a:t>‹#›</a:t>
            </a:fld>
            <a:endParaRPr lang="en-GB" altLang="en-US"/>
          </a:p>
        </p:txBody>
      </p:sp>
    </p:spTree>
    <p:extLst>
      <p:ext uri="{BB962C8B-B14F-4D97-AF65-F5344CB8AC3E}">
        <p14:creationId xmlns:p14="http://schemas.microsoft.com/office/powerpoint/2010/main" val="823902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DC7734EB-6971-48E2-9CBB-2F34A2431D4E}" type="datetimeFigureOut">
              <a:rPr lang="en-GB"/>
              <a:pPr>
                <a:defRPr/>
              </a:pPr>
              <a:t>12/10/2021</a:t>
            </a:fld>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79E979BB-6CF1-40B5-BCBC-AA9D30BC2DCE}" type="slidenum">
              <a:rPr lang="en-GB" altLang="en-US"/>
              <a:pPr>
                <a:defRPr/>
              </a:pPr>
              <a:t>‹#›</a:t>
            </a:fld>
            <a:endParaRPr lang="en-GB" altLang="en-US"/>
          </a:p>
        </p:txBody>
      </p:sp>
    </p:spTree>
    <p:extLst>
      <p:ext uri="{BB962C8B-B14F-4D97-AF65-F5344CB8AC3E}">
        <p14:creationId xmlns:p14="http://schemas.microsoft.com/office/powerpoint/2010/main" val="903502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0CC90D0B-F9CF-48CE-93CB-9061FC7D031B}" type="datetimeFigureOut">
              <a:rPr lang="en-GB"/>
              <a:pPr>
                <a:defRPr/>
              </a:pPr>
              <a:t>12/10/2021</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0AF9561C-E96F-421A-9C36-25F572D6AF87}" type="slidenum">
              <a:rPr lang="en-GB" altLang="en-US"/>
              <a:pPr>
                <a:defRPr/>
              </a:pPr>
              <a:t>‹#›</a:t>
            </a:fld>
            <a:endParaRPr lang="en-GB" altLang="en-US"/>
          </a:p>
        </p:txBody>
      </p:sp>
    </p:spTree>
    <p:extLst>
      <p:ext uri="{BB962C8B-B14F-4D97-AF65-F5344CB8AC3E}">
        <p14:creationId xmlns:p14="http://schemas.microsoft.com/office/powerpoint/2010/main" val="3678399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4221163" y="1108075"/>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ight Triangle 5"/>
          <p:cNvSpPr/>
          <p:nvPr/>
        </p:nvSpPr>
        <p:spPr>
          <a:xfrm rot="420000" flipV="1">
            <a:off x="10672763" y="5359400"/>
            <a:ext cx="2063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7" name="Freeform 6"/>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8" name="Freeform 7"/>
          <p:cNvSpPr>
            <a:spLocks/>
          </p:cNvSpPr>
          <p:nvPr/>
        </p:nvSpPr>
        <p:spPr bwMode="auto">
          <a:xfrm flipV="1">
            <a:off x="5842000" y="6219825"/>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2" name="Title 1"/>
          <p:cNvSpPr>
            <a:spLocks noGrp="1"/>
          </p:cNvSpPr>
          <p:nvPr>
            <p:ph type="title"/>
          </p:nvPr>
        </p:nvSpPr>
        <p:spPr>
          <a:xfrm>
            <a:off x="812800" y="1176997"/>
            <a:ext cx="2950464"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fld id="{F38989FA-DCE4-4BE6-A33C-A5E066FE62E7}" type="datetimeFigureOut">
              <a:rPr lang="en-GB"/>
              <a:pPr>
                <a:defRPr/>
              </a:pPr>
              <a:t>12/10/2021</a:t>
            </a:fld>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10769600" y="6356350"/>
            <a:ext cx="812800" cy="365125"/>
          </a:xfrm>
        </p:spPr>
        <p:txBody>
          <a:bodyPr/>
          <a:lstStyle>
            <a:lvl1pPr>
              <a:defRPr/>
            </a:lvl1pPr>
          </a:lstStyle>
          <a:p>
            <a:pPr>
              <a:defRPr/>
            </a:pPr>
            <a:fld id="{9EFA0FEC-2501-47C6-81E5-D3B28DD2FF51}" type="slidenum">
              <a:rPr lang="en-GB" altLang="en-US"/>
              <a:pPr>
                <a:defRPr/>
              </a:pPr>
              <a:t>‹#›</a:t>
            </a:fld>
            <a:endParaRPr lang="en-GB" altLang="en-US"/>
          </a:p>
        </p:txBody>
      </p:sp>
    </p:spTree>
    <p:extLst>
      <p:ext uri="{BB962C8B-B14F-4D97-AF65-F5344CB8AC3E}">
        <p14:creationId xmlns:p14="http://schemas.microsoft.com/office/powerpoint/2010/main" val="868459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A78D9CF9-9239-4D3A-A5D2-C115749E994D}" type="datetimeFigureOut">
              <a:rPr lang="en-GB"/>
              <a:pPr>
                <a:defRPr/>
              </a:pPr>
              <a:t>12/10/2021</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19AC973C-8261-483D-A74A-341906BE0CA7}" type="slidenum">
              <a:rPr lang="en-GB" altLang="en-US"/>
              <a:pPr>
                <a:defRPr/>
              </a:pPr>
              <a:t>‹#›</a:t>
            </a:fld>
            <a:endParaRPr lang="en-GB" altLang="en-US"/>
          </a:p>
        </p:txBody>
      </p:sp>
    </p:spTree>
    <p:extLst>
      <p:ext uri="{BB962C8B-B14F-4D97-AF65-F5344CB8AC3E}">
        <p14:creationId xmlns:p14="http://schemas.microsoft.com/office/powerpoint/2010/main" val="2404941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DD1B6750-D7A9-4543-BDAA-7133476D07F4}" type="datetimeFigureOut">
              <a:rPr lang="en-GB"/>
              <a:pPr>
                <a:defRPr/>
              </a:pPr>
              <a:t>12/10/2021</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C76F96F9-7F27-4691-9FEC-48AEB75DA177}" type="slidenum">
              <a:rPr lang="en-GB" altLang="en-US"/>
              <a:pPr>
                <a:defRPr/>
              </a:pPr>
              <a:t>‹#›</a:t>
            </a:fld>
            <a:endParaRPr lang="en-GB" altLang="en-US"/>
          </a:p>
        </p:txBody>
      </p:sp>
    </p:spTree>
    <p:extLst>
      <p:ext uri="{BB962C8B-B14F-4D97-AF65-F5344CB8AC3E}">
        <p14:creationId xmlns:p14="http://schemas.microsoft.com/office/powerpoint/2010/main" val="336123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12700" y="-7938"/>
            <a:ext cx="1221740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8" name="Freeform 7"/>
          <p:cNvSpPr>
            <a:spLocks/>
          </p:cNvSpPr>
          <p:nvPr/>
        </p:nvSpPr>
        <p:spPr bwMode="auto">
          <a:xfrm>
            <a:off x="5842000" y="-7938"/>
            <a:ext cx="63500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1028" name="Title Placeholder 8"/>
          <p:cNvSpPr>
            <a:spLocks noGrp="1"/>
          </p:cNvSpPr>
          <p:nvPr>
            <p:ph type="title"/>
          </p:nvPr>
        </p:nvSpPr>
        <p:spPr bwMode="auto">
          <a:xfrm>
            <a:off x="609600" y="704850"/>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p:cNvSpPr>
            <a:spLocks noGrp="1"/>
          </p:cNvSpPr>
          <p:nvPr>
            <p:ph type="body" idx="1"/>
          </p:nvPr>
        </p:nvSpPr>
        <p:spPr bwMode="auto">
          <a:xfrm>
            <a:off x="609600" y="1935163"/>
            <a:ext cx="109728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09600" y="6356350"/>
            <a:ext cx="28448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fld id="{3440BD2D-7694-4F7A-94B1-57A62902B4CE}" type="datetimeFigureOut">
              <a:rPr lang="en-GB"/>
              <a:pPr>
                <a:defRPr/>
              </a:pPr>
              <a:t>12/10/2021</a:t>
            </a:fld>
            <a:endParaRPr lang="en-GB"/>
          </a:p>
        </p:txBody>
      </p:sp>
      <p:sp>
        <p:nvSpPr>
          <p:cNvPr id="22" name="Footer Placeholder 21"/>
          <p:cNvSpPr>
            <a:spLocks noGrp="1"/>
          </p:cNvSpPr>
          <p:nvPr>
            <p:ph type="ftr" sz="quarter" idx="3"/>
          </p:nvPr>
        </p:nvSpPr>
        <p:spPr>
          <a:xfrm>
            <a:off x="3556000" y="6356350"/>
            <a:ext cx="44704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endParaRPr lang="en-GB"/>
          </a:p>
        </p:txBody>
      </p:sp>
      <p:sp>
        <p:nvSpPr>
          <p:cNvPr id="18" name="Slide Number Placeholder 17"/>
          <p:cNvSpPr>
            <a:spLocks noGrp="1"/>
          </p:cNvSpPr>
          <p:nvPr>
            <p:ph type="sldNum" sz="quarter" idx="4"/>
          </p:nvPr>
        </p:nvSpPr>
        <p:spPr>
          <a:xfrm>
            <a:off x="10566400" y="6356350"/>
            <a:ext cx="1016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3F4052"/>
                </a:solidFill>
                <a:latin typeface="Constantia" panose="02030602050306030303" pitchFamily="18" charset="0"/>
              </a:defRPr>
            </a:lvl1pPr>
          </a:lstStyle>
          <a:p>
            <a:pPr>
              <a:defRPr/>
            </a:pPr>
            <a:fld id="{4453389D-ED03-4B60-97CC-38A3CCD15BFD}" type="slidenum">
              <a:rPr lang="en-GB" altLang="en-US"/>
              <a:pPr>
                <a:defRPr/>
              </a:pPr>
              <a:t>‹#›</a:t>
            </a:fld>
            <a:endParaRPr lang="en-GB" altLang="en-US"/>
          </a:p>
        </p:txBody>
      </p:sp>
      <p:grpSp>
        <p:nvGrpSpPr>
          <p:cNvPr id="1033" name="Group 1"/>
          <p:cNvGrpSpPr>
            <a:grpSpLocks/>
          </p:cNvGrpSpPr>
          <p:nvPr/>
        </p:nvGrpSpPr>
        <p:grpSpPr bwMode="auto">
          <a:xfrm>
            <a:off x="-25400" y="203200"/>
            <a:ext cx="122412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grpSp>
    </p:spTree>
    <p:extLst>
      <p:ext uri="{BB962C8B-B14F-4D97-AF65-F5344CB8AC3E}">
        <p14:creationId xmlns:p14="http://schemas.microsoft.com/office/powerpoint/2010/main" val="85346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anose="020F0502020204030204" pitchFamily="34" charset="0"/>
        </a:defRPr>
      </a:lvl2pPr>
      <a:lvl3pPr algn="l" rtl="0" eaLnBrk="0" fontAlgn="base" hangingPunct="0">
        <a:spcBef>
          <a:spcPct val="0"/>
        </a:spcBef>
        <a:spcAft>
          <a:spcPct val="0"/>
        </a:spcAft>
        <a:defRPr sz="5000">
          <a:solidFill>
            <a:schemeClr val="tx2"/>
          </a:solidFill>
          <a:latin typeface="Calibri" panose="020F0502020204030204" pitchFamily="34" charset="0"/>
        </a:defRPr>
      </a:lvl3pPr>
      <a:lvl4pPr algn="l" rtl="0" eaLnBrk="0" fontAlgn="base" hangingPunct="0">
        <a:spcBef>
          <a:spcPct val="0"/>
        </a:spcBef>
        <a:spcAft>
          <a:spcPct val="0"/>
        </a:spcAft>
        <a:defRPr sz="5000">
          <a:solidFill>
            <a:schemeClr val="tx2"/>
          </a:solidFill>
          <a:latin typeface="Calibri" panose="020F0502020204030204" pitchFamily="34" charset="0"/>
        </a:defRPr>
      </a:lvl4pPr>
      <a:lvl5pPr algn="l" rtl="0" eaLnBrk="0" fontAlgn="base" hangingPunct="0">
        <a:spcBef>
          <a:spcPct val="0"/>
        </a:spcBef>
        <a:spcAft>
          <a:spcPct val="0"/>
        </a:spcAft>
        <a:defRPr sz="5000">
          <a:solidFill>
            <a:schemeClr val="tx2"/>
          </a:solidFill>
          <a:latin typeface="Calibri" panose="020F0502020204030204" pitchFamily="34" charset="0"/>
        </a:defRPr>
      </a:lvl5pPr>
      <a:lvl6pPr marL="457200" algn="l" rtl="0" fontAlgn="base">
        <a:spcBef>
          <a:spcPct val="0"/>
        </a:spcBef>
        <a:spcAft>
          <a:spcPct val="0"/>
        </a:spcAft>
        <a:defRPr sz="5000">
          <a:solidFill>
            <a:schemeClr val="tx2"/>
          </a:solidFill>
          <a:latin typeface="Calibri" panose="020F0502020204030204" pitchFamily="34" charset="0"/>
        </a:defRPr>
      </a:lvl6pPr>
      <a:lvl7pPr marL="914400" algn="l" rtl="0" fontAlgn="base">
        <a:spcBef>
          <a:spcPct val="0"/>
        </a:spcBef>
        <a:spcAft>
          <a:spcPct val="0"/>
        </a:spcAft>
        <a:defRPr sz="5000">
          <a:solidFill>
            <a:schemeClr val="tx2"/>
          </a:solidFill>
          <a:latin typeface="Calibri" panose="020F0502020204030204" pitchFamily="34" charset="0"/>
        </a:defRPr>
      </a:lvl7pPr>
      <a:lvl8pPr marL="1371600" algn="l" rtl="0" fontAlgn="base">
        <a:spcBef>
          <a:spcPct val="0"/>
        </a:spcBef>
        <a:spcAft>
          <a:spcPct val="0"/>
        </a:spcAft>
        <a:defRPr sz="5000">
          <a:solidFill>
            <a:schemeClr val="tx2"/>
          </a:solidFill>
          <a:latin typeface="Calibri" panose="020F0502020204030204" pitchFamily="34" charset="0"/>
        </a:defRPr>
      </a:lvl8pPr>
      <a:lvl9pPr marL="1828800" algn="l" rtl="0" fontAlgn="base">
        <a:spcBef>
          <a:spcPct val="0"/>
        </a:spcBef>
        <a:spcAft>
          <a:spcPct val="0"/>
        </a:spcAft>
        <a:defRPr sz="5000">
          <a:solidFill>
            <a:schemeClr val="tx2"/>
          </a:solidFill>
          <a:latin typeface="Calibri" panose="020F0502020204030204" pitchFamily="34" charset="0"/>
        </a:defRPr>
      </a:lvl9pPr>
    </p:titleStyle>
    <p:bodyStyle>
      <a:lvl1pPr marL="273050" indent="-273050" algn="l" rtl="0" eaLnBrk="0" fontAlgn="base" hangingPunct="0">
        <a:spcBef>
          <a:spcPct val="20000"/>
        </a:spcBef>
        <a:spcAft>
          <a:spcPct val="0"/>
        </a:spcAft>
        <a:buClr>
          <a:srgbClr val="A04DA3"/>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A04DA3"/>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C4652D"/>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TzqOks47eAhURyRoKHXjPAOgQjRx6BAgBEAU&amp;url=https://www.lynda.com/Business-Software-tutorials/Learning-Speed-Reading/171055-2.html&amp;psig=AOvVaw0QZzAQsimY2cylAec-bLbR&amp;ust=153989747688333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lkduYrI7eAhWK4YUKHTYgCI8QjRx6BAgBEAU&amp;url=http://www.murorikiunga.com/reading-books-is-a-sure-way-of-curing-stress/&amp;psig=AOvVaw0rPSOmjwNwgkgivyXADunI&amp;ust=153989557141501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G-9yXrY7eAhXkzIUKHRquAlsQjRx6BAgBEAU&amp;url=https://www.qcs.co.uk/useful-guides/cqc-new-fundamental-standards-part-4-evidence-gathering/&amp;psig=AOvVaw189BgG9z79T9Zh2OiFiY7h&amp;ust=1539895747325336"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1CChEghEYcA" TargetMode="External"/><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puGlo47eAhUMWBoKHeeGDnYQjRx6BAgBEAU&amp;url=https://crossexamined.org/identity-argument-soul/&amp;psig=AOvVaw3uJVcdSHIQexW_h03Dmoi1&amp;ust=1539893151733865"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Cycjko47eAhWnz4UKHRmnBpAQjRx6BAgBEAU&amp;url=https://patch.com/georgia/woodstock/the-art-of-discussion-aka-argumentation&amp;psig=AOvVaw3uJVcdSHIQexW_h03Dmoi1&amp;ust=1539893151733865"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m_bKdpI7eAhUnyYUKHfjDCn4QjRx6BAgBEAU&amp;url=https://conicherep.com/2018/06/12/y-si-no-sale-la-ley-nada-se-termina/&amp;psig=AOvVaw1WBUKKCVEbgMPqd08w68_h&amp;ust=1539893426120070"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rdvbpI7eAhVRvxoKHQaOAsMQjRx6BAgBEAU&amp;url=https://fr.123rf.com/photo_37116731_probl%C3%A8me-de-communication-illustration-3d-avec-personnage-de-dessin-anim%C3%A9.html&amp;psig=AOvVaw1WBUKKCVEbgMPqd08w68_h&amp;ust=153989342612007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dirty="0"/>
              <a:t>Developing Critical Thinking</a:t>
            </a:r>
            <a:br>
              <a:rPr lang="en-GB" dirty="0"/>
            </a:br>
            <a:r>
              <a:rPr lang="en-GB" dirty="0"/>
              <a:t>BMSW 5101 </a:t>
            </a:r>
          </a:p>
        </p:txBody>
      </p:sp>
      <p:sp>
        <p:nvSpPr>
          <p:cNvPr id="6147" name="Subtitle 2"/>
          <p:cNvSpPr>
            <a:spLocks noGrp="1"/>
          </p:cNvSpPr>
          <p:nvPr>
            <p:ph type="subTitle" idx="1"/>
          </p:nvPr>
        </p:nvSpPr>
        <p:spPr>
          <a:xfrm>
            <a:off x="849313" y="3819525"/>
            <a:ext cx="10472737" cy="1752600"/>
          </a:xfrm>
        </p:spPr>
        <p:txBody>
          <a:bodyPr/>
          <a:lstStyle/>
          <a:p>
            <a:pPr marR="0" eaLnBrk="1" hangingPunct="1"/>
            <a:r>
              <a:rPr lang="en-GB" altLang="en-US"/>
              <a:t>Week 2</a:t>
            </a:r>
          </a:p>
        </p:txBody>
      </p:sp>
      <p:pic>
        <p:nvPicPr>
          <p:cNvPr id="95236" name="Picture 4" descr="Critical Thinking people network sign illustration design graphic Stock Vector - 54134836"/>
          <p:cNvPicPr>
            <a:picLocks noChangeAspect="1" noChangeArrowheads="1"/>
          </p:cNvPicPr>
          <p:nvPr/>
        </p:nvPicPr>
        <p:blipFill>
          <a:blip r:embed="rId2"/>
          <a:srcRect/>
          <a:stretch>
            <a:fillRect/>
          </a:stretch>
        </p:blipFill>
        <p:spPr bwMode="auto">
          <a:xfrm>
            <a:off x="7860144" y="3214254"/>
            <a:ext cx="2199699" cy="23855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0687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09600" y="1138238"/>
            <a:ext cx="10972800" cy="1143000"/>
          </a:xfrm>
        </p:spPr>
        <p:txBody>
          <a:bodyPr/>
          <a:lstStyle/>
          <a:p>
            <a:pPr eaLnBrk="1" hangingPunct="1"/>
            <a:r>
              <a:rPr lang="en-GB" altLang="en-US"/>
              <a:t>This Session</a:t>
            </a:r>
            <a:endParaRPr lang="en-US" altLang="en-US"/>
          </a:p>
        </p:txBody>
      </p:sp>
      <p:sp>
        <p:nvSpPr>
          <p:cNvPr id="7171" name="Content Placeholder 2"/>
          <p:cNvSpPr>
            <a:spLocks noGrp="1"/>
          </p:cNvSpPr>
          <p:nvPr>
            <p:ph idx="1"/>
          </p:nvPr>
        </p:nvSpPr>
        <p:spPr>
          <a:xfrm>
            <a:off x="517525" y="2324100"/>
            <a:ext cx="10972800" cy="4387850"/>
          </a:xfrm>
        </p:spPr>
        <p:txBody>
          <a:bodyPr/>
          <a:lstStyle/>
          <a:p>
            <a:pPr eaLnBrk="1" hangingPunct="1"/>
            <a:r>
              <a:rPr lang="en-GB" altLang="en-US" dirty="0"/>
              <a:t>Critical thinking strategies</a:t>
            </a:r>
          </a:p>
          <a:p>
            <a:pPr eaLnBrk="1" hangingPunct="1"/>
            <a:r>
              <a:rPr lang="en-GB" altLang="en-US" dirty="0"/>
              <a:t>Critical reading, Writing &amp; Reflecting</a:t>
            </a:r>
          </a:p>
          <a:p>
            <a:pPr eaLnBrk="1" hangingPunct="1"/>
            <a:r>
              <a:rPr lang="en-GB" altLang="en-US" dirty="0"/>
              <a:t>Critical thinking Model – RED</a:t>
            </a:r>
          </a:p>
          <a:p>
            <a:pPr marL="0" indent="0" eaLnBrk="1" hangingPunct="1">
              <a:buNone/>
            </a:pPr>
            <a:endParaRPr lang="en-GB" altLang="en-US" dirty="0"/>
          </a:p>
        </p:txBody>
      </p:sp>
      <p:pic>
        <p:nvPicPr>
          <p:cNvPr id="109570" name="Picture 2" descr="Brainstorm Critical Thinking Problem Solving Decision Concept Stock Photo - 58714380"/>
          <p:cNvPicPr>
            <a:picLocks noChangeAspect="1" noChangeArrowheads="1"/>
          </p:cNvPicPr>
          <p:nvPr/>
        </p:nvPicPr>
        <p:blipFill>
          <a:blip r:embed="rId2">
            <a:duotone>
              <a:schemeClr val="accent3">
                <a:shade val="45000"/>
                <a:satMod val="135000"/>
              </a:schemeClr>
              <a:prstClr val="white"/>
            </a:duotone>
          </a:blip>
          <a:srcRect/>
          <a:stretch>
            <a:fillRect/>
          </a:stretch>
        </p:blipFill>
        <p:spPr bwMode="auto">
          <a:xfrm>
            <a:off x="8175624" y="2117148"/>
            <a:ext cx="2852016" cy="2852016"/>
          </a:xfrm>
          <a:prstGeom prst="roundRect">
            <a:avLst>
              <a:gd name="adj" fmla="val 8594"/>
            </a:avLst>
          </a:prstGeom>
          <a:solidFill>
            <a:srgbClr val="FFFFFF">
              <a:shade val="85000"/>
            </a:srgbClr>
          </a:solidFill>
          <a:ln w="76200">
            <a:noFill/>
          </a:ln>
          <a:effectLst>
            <a:reflection blurRad="12700" stA="38000" endPos="28000" dist="5000" dir="5400000" sy="-100000" algn="bl" rotWithShape="0"/>
            <a:softEdge rad="12700"/>
          </a:effectLst>
        </p:spPr>
      </p:pic>
    </p:spTree>
    <p:extLst>
      <p:ext uri="{BB962C8B-B14F-4D97-AF65-F5344CB8AC3E}">
        <p14:creationId xmlns:p14="http://schemas.microsoft.com/office/powerpoint/2010/main" val="3782912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8E4ECE-404C-4869-B413-14220969E932}"/>
              </a:ext>
            </a:extLst>
          </p:cNvPr>
          <p:cNvSpPr>
            <a:spLocks noGrp="1"/>
          </p:cNvSpPr>
          <p:nvPr>
            <p:ph idx="1"/>
          </p:nvPr>
        </p:nvSpPr>
        <p:spPr>
          <a:xfrm>
            <a:off x="503068" y="506028"/>
            <a:ext cx="10972800" cy="5948038"/>
          </a:xfrm>
        </p:spPr>
        <p:txBody>
          <a:bodyPr/>
          <a:lstStyle/>
          <a:p>
            <a:r>
              <a:rPr lang="en-GB" dirty="0"/>
              <a:t>Description</a:t>
            </a:r>
          </a:p>
          <a:p>
            <a:pPr marL="0" indent="0">
              <a:buNone/>
            </a:pPr>
            <a:r>
              <a:rPr lang="en-GB" dirty="0"/>
              <a:t>Tell how it is</a:t>
            </a:r>
          </a:p>
          <a:p>
            <a:pPr marL="0" indent="0">
              <a:buNone/>
            </a:pPr>
            <a:endParaRPr lang="en-GB" dirty="0"/>
          </a:p>
          <a:p>
            <a:r>
              <a:rPr lang="en-GB" dirty="0"/>
              <a:t>Analysis</a:t>
            </a:r>
          </a:p>
          <a:p>
            <a:pPr marL="0" indent="0">
              <a:buNone/>
            </a:pPr>
            <a:r>
              <a:rPr lang="en-GB" dirty="0"/>
              <a:t>More in depth</a:t>
            </a:r>
          </a:p>
          <a:p>
            <a:pPr marL="0" indent="0">
              <a:buNone/>
            </a:pPr>
            <a:r>
              <a:rPr lang="en-GB" dirty="0"/>
              <a:t>Examine</a:t>
            </a:r>
          </a:p>
          <a:p>
            <a:pPr marL="0" indent="0">
              <a:buNone/>
            </a:pPr>
            <a:r>
              <a:rPr lang="en-GB" dirty="0"/>
              <a:t>Compare and contrast </a:t>
            </a:r>
          </a:p>
          <a:p>
            <a:pPr marL="0" indent="0">
              <a:buNone/>
            </a:pPr>
            <a:r>
              <a:rPr lang="en-GB" dirty="0"/>
              <a:t>Explain the arguments </a:t>
            </a:r>
          </a:p>
          <a:p>
            <a:pPr marL="0" indent="0">
              <a:buNone/>
            </a:pPr>
            <a:r>
              <a:rPr lang="en-GB" dirty="0"/>
              <a:t>Evidence </a:t>
            </a:r>
          </a:p>
          <a:p>
            <a:pPr marL="0" indent="0">
              <a:buNone/>
            </a:pPr>
            <a:endParaRPr lang="en-GB" dirty="0"/>
          </a:p>
          <a:p>
            <a:r>
              <a:rPr lang="en-GB" dirty="0"/>
              <a:t>Evaluate</a:t>
            </a:r>
          </a:p>
          <a:p>
            <a:pPr marL="0" indent="0">
              <a:buNone/>
            </a:pPr>
            <a:r>
              <a:rPr lang="en-GB" dirty="0"/>
              <a:t> successful or not</a:t>
            </a:r>
          </a:p>
          <a:p>
            <a:pPr marL="0" indent="0">
              <a:buNone/>
            </a:pPr>
            <a:r>
              <a:rPr lang="en-GB" dirty="0"/>
              <a:t>Arrive at conclusion &amp; recommendation</a:t>
            </a:r>
          </a:p>
          <a:p>
            <a:pPr marL="0" indent="0">
              <a:buNone/>
            </a:pPr>
            <a:endParaRPr lang="en-GB" dirty="0"/>
          </a:p>
        </p:txBody>
      </p:sp>
    </p:spTree>
    <p:extLst>
      <p:ext uri="{BB962C8B-B14F-4D97-AF65-F5344CB8AC3E}">
        <p14:creationId xmlns:p14="http://schemas.microsoft.com/office/powerpoint/2010/main" val="809362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961292" y="104775"/>
            <a:ext cx="10621108"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Strategies for Critical Thinking / Reflection</a:t>
            </a:r>
          </a:p>
        </p:txBody>
      </p:sp>
      <p:sp>
        <p:nvSpPr>
          <p:cNvPr id="3" name="Content Placeholder 2"/>
          <p:cNvSpPr>
            <a:spLocks noGrp="1"/>
          </p:cNvSpPr>
          <p:nvPr>
            <p:ph idx="1"/>
          </p:nvPr>
        </p:nvSpPr>
        <p:spPr>
          <a:xfrm>
            <a:off x="2063750" y="1341438"/>
            <a:ext cx="8229600" cy="4525962"/>
          </a:xfrm>
        </p:spPr>
        <p:txBody>
          <a:bodyPr rtlCol="0">
            <a:noAutofit/>
          </a:bodyPr>
          <a:lstStyle/>
          <a:p>
            <a:pPr marL="576072" indent="-457200" eaLnBrk="1" fontAlgn="auto" hangingPunct="1">
              <a:spcBef>
                <a:spcPts val="0"/>
              </a:spcBef>
              <a:spcAft>
                <a:spcPts val="0"/>
              </a:spcAft>
              <a:buClr>
                <a:schemeClr val="accent3"/>
              </a:buClr>
              <a:buFont typeface="Wingdings 2"/>
              <a:buChar char=""/>
              <a:defRPr/>
            </a:pPr>
            <a:r>
              <a:rPr lang="en-GB" dirty="0">
                <a:solidFill>
                  <a:srgbClr val="7030A0"/>
                </a:solidFill>
                <a:latin typeface="Arial" panose="020B0604020202020204" pitchFamily="34" charset="0"/>
                <a:cs typeface="Arial" panose="020B0604020202020204" pitchFamily="34" charset="0"/>
              </a:rPr>
              <a:t>Ask yourself “</a:t>
            </a:r>
            <a:r>
              <a:rPr lang="en-GB" b="1" dirty="0">
                <a:solidFill>
                  <a:srgbClr val="7030A0"/>
                </a:solidFill>
                <a:latin typeface="Arial" panose="020B0604020202020204" pitchFamily="34" charset="0"/>
                <a:cs typeface="Arial" panose="020B0604020202020204" pitchFamily="34" charset="0"/>
              </a:rPr>
              <a:t>What is the </a:t>
            </a:r>
            <a:r>
              <a:rPr lang="en-GB" b="1" dirty="0">
                <a:solidFill>
                  <a:srgbClr val="FF0000"/>
                </a:solidFill>
                <a:latin typeface="Arial" panose="020B0604020202020204" pitchFamily="34" charset="0"/>
                <a:cs typeface="Arial" panose="020B0604020202020204" pitchFamily="34" charset="0"/>
              </a:rPr>
              <a:t>main purpose </a:t>
            </a:r>
            <a:r>
              <a:rPr lang="en-GB" b="1" dirty="0">
                <a:solidFill>
                  <a:srgbClr val="7030A0"/>
                </a:solidFill>
                <a:latin typeface="Arial" panose="020B0604020202020204" pitchFamily="34" charset="0"/>
                <a:cs typeface="Arial" panose="020B0604020202020204" pitchFamily="34" charset="0"/>
              </a:rPr>
              <a:t>of the material?”</a:t>
            </a:r>
            <a:br>
              <a:rPr lang="en-GB" dirty="0">
                <a:solidFill>
                  <a:srgbClr val="7030A0"/>
                </a:solidFill>
                <a:latin typeface="Arial" panose="020B0604020202020204" pitchFamily="34" charset="0"/>
                <a:cs typeface="Arial" panose="020B0604020202020204" pitchFamily="34" charset="0"/>
              </a:rPr>
            </a:br>
            <a:endParaRPr lang="en-GB" sz="1400" dirty="0">
              <a:solidFill>
                <a:srgbClr val="7030A0"/>
              </a:solidFill>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70C0"/>
                </a:solidFill>
                <a:latin typeface="Arial" panose="020B0604020202020204" pitchFamily="34" charset="0"/>
                <a:cs typeface="Arial" panose="020B0604020202020204" pitchFamily="34" charset="0"/>
              </a:rPr>
              <a:t>Ask yourself “what was </a:t>
            </a:r>
            <a:r>
              <a:rPr lang="en-GB" dirty="0">
                <a:solidFill>
                  <a:srgbClr val="FF0000"/>
                </a:solidFill>
                <a:latin typeface="Arial" panose="020B0604020202020204" pitchFamily="34" charset="0"/>
                <a:cs typeface="Arial" panose="020B0604020202020204" pitchFamily="34" charset="0"/>
              </a:rPr>
              <a:t>good</a:t>
            </a:r>
            <a:r>
              <a:rPr lang="en-GB" dirty="0">
                <a:solidFill>
                  <a:srgbClr val="0070C0"/>
                </a:solidFill>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why</a:t>
            </a:r>
            <a:r>
              <a:rPr lang="en-GB" dirty="0">
                <a:solidFill>
                  <a:srgbClr val="0070C0"/>
                </a:solidFill>
                <a:latin typeface="Arial" panose="020B0604020202020204" pitchFamily="34" charset="0"/>
                <a:cs typeface="Arial" panose="020B0604020202020204" pitchFamily="34" charset="0"/>
              </a:rPr>
              <a:t>?; what was </a:t>
            </a:r>
            <a:r>
              <a:rPr lang="en-GB" dirty="0">
                <a:solidFill>
                  <a:srgbClr val="FF0000"/>
                </a:solidFill>
                <a:latin typeface="Arial" panose="020B0604020202020204" pitchFamily="34" charset="0"/>
                <a:cs typeface="Arial" panose="020B0604020202020204" pitchFamily="34" charset="0"/>
              </a:rPr>
              <a:t>bad</a:t>
            </a:r>
            <a:r>
              <a:rPr lang="en-GB" dirty="0">
                <a:solidFill>
                  <a:srgbClr val="0070C0"/>
                </a:solidFill>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why</a:t>
            </a:r>
            <a:r>
              <a:rPr lang="en-GB" dirty="0">
                <a:solidFill>
                  <a:srgbClr val="0070C0"/>
                </a:solidFill>
                <a:latin typeface="Arial" panose="020B0604020202020204" pitchFamily="34" charset="0"/>
                <a:cs typeface="Arial" panose="020B0604020202020204" pitchFamily="34" charset="0"/>
              </a:rPr>
              <a:t>?; what was neither good nor bad, yet </a:t>
            </a:r>
            <a:r>
              <a:rPr lang="en-GB" dirty="0">
                <a:solidFill>
                  <a:srgbClr val="FF0000"/>
                </a:solidFill>
                <a:latin typeface="Arial" panose="020B0604020202020204" pitchFamily="34" charset="0"/>
                <a:cs typeface="Arial" panose="020B0604020202020204" pitchFamily="34" charset="0"/>
              </a:rPr>
              <a:t>interesting</a:t>
            </a:r>
            <a:r>
              <a:rPr lang="en-GB" dirty="0">
                <a:solidFill>
                  <a:srgbClr val="0070C0"/>
                </a:solidFill>
                <a:latin typeface="Arial" panose="020B0604020202020204" pitchFamily="34" charset="0"/>
                <a:cs typeface="Arial" panose="020B0604020202020204" pitchFamily="34" charset="0"/>
              </a:rPr>
              <a:t> and relevant: </a:t>
            </a:r>
            <a:r>
              <a:rPr lang="en-GB" dirty="0">
                <a:solidFill>
                  <a:srgbClr val="FF0000"/>
                </a:solidFill>
                <a:latin typeface="Arial" panose="020B0604020202020204" pitchFamily="34" charset="0"/>
                <a:cs typeface="Arial" panose="020B0604020202020204" pitchFamily="34" charset="0"/>
              </a:rPr>
              <a:t>why</a:t>
            </a:r>
            <a:r>
              <a:rPr lang="en-GB" dirty="0">
                <a:solidFill>
                  <a:srgbClr val="0070C0"/>
                </a:solidFill>
                <a:latin typeface="Arial" panose="020B0604020202020204" pitchFamily="34" charset="0"/>
                <a:cs typeface="Arial" panose="020B0604020202020204" pitchFamily="34" charset="0"/>
              </a:rPr>
              <a:t>?” </a:t>
            </a:r>
          </a:p>
          <a:p>
            <a:pPr marL="404622" indent="-285750" eaLnBrk="1" fontAlgn="auto" hangingPunct="1">
              <a:spcBef>
                <a:spcPts val="0"/>
              </a:spcBef>
              <a:spcAft>
                <a:spcPts val="0"/>
              </a:spcAft>
              <a:buClr>
                <a:schemeClr val="accent3"/>
              </a:buClr>
              <a:buFont typeface="Wingdings 2"/>
              <a:buChar char=""/>
              <a:defRPr/>
            </a:pPr>
            <a:endParaRPr lang="en-GB" sz="14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2060"/>
                </a:solidFill>
                <a:latin typeface="Arial" panose="020B0604020202020204" pitchFamily="34" charset="0"/>
                <a:cs typeface="Arial" panose="020B0604020202020204" pitchFamily="34" charset="0"/>
              </a:rPr>
              <a:t>Think of </a:t>
            </a:r>
            <a:r>
              <a:rPr lang="en-GB" b="1" dirty="0">
                <a:solidFill>
                  <a:srgbClr val="FF0000"/>
                </a:solidFill>
                <a:latin typeface="Arial" panose="020B0604020202020204" pitchFamily="34" charset="0"/>
                <a:cs typeface="Arial" panose="020B0604020202020204" pitchFamily="34" charset="0"/>
              </a:rPr>
              <a:t>alternatives</a:t>
            </a:r>
            <a:r>
              <a:rPr lang="en-GB" dirty="0">
                <a:solidFill>
                  <a:srgbClr val="002060"/>
                </a:solidFill>
                <a:latin typeface="Arial" panose="020B0604020202020204" pitchFamily="34" charset="0"/>
                <a:cs typeface="Arial" panose="020B0604020202020204" pitchFamily="34" charset="0"/>
              </a:rPr>
              <a:t>; what other things could have happened and how could you devise ways of making them happen? </a:t>
            </a:r>
            <a:br>
              <a:rPr lang="en-GB"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B050"/>
                </a:solidFill>
                <a:latin typeface="Arial" panose="020B0604020202020204" pitchFamily="34" charset="0"/>
                <a:cs typeface="Arial" panose="020B0604020202020204" pitchFamily="34" charset="0"/>
              </a:rPr>
              <a:t>Look for </a:t>
            </a:r>
            <a:r>
              <a:rPr lang="en-GB" b="1" dirty="0">
                <a:solidFill>
                  <a:srgbClr val="FF0000"/>
                </a:solidFill>
                <a:latin typeface="Arial" panose="020B0604020202020204" pitchFamily="34" charset="0"/>
                <a:cs typeface="Arial" panose="020B0604020202020204" pitchFamily="34" charset="0"/>
              </a:rPr>
              <a:t>other points of view</a:t>
            </a:r>
            <a:r>
              <a:rPr lang="en-GB" dirty="0">
                <a:solidFill>
                  <a:srgbClr val="FF0000"/>
                </a:solidFill>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(e.g., “what was this like from the students’ perspective?”) </a:t>
            </a:r>
          </a:p>
        </p:txBody>
      </p:sp>
      <p:sp>
        <p:nvSpPr>
          <p:cNvPr id="4" name="Footer Placeholder 3"/>
          <p:cNvSpPr>
            <a:spLocks noGrp="1"/>
          </p:cNvSpPr>
          <p:nvPr>
            <p:ph type="ftr" sz="quarter" idx="11"/>
          </p:nvPr>
        </p:nvSpPr>
        <p:spPr>
          <a:xfrm>
            <a:off x="1558925" y="6477000"/>
            <a:ext cx="8113713" cy="274638"/>
          </a:xfrm>
        </p:spPr>
        <p:txBody>
          <a:bodyPr/>
          <a:lstStyle/>
          <a:p>
            <a:pPr>
              <a:defRPr/>
            </a:pPr>
            <a:r>
              <a:rPr lang="en-GB"/>
              <a:t>                             </a:t>
            </a:r>
            <a:endParaRPr lang="en-GB" dirty="0"/>
          </a:p>
        </p:txBody>
      </p:sp>
      <p:sp>
        <p:nvSpPr>
          <p:cNvPr id="819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EC70B0E-71FC-4DC8-83D3-9256F8ED23A4}" type="slidenum">
              <a:rPr lang="en-GB" altLang="en-US" smtClean="0">
                <a:solidFill>
                  <a:srgbClr val="3F4052"/>
                </a:solidFill>
                <a:latin typeface="Constantia" panose="02030602050306030303" pitchFamily="18" charset="0"/>
              </a:rPr>
              <a:pPr/>
              <a:t>4</a:t>
            </a:fld>
            <a:endParaRPr lang="en-GB" altLang="en-US">
              <a:solidFill>
                <a:srgbClr val="3F4052"/>
              </a:solidFill>
              <a:latin typeface="Constantia" panose="02030602050306030303" pitchFamily="18" charset="0"/>
            </a:endParaRPr>
          </a:p>
        </p:txBody>
      </p:sp>
    </p:spTree>
    <p:extLst>
      <p:ext uri="{BB962C8B-B14F-4D97-AF65-F5344CB8AC3E}">
        <p14:creationId xmlns:p14="http://schemas.microsoft.com/office/powerpoint/2010/main" val="32136865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981200" y="274638"/>
            <a:ext cx="8229600" cy="1425575"/>
          </a:xfrm>
        </p:spPr>
        <p:txBody>
          <a:bodyPr/>
          <a:lstStyle/>
          <a:p>
            <a:pPr algn="ctr" eaLnBrk="1" hangingPunct="1"/>
            <a:r>
              <a:rPr lang="en-GB" altLang="en-US" sz="3600" b="1" dirty="0">
                <a:latin typeface="Arial" panose="020B0604020202020204" pitchFamily="34" charset="0"/>
                <a:cs typeface="Arial" panose="020B0604020202020204" pitchFamily="34" charset="0"/>
              </a:rPr>
              <a:t>Strategies for Critical Reflection</a:t>
            </a:r>
          </a:p>
        </p:txBody>
      </p:sp>
      <p:sp>
        <p:nvSpPr>
          <p:cNvPr id="3" name="Content Placeholder 2"/>
          <p:cNvSpPr>
            <a:spLocks noGrp="1"/>
          </p:cNvSpPr>
          <p:nvPr>
            <p:ph idx="1"/>
          </p:nvPr>
        </p:nvSpPr>
        <p:spPr>
          <a:xfrm>
            <a:off x="612775" y="1787525"/>
            <a:ext cx="8229600" cy="4525963"/>
          </a:xfrm>
        </p:spPr>
        <p:txBody>
          <a:bodyPr rtlCol="0">
            <a:noAutofit/>
          </a:bodyPr>
          <a:lstStyle/>
          <a:p>
            <a:pPr marL="576072" indent="-457200" eaLnBrk="1" fontAlgn="auto" hangingPunct="1">
              <a:spcBef>
                <a:spcPts val="0"/>
              </a:spcBef>
              <a:spcAft>
                <a:spcPts val="0"/>
              </a:spcAft>
              <a:buClr>
                <a:schemeClr val="accent3"/>
              </a:buClr>
              <a:buFont typeface="Wingdings 2"/>
              <a:buChar char=""/>
              <a:defRPr/>
            </a:pPr>
            <a:r>
              <a:rPr lang="en-GB" dirty="0">
                <a:solidFill>
                  <a:schemeClr val="accent6">
                    <a:lumMod val="75000"/>
                  </a:schemeClr>
                </a:solidFill>
                <a:latin typeface="Arial" panose="020B0604020202020204" pitchFamily="34" charset="0"/>
                <a:cs typeface="Arial" panose="020B0604020202020204" pitchFamily="34" charset="0"/>
              </a:rPr>
              <a:t>Look for </a:t>
            </a:r>
            <a:r>
              <a:rPr lang="en-GB" b="1" dirty="0">
                <a:solidFill>
                  <a:schemeClr val="accent6">
                    <a:lumMod val="75000"/>
                  </a:schemeClr>
                </a:solidFill>
                <a:latin typeface="Arial" panose="020B0604020202020204" pitchFamily="34" charset="0"/>
                <a:cs typeface="Arial" panose="020B0604020202020204" pitchFamily="34" charset="0"/>
              </a:rPr>
              <a:t>connections </a:t>
            </a:r>
            <a:r>
              <a:rPr lang="en-GB" dirty="0">
                <a:solidFill>
                  <a:schemeClr val="accent6">
                    <a:lumMod val="75000"/>
                  </a:schemeClr>
                </a:solidFill>
                <a:latin typeface="Arial" panose="020B0604020202020204" pitchFamily="34" charset="0"/>
                <a:cs typeface="Arial" panose="020B0604020202020204" pitchFamily="34" charset="0"/>
              </a:rPr>
              <a:t>in information – Begin to categorise and compare and make relevant connections.</a:t>
            </a:r>
          </a:p>
          <a:p>
            <a:pPr marL="118872" indent="0" eaLnBrk="1" fontAlgn="auto" hangingPunct="1">
              <a:spcBef>
                <a:spcPts val="0"/>
              </a:spcBef>
              <a:spcAft>
                <a:spcPts val="0"/>
              </a:spcAft>
              <a:buClr>
                <a:schemeClr val="accent3"/>
              </a:buClr>
              <a:buFont typeface="Wingdings 2"/>
              <a:buNone/>
              <a:defRPr/>
            </a:pP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2060"/>
                </a:solidFill>
                <a:latin typeface="Arial" panose="020B0604020202020204" pitchFamily="34" charset="0"/>
                <a:cs typeface="Arial" panose="020B0604020202020204" pitchFamily="34" charset="0"/>
              </a:rPr>
              <a:t>Parts and qualities: look at something as a </a:t>
            </a:r>
            <a:r>
              <a:rPr lang="en-GB" b="1" dirty="0">
                <a:solidFill>
                  <a:schemeClr val="accent3">
                    <a:lumMod val="60000"/>
                    <a:lumOff val="40000"/>
                  </a:schemeClr>
                </a:solidFill>
                <a:latin typeface="Arial" panose="020B0604020202020204" pitchFamily="34" charset="0"/>
                <a:cs typeface="Arial" panose="020B0604020202020204" pitchFamily="34" charset="0"/>
              </a:rPr>
              <a:t>collection of parts</a:t>
            </a:r>
            <a:r>
              <a:rPr lang="en-GB" dirty="0">
                <a:solidFill>
                  <a:schemeClr val="accent3">
                    <a:lumMod val="60000"/>
                    <a:lumOff val="40000"/>
                  </a:schemeClr>
                </a:solidFill>
                <a:latin typeface="Arial" panose="020B0604020202020204" pitchFamily="34" charset="0"/>
                <a:cs typeface="Arial" panose="020B0604020202020204" pitchFamily="34" charset="0"/>
              </a:rPr>
              <a:t> </a:t>
            </a:r>
            <a:r>
              <a:rPr lang="en-GB" dirty="0">
                <a:solidFill>
                  <a:srgbClr val="002060"/>
                </a:solidFill>
                <a:latin typeface="Arial" panose="020B0604020202020204" pitchFamily="34" charset="0"/>
                <a:cs typeface="Arial" panose="020B0604020202020204" pitchFamily="34" charset="0"/>
              </a:rPr>
              <a:t>(components and identify any relationships), but also as a </a:t>
            </a:r>
            <a:r>
              <a:rPr lang="en-GB" b="1" dirty="0">
                <a:solidFill>
                  <a:schemeClr val="accent3">
                    <a:lumMod val="60000"/>
                    <a:lumOff val="40000"/>
                  </a:schemeClr>
                </a:solidFill>
                <a:latin typeface="Arial" panose="020B0604020202020204" pitchFamily="34" charset="0"/>
                <a:cs typeface="Arial" panose="020B0604020202020204" pitchFamily="34" charset="0"/>
              </a:rPr>
              <a:t>set of qualities</a:t>
            </a:r>
            <a:r>
              <a:rPr lang="en-GB" dirty="0">
                <a:solidFill>
                  <a:schemeClr val="accent3">
                    <a:lumMod val="60000"/>
                    <a:lumOff val="40000"/>
                  </a:schemeClr>
                </a:solidFill>
                <a:latin typeface="Arial" panose="020B0604020202020204" pitchFamily="34" charset="0"/>
                <a:cs typeface="Arial" panose="020B0604020202020204" pitchFamily="34" charset="0"/>
              </a:rPr>
              <a:t> </a:t>
            </a:r>
            <a:r>
              <a:rPr lang="en-GB" dirty="0">
                <a:solidFill>
                  <a:srgbClr val="002060"/>
                </a:solidFill>
                <a:latin typeface="Arial" panose="020B0604020202020204" pitchFamily="34" charset="0"/>
                <a:cs typeface="Arial" panose="020B0604020202020204" pitchFamily="34" charset="0"/>
              </a:rPr>
              <a:t>(e.g. values and judgements)</a:t>
            </a:r>
          </a:p>
          <a:p>
            <a:pPr marL="118872" indent="0" eaLnBrk="1" fontAlgn="auto" hangingPunct="1">
              <a:spcBef>
                <a:spcPts val="0"/>
              </a:spcBef>
              <a:spcAft>
                <a:spcPts val="0"/>
              </a:spcAft>
              <a:buClr>
                <a:schemeClr val="accent3"/>
              </a:buClr>
              <a:buFont typeface="Wingdings 2"/>
              <a:buNone/>
              <a:defRPr/>
            </a:pPr>
            <a:br>
              <a:rPr lang="en-GB" sz="12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a:xfrm>
            <a:off x="1558925" y="6477000"/>
            <a:ext cx="8113713" cy="274638"/>
          </a:xfrm>
        </p:spPr>
        <p:txBody>
          <a:bodyPr/>
          <a:lstStyle/>
          <a:p>
            <a:pPr>
              <a:defRPr/>
            </a:pPr>
            <a:r>
              <a:rPr lang="en-GB" dirty="0"/>
              <a:t>                             </a:t>
            </a:r>
          </a:p>
        </p:txBody>
      </p:sp>
      <p:sp>
        <p:nvSpPr>
          <p:cNvPr id="1126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F78B6F-9A7E-439B-9800-9882DFC706DC}" type="slidenum">
              <a:rPr lang="en-GB" altLang="en-US" smtClean="0">
                <a:solidFill>
                  <a:srgbClr val="3F4052"/>
                </a:solidFill>
                <a:latin typeface="Constantia" panose="02030602050306030303" pitchFamily="18" charset="0"/>
              </a:rPr>
              <a:pPr/>
              <a:t>5</a:t>
            </a:fld>
            <a:endParaRPr lang="en-GB" altLang="en-US">
              <a:solidFill>
                <a:srgbClr val="3F4052"/>
              </a:solidFill>
              <a:latin typeface="Constantia" panose="02030602050306030303" pitchFamily="18" charset="0"/>
            </a:endParaRPr>
          </a:p>
        </p:txBody>
      </p:sp>
      <p:pic>
        <p:nvPicPr>
          <p:cNvPr id="11271" name="Picture 4" descr="Critical Thinking Analysis Determination Strategy Concept Stock Photo - 5488193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400" y="1865313"/>
            <a:ext cx="2613025" cy="342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71620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sz="3600" b="1" dirty="0">
                <a:latin typeface="Arial" panose="020B0604020202020204" pitchFamily="34" charset="0"/>
                <a:cs typeface="Arial" panose="020B0604020202020204" pitchFamily="34" charset="0"/>
              </a:rPr>
              <a:t>Strategies for Critical Thinking/ Reflection </a:t>
            </a:r>
          </a:p>
        </p:txBody>
      </p:sp>
      <p:sp>
        <p:nvSpPr>
          <p:cNvPr id="3" name="Content Placeholder 2"/>
          <p:cNvSpPr>
            <a:spLocks noGrp="1"/>
          </p:cNvSpPr>
          <p:nvPr>
            <p:ph idx="1"/>
          </p:nvPr>
        </p:nvSpPr>
        <p:spPr>
          <a:xfrm>
            <a:off x="582613" y="1935163"/>
            <a:ext cx="8085137" cy="4525962"/>
          </a:xfrm>
        </p:spPr>
        <p:txBody>
          <a:bodyPr rtlCol="0">
            <a:noAutofit/>
          </a:bodyPr>
          <a:lstStyle/>
          <a:p>
            <a:pPr marL="576072" indent="-457200" eaLnBrk="1" fontAlgn="auto" hangingPunct="1">
              <a:spcBef>
                <a:spcPts val="0"/>
              </a:spcBef>
              <a:spcAft>
                <a:spcPts val="0"/>
              </a:spcAft>
              <a:buClr>
                <a:schemeClr val="accent3"/>
              </a:buClr>
              <a:buFont typeface="Wingdings 2"/>
              <a:buChar char=""/>
              <a:defRPr/>
            </a:pPr>
            <a:r>
              <a:rPr lang="en-GB" dirty="0">
                <a:solidFill>
                  <a:srgbClr val="002060"/>
                </a:solidFill>
                <a:latin typeface="Arial" panose="020B0604020202020204" pitchFamily="34" charset="0"/>
                <a:cs typeface="Arial" panose="020B0604020202020204" pitchFamily="34" charset="0"/>
              </a:rPr>
              <a:t>Look at something from an </a:t>
            </a:r>
            <a:r>
              <a:rPr lang="en-GB" b="1" dirty="0">
                <a:solidFill>
                  <a:srgbClr val="002060"/>
                </a:solidFill>
                <a:latin typeface="Arial" panose="020B0604020202020204" pitchFamily="34" charset="0"/>
                <a:cs typeface="Arial" panose="020B0604020202020204" pitchFamily="34" charset="0"/>
              </a:rPr>
              <a:t>opposite</a:t>
            </a:r>
            <a:r>
              <a:rPr lang="en-GB" dirty="0">
                <a:solidFill>
                  <a:srgbClr val="002060"/>
                </a:solidFill>
                <a:latin typeface="Arial" panose="020B0604020202020204" pitchFamily="34" charset="0"/>
                <a:cs typeface="Arial" panose="020B0604020202020204" pitchFamily="34" charset="0"/>
              </a:rPr>
              <a:t> point of view to challenge it. </a:t>
            </a:r>
          </a:p>
          <a:p>
            <a:pPr marL="118872" indent="0" eaLnBrk="1" fontAlgn="auto" hangingPunct="1">
              <a:spcBef>
                <a:spcPts val="0"/>
              </a:spcBef>
              <a:spcAft>
                <a:spcPts val="0"/>
              </a:spcAft>
              <a:buClr>
                <a:schemeClr val="accent3"/>
              </a:buClr>
              <a:buFont typeface="Wingdings 2"/>
              <a:buNone/>
              <a:defRPr/>
            </a:pPr>
            <a:br>
              <a:rPr lang="en-GB" dirty="0">
                <a:latin typeface="Arial" panose="020B0604020202020204" pitchFamily="34" charset="0"/>
                <a:cs typeface="Arial" panose="020B0604020202020204" pitchFamily="34" charset="0"/>
              </a:rPr>
            </a:br>
            <a:endParaRPr lang="en-GB" sz="8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7030A0"/>
                </a:solidFill>
                <a:latin typeface="Arial" panose="020B0604020202020204" pitchFamily="34" charset="0"/>
                <a:cs typeface="Arial" panose="020B0604020202020204" pitchFamily="34" charset="0"/>
              </a:rPr>
              <a:t>Ask </a:t>
            </a:r>
            <a:r>
              <a:rPr lang="en-GB" b="1" dirty="0">
                <a:solidFill>
                  <a:srgbClr val="7030A0"/>
                </a:solidFill>
                <a:latin typeface="Arial" panose="020B0604020202020204" pitchFamily="34" charset="0"/>
                <a:cs typeface="Arial" panose="020B0604020202020204" pitchFamily="34" charset="0"/>
              </a:rPr>
              <a:t>who might be advantaged</a:t>
            </a:r>
            <a:r>
              <a:rPr lang="en-GB" dirty="0">
                <a:solidFill>
                  <a:srgbClr val="7030A0"/>
                </a:solidFill>
                <a:latin typeface="Arial" panose="020B0604020202020204" pitchFamily="34" charset="0"/>
                <a:cs typeface="Arial" panose="020B0604020202020204" pitchFamily="34" charset="0"/>
              </a:rPr>
              <a:t> and </a:t>
            </a:r>
            <a:r>
              <a:rPr lang="en-GB" b="1" dirty="0">
                <a:solidFill>
                  <a:srgbClr val="7030A0"/>
                </a:solidFill>
                <a:latin typeface="Arial" panose="020B0604020202020204" pitchFamily="34" charset="0"/>
                <a:cs typeface="Arial" panose="020B0604020202020204" pitchFamily="34" charset="0"/>
              </a:rPr>
              <a:t>who might be</a:t>
            </a:r>
            <a:r>
              <a:rPr lang="en-GB" dirty="0">
                <a:solidFill>
                  <a:srgbClr val="7030A0"/>
                </a:solidFill>
                <a:latin typeface="Arial" panose="020B0604020202020204" pitchFamily="34" charset="0"/>
                <a:cs typeface="Arial" panose="020B0604020202020204" pitchFamily="34" charset="0"/>
              </a:rPr>
              <a:t> </a:t>
            </a:r>
            <a:r>
              <a:rPr lang="en-GB" b="1" dirty="0">
                <a:solidFill>
                  <a:srgbClr val="7030A0"/>
                </a:solidFill>
                <a:latin typeface="Arial" panose="020B0604020202020204" pitchFamily="34" charset="0"/>
                <a:cs typeface="Arial" panose="020B0604020202020204" pitchFamily="34" charset="0"/>
              </a:rPr>
              <a:t>disadvantaged</a:t>
            </a:r>
            <a:r>
              <a:rPr lang="en-GB" dirty="0">
                <a:solidFill>
                  <a:srgbClr val="7030A0"/>
                </a:solidFill>
                <a:latin typeface="Arial" panose="020B0604020202020204" pitchFamily="34" charset="0"/>
                <a:cs typeface="Arial" panose="020B0604020202020204" pitchFamily="34" charset="0"/>
              </a:rPr>
              <a:t> by current (and new hypothetical) responses and actions</a:t>
            </a:r>
          </a:p>
          <a:p>
            <a:pPr marL="576072" indent="-457200" eaLnBrk="1" fontAlgn="auto" hangingPunct="1">
              <a:spcBef>
                <a:spcPts val="0"/>
              </a:spcBef>
              <a:spcAft>
                <a:spcPts val="0"/>
              </a:spcAft>
              <a:buClr>
                <a:schemeClr val="accent3"/>
              </a:buClr>
              <a:buFont typeface="Wingdings 2"/>
              <a:buChar char=""/>
              <a:defRPr/>
            </a:pPr>
            <a:endParaRPr lang="en-GB"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a:xfrm>
            <a:off x="1558925" y="6477000"/>
            <a:ext cx="8113713" cy="274638"/>
          </a:xfrm>
        </p:spPr>
        <p:txBody>
          <a:bodyPr/>
          <a:lstStyle/>
          <a:p>
            <a:pPr>
              <a:defRPr/>
            </a:pPr>
            <a:r>
              <a:rPr lang="en-GB"/>
              <a:t>                             </a:t>
            </a:r>
            <a:endParaRPr lang="en-GB" dirty="0"/>
          </a:p>
        </p:txBody>
      </p:sp>
      <p:sp>
        <p:nvSpPr>
          <p:cNvPr id="1331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8C8003-0436-4D72-B3B5-535B12ED8941}" type="slidenum">
              <a:rPr lang="en-GB" altLang="en-US" smtClean="0">
                <a:solidFill>
                  <a:srgbClr val="3F4052"/>
                </a:solidFill>
                <a:latin typeface="Constantia" panose="02030602050306030303" pitchFamily="18" charset="0"/>
              </a:rPr>
              <a:pPr/>
              <a:t>6</a:t>
            </a:fld>
            <a:endParaRPr lang="en-GB" altLang="en-US">
              <a:solidFill>
                <a:srgbClr val="3F4052"/>
              </a:solidFill>
              <a:latin typeface="Constantia" panose="02030602050306030303" pitchFamily="18" charset="0"/>
            </a:endParaRPr>
          </a:p>
        </p:txBody>
      </p:sp>
      <p:pic>
        <p:nvPicPr>
          <p:cNvPr id="133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2" descr="Teaching babies. Early learning activities with puzzles to make infants smarter Stock Photo - 8577546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5888" y="2124075"/>
            <a:ext cx="2714625" cy="263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8699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341AE-B639-4811-83BE-12C07730148F}"/>
              </a:ext>
            </a:extLst>
          </p:cNvPr>
          <p:cNvSpPr>
            <a:spLocks noGrp="1"/>
          </p:cNvSpPr>
          <p:nvPr>
            <p:ph type="title"/>
          </p:nvPr>
        </p:nvSpPr>
        <p:spPr/>
        <p:txBody>
          <a:bodyPr/>
          <a:lstStyle/>
          <a:p>
            <a:r>
              <a:rPr lang="en-GB" dirty="0"/>
              <a:t>Cognitive biases</a:t>
            </a:r>
          </a:p>
        </p:txBody>
      </p:sp>
      <p:sp>
        <p:nvSpPr>
          <p:cNvPr id="3" name="Content Placeholder 2">
            <a:extLst>
              <a:ext uri="{FF2B5EF4-FFF2-40B4-BE49-F238E27FC236}">
                <a16:creationId xmlns:a16="http://schemas.microsoft.com/office/drawing/2014/main" id="{C2D638DD-867D-4CF1-96AD-6AFA8295A457}"/>
              </a:ext>
            </a:extLst>
          </p:cNvPr>
          <p:cNvSpPr>
            <a:spLocks noGrp="1"/>
          </p:cNvSpPr>
          <p:nvPr>
            <p:ph idx="1"/>
          </p:nvPr>
        </p:nvSpPr>
        <p:spPr/>
        <p:txBody>
          <a:bodyPr/>
          <a:lstStyle/>
          <a:p>
            <a:r>
              <a:rPr lang="en-GB" dirty="0"/>
              <a:t>How do we know what’s true</a:t>
            </a:r>
          </a:p>
          <a:p>
            <a:endParaRPr lang="en-GB" dirty="0"/>
          </a:p>
          <a:p>
            <a:r>
              <a:rPr lang="en-GB" dirty="0"/>
              <a:t>Cognitive bias – an error in thinking that occurs when people are processing information and interpreting the information. It makes us biased towards one point of view. They are caused by social norms, culture, traditions etc</a:t>
            </a:r>
          </a:p>
          <a:p>
            <a:endParaRPr lang="en-GB" dirty="0"/>
          </a:p>
          <a:p>
            <a:r>
              <a:rPr lang="en-GB" dirty="0"/>
              <a:t>We should provide reliable, relevant and sufficient  evidence to support our arguments.</a:t>
            </a:r>
          </a:p>
        </p:txBody>
      </p:sp>
    </p:spTree>
    <p:extLst>
      <p:ext uri="{BB962C8B-B14F-4D97-AF65-F5344CB8AC3E}">
        <p14:creationId xmlns:p14="http://schemas.microsoft.com/office/powerpoint/2010/main" val="1364720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algn="ctr" eaLnBrk="1" hangingPunct="1"/>
            <a:r>
              <a:rPr lang="en-GB" altLang="en-US"/>
              <a:t>How do I read</a:t>
            </a:r>
            <a:endParaRPr lang="en-US" altLang="en-US"/>
          </a:p>
        </p:txBody>
      </p:sp>
      <p:sp>
        <p:nvSpPr>
          <p:cNvPr id="21507" name="Content Placeholder 2"/>
          <p:cNvSpPr>
            <a:spLocks noGrp="1"/>
          </p:cNvSpPr>
          <p:nvPr>
            <p:ph idx="1"/>
          </p:nvPr>
        </p:nvSpPr>
        <p:spPr>
          <a:xfrm>
            <a:off x="268288" y="2106613"/>
            <a:ext cx="4683125" cy="4217987"/>
          </a:xfrm>
        </p:spPr>
        <p:txBody>
          <a:bodyPr/>
          <a:lstStyle/>
          <a:p>
            <a:pPr eaLnBrk="1" hangingPunct="1">
              <a:buFont typeface="Courier New" panose="02070309020205020404" pitchFamily="49" charset="0"/>
              <a:buChar char="o"/>
            </a:pPr>
            <a:r>
              <a:rPr lang="en-GB" altLang="en-US" sz="2800"/>
              <a:t>Look at the heart of the issue: what is really being said</a:t>
            </a:r>
            <a:r>
              <a:rPr lang="en-US" altLang="en-US" sz="2800"/>
              <a:t> and why?</a:t>
            </a:r>
          </a:p>
          <a:p>
            <a:pPr eaLnBrk="1" hangingPunct="1">
              <a:buFont typeface="Wingdings 2" panose="05020102010507070707" pitchFamily="18" charset="2"/>
              <a:buNone/>
            </a:pPr>
            <a:endParaRPr lang="en-US" altLang="en-US" sz="2800"/>
          </a:p>
          <a:p>
            <a:pPr eaLnBrk="1" hangingPunct="1">
              <a:buFont typeface="Courier New" panose="02070309020205020404" pitchFamily="49" charset="0"/>
              <a:buChar char="o"/>
            </a:pPr>
            <a:r>
              <a:rPr lang="en-GB" altLang="en-US" sz="2800"/>
              <a:t>Look at the wider debate/ context</a:t>
            </a:r>
          </a:p>
          <a:p>
            <a:pPr eaLnBrk="1" hangingPunct="1">
              <a:buFont typeface="Wingdings 2" panose="05020102010507070707" pitchFamily="18" charset="2"/>
              <a:buNone/>
            </a:pPr>
            <a:endParaRPr lang="en-GB" altLang="en-US"/>
          </a:p>
        </p:txBody>
      </p:sp>
      <p:sp>
        <p:nvSpPr>
          <p:cNvPr id="21508" name="TextBox 3"/>
          <p:cNvSpPr txBox="1">
            <a:spLocks noChangeArrowheads="1"/>
          </p:cNvSpPr>
          <p:nvPr/>
        </p:nvSpPr>
        <p:spPr bwMode="auto">
          <a:xfrm>
            <a:off x="8174038" y="2087563"/>
            <a:ext cx="3676650"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 typeface="Courier New" panose="02070309020205020404" pitchFamily="49" charset="0"/>
              <a:buChar char="o"/>
            </a:pPr>
            <a:r>
              <a:rPr lang="en-GB" altLang="en-US" sz="2800">
                <a:latin typeface="Constantia" panose="02030602050306030303" pitchFamily="18" charset="0"/>
              </a:rPr>
              <a:t>Identify the relevant information from the rest. </a:t>
            </a:r>
          </a:p>
          <a:p>
            <a:pPr eaLnBrk="1" hangingPunct="1"/>
            <a:endParaRPr lang="en-GB" altLang="en-US" sz="2800">
              <a:latin typeface="Constantia" panose="02030602050306030303" pitchFamily="18" charset="0"/>
            </a:endParaRPr>
          </a:p>
          <a:p>
            <a:pPr eaLnBrk="1" hangingPunct="1">
              <a:buFont typeface="Courier New" panose="02070309020205020404" pitchFamily="49" charset="0"/>
              <a:buChar char="o"/>
            </a:pPr>
            <a:r>
              <a:rPr lang="en-GB" altLang="en-US" sz="2800">
                <a:latin typeface="Constantia" panose="02030602050306030303" pitchFamily="18" charset="0"/>
              </a:rPr>
              <a:t>Not enough to understand it but have to evaluate whether its accurate and fair representation</a:t>
            </a:r>
            <a:endParaRPr lang="en-US" altLang="en-US" sz="2800">
              <a:latin typeface="Constantia" panose="02030602050306030303" pitchFamily="18" charset="0"/>
            </a:endParaRPr>
          </a:p>
        </p:txBody>
      </p:sp>
      <p:pic>
        <p:nvPicPr>
          <p:cNvPr id="21509" name="Picture 2" descr="doubt and confusion concept - portrait of confused beautiful 20s girl expressing distrust and suspicion,studio shot on gray background Stock Photo - 4906715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6038" y="2449513"/>
            <a:ext cx="2179637"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Left Arrow 5"/>
          <p:cNvSpPr/>
          <p:nvPr/>
        </p:nvSpPr>
        <p:spPr>
          <a:xfrm>
            <a:off x="3519488" y="3435350"/>
            <a:ext cx="1606550" cy="3508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7" name="Left Arrow 6"/>
          <p:cNvSpPr/>
          <p:nvPr/>
        </p:nvSpPr>
        <p:spPr>
          <a:xfrm rot="10800000">
            <a:off x="7305675" y="3455988"/>
            <a:ext cx="1320800" cy="293687"/>
          </a:xfrm>
          <a:prstGeom prst="leftArrow">
            <a:avLst>
              <a:gd name="adj1" fmla="val 50000"/>
              <a:gd name="adj2" fmla="val 10450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Tree>
    <p:extLst>
      <p:ext uri="{BB962C8B-B14F-4D97-AF65-F5344CB8AC3E}">
        <p14:creationId xmlns:p14="http://schemas.microsoft.com/office/powerpoint/2010/main" val="517639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rgbClr val="00B050"/>
                </a:solidFill>
                <a:effectLst>
                  <a:outerShdw blurRad="38100" dist="38100" dir="2700000" algn="tl">
                    <a:srgbClr val="000000">
                      <a:alpha val="43137"/>
                    </a:srgbClr>
                  </a:outerShdw>
                </a:effectLst>
                <a:latin typeface="Arial Rounded MT Bold" panose="020F0704030504030204" pitchFamily="34" charset="0"/>
              </a:rPr>
              <a:t>What is critical reading?</a:t>
            </a:r>
          </a:p>
        </p:txBody>
      </p:sp>
      <p:sp>
        <p:nvSpPr>
          <p:cNvPr id="3" name="Content Placeholder 2"/>
          <p:cNvSpPr>
            <a:spLocks noGrp="1"/>
          </p:cNvSpPr>
          <p:nvPr>
            <p:ph idx="1"/>
          </p:nvPr>
        </p:nvSpPr>
        <p:spPr>
          <a:xfrm>
            <a:off x="514185" y="2519597"/>
            <a:ext cx="10972800" cy="3917950"/>
          </a:xfrm>
        </p:spPr>
        <p:txBody>
          <a:bodyPr/>
          <a:lstStyle/>
          <a:p>
            <a:pPr eaLnBrk="1" hangingPunct="1"/>
            <a:r>
              <a:rPr lang="en-GB" altLang="en-US" dirty="0">
                <a:solidFill>
                  <a:srgbClr val="7030A0"/>
                </a:solidFill>
              </a:rPr>
              <a:t>Understanding the </a:t>
            </a:r>
            <a:r>
              <a:rPr lang="en-GB" altLang="en-US" dirty="0">
                <a:solidFill>
                  <a:srgbClr val="FF0000"/>
                </a:solidFill>
              </a:rPr>
              <a:t>content</a:t>
            </a:r>
            <a:r>
              <a:rPr lang="en-GB" altLang="en-US" dirty="0">
                <a:solidFill>
                  <a:srgbClr val="7030A0"/>
                </a:solidFill>
              </a:rPr>
              <a:t> of a text</a:t>
            </a:r>
          </a:p>
          <a:p>
            <a:pPr eaLnBrk="1" hangingPunct="1"/>
            <a:r>
              <a:rPr lang="en-GB" altLang="en-US" dirty="0">
                <a:solidFill>
                  <a:srgbClr val="0070C0"/>
                </a:solidFill>
              </a:rPr>
              <a:t>Understanding how the topic matter is </a:t>
            </a:r>
            <a:r>
              <a:rPr lang="en-GB" altLang="en-US" dirty="0">
                <a:solidFill>
                  <a:srgbClr val="FF0000"/>
                </a:solidFill>
              </a:rPr>
              <a:t>developed</a:t>
            </a:r>
          </a:p>
          <a:p>
            <a:pPr eaLnBrk="1" hangingPunct="1"/>
            <a:r>
              <a:rPr lang="en-GB" altLang="en-US" dirty="0">
                <a:solidFill>
                  <a:srgbClr val="00B050"/>
                </a:solidFill>
              </a:rPr>
              <a:t>Does the text ask for our </a:t>
            </a:r>
            <a:r>
              <a:rPr lang="en-GB" altLang="en-US" dirty="0">
                <a:solidFill>
                  <a:srgbClr val="FF0000"/>
                </a:solidFill>
              </a:rPr>
              <a:t>sympathy</a:t>
            </a:r>
            <a:r>
              <a:rPr lang="en-GB" altLang="en-US" dirty="0">
                <a:solidFill>
                  <a:srgbClr val="00B050"/>
                </a:solidFill>
              </a:rPr>
              <a:t> with the idea, statement or notion?</a:t>
            </a:r>
          </a:p>
          <a:p>
            <a:pPr eaLnBrk="1" hangingPunct="1"/>
            <a:r>
              <a:rPr lang="en-GB" altLang="en-US" dirty="0">
                <a:solidFill>
                  <a:srgbClr val="002060"/>
                </a:solidFill>
              </a:rPr>
              <a:t>Does it give </a:t>
            </a:r>
            <a:r>
              <a:rPr lang="en-GB" altLang="en-US" dirty="0">
                <a:solidFill>
                  <a:srgbClr val="FF0000"/>
                </a:solidFill>
              </a:rPr>
              <a:t>examples</a:t>
            </a:r>
            <a:r>
              <a:rPr lang="en-GB" altLang="en-US" dirty="0">
                <a:solidFill>
                  <a:srgbClr val="002060"/>
                </a:solidFill>
              </a:rPr>
              <a:t>  of the topic matter?</a:t>
            </a:r>
          </a:p>
          <a:p>
            <a:pPr eaLnBrk="1" hangingPunct="1"/>
            <a:r>
              <a:rPr lang="en-GB" altLang="en-US" dirty="0">
                <a:solidFill>
                  <a:srgbClr val="7030A0"/>
                </a:solidFill>
              </a:rPr>
              <a:t>Does it </a:t>
            </a:r>
            <a:r>
              <a:rPr lang="en-GB" altLang="en-US" dirty="0">
                <a:solidFill>
                  <a:srgbClr val="FF0000"/>
                </a:solidFill>
              </a:rPr>
              <a:t>argue</a:t>
            </a:r>
            <a:r>
              <a:rPr lang="en-GB" altLang="en-US" dirty="0">
                <a:solidFill>
                  <a:srgbClr val="7030A0"/>
                </a:solidFill>
              </a:rPr>
              <a:t> the point or use a contrast to clarify the point?</a:t>
            </a:r>
          </a:p>
          <a:p>
            <a:pPr eaLnBrk="1" hangingPunct="1"/>
            <a:r>
              <a:rPr lang="en-GB" altLang="en-US" dirty="0">
                <a:solidFill>
                  <a:srgbClr val="0070C0"/>
                </a:solidFill>
              </a:rPr>
              <a:t>Does it </a:t>
            </a:r>
            <a:r>
              <a:rPr lang="en-GB" altLang="en-US" dirty="0">
                <a:solidFill>
                  <a:srgbClr val="FF0000"/>
                </a:solidFill>
              </a:rPr>
              <a:t>achieve</a:t>
            </a:r>
            <a:r>
              <a:rPr lang="en-GB" altLang="en-US" dirty="0">
                <a:solidFill>
                  <a:srgbClr val="0070C0"/>
                </a:solidFill>
              </a:rPr>
              <a:t> what it sets out to do?</a:t>
            </a:r>
          </a:p>
          <a:p>
            <a:pPr eaLnBrk="1" hangingPunct="1"/>
            <a:endParaRPr lang="en-GB" altLang="en-US" dirty="0"/>
          </a:p>
        </p:txBody>
      </p:sp>
      <p:pic>
        <p:nvPicPr>
          <p:cNvPr id="25604" name="Picture 2" descr="Image result for readin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26497" y="1554728"/>
            <a:ext cx="2555903" cy="1437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71371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038" y="373063"/>
            <a:ext cx="10972800" cy="1143000"/>
          </a:xfrm>
        </p:spPr>
        <p:txBody>
          <a:bodyPr>
            <a:noAutofit/>
          </a:bodyPr>
          <a:lstStyle/>
          <a:p>
            <a:pPr algn="ctr" eaLnBrk="1" fontAlgn="auto" hangingPunct="1">
              <a:spcAft>
                <a:spcPts val="0"/>
              </a:spcAft>
              <a:defRPr/>
            </a:pPr>
            <a:r>
              <a:rPr lang="en-GB" sz="3800" dirty="0">
                <a:solidFill>
                  <a:schemeClr val="accent1">
                    <a:lumMod val="75000"/>
                  </a:schemeClr>
                </a:solidFill>
                <a:effectLst>
                  <a:outerShdw blurRad="38100" dist="38100" dir="2700000" algn="tl">
                    <a:srgbClr val="000000">
                      <a:alpha val="43137"/>
                    </a:srgbClr>
                  </a:outerShdw>
                </a:effectLst>
              </a:rPr>
              <a:t>You can read a text in at least three different ways</a:t>
            </a:r>
          </a:p>
        </p:txBody>
      </p:sp>
      <p:sp>
        <p:nvSpPr>
          <p:cNvPr id="3" name="Content Placeholder 2"/>
          <p:cNvSpPr>
            <a:spLocks noGrp="1"/>
          </p:cNvSpPr>
          <p:nvPr>
            <p:ph idx="1"/>
          </p:nvPr>
        </p:nvSpPr>
        <p:spPr>
          <a:xfrm>
            <a:off x="609600" y="2046288"/>
            <a:ext cx="10972800" cy="4525962"/>
          </a:xfrm>
        </p:spPr>
        <p:txBody>
          <a:bodyPr rtlCol="0">
            <a:normAutofit/>
          </a:bodyPr>
          <a:lstStyle/>
          <a:p>
            <a:pPr marL="0" indent="0" eaLnBrk="1" fontAlgn="auto" hangingPunct="1">
              <a:spcBef>
                <a:spcPts val="0"/>
              </a:spcBef>
              <a:buFont typeface="Arial"/>
              <a:buNone/>
              <a:defRPr/>
            </a:pPr>
            <a:r>
              <a:rPr lang="en-GB" sz="2000" b="1" u="sng" dirty="0">
                <a:solidFill>
                  <a:srgbClr val="0070C0"/>
                </a:solidFill>
              </a:rPr>
              <a:t>Comprehension</a:t>
            </a:r>
          </a:p>
          <a:p>
            <a:pPr marL="0" indent="0" eaLnBrk="1" fontAlgn="auto" hangingPunct="1">
              <a:spcBef>
                <a:spcPts val="0"/>
              </a:spcBef>
              <a:buFont typeface="Arial"/>
              <a:buNone/>
              <a:defRPr/>
            </a:pPr>
            <a:r>
              <a:rPr lang="en-GB" dirty="0">
                <a:solidFill>
                  <a:srgbClr val="0070C0"/>
                </a:solidFill>
              </a:rPr>
              <a:t>Read to find out what the </a:t>
            </a:r>
            <a:r>
              <a:rPr lang="en-GB" dirty="0">
                <a:solidFill>
                  <a:srgbClr val="FF0000"/>
                </a:solidFill>
              </a:rPr>
              <a:t>text </a:t>
            </a:r>
            <a:r>
              <a:rPr lang="en-GB" b="1" u="sng" dirty="0">
                <a:solidFill>
                  <a:srgbClr val="FF0000"/>
                </a:solidFill>
              </a:rPr>
              <a:t>says</a:t>
            </a:r>
            <a:r>
              <a:rPr lang="en-GB" dirty="0">
                <a:solidFill>
                  <a:srgbClr val="0070C0"/>
                </a:solidFill>
              </a:rPr>
              <a:t>. </a:t>
            </a:r>
          </a:p>
          <a:p>
            <a:pPr marL="0" indent="0" eaLnBrk="1" fontAlgn="auto" hangingPunct="1">
              <a:spcBef>
                <a:spcPts val="0"/>
              </a:spcBef>
              <a:buFont typeface="Arial"/>
              <a:buNone/>
              <a:defRPr/>
            </a:pPr>
            <a:r>
              <a:rPr lang="en-GB" dirty="0">
                <a:solidFill>
                  <a:srgbClr val="0070C0"/>
                </a:solidFill>
              </a:rPr>
              <a:t>Ask yourself: What are the </a:t>
            </a:r>
            <a:r>
              <a:rPr lang="en-GB" dirty="0">
                <a:solidFill>
                  <a:schemeClr val="accent1">
                    <a:lumMod val="75000"/>
                  </a:schemeClr>
                </a:solidFill>
              </a:rPr>
              <a:t>main ideas </a:t>
            </a:r>
            <a:r>
              <a:rPr lang="en-GB" dirty="0">
                <a:solidFill>
                  <a:srgbClr val="0070C0"/>
                </a:solidFill>
              </a:rPr>
              <a:t>of the text?</a:t>
            </a:r>
          </a:p>
          <a:p>
            <a:pPr marL="0" indent="0" eaLnBrk="1" fontAlgn="auto" hangingPunct="1">
              <a:spcBef>
                <a:spcPts val="0"/>
              </a:spcBef>
              <a:buFont typeface="Arial"/>
              <a:buNone/>
              <a:defRPr/>
            </a:pPr>
            <a:r>
              <a:rPr lang="en-GB" sz="2000" b="1" u="sng" dirty="0">
                <a:solidFill>
                  <a:srgbClr val="7030A0"/>
                </a:solidFill>
              </a:rPr>
              <a:t>Analysis</a:t>
            </a:r>
          </a:p>
          <a:p>
            <a:pPr marL="0" indent="0" eaLnBrk="1" fontAlgn="auto" hangingPunct="1">
              <a:spcBef>
                <a:spcPts val="0"/>
              </a:spcBef>
              <a:buFont typeface="Arial"/>
              <a:buNone/>
              <a:defRPr/>
            </a:pPr>
            <a:r>
              <a:rPr lang="en-GB" dirty="0">
                <a:solidFill>
                  <a:srgbClr val="7030A0"/>
                </a:solidFill>
              </a:rPr>
              <a:t>Read to see what the </a:t>
            </a:r>
            <a:r>
              <a:rPr lang="en-GB" dirty="0">
                <a:solidFill>
                  <a:srgbClr val="FF0000"/>
                </a:solidFill>
              </a:rPr>
              <a:t>text </a:t>
            </a:r>
            <a:r>
              <a:rPr lang="en-GB" b="1" u="sng" dirty="0">
                <a:solidFill>
                  <a:srgbClr val="FF0000"/>
                </a:solidFill>
              </a:rPr>
              <a:t>does</a:t>
            </a:r>
            <a:r>
              <a:rPr lang="en-GB" dirty="0">
                <a:solidFill>
                  <a:srgbClr val="7030A0"/>
                </a:solidFill>
              </a:rPr>
              <a:t>. </a:t>
            </a:r>
          </a:p>
          <a:p>
            <a:pPr marL="0" indent="0" eaLnBrk="1" fontAlgn="auto" hangingPunct="1">
              <a:spcBef>
                <a:spcPts val="0"/>
              </a:spcBef>
              <a:buFont typeface="Arial"/>
              <a:buNone/>
              <a:defRPr/>
            </a:pPr>
            <a:r>
              <a:rPr lang="en-GB" dirty="0">
                <a:solidFill>
                  <a:srgbClr val="7030A0"/>
                </a:solidFill>
              </a:rPr>
              <a:t>Ask yourself: how is the information presented?</a:t>
            </a:r>
          </a:p>
          <a:p>
            <a:pPr marL="0" indent="0" eaLnBrk="1" fontAlgn="auto" hangingPunct="1">
              <a:spcBef>
                <a:spcPts val="0"/>
              </a:spcBef>
              <a:buFont typeface="Arial"/>
              <a:buNone/>
              <a:defRPr/>
            </a:pPr>
            <a:r>
              <a:rPr lang="en-GB" sz="2000" b="1" u="sng" dirty="0">
                <a:solidFill>
                  <a:srgbClr val="00B050"/>
                </a:solidFill>
              </a:rPr>
              <a:t>Interpretation</a:t>
            </a:r>
          </a:p>
          <a:p>
            <a:pPr marL="0" indent="0" eaLnBrk="1" fontAlgn="auto" hangingPunct="1">
              <a:spcBef>
                <a:spcPts val="0"/>
              </a:spcBef>
              <a:buFont typeface="Arial"/>
              <a:buNone/>
              <a:defRPr/>
            </a:pPr>
            <a:r>
              <a:rPr lang="en-GB" dirty="0">
                <a:solidFill>
                  <a:srgbClr val="00B050"/>
                </a:solidFill>
              </a:rPr>
              <a:t>Read to find out what the </a:t>
            </a:r>
            <a:r>
              <a:rPr lang="en-GB" dirty="0">
                <a:solidFill>
                  <a:srgbClr val="FF0000"/>
                </a:solidFill>
              </a:rPr>
              <a:t>text </a:t>
            </a:r>
            <a:r>
              <a:rPr lang="en-GB" b="1" u="sng" dirty="0">
                <a:solidFill>
                  <a:srgbClr val="FF0000"/>
                </a:solidFill>
              </a:rPr>
              <a:t>means</a:t>
            </a:r>
            <a:r>
              <a:rPr lang="en-GB" dirty="0">
                <a:solidFill>
                  <a:srgbClr val="FF0000"/>
                </a:solidFill>
              </a:rPr>
              <a:t> </a:t>
            </a:r>
            <a:r>
              <a:rPr lang="en-GB" dirty="0">
                <a:solidFill>
                  <a:srgbClr val="00B050"/>
                </a:solidFill>
              </a:rPr>
              <a:t>in a broader context.</a:t>
            </a:r>
          </a:p>
          <a:p>
            <a:pPr marL="0" indent="0" eaLnBrk="1" fontAlgn="auto" hangingPunct="1">
              <a:spcBef>
                <a:spcPts val="0"/>
              </a:spcBef>
              <a:buFont typeface="Arial"/>
              <a:buNone/>
              <a:defRPr/>
            </a:pPr>
            <a:r>
              <a:rPr lang="en-GB" dirty="0">
                <a:solidFill>
                  <a:srgbClr val="00B050"/>
                </a:solidFill>
              </a:rPr>
              <a:t>Ask yourself: What is the text saying? </a:t>
            </a:r>
          </a:p>
        </p:txBody>
      </p:sp>
      <p:pic>
        <p:nvPicPr>
          <p:cNvPr id="27652" name="Picture 2" descr="Image result for read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1650" y="2046288"/>
            <a:ext cx="2572100" cy="1929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48520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31788" y="611188"/>
            <a:ext cx="11684000" cy="1143000"/>
          </a:xfrm>
        </p:spPr>
        <p:txBody>
          <a:bodyPr/>
          <a:lstStyle/>
          <a:p>
            <a:pPr algn="ctr" eaLnBrk="1" hangingPunct="1"/>
            <a:r>
              <a:rPr lang="en-GB" altLang="en-US" sz="3600" b="1">
                <a:latin typeface="Arial" panose="020B0604020202020204" pitchFamily="34" charset="0"/>
                <a:cs typeface="Arial" panose="020B0604020202020204" pitchFamily="34" charset="0"/>
              </a:rPr>
              <a:t>Critical Thinking When Reading</a:t>
            </a:r>
          </a:p>
        </p:txBody>
      </p:sp>
      <p:sp>
        <p:nvSpPr>
          <p:cNvPr id="25603" name="Rectangle 3"/>
          <p:cNvSpPr>
            <a:spLocks noGrp="1" noChangeArrowheads="1"/>
          </p:cNvSpPr>
          <p:nvPr>
            <p:ph idx="1"/>
          </p:nvPr>
        </p:nvSpPr>
        <p:spPr>
          <a:xfrm>
            <a:off x="695325" y="1922463"/>
            <a:ext cx="8135938" cy="5113337"/>
          </a:xfrm>
        </p:spPr>
        <p:txBody>
          <a:bodyPr>
            <a:noAutofit/>
          </a:bodyPr>
          <a:lstStyle/>
          <a:p>
            <a:pPr marL="274320" indent="-274320" eaLnBrk="1" fontAlgn="auto" hangingPunct="1">
              <a:lnSpc>
                <a:spcPct val="80000"/>
              </a:lnSpc>
              <a:spcAft>
                <a:spcPts val="0"/>
              </a:spcAft>
              <a:buClr>
                <a:schemeClr val="accent3"/>
              </a:buClr>
              <a:buFont typeface="Wingdings 2"/>
              <a:buChar char=""/>
              <a:defRPr/>
            </a:pPr>
            <a:r>
              <a:rPr lang="en-GB" altLang="en-US" dirty="0">
                <a:solidFill>
                  <a:srgbClr val="7030A0"/>
                </a:solidFill>
                <a:latin typeface="Arial" panose="020B0604020202020204" pitchFamily="34" charset="0"/>
                <a:cs typeface="Arial" panose="020B0604020202020204" pitchFamily="34" charset="0"/>
              </a:rPr>
              <a:t>Identify and evaluate the line of reasoning</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Look for:</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Relevant, contributing </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Logical progression</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False ideas</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Flawed reasoning</a:t>
            </a:r>
          </a:p>
          <a:p>
            <a:pPr marL="640080" lvl="1" indent="-246888" eaLnBrk="1" fontAlgn="auto" hangingPunct="1">
              <a:lnSpc>
                <a:spcPct val="80000"/>
              </a:lnSpc>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70C0"/>
                </a:solidFill>
                <a:latin typeface="Arial" panose="020B0604020202020204" pitchFamily="34" charset="0"/>
                <a:cs typeface="Arial" panose="020B0604020202020204" pitchFamily="34" charset="0"/>
              </a:rPr>
              <a:t>Question surface appearances</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B050"/>
                </a:solidFill>
                <a:latin typeface="Arial" panose="020B0604020202020204" pitchFamily="34" charset="0"/>
                <a:cs typeface="Arial" panose="020B0604020202020204" pitchFamily="34" charset="0"/>
              </a:rPr>
              <a:t>Identify evidence in the text </a:t>
            </a:r>
          </a:p>
          <a:p>
            <a:pPr marL="0" indent="0" algn="r" eaLnBrk="1" fontAlgn="auto" hangingPunct="1">
              <a:lnSpc>
                <a:spcPct val="80000"/>
              </a:lnSpc>
              <a:spcAft>
                <a:spcPts val="0"/>
              </a:spcAft>
              <a:buClr>
                <a:schemeClr val="accent3"/>
              </a:buClr>
              <a:buFont typeface="Wingdings 2"/>
              <a:buNone/>
              <a:defRPr/>
            </a:pPr>
            <a:r>
              <a:rPr lang="en-GB" altLang="en-US" sz="2000" i="1" dirty="0">
                <a:latin typeface="Arial" panose="020B0604020202020204" pitchFamily="34" charset="0"/>
                <a:cs typeface="Arial" panose="020B0604020202020204" pitchFamily="34" charset="0"/>
              </a:rPr>
              <a:t>(Cottrell, 2003)</a:t>
            </a:r>
          </a:p>
        </p:txBody>
      </p:sp>
      <p:sp>
        <p:nvSpPr>
          <p:cNvPr id="2" name="Footer Placeholder 1"/>
          <p:cNvSpPr>
            <a:spLocks noGrp="1"/>
          </p:cNvSpPr>
          <p:nvPr>
            <p:ph type="ftr" sz="quarter" idx="11"/>
          </p:nvPr>
        </p:nvSpPr>
        <p:spPr>
          <a:xfrm>
            <a:off x="1774825" y="6477000"/>
            <a:ext cx="7897813" cy="274638"/>
          </a:xfrm>
        </p:spPr>
        <p:txBody>
          <a:bodyPr/>
          <a:lstStyle/>
          <a:p>
            <a:pPr>
              <a:defRPr/>
            </a:pPr>
            <a:r>
              <a:rPr lang="en-GB"/>
              <a:t>                             </a:t>
            </a:r>
            <a:endParaRPr lang="en-GB" dirty="0"/>
          </a:p>
        </p:txBody>
      </p:sp>
      <p:sp>
        <p:nvSpPr>
          <p:cNvPr id="22533"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A32374-25A3-4417-84BD-6594AD6FE47F}" type="slidenum">
              <a:rPr lang="en-GB" altLang="en-US" smtClean="0">
                <a:solidFill>
                  <a:srgbClr val="3F4052"/>
                </a:solidFill>
                <a:latin typeface="Constantia" panose="02030602050306030303" pitchFamily="18" charset="0"/>
              </a:rPr>
              <a:pPr/>
              <a:t>11</a:t>
            </a:fld>
            <a:endParaRPr lang="en-GB" altLang="en-US">
              <a:solidFill>
                <a:srgbClr val="3F4052"/>
              </a:solidFill>
              <a:latin typeface="Constantia" panose="02030602050306030303" pitchFamily="18" charset="0"/>
            </a:endParaRPr>
          </a:p>
        </p:txBody>
      </p:sp>
      <p:pic>
        <p:nvPicPr>
          <p:cNvPr id="225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1550" y="0"/>
            <a:ext cx="941388"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58" name="Picture 2" descr="https://previews.123rf.com/images/masternawa/masternawa1611/masternawa161100035/66250490-vector-cartoon-brain-read-book-can-represent-a-significant-business-developments-such-as-thinking-le.jpg"/>
          <p:cNvPicPr>
            <a:picLocks noChangeAspect="1" noChangeArrowheads="1"/>
          </p:cNvPicPr>
          <p:nvPr/>
        </p:nvPicPr>
        <p:blipFill>
          <a:blip r:embed="rId4">
            <a:lum bright="70000" contrast="-70000"/>
          </a:blip>
          <a:srcRect/>
          <a:stretch>
            <a:fillRect/>
          </a:stretch>
        </p:blipFill>
        <p:spPr bwMode="auto">
          <a:xfrm>
            <a:off x="8460508" y="2175921"/>
            <a:ext cx="3352801" cy="26269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19347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0" end="0"/>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2560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2" end="2"/>
                                            </p:txEl>
                                          </p:spTgt>
                                        </p:tgtEl>
                                        <p:attrNameLst>
                                          <p:attrName>ppt_c</p:attrName>
                                        </p:attrNameLst>
                                      </p:cBhvr>
                                      <p:to>
                                        <a:schemeClr val="accent1"/>
                                      </p:to>
                                    </p:animClr>
                                  </p:subTnLst>
                                </p:cTn>
                              </p:par>
                              <p:par>
                                <p:cTn id="9" presetID="1" presetClass="entr" presetSubtype="0" fill="hold" grpId="0" nodeType="with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3" end="3"/>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2560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4" end="4"/>
                                            </p:txEl>
                                          </p:spTgt>
                                        </p:tgtEl>
                                        <p:attrNameLst>
                                          <p:attrName>ppt_c</p:attrName>
                                        </p:attrNameLst>
                                      </p:cBhvr>
                                      <p:to>
                                        <a:schemeClr val="accent1"/>
                                      </p:to>
                                    </p:animClr>
                                  </p:subTnLst>
                                </p:cTn>
                              </p:par>
                              <p:par>
                                <p:cTn id="13" presetID="1" presetClass="entr" presetSubtype="0" fill="hold" grpId="0" nodeType="with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5" end="5"/>
                                            </p:txEl>
                                          </p:spTgt>
                                        </p:tgtEl>
                                        <p:attrNameLst>
                                          <p:attrName>ppt_c</p:attrName>
                                        </p:attrNameLst>
                                      </p:cBhvr>
                                      <p:to>
                                        <a:schemeClr val="accent1"/>
                                      </p:to>
                                    </p:animClr>
                                  </p:subTnLst>
                                </p:cTn>
                              </p:par>
                              <p:par>
                                <p:cTn id="15" presetID="1" presetClass="entr" presetSubtype="0" fill="hold" grpId="0" nodeType="withEffect">
                                  <p:stCondLst>
                                    <p:cond delay="0"/>
                                  </p:stCondLst>
                                  <p:childTnLst>
                                    <p:set>
                                      <p:cBhvr>
                                        <p:cTn id="16" dur="1" fill="hold">
                                          <p:stCondLst>
                                            <p:cond delay="0"/>
                                          </p:stCondLst>
                                        </p:cTn>
                                        <p:tgtEl>
                                          <p:spTgt spid="2560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6" end="6"/>
                                            </p:txEl>
                                          </p:spTgt>
                                        </p:tgtEl>
                                        <p:attrNameLst>
                                          <p:attrName>ppt_c</p:attrName>
                                        </p:attrNameLst>
                                      </p:cBhvr>
                                      <p:to>
                                        <a:schemeClr val="accent1"/>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60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8" end="8"/>
                                            </p:txEl>
                                          </p:spTgt>
                                        </p:tgtEl>
                                        <p:attrNameLst>
                                          <p:attrName>ppt_c</p:attrName>
                                        </p:attrNameLst>
                                      </p:cBhvr>
                                      <p:to>
                                        <a:schemeClr val="accent1"/>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560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665018" y="919163"/>
          <a:ext cx="10972800" cy="5583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771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463550"/>
            <a:ext cx="10972800" cy="1143000"/>
          </a:xfrm>
        </p:spPr>
        <p:txBody>
          <a:bodyPr/>
          <a:lstStyle/>
          <a:p>
            <a:pPr eaLnBrk="1" hangingPunct="1"/>
            <a:r>
              <a:rPr lang="en-GB" altLang="en-US" sz="3600" b="1">
                <a:latin typeface="Arial" panose="020B0604020202020204" pitchFamily="34" charset="0"/>
                <a:cs typeface="Arial" panose="020B0604020202020204" pitchFamily="34" charset="0"/>
              </a:rPr>
              <a:t>Critical Thinking When Reading</a:t>
            </a:r>
          </a:p>
        </p:txBody>
      </p:sp>
      <p:sp>
        <p:nvSpPr>
          <p:cNvPr id="25603" name="Rectangle 3"/>
          <p:cNvSpPr>
            <a:spLocks noGrp="1" noChangeArrowheads="1"/>
          </p:cNvSpPr>
          <p:nvPr>
            <p:ph idx="1"/>
          </p:nvPr>
        </p:nvSpPr>
        <p:spPr>
          <a:xfrm>
            <a:off x="528638" y="1552575"/>
            <a:ext cx="8135937" cy="5113338"/>
          </a:xfrm>
        </p:spPr>
        <p:txBody>
          <a:bodyPr>
            <a:noAutofit/>
          </a:bodyPr>
          <a:lstStyle/>
          <a:p>
            <a:pPr marL="274320" indent="-274320" eaLnBrk="1" fontAlgn="auto" hangingPunct="1">
              <a:lnSpc>
                <a:spcPct val="80000"/>
              </a:lnSpc>
              <a:spcAft>
                <a:spcPts val="0"/>
              </a:spcAft>
              <a:buClr>
                <a:schemeClr val="accent3"/>
              </a:buClr>
              <a:buFont typeface="Wingdings 2"/>
              <a:buChar char=""/>
              <a:defRPr/>
            </a:pPr>
            <a:endParaRPr lang="en-GB" altLang="en-US" sz="8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7030A0"/>
                </a:solidFill>
                <a:latin typeface="Arial" panose="020B0604020202020204" pitchFamily="34" charset="0"/>
                <a:cs typeface="Arial" panose="020B0604020202020204" pitchFamily="34" charset="0"/>
              </a:rPr>
              <a:t>Evaluate the evidence</a:t>
            </a:r>
          </a:p>
          <a:p>
            <a:pPr marL="640080" lvl="1" indent="-246888" eaLnBrk="1" fontAlgn="auto" hangingPunct="1">
              <a:lnSpc>
                <a:spcPct val="80000"/>
              </a:lnSpc>
              <a:spcAft>
                <a:spcPts val="0"/>
              </a:spcAft>
              <a:buFont typeface="Wingdings 2"/>
              <a:buNone/>
              <a:defRPr/>
            </a:pPr>
            <a:r>
              <a:rPr lang="en-GB" altLang="en-US" dirty="0">
                <a:solidFill>
                  <a:srgbClr val="7030A0"/>
                </a:solidFill>
                <a:latin typeface="Arial" panose="020B0604020202020204" pitchFamily="34" charset="0"/>
                <a:cs typeface="Arial" panose="020B0604020202020204" pitchFamily="34" charset="0"/>
              </a:rPr>
              <a:t>Use valid criteria to evaluate evidence</a:t>
            </a:r>
          </a:p>
          <a:p>
            <a:pPr marL="640080" lvl="1" indent="-246888" eaLnBrk="1" fontAlgn="auto" hangingPunct="1">
              <a:lnSpc>
                <a:spcPct val="80000"/>
              </a:lnSpc>
              <a:spcAft>
                <a:spcPts val="0"/>
              </a:spcAft>
              <a:buFont typeface="Wingdings 2"/>
              <a:buNone/>
              <a:defRPr/>
            </a:pPr>
            <a:r>
              <a:rPr lang="en-GB" altLang="en-US" dirty="0">
                <a:solidFill>
                  <a:srgbClr val="7030A0"/>
                </a:solidFill>
                <a:latin typeface="Arial" panose="020B0604020202020204" pitchFamily="34" charset="0"/>
                <a:cs typeface="Arial" panose="020B0604020202020204" pitchFamily="34" charset="0"/>
              </a:rPr>
              <a:t>(dates of research, sources of information, bias, statistics, conditions of data collection, emotive language etc.)</a:t>
            </a:r>
          </a:p>
          <a:p>
            <a:pPr marL="640080" lvl="1" indent="-246888" eaLnBrk="1" fontAlgn="auto" hangingPunct="1">
              <a:lnSpc>
                <a:spcPct val="80000"/>
              </a:lnSpc>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70C0"/>
                </a:solidFill>
                <a:latin typeface="Arial" panose="020B0604020202020204" pitchFamily="34" charset="0"/>
                <a:cs typeface="Arial" panose="020B0604020202020204" pitchFamily="34" charset="0"/>
              </a:rPr>
              <a:t>Identify the writer’s conclusions</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B050"/>
                </a:solidFill>
                <a:latin typeface="Arial" panose="020B0604020202020204" pitchFamily="34" charset="0"/>
                <a:cs typeface="Arial" panose="020B0604020202020204" pitchFamily="34" charset="0"/>
              </a:rPr>
              <a:t>Evaluating whether the evidence supports the conclusions</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2060"/>
                </a:solidFill>
                <a:latin typeface="Arial" panose="020B0604020202020204" pitchFamily="34" charset="0"/>
                <a:cs typeface="Arial" panose="020B0604020202020204" pitchFamily="34" charset="0"/>
              </a:rPr>
              <a:t>Check for hidden false assumptions</a:t>
            </a:r>
          </a:p>
          <a:p>
            <a:pPr marL="640080" lvl="1" indent="-246888" eaLnBrk="1" fontAlgn="auto" hangingPunct="1">
              <a:lnSpc>
                <a:spcPct val="80000"/>
              </a:lnSpc>
              <a:spcAft>
                <a:spcPts val="0"/>
              </a:spcAft>
              <a:buFont typeface="Wingdings 2"/>
              <a:buChar char=""/>
              <a:defRPr/>
            </a:pPr>
            <a:endParaRPr lang="en-GB" altLang="en-US" dirty="0">
              <a:latin typeface="Arial" panose="020B0604020202020204" pitchFamily="34" charset="0"/>
              <a:cs typeface="Arial" panose="020B0604020202020204" pitchFamily="34" charset="0"/>
            </a:endParaRPr>
          </a:p>
          <a:p>
            <a:pPr marL="457200" lvl="1" indent="0" algn="r" eaLnBrk="1" fontAlgn="auto" hangingPunct="1">
              <a:lnSpc>
                <a:spcPct val="80000"/>
              </a:lnSpc>
              <a:spcAft>
                <a:spcPts val="0"/>
              </a:spcAft>
              <a:buFont typeface="Wingdings 2"/>
              <a:buNone/>
              <a:defRPr/>
            </a:pPr>
            <a:r>
              <a:rPr lang="en-GB" altLang="en-US" sz="2000" i="1" dirty="0">
                <a:latin typeface="Arial" panose="020B0604020202020204" pitchFamily="34" charset="0"/>
                <a:cs typeface="Arial" panose="020B0604020202020204" pitchFamily="34" charset="0"/>
              </a:rPr>
              <a:t>(Cottrell, 2003)</a:t>
            </a:r>
          </a:p>
        </p:txBody>
      </p:sp>
      <p:sp>
        <p:nvSpPr>
          <p:cNvPr id="2" name="Footer Placeholder 1"/>
          <p:cNvSpPr>
            <a:spLocks noGrp="1"/>
          </p:cNvSpPr>
          <p:nvPr>
            <p:ph type="ftr" sz="quarter" idx="11"/>
          </p:nvPr>
        </p:nvSpPr>
        <p:spPr>
          <a:xfrm>
            <a:off x="1774825" y="6477000"/>
            <a:ext cx="7897813" cy="274638"/>
          </a:xfrm>
        </p:spPr>
        <p:txBody>
          <a:bodyPr/>
          <a:lstStyle/>
          <a:p>
            <a:pPr>
              <a:defRPr/>
            </a:pPr>
            <a:r>
              <a:rPr lang="en-GB"/>
              <a:t>                             </a:t>
            </a:r>
            <a:endParaRPr lang="en-GB" dirty="0"/>
          </a:p>
        </p:txBody>
      </p:sp>
      <p:sp>
        <p:nvSpPr>
          <p:cNvPr id="2355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4845A1F-2FCE-4A0D-9D16-2642E8F13E18}" type="slidenum">
              <a:rPr lang="en-GB" altLang="en-US" smtClean="0">
                <a:solidFill>
                  <a:srgbClr val="3F4052"/>
                </a:solidFill>
                <a:latin typeface="Constantia" panose="02030602050306030303" pitchFamily="18" charset="0"/>
              </a:rPr>
              <a:pPr/>
              <a:t>13</a:t>
            </a:fld>
            <a:endParaRPr lang="en-GB" altLang="en-US">
              <a:solidFill>
                <a:srgbClr val="3F4052"/>
              </a:solidFill>
              <a:latin typeface="Constantia" panose="02030602050306030303" pitchFamily="18" charset="0"/>
            </a:endParaRPr>
          </a:p>
        </p:txBody>
      </p:sp>
      <p:pic>
        <p:nvPicPr>
          <p:cNvPr id="235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Picture 2" descr="Miniature figures businessman : meeting on critical letters by wooden block word on white paper background, in concept of business and corporation Stock Photo - 947546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8475" y="2052638"/>
            <a:ext cx="387032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45410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1" end="1"/>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2560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2" end="2"/>
                                            </p:txEl>
                                          </p:spTgt>
                                        </p:tgtEl>
                                        <p:attrNameLst>
                                          <p:attrName>ppt_c</p:attrName>
                                        </p:attrNameLst>
                                      </p:cBhvr>
                                      <p:to>
                                        <a:schemeClr val="accent1"/>
                                      </p:to>
                                    </p:animClr>
                                  </p:subTnLst>
                                </p:cTn>
                              </p:par>
                              <p:par>
                                <p:cTn id="9" presetID="1" presetClass="entr" presetSubtype="0" fill="hold" grpId="0" nodeType="with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5" end="5"/>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7" end="7"/>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9" end="9"/>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b="1" dirty="0">
                <a:solidFill>
                  <a:schemeClr val="accent1">
                    <a:lumMod val="50000"/>
                  </a:schemeClr>
                </a:solidFill>
              </a:rPr>
              <a:t>Quality evidence:</a:t>
            </a:r>
          </a:p>
        </p:txBody>
      </p:sp>
      <p:sp>
        <p:nvSpPr>
          <p:cNvPr id="3" name="Content Placeholder 2"/>
          <p:cNvSpPr>
            <a:spLocks noGrp="1"/>
          </p:cNvSpPr>
          <p:nvPr>
            <p:ph idx="1"/>
          </p:nvPr>
        </p:nvSpPr>
        <p:spPr>
          <a:xfrm>
            <a:off x="609600" y="2805029"/>
            <a:ext cx="10131425" cy="3649662"/>
          </a:xfrm>
        </p:spPr>
        <p:txBody>
          <a:bodyPr rtlCol="0">
            <a:normAutofit/>
          </a:bodyPr>
          <a:lstStyle/>
          <a:p>
            <a:pPr eaLnBrk="1" fontAlgn="auto" hangingPunct="1">
              <a:spcBef>
                <a:spcPts val="1350"/>
              </a:spcBef>
              <a:buFont typeface="Arial"/>
              <a:buChar char="•"/>
              <a:defRPr/>
            </a:pPr>
            <a:r>
              <a:rPr lang="en-US" sz="2400" dirty="0"/>
              <a:t>… </a:t>
            </a:r>
            <a:r>
              <a:rPr lang="en-US" sz="2400" dirty="0">
                <a:solidFill>
                  <a:srgbClr val="002060"/>
                </a:solidFill>
              </a:rPr>
              <a:t>does not </a:t>
            </a:r>
            <a:r>
              <a:rPr lang="en-US" sz="2400" b="1" dirty="0">
                <a:solidFill>
                  <a:schemeClr val="accent4">
                    <a:lumMod val="50000"/>
                  </a:schemeClr>
                </a:solidFill>
              </a:rPr>
              <a:t>omit relevant </a:t>
            </a:r>
            <a:r>
              <a:rPr lang="en-US" sz="2400" dirty="0">
                <a:solidFill>
                  <a:srgbClr val="002060"/>
                </a:solidFill>
              </a:rPr>
              <a:t>information</a:t>
            </a:r>
          </a:p>
          <a:p>
            <a:pPr eaLnBrk="1" fontAlgn="auto" hangingPunct="1">
              <a:spcBef>
                <a:spcPts val="1350"/>
              </a:spcBef>
              <a:buFont typeface="Arial"/>
              <a:buChar char="•"/>
              <a:defRPr/>
            </a:pPr>
            <a:r>
              <a:rPr lang="en-US" sz="2400" dirty="0">
                <a:solidFill>
                  <a:srgbClr val="7030A0"/>
                </a:solidFill>
              </a:rPr>
              <a:t>… </a:t>
            </a:r>
            <a:r>
              <a:rPr lang="en-US" sz="2400" b="1" dirty="0" err="1">
                <a:solidFill>
                  <a:schemeClr val="accent4">
                    <a:lumMod val="50000"/>
                  </a:schemeClr>
                </a:solidFill>
              </a:rPr>
              <a:t>recognises</a:t>
            </a:r>
            <a:r>
              <a:rPr lang="en-US" sz="2400" dirty="0">
                <a:solidFill>
                  <a:srgbClr val="7030A0"/>
                </a:solidFill>
              </a:rPr>
              <a:t> the </a:t>
            </a:r>
            <a:r>
              <a:rPr lang="en-US" sz="2400" b="1" dirty="0">
                <a:solidFill>
                  <a:schemeClr val="accent4">
                    <a:lumMod val="50000"/>
                  </a:schemeClr>
                </a:solidFill>
              </a:rPr>
              <a:t>assumptions</a:t>
            </a:r>
            <a:r>
              <a:rPr lang="en-US" sz="2400" dirty="0">
                <a:solidFill>
                  <a:srgbClr val="7030A0"/>
                </a:solidFill>
              </a:rPr>
              <a:t> built into statements that others make</a:t>
            </a:r>
          </a:p>
          <a:p>
            <a:pPr eaLnBrk="1" fontAlgn="auto" hangingPunct="1">
              <a:spcBef>
                <a:spcPts val="1350"/>
              </a:spcBef>
              <a:buFont typeface="Arial"/>
              <a:buChar char="•"/>
              <a:defRPr/>
            </a:pPr>
            <a:r>
              <a:rPr lang="en-US" sz="2400" dirty="0">
                <a:solidFill>
                  <a:srgbClr val="0070C0"/>
                </a:solidFill>
              </a:rPr>
              <a:t>… understands that a </a:t>
            </a:r>
            <a:r>
              <a:rPr lang="en-US" sz="2400" b="1" dirty="0">
                <a:solidFill>
                  <a:schemeClr val="accent4">
                    <a:lumMod val="50000"/>
                  </a:schemeClr>
                </a:solidFill>
              </a:rPr>
              <a:t>relationship</a:t>
            </a:r>
            <a:r>
              <a:rPr lang="en-US" sz="2400" dirty="0">
                <a:solidFill>
                  <a:srgbClr val="0070C0"/>
                </a:solidFill>
              </a:rPr>
              <a:t> between two items does not necessarily mean that one item causes the other</a:t>
            </a:r>
          </a:p>
        </p:txBody>
      </p:sp>
      <p:pic>
        <p:nvPicPr>
          <p:cNvPr id="33796" name="Picture 2" descr="Image result for evidenc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7713" y="731838"/>
            <a:ext cx="1990725" cy="229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47527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3200" dirty="0">
                <a:solidFill>
                  <a:schemeClr val="bg2">
                    <a:lumMod val="60000"/>
                    <a:lumOff val="40000"/>
                  </a:schemeClr>
                </a:solidFill>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p:cNvSpPr>
            <a:spLocks noGrp="1"/>
          </p:cNvSpPr>
          <p:nvPr>
            <p:ph sz="half" idx="1"/>
          </p:nvPr>
        </p:nvSpPr>
        <p:spPr>
          <a:xfrm>
            <a:off x="545990" y="1972586"/>
            <a:ext cx="6807200" cy="4525963"/>
          </a:xfrm>
        </p:spPr>
        <p:txBody>
          <a:bodyPr rtlCol="0">
            <a:noAutofit/>
          </a:bodyPr>
          <a:lstStyle/>
          <a:p>
            <a:pPr marL="514350" indent="-514350" eaLnBrk="1" fontAlgn="auto" hangingPunct="1">
              <a:spcBef>
                <a:spcPts val="0"/>
              </a:spcBef>
              <a:buFont typeface="+mj-lt"/>
              <a:buAutoNum type="arabicPeriod"/>
              <a:defRPr/>
            </a:pPr>
            <a:endParaRPr lang="en-GB" sz="1400" dirty="0">
              <a:latin typeface="Tahoma" panose="020B0604030504040204" pitchFamily="34" charset="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B050"/>
                </a:solidFill>
                <a:ea typeface="Tahoma" panose="020B0604030504040204" pitchFamily="34" charset="0"/>
                <a:cs typeface="Tahoma" panose="020B0604030504040204" pitchFamily="34" charset="0"/>
              </a:rPr>
              <a:t>Are the main points </a:t>
            </a:r>
            <a:r>
              <a:rPr lang="en-GB" sz="1600" dirty="0">
                <a:solidFill>
                  <a:srgbClr val="FF0000"/>
                </a:solidFill>
                <a:ea typeface="Tahoma" panose="020B0604030504040204" pitchFamily="34" charset="0"/>
                <a:cs typeface="Tahoma" panose="020B0604030504040204" pitchFamily="34" charset="0"/>
              </a:rPr>
              <a:t>directly and logically linked to the argument </a:t>
            </a:r>
            <a:r>
              <a:rPr lang="en-GB" sz="1600" dirty="0">
                <a:solidFill>
                  <a:srgbClr val="00B050"/>
                </a:solidFill>
                <a:ea typeface="Tahoma" panose="020B0604030504040204" pitchFamily="34" charset="0"/>
                <a:cs typeface="Tahoma" panose="020B0604030504040204" pitchFamily="34" charset="0"/>
              </a:rPr>
              <a:t>and therefore, the question? If so, give examples and explain how they are linked. If not, give examples and explain why they are not linked.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7030A0"/>
                </a:solidFill>
                <a:ea typeface="Tahoma" panose="020B0604030504040204" pitchFamily="34" charset="0"/>
                <a:cs typeface="Tahoma" panose="020B0604030504040204" pitchFamily="34" charset="0"/>
              </a:rPr>
              <a:t>What kinds of </a:t>
            </a:r>
            <a:r>
              <a:rPr lang="en-GB" sz="1600" dirty="0">
                <a:solidFill>
                  <a:srgbClr val="FF0000"/>
                </a:solidFill>
                <a:ea typeface="Tahoma" panose="020B0604030504040204" pitchFamily="34" charset="0"/>
                <a:cs typeface="Tahoma" panose="020B0604030504040204" pitchFamily="34" charset="0"/>
              </a:rPr>
              <a:t>evidence</a:t>
            </a:r>
            <a:r>
              <a:rPr lang="en-GB" sz="1600" dirty="0">
                <a:solidFill>
                  <a:srgbClr val="7030A0"/>
                </a:solidFill>
                <a:ea typeface="Tahoma" panose="020B0604030504040204" pitchFamily="34" charset="0"/>
                <a:cs typeface="Tahoma" panose="020B0604030504040204" pitchFamily="34" charset="0"/>
              </a:rPr>
              <a:t> does the author present to support these points? (Quality and quantity) Consider—is the evidence provided relevant, reliable and believable? Where does it come from?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70C0"/>
                </a:solidFill>
                <a:ea typeface="Tahoma" panose="020B0604030504040204" pitchFamily="34" charset="0"/>
                <a:cs typeface="Tahoma" panose="020B0604030504040204" pitchFamily="34" charset="0"/>
              </a:rPr>
              <a:t>Are there </a:t>
            </a:r>
            <a:r>
              <a:rPr lang="en-GB" sz="1600" dirty="0">
                <a:solidFill>
                  <a:srgbClr val="FF0000"/>
                </a:solidFill>
                <a:ea typeface="Tahoma" panose="020B0604030504040204" pitchFamily="34" charset="0"/>
                <a:cs typeface="Tahoma" panose="020B0604030504040204" pitchFamily="34" charset="0"/>
              </a:rPr>
              <a:t>hidden assumptions </a:t>
            </a:r>
            <a:r>
              <a:rPr lang="en-GB" sz="1600" dirty="0">
                <a:solidFill>
                  <a:srgbClr val="0070C0"/>
                </a:solidFill>
                <a:ea typeface="Tahoma" panose="020B0604030504040204" pitchFamily="34" charset="0"/>
                <a:cs typeface="Tahoma" panose="020B0604030504040204" pitchFamily="34" charset="0"/>
              </a:rPr>
              <a:t>that lie behind the evidence presented? What are they? Are the assumptions believable? Explain why/why not. </a:t>
            </a:r>
          </a:p>
        </p:txBody>
      </p:sp>
      <p:sp>
        <p:nvSpPr>
          <p:cNvPr id="4" name="Content Placeholder 3"/>
          <p:cNvSpPr>
            <a:spLocks noGrp="1"/>
          </p:cNvSpPr>
          <p:nvPr>
            <p:ph sz="half" idx="2"/>
          </p:nvPr>
        </p:nvSpPr>
        <p:spPr>
          <a:xfrm>
            <a:off x="8296744" y="1972586"/>
            <a:ext cx="3556000" cy="3962400"/>
          </a:xfrm>
        </p:spPr>
        <p:txBody>
          <a:bodyPr rtlCol="0">
            <a:normAutofit/>
          </a:bodyPr>
          <a:lstStyle/>
          <a:p>
            <a:pPr eaLnBrk="1" fontAlgn="auto" hangingPunct="1">
              <a:spcBef>
                <a:spcPts val="0"/>
              </a:spcBef>
              <a:buFont typeface="Arial"/>
              <a:buChar char="•"/>
              <a:defRPr/>
            </a:pPr>
            <a:r>
              <a:rPr lang="en-GB" sz="2000" dirty="0">
                <a:solidFill>
                  <a:srgbClr val="7030A0"/>
                </a:solidFill>
              </a:rPr>
              <a:t>Argument</a:t>
            </a:r>
            <a:br>
              <a:rPr lang="en-GB" sz="2000" dirty="0"/>
            </a:br>
            <a:endParaRPr lang="en-GB" sz="2000" dirty="0"/>
          </a:p>
          <a:p>
            <a:pPr eaLnBrk="1" fontAlgn="auto" hangingPunct="1">
              <a:spcBef>
                <a:spcPts val="0"/>
              </a:spcBef>
              <a:buFont typeface="Arial"/>
              <a:buChar char="•"/>
              <a:defRPr/>
            </a:pPr>
            <a:r>
              <a:rPr lang="en-GB" sz="2000" dirty="0">
                <a:solidFill>
                  <a:srgbClr val="002060"/>
                </a:solidFill>
              </a:rPr>
              <a:t>Support</a:t>
            </a:r>
          </a:p>
          <a:p>
            <a:pPr marL="0" indent="0" eaLnBrk="1" fontAlgn="auto" hangingPunct="1">
              <a:spcBef>
                <a:spcPts val="0"/>
              </a:spcBef>
              <a:buFont typeface="Arial"/>
              <a:buNone/>
              <a:defRPr/>
            </a:pPr>
            <a:endParaRPr lang="en-GB" sz="2000" dirty="0"/>
          </a:p>
          <a:p>
            <a:pPr eaLnBrk="1" fontAlgn="auto" hangingPunct="1">
              <a:spcBef>
                <a:spcPts val="0"/>
              </a:spcBef>
              <a:buFont typeface="Arial"/>
              <a:buChar char="•"/>
              <a:defRPr/>
            </a:pPr>
            <a:r>
              <a:rPr lang="en-GB" sz="2000" dirty="0">
                <a:solidFill>
                  <a:srgbClr val="0070C0"/>
                </a:solidFill>
              </a:rPr>
              <a:t>Question?</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7030A0"/>
                </a:solidFill>
              </a:rPr>
              <a:t>Logical</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t>Evidence</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70C0"/>
                </a:solidFill>
              </a:rPr>
              <a:t>Assumptions</a:t>
            </a:r>
          </a:p>
        </p:txBody>
      </p:sp>
    </p:spTree>
    <p:extLst>
      <p:ext uri="{BB962C8B-B14F-4D97-AF65-F5344CB8AC3E}">
        <p14:creationId xmlns:p14="http://schemas.microsoft.com/office/powerpoint/2010/main" val="3158306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D6808-04C8-41BB-B991-4B42EB65D5DB}"/>
              </a:ext>
            </a:extLst>
          </p:cNvPr>
          <p:cNvSpPr>
            <a:spLocks noGrp="1"/>
          </p:cNvSpPr>
          <p:nvPr>
            <p:ph type="title"/>
          </p:nvPr>
        </p:nvSpPr>
        <p:spPr/>
        <p:txBody>
          <a:bodyPr/>
          <a:lstStyle/>
          <a:p>
            <a:r>
              <a:rPr lang="en-GB" dirty="0"/>
              <a:t>Eco Tourism</a:t>
            </a:r>
          </a:p>
        </p:txBody>
      </p:sp>
      <p:sp>
        <p:nvSpPr>
          <p:cNvPr id="3" name="Content Placeholder 2">
            <a:extLst>
              <a:ext uri="{FF2B5EF4-FFF2-40B4-BE49-F238E27FC236}">
                <a16:creationId xmlns:a16="http://schemas.microsoft.com/office/drawing/2014/main" id="{83C4B5F2-1B50-45F9-A236-50262E6D6A82}"/>
              </a:ext>
            </a:extLst>
          </p:cNvPr>
          <p:cNvSpPr>
            <a:spLocks noGrp="1"/>
          </p:cNvSpPr>
          <p:nvPr>
            <p:ph sz="half" idx="1"/>
          </p:nvPr>
        </p:nvSpPr>
        <p:spPr/>
        <p:txBody>
          <a:bodyPr/>
          <a:lstStyle/>
          <a:p>
            <a:r>
              <a:rPr lang="en-GB" dirty="0"/>
              <a:t>Describing article</a:t>
            </a:r>
          </a:p>
          <a:p>
            <a:r>
              <a:rPr lang="en-GB" dirty="0"/>
              <a:t>Awareness raising and highlight difference between eco and traditional</a:t>
            </a:r>
          </a:p>
          <a:p>
            <a:r>
              <a:rPr lang="en-GB" dirty="0"/>
              <a:t>Highlighting the benefits of eco tourism</a:t>
            </a:r>
          </a:p>
          <a:p>
            <a:endParaRPr lang="en-GB" dirty="0"/>
          </a:p>
        </p:txBody>
      </p:sp>
      <p:sp>
        <p:nvSpPr>
          <p:cNvPr id="4" name="Content Placeholder 3">
            <a:extLst>
              <a:ext uri="{FF2B5EF4-FFF2-40B4-BE49-F238E27FC236}">
                <a16:creationId xmlns:a16="http://schemas.microsoft.com/office/drawing/2014/main" id="{0370404C-8FDE-4F3B-8C07-04ACE35D92A4}"/>
              </a:ext>
            </a:extLst>
          </p:cNvPr>
          <p:cNvSpPr>
            <a:spLocks noGrp="1"/>
          </p:cNvSpPr>
          <p:nvPr>
            <p:ph sz="half" idx="2"/>
          </p:nvPr>
        </p:nvSpPr>
        <p:spPr>
          <a:xfrm>
            <a:off x="5894773" y="1018024"/>
            <a:ext cx="5794159" cy="5508750"/>
          </a:xfrm>
        </p:spPr>
        <p:txBody>
          <a:bodyPr/>
          <a:lstStyle/>
          <a:p>
            <a:r>
              <a:rPr lang="en-GB" sz="1800" dirty="0"/>
              <a:t>Evidence good </a:t>
            </a:r>
          </a:p>
          <a:p>
            <a:r>
              <a:rPr lang="en-GB" sz="1800" dirty="0"/>
              <a:t>Weakness – Not enough</a:t>
            </a:r>
          </a:p>
          <a:p>
            <a:r>
              <a:rPr lang="en-GB" sz="1800" dirty="0"/>
              <a:t>Weaknesses – local people don’t benefit/ the pollution is still there</a:t>
            </a:r>
          </a:p>
          <a:p>
            <a:r>
              <a:rPr lang="en-GB" sz="1800" dirty="0"/>
              <a:t>Needed more data – only one example given</a:t>
            </a:r>
          </a:p>
          <a:p>
            <a:r>
              <a:rPr lang="en-GB" sz="1800" dirty="0"/>
              <a:t>No proper evidence stated that its more profitable</a:t>
            </a:r>
          </a:p>
          <a:p>
            <a:r>
              <a:rPr lang="en-GB" sz="1800" dirty="0"/>
              <a:t>So it making claims but no evidence to back up</a:t>
            </a:r>
          </a:p>
          <a:p>
            <a:r>
              <a:rPr lang="en-GB" sz="1800" dirty="0"/>
              <a:t>Lack of stats</a:t>
            </a:r>
          </a:p>
          <a:p>
            <a:r>
              <a:rPr lang="en-GB" sz="1800" dirty="0"/>
              <a:t>Dated (1980’s) not enough/ not referenced</a:t>
            </a:r>
          </a:p>
          <a:p>
            <a:r>
              <a:rPr lang="en-GB" sz="1800" dirty="0"/>
              <a:t>Some up to date information (map but not enough</a:t>
            </a:r>
          </a:p>
          <a:p>
            <a:r>
              <a:rPr lang="en-GB" sz="1800" dirty="0"/>
              <a:t>No specific author.. </a:t>
            </a:r>
            <a:r>
              <a:rPr lang="en-GB" sz="1800" dirty="0" err="1"/>
              <a:t>Pr</a:t>
            </a:r>
            <a:r>
              <a:rPr lang="en-GB" sz="1800" dirty="0"/>
              <a:t> Kirby ? Credible missing information such as where </a:t>
            </a:r>
          </a:p>
          <a:p>
            <a:endParaRPr lang="en-GB" dirty="0"/>
          </a:p>
        </p:txBody>
      </p:sp>
    </p:spTree>
    <p:extLst>
      <p:ext uri="{BB962C8B-B14F-4D97-AF65-F5344CB8AC3E}">
        <p14:creationId xmlns:p14="http://schemas.microsoft.com/office/powerpoint/2010/main" val="2007295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altLang="en-US"/>
              <a:t>When reading an article</a:t>
            </a:r>
            <a:endParaRPr lang="en-US" altLang="en-US"/>
          </a:p>
        </p:txBody>
      </p:sp>
      <p:sp>
        <p:nvSpPr>
          <p:cNvPr id="25603" name="Content Placeholder 2"/>
          <p:cNvSpPr>
            <a:spLocks noGrp="1"/>
          </p:cNvSpPr>
          <p:nvPr>
            <p:ph idx="1"/>
          </p:nvPr>
        </p:nvSpPr>
        <p:spPr/>
        <p:txBody>
          <a:bodyPr/>
          <a:lstStyle/>
          <a:p>
            <a:pPr eaLnBrk="1" hangingPunct="1"/>
            <a:r>
              <a:rPr lang="en-GB" altLang="en-US"/>
              <a:t>Browse the relevant abstract</a:t>
            </a:r>
          </a:p>
          <a:p>
            <a:pPr eaLnBrk="1" hangingPunct="1"/>
            <a:r>
              <a:rPr lang="en-GB" altLang="en-US"/>
              <a:t>Read it slowly to identify main argument</a:t>
            </a:r>
          </a:p>
          <a:p>
            <a:pPr eaLnBrk="1" hangingPunct="1"/>
            <a:r>
              <a:rPr lang="en-GB" altLang="en-US"/>
              <a:t>Use the abstract to locate most relevant information ; decide whether you need to read more  </a:t>
            </a:r>
            <a:endParaRPr lang="en-US" altLang="en-US"/>
          </a:p>
        </p:txBody>
      </p:sp>
      <p:pic>
        <p:nvPicPr>
          <p:cNvPr id="25604" name="Picture 2" descr="Flat style design of character brain for knowledge, education theme. Vector illustration of pink color happy brain with glasses reading a book on white background with pile of books. Enjoyable education brain cartoon concept Stock Vector - 900113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3313" y="3502025"/>
            <a:ext cx="42862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8049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a:t>Reading style and accuracy</a:t>
            </a:r>
            <a:endParaRPr lang="en-US" altLang="en-US"/>
          </a:p>
        </p:txBody>
      </p:sp>
      <p:sp>
        <p:nvSpPr>
          <p:cNvPr id="26627" name="Content Placeholder 2"/>
          <p:cNvSpPr>
            <a:spLocks noGrp="1"/>
          </p:cNvSpPr>
          <p:nvPr>
            <p:ph idx="1"/>
          </p:nvPr>
        </p:nvSpPr>
        <p:spPr/>
        <p:txBody>
          <a:bodyPr/>
          <a:lstStyle/>
          <a:p>
            <a:pPr eaLnBrk="1" hangingPunct="1">
              <a:buFont typeface="Wingdings 2" panose="05020102010507070707" pitchFamily="18" charset="2"/>
              <a:buNone/>
            </a:pPr>
            <a:r>
              <a:rPr lang="en-GB" altLang="en-US" dirty="0"/>
              <a:t>Accurate interpretation is important to critical thinking</a:t>
            </a:r>
          </a:p>
          <a:p>
            <a:pPr eaLnBrk="1" hangingPunct="1"/>
            <a:r>
              <a:rPr lang="en-GB" altLang="en-US" b="1" dirty="0"/>
              <a:t>Over focused </a:t>
            </a:r>
            <a:r>
              <a:rPr lang="en-GB" altLang="en-US" dirty="0"/>
              <a:t>– too slow focussing excessively on individual words and not sections; although important to closely read for critical thinking also important to look at the wider context</a:t>
            </a:r>
          </a:p>
          <a:p>
            <a:pPr eaLnBrk="1" hangingPunct="1"/>
            <a:r>
              <a:rPr lang="en-GB" altLang="en-US" b="1" dirty="0"/>
              <a:t>Insufficient focus </a:t>
            </a:r>
            <a:r>
              <a:rPr lang="en-GB" altLang="en-US" dirty="0"/>
              <a:t>– reading too superficially; lack of sense of how arguments are supported by evidence</a:t>
            </a:r>
          </a:p>
          <a:p>
            <a:pPr eaLnBrk="1" hangingPunct="1"/>
            <a:r>
              <a:rPr lang="en-GB" altLang="en-US" b="1" dirty="0"/>
              <a:t>Insufficient attention </a:t>
            </a:r>
            <a:r>
              <a:rPr lang="en-GB" altLang="en-US" dirty="0"/>
              <a:t>to exact words – missing out essential words not allowing to follow the sequence</a:t>
            </a:r>
          </a:p>
          <a:p>
            <a:pPr eaLnBrk="1" hangingPunct="1"/>
            <a:r>
              <a:rPr lang="en-GB" altLang="en-US" dirty="0"/>
              <a:t>Failing to </a:t>
            </a:r>
            <a:r>
              <a:rPr lang="en-GB" altLang="en-US" b="1" dirty="0"/>
              <a:t>draw out </a:t>
            </a:r>
            <a:r>
              <a:rPr lang="en-GB" altLang="en-US" dirty="0"/>
              <a:t>correctly </a:t>
            </a:r>
            <a:r>
              <a:rPr lang="en-GB" altLang="en-US"/>
              <a:t>the implications</a:t>
            </a:r>
            <a:endParaRPr lang="en-US" altLang="en-US"/>
          </a:p>
        </p:txBody>
      </p:sp>
      <p:pic>
        <p:nvPicPr>
          <p:cNvPr id="26628" name="Picture 2" descr="Outlined Smiling Brain Cartoon Character Reading A Book Under Light Bulb Stock Vector - 2122066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58475" y="619125"/>
            <a:ext cx="1136650"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1761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GB" altLang="en-US"/>
              <a:t>Implicit or explicit intention to persuade</a:t>
            </a:r>
            <a:endParaRPr lang="en-US" altLang="en-US"/>
          </a:p>
        </p:txBody>
      </p:sp>
      <p:sp>
        <p:nvSpPr>
          <p:cNvPr id="27651" name="Content Placeholder 2"/>
          <p:cNvSpPr>
            <a:spLocks noGrp="1"/>
          </p:cNvSpPr>
          <p:nvPr>
            <p:ph idx="1"/>
          </p:nvPr>
        </p:nvSpPr>
        <p:spPr/>
        <p:txBody>
          <a:bodyPr/>
          <a:lstStyle/>
          <a:p>
            <a:pPr eaLnBrk="1" hangingPunct="1"/>
            <a:r>
              <a:rPr lang="en-GB" altLang="en-US" b="1">
                <a:solidFill>
                  <a:srgbClr val="C00000"/>
                </a:solidFill>
              </a:rPr>
              <a:t>Explicit</a:t>
            </a:r>
            <a:r>
              <a:rPr lang="en-GB" altLang="en-US"/>
              <a:t> : follows a recognisable structure</a:t>
            </a:r>
          </a:p>
          <a:p>
            <a:pPr eaLnBrk="1" hangingPunct="1"/>
            <a:r>
              <a:rPr lang="en-GB" altLang="en-US" b="1">
                <a:solidFill>
                  <a:srgbClr val="00B050"/>
                </a:solidFill>
              </a:rPr>
              <a:t>Implicit</a:t>
            </a:r>
            <a:r>
              <a:rPr lang="en-GB" altLang="en-US"/>
              <a:t>: not obvious but more powerful</a:t>
            </a:r>
          </a:p>
          <a:p>
            <a:pPr eaLnBrk="1" hangingPunct="1">
              <a:buFont typeface="Wingdings 2" panose="05020102010507070707" pitchFamily="18" charset="2"/>
              <a:buNone/>
            </a:pPr>
            <a:r>
              <a:rPr lang="en-GB" altLang="en-US"/>
              <a:t>Doesn’t appear to be an argument but attempts</a:t>
            </a:r>
          </a:p>
          <a:p>
            <a:pPr eaLnBrk="1" hangingPunct="1">
              <a:buFont typeface="Wingdings 2" panose="05020102010507070707" pitchFamily="18" charset="2"/>
              <a:buNone/>
            </a:pPr>
            <a:r>
              <a:rPr lang="en-GB" altLang="en-US"/>
              <a:t>to persuade the audience.</a:t>
            </a:r>
          </a:p>
          <a:p>
            <a:pPr eaLnBrk="1" hangingPunct="1">
              <a:buFont typeface="Wingdings 2" panose="05020102010507070707" pitchFamily="18" charset="2"/>
              <a:buNone/>
            </a:pPr>
            <a:r>
              <a:rPr lang="en-GB" altLang="en-US"/>
              <a:t>An argument more convincing if audience thinks</a:t>
            </a:r>
          </a:p>
          <a:p>
            <a:pPr eaLnBrk="1" hangingPunct="1">
              <a:buFont typeface="Wingdings 2" panose="05020102010507070707" pitchFamily="18" charset="2"/>
              <a:buNone/>
            </a:pPr>
            <a:r>
              <a:rPr lang="en-GB" altLang="en-US"/>
              <a:t>they are drawing their own conclusion </a:t>
            </a:r>
            <a:r>
              <a:rPr lang="en-GB" altLang="en-US" sz="1200"/>
              <a:t>(i.e. advertising)</a:t>
            </a:r>
          </a:p>
          <a:p>
            <a:pPr eaLnBrk="1" hangingPunct="1">
              <a:buFont typeface="Wingdings 2" panose="05020102010507070707" pitchFamily="18" charset="2"/>
              <a:buNone/>
            </a:pPr>
            <a:r>
              <a:rPr lang="en-GB" altLang="en-US"/>
              <a:t>Implicit arguments sometimes not recognised because they represented what is taken for granted in a society or culture as the norm (</a:t>
            </a:r>
            <a:r>
              <a:rPr lang="en-GB" altLang="en-US" sz="1200"/>
              <a:t>example: it was believed that men shouldn't express emotions!)</a:t>
            </a:r>
            <a:endParaRPr lang="en-US" altLang="en-US"/>
          </a:p>
        </p:txBody>
      </p:sp>
      <p:pic>
        <p:nvPicPr>
          <p:cNvPr id="125954" name="Picture 2" descr="Developing Logical Thinking. Puzzles are brain teasers for kids in early childhood education Stock Photo - 85180250"/>
          <p:cNvPicPr>
            <a:picLocks noChangeAspect="1" noChangeArrowheads="1"/>
          </p:cNvPicPr>
          <p:nvPr/>
        </p:nvPicPr>
        <p:blipFill>
          <a:blip r:embed="rId2">
            <a:duotone>
              <a:schemeClr val="accent3">
                <a:shade val="45000"/>
                <a:satMod val="135000"/>
              </a:schemeClr>
              <a:prstClr val="white"/>
            </a:duotone>
          </a:blip>
          <a:srcRect/>
          <a:stretch>
            <a:fillRect/>
          </a:stretch>
        </p:blipFill>
        <p:spPr bwMode="auto">
          <a:xfrm>
            <a:off x="8128000" y="1867767"/>
            <a:ext cx="3518476" cy="2989126"/>
          </a:xfrm>
          <a:prstGeom prst="rect">
            <a:avLst/>
          </a:prstGeom>
          <a:noFill/>
        </p:spPr>
      </p:pic>
    </p:spTree>
    <p:extLst>
      <p:ext uri="{BB962C8B-B14F-4D97-AF65-F5344CB8AC3E}">
        <p14:creationId xmlns:p14="http://schemas.microsoft.com/office/powerpoint/2010/main" val="28906606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525" y="2597150"/>
            <a:ext cx="6076950" cy="1143000"/>
          </a:xfrm>
        </p:spPr>
        <p:txBody>
          <a:bodyPr>
            <a:normAutofit fontScale="90000"/>
          </a:bodyPr>
          <a:lstStyle/>
          <a:p>
            <a:pPr algn="ctr" eaLnBrk="1" fontAlgn="auto" hangingPunct="1">
              <a:spcAft>
                <a:spcPts val="0"/>
              </a:spcAft>
              <a:defRPr/>
            </a:pPr>
            <a:r>
              <a:rPr lang="en-GB" dirty="0"/>
              <a:t>Why make notes while reading ?</a:t>
            </a:r>
            <a:endParaRPr lang="en-US" dirty="0"/>
          </a:p>
        </p:txBody>
      </p:sp>
      <p:pic>
        <p:nvPicPr>
          <p:cNvPr id="28675" name="Picture 2" descr="Retro effect and toned image of a woman hand writing a note with a fountain pen on a notebook. Handwritten text  START WITH THE FUNDAMENTALS, business success concept Stock Photo - 5182647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5500" y="1433513"/>
            <a:ext cx="42862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1684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altLang="en-US"/>
              <a:t>Why make notes?</a:t>
            </a:r>
            <a:endParaRPr lang="en-US" altLang="en-US"/>
          </a:p>
        </p:txBody>
      </p:sp>
      <p:sp>
        <p:nvSpPr>
          <p:cNvPr id="29699" name="Content Placeholder 2"/>
          <p:cNvSpPr>
            <a:spLocks noGrp="1"/>
          </p:cNvSpPr>
          <p:nvPr>
            <p:ph idx="1"/>
          </p:nvPr>
        </p:nvSpPr>
        <p:spPr/>
        <p:txBody>
          <a:bodyPr/>
          <a:lstStyle/>
          <a:p>
            <a:pPr eaLnBrk="1" hangingPunct="1"/>
            <a:r>
              <a:rPr lang="en-GB" altLang="en-US" dirty="0"/>
              <a:t>Breaks up continuous reading , rests part of brain</a:t>
            </a:r>
          </a:p>
          <a:p>
            <a:pPr eaLnBrk="1" hangingPunct="1"/>
            <a:r>
              <a:rPr lang="en-GB" altLang="en-US" dirty="0"/>
              <a:t>Writing involves motor memory; making it easier to remember information</a:t>
            </a:r>
          </a:p>
          <a:p>
            <a:pPr eaLnBrk="1" hangingPunct="1"/>
            <a:r>
              <a:rPr lang="en-GB" altLang="en-US" dirty="0"/>
              <a:t>Many people find it easier to recall information that is written in their own handwriting</a:t>
            </a:r>
          </a:p>
          <a:p>
            <a:pPr eaLnBrk="1" hangingPunct="1"/>
            <a:r>
              <a:rPr lang="en-GB" altLang="en-US" dirty="0"/>
              <a:t>Selecting in what to write or not to write makes given greater interaction with the material which helps to recall it</a:t>
            </a:r>
          </a:p>
          <a:p>
            <a:pPr eaLnBrk="1" hangingPunct="1"/>
            <a:r>
              <a:rPr lang="en-GB" altLang="en-US" dirty="0"/>
              <a:t>Draws together information you found relevant</a:t>
            </a:r>
            <a:endParaRPr lang="en-US" altLang="en-US" dirty="0"/>
          </a:p>
        </p:txBody>
      </p:sp>
    </p:spTree>
    <p:extLst>
      <p:ext uri="{BB962C8B-B14F-4D97-AF65-F5344CB8AC3E}">
        <p14:creationId xmlns:p14="http://schemas.microsoft.com/office/powerpoint/2010/main" val="34566853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a:t>Useful note taking tips!</a:t>
            </a:r>
            <a:endParaRPr lang="en-US" altLang="en-US"/>
          </a:p>
        </p:txBody>
      </p:sp>
      <p:sp>
        <p:nvSpPr>
          <p:cNvPr id="30723" name="Content Placeholder 2"/>
          <p:cNvSpPr>
            <a:spLocks noGrp="1"/>
          </p:cNvSpPr>
          <p:nvPr>
            <p:ph idx="1"/>
          </p:nvPr>
        </p:nvSpPr>
        <p:spPr/>
        <p:txBody>
          <a:bodyPr/>
          <a:lstStyle/>
          <a:p>
            <a:pPr eaLnBrk="1" hangingPunct="1"/>
            <a:r>
              <a:rPr lang="en-GB" altLang="en-US"/>
              <a:t>Store electronically so you can cut and paste</a:t>
            </a:r>
          </a:p>
          <a:p>
            <a:pPr eaLnBrk="1" hangingPunct="1"/>
            <a:r>
              <a:rPr lang="en-GB" altLang="en-US"/>
              <a:t>Note exact page numbers, websites so you can find information easily</a:t>
            </a:r>
          </a:p>
          <a:p>
            <a:pPr eaLnBrk="1" hangingPunct="1"/>
            <a:r>
              <a:rPr lang="en-GB" altLang="en-US"/>
              <a:t>Detail references</a:t>
            </a:r>
          </a:p>
          <a:p>
            <a:pPr eaLnBrk="1" hangingPunct="1"/>
            <a:r>
              <a:rPr lang="en-GB" altLang="en-US"/>
              <a:t>Who and when did they write</a:t>
            </a:r>
          </a:p>
          <a:p>
            <a:pPr eaLnBrk="1" hangingPunct="1"/>
            <a:r>
              <a:rPr lang="en-GB" altLang="en-US"/>
              <a:t>Include titles/ subtitles</a:t>
            </a:r>
          </a:p>
          <a:p>
            <a:pPr eaLnBrk="1" hangingPunct="1"/>
            <a:endParaRPr lang="en-US" altLang="en-US"/>
          </a:p>
        </p:txBody>
      </p:sp>
      <p:pic>
        <p:nvPicPr>
          <p:cNvPr id="131074" name="Picture 2" descr="Waist Up Portrait of Woman with Short Red Hair Leaning Against Pole in Modern Home Office Holding Pen and Newspaper and Looking Deep in Thought - Doing Crossword or Reading Ads Stock Photo - 56067369"/>
          <p:cNvPicPr>
            <a:picLocks noChangeAspect="1" noChangeArrowheads="1"/>
          </p:cNvPicPr>
          <p:nvPr/>
        </p:nvPicPr>
        <p:blipFill>
          <a:blip r:embed="rId3">
            <a:duotone>
              <a:schemeClr val="accent4">
                <a:shade val="45000"/>
                <a:satMod val="135000"/>
              </a:schemeClr>
              <a:prstClr val="white"/>
            </a:duotone>
          </a:blip>
          <a:srcRect/>
          <a:stretch>
            <a:fillRect/>
          </a:stretch>
        </p:blipFill>
        <p:spPr bwMode="auto">
          <a:xfrm>
            <a:off x="6482773" y="3327111"/>
            <a:ext cx="4286250" cy="2857500"/>
          </a:xfrm>
          <a:prstGeom prst="rect">
            <a:avLst/>
          </a:prstGeom>
          <a:noFill/>
        </p:spPr>
      </p:pic>
    </p:spTree>
    <p:extLst>
      <p:ext uri="{BB962C8B-B14F-4D97-AF65-F5344CB8AC3E}">
        <p14:creationId xmlns:p14="http://schemas.microsoft.com/office/powerpoint/2010/main" val="1497760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09600" y="704850"/>
            <a:ext cx="10972800" cy="1143000"/>
          </a:xfrm>
        </p:spPr>
        <p:txBody>
          <a:bodyPr/>
          <a:lstStyle/>
          <a:p>
            <a:pPr algn="ctr" eaLnBrk="1" hangingPunct="1"/>
            <a:r>
              <a:rPr lang="en-GB" altLang="en-US" sz="3600" b="1">
                <a:latin typeface="Arial" panose="020B0604020202020204" pitchFamily="34" charset="0"/>
                <a:cs typeface="Arial" panose="020B0604020202020204" pitchFamily="34" charset="0"/>
              </a:rPr>
              <a:t>Descriptive  v  Critical  Writing</a:t>
            </a:r>
          </a:p>
        </p:txBody>
      </p:sp>
      <p:sp>
        <p:nvSpPr>
          <p:cNvPr id="32771" name="Text Placeholder 2"/>
          <p:cNvSpPr>
            <a:spLocks noGrp="1"/>
          </p:cNvSpPr>
          <p:nvPr>
            <p:ph type="body" idx="1"/>
          </p:nvPr>
        </p:nvSpPr>
        <p:spPr>
          <a:xfrm>
            <a:off x="809625" y="1881188"/>
            <a:ext cx="3579813" cy="715962"/>
          </a:xfrm>
        </p:spPr>
        <p:txBody>
          <a:bodyPr/>
          <a:lstStyle/>
          <a:p>
            <a:pPr eaLnBrk="1" hangingPunct="1"/>
            <a:r>
              <a:rPr lang="en-GB" altLang="en-US" u="sng">
                <a:solidFill>
                  <a:srgbClr val="00B050"/>
                </a:solidFill>
                <a:latin typeface="Arial" panose="020B0604020202020204" pitchFamily="34" charset="0"/>
                <a:cs typeface="Times New Roman" panose="02020603050405020304" pitchFamily="18" charset="0"/>
              </a:rPr>
              <a:t>Descriptive writing</a:t>
            </a:r>
            <a:endParaRPr lang="en-GB" altLang="en-US" u="sng">
              <a:solidFill>
                <a:srgbClr val="00B050"/>
              </a:solidFill>
            </a:endParaRPr>
          </a:p>
        </p:txBody>
      </p:sp>
      <p:sp>
        <p:nvSpPr>
          <p:cNvPr id="32772" name="Text Placeholder 4"/>
          <p:cNvSpPr>
            <a:spLocks noGrp="1"/>
          </p:cNvSpPr>
          <p:nvPr>
            <p:ph type="body" sz="half" idx="3"/>
          </p:nvPr>
        </p:nvSpPr>
        <p:spPr>
          <a:xfrm>
            <a:off x="6319838" y="1847850"/>
            <a:ext cx="4032250" cy="715963"/>
          </a:xfrm>
        </p:spPr>
        <p:txBody>
          <a:bodyPr/>
          <a:lstStyle/>
          <a:p>
            <a:pPr eaLnBrk="1" hangingPunct="1"/>
            <a:r>
              <a:rPr lang="en-GB" altLang="en-US" u="sng">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809625" y="2805113"/>
            <a:ext cx="3978275" cy="2560637"/>
          </a:xfrm>
        </p:spPr>
        <p:txBody>
          <a:bodyPr/>
          <a:lstStyle/>
          <a:p>
            <a:pPr marL="0" indent="0" eaLnBrk="1" hangingPunct="1">
              <a:buFont typeface="Wingdings 2" panose="05020102010507070707" pitchFamily="18" charset="2"/>
              <a:buNone/>
            </a:pPr>
            <a:r>
              <a:rPr lang="en-GB" altLang="en-US" dirty="0">
                <a:solidFill>
                  <a:srgbClr val="00B050"/>
                </a:solidFill>
              </a:rPr>
              <a:t>States what is happening</a:t>
            </a:r>
          </a:p>
          <a:p>
            <a:pPr marL="0" indent="0" eaLnBrk="1" hangingPunct="1">
              <a:buFont typeface="Wingdings 2" panose="05020102010507070707" pitchFamily="18" charset="2"/>
              <a:buNone/>
            </a:pPr>
            <a:r>
              <a:rPr lang="en-GB" altLang="en-US" dirty="0">
                <a:solidFill>
                  <a:srgbClr val="00B050"/>
                </a:solidFill>
              </a:rPr>
              <a:t>States what something is like</a:t>
            </a:r>
          </a:p>
          <a:p>
            <a:pPr marL="0" indent="0" eaLnBrk="1" hangingPunct="1">
              <a:buFont typeface="Wingdings 2" panose="05020102010507070707" pitchFamily="18" charset="2"/>
              <a:buNone/>
            </a:pPr>
            <a:r>
              <a:rPr lang="en-GB" altLang="en-US" dirty="0">
                <a:solidFill>
                  <a:srgbClr val="00B050"/>
                </a:solidFill>
              </a:rPr>
              <a:t>Gives the story so far</a:t>
            </a:r>
          </a:p>
          <a:p>
            <a:pPr marL="0" indent="0" eaLnBrk="1" hangingPunct="1">
              <a:buFont typeface="Wingdings 2" panose="05020102010507070707" pitchFamily="18" charset="2"/>
              <a:buNone/>
            </a:pPr>
            <a:r>
              <a:rPr lang="en-GB" altLang="en-US" dirty="0">
                <a:solidFill>
                  <a:srgbClr val="00B050"/>
                </a:solidFill>
              </a:rPr>
              <a:t>States the order in which things happened</a:t>
            </a:r>
          </a:p>
          <a:p>
            <a:pPr marL="0" indent="0" eaLnBrk="1" hangingPunct="1">
              <a:buFont typeface="Wingdings 2" panose="05020102010507070707" pitchFamily="18" charset="2"/>
              <a:buNone/>
            </a:pPr>
            <a:r>
              <a:rPr lang="en-GB" altLang="en-US" dirty="0">
                <a:solidFill>
                  <a:srgbClr val="00B050"/>
                </a:solidFill>
              </a:rPr>
              <a:t>Says how to do something</a:t>
            </a:r>
          </a:p>
        </p:txBody>
      </p:sp>
      <p:sp>
        <p:nvSpPr>
          <p:cNvPr id="6" name="Content Placeholder 5"/>
          <p:cNvSpPr>
            <a:spLocks noGrp="1"/>
          </p:cNvSpPr>
          <p:nvPr>
            <p:ph sz="quarter" idx="4"/>
          </p:nvPr>
        </p:nvSpPr>
        <p:spPr>
          <a:xfrm>
            <a:off x="6161088" y="2670175"/>
            <a:ext cx="4464050" cy="3951288"/>
          </a:xfrm>
        </p:spPr>
        <p:txBody>
          <a:bodyPr/>
          <a:lstStyle/>
          <a:p>
            <a:pPr marL="0" indent="0" eaLnBrk="1" hangingPunct="1">
              <a:buFont typeface="Wingdings 2" panose="05020102010507070707" pitchFamily="18" charset="2"/>
              <a:buNone/>
            </a:pPr>
            <a:r>
              <a:rPr lang="en-GB" altLang="en-US" dirty="0">
                <a:solidFill>
                  <a:srgbClr val="FF0000"/>
                </a:solidFill>
              </a:rPr>
              <a:t>Identifies the significance</a:t>
            </a:r>
          </a:p>
          <a:p>
            <a:pPr marL="0" indent="0" eaLnBrk="1" hangingPunct="1">
              <a:buFont typeface="Wingdings 2" panose="05020102010507070707" pitchFamily="18" charset="2"/>
              <a:buNone/>
            </a:pPr>
            <a:r>
              <a:rPr lang="en-GB" altLang="en-US" dirty="0">
                <a:solidFill>
                  <a:srgbClr val="FF0000"/>
                </a:solidFill>
              </a:rPr>
              <a:t>Evaluates strengths and weaknesses</a:t>
            </a:r>
          </a:p>
          <a:p>
            <a:pPr marL="0" indent="0" eaLnBrk="1" hangingPunct="1">
              <a:buFont typeface="Wingdings 2" panose="05020102010507070707" pitchFamily="18" charset="2"/>
              <a:buNone/>
            </a:pPr>
            <a:r>
              <a:rPr lang="en-GB" altLang="en-US" dirty="0">
                <a:solidFill>
                  <a:srgbClr val="FF0000"/>
                </a:solidFill>
              </a:rPr>
              <a:t>Weighs one piece of information against another</a:t>
            </a:r>
          </a:p>
          <a:p>
            <a:pPr marL="0" indent="0" eaLnBrk="1" hangingPunct="1">
              <a:buFont typeface="Wingdings 2" panose="05020102010507070707" pitchFamily="18" charset="2"/>
              <a:buNone/>
            </a:pPr>
            <a:r>
              <a:rPr lang="en-GB" altLang="en-US" dirty="0">
                <a:solidFill>
                  <a:srgbClr val="FF0000"/>
                </a:solidFill>
              </a:rPr>
              <a:t>Makes reasoned judgements</a:t>
            </a:r>
          </a:p>
          <a:p>
            <a:pPr marL="0" indent="0" eaLnBrk="1" hangingPunct="1">
              <a:buFont typeface="Wingdings 2" panose="05020102010507070707" pitchFamily="18" charset="2"/>
              <a:buNone/>
            </a:pPr>
            <a:r>
              <a:rPr lang="en-GB" altLang="en-US" dirty="0">
                <a:solidFill>
                  <a:srgbClr val="FF0000"/>
                </a:solidFill>
              </a:rPr>
              <a:t>Argues a case according to the evidence</a:t>
            </a: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a:t>                             </a:t>
            </a:r>
            <a:endParaRPr lang="en-GB" dirty="0"/>
          </a:p>
        </p:txBody>
      </p:sp>
      <p:sp>
        <p:nvSpPr>
          <p:cNvPr id="32776"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F8EE93-FF9E-40DB-8456-09A36A2C07AC}" type="slidenum">
              <a:rPr lang="en-GB" altLang="en-US" smtClean="0">
                <a:solidFill>
                  <a:srgbClr val="3F4052"/>
                </a:solidFill>
                <a:latin typeface="Constantia" panose="02030602050306030303" pitchFamily="18" charset="0"/>
              </a:rPr>
              <a:pPr/>
              <a:t>23</a:t>
            </a:fld>
            <a:endParaRPr lang="en-GB" altLang="en-US">
              <a:solidFill>
                <a:srgbClr val="3F4052"/>
              </a:solidFill>
              <a:latin typeface="Constantia" panose="02030602050306030303" pitchFamily="18" charset="0"/>
            </a:endParaRPr>
          </a:p>
        </p:txBody>
      </p:sp>
      <p:cxnSp>
        <p:nvCxnSpPr>
          <p:cNvPr id="23" name="Straight Arrow Connector 22"/>
          <p:cNvCxnSpPr>
            <a:cxnSpLocks/>
          </p:cNvCxnSpPr>
          <p:nvPr/>
        </p:nvCxnSpPr>
        <p:spPr>
          <a:xfrm>
            <a:off x="5519738" y="2852738"/>
            <a:ext cx="5762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cxnSpLocks/>
          </p:cNvCxnSpPr>
          <p:nvPr/>
        </p:nvCxnSpPr>
        <p:spPr>
          <a:xfrm>
            <a:off x="5545138" y="4848225"/>
            <a:ext cx="5508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cxnSpLocks/>
          </p:cNvCxnSpPr>
          <p:nvPr/>
        </p:nvCxnSpPr>
        <p:spPr>
          <a:xfrm>
            <a:off x="5519738" y="3698875"/>
            <a:ext cx="5762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pic>
        <p:nvPicPr>
          <p:cNvPr id="3278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91163" y="4205288"/>
            <a:ext cx="828675" cy="49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3053556"/>
            <a:ext cx="8286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45260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438">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1" end="1"/>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438">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3" end="3"/>
                                            </p:txEl>
                                          </p:spTgt>
                                        </p:tgtEl>
                                        <p:attrNameLst>
                                          <p:attrName>ppt_c</p:attrName>
                                        </p:attrNameLst>
                                      </p:cBhvr>
                                      <p:to>
                                        <a:schemeClr val="accent1"/>
                                      </p:to>
                                    </p:animClr>
                                  </p:subTnLst>
                                </p:cTn>
                              </p:par>
                              <p:par>
                                <p:cTn id="33" presetID="1"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831850" y="168275"/>
            <a:ext cx="10972800" cy="1143000"/>
          </a:xfrm>
        </p:spPr>
        <p:txBody>
          <a:bodyPr/>
          <a:lstStyle/>
          <a:p>
            <a:pPr algn="ctr" eaLnBrk="1" hangingPunct="1"/>
            <a:r>
              <a:rPr lang="en-GB" altLang="en-US" sz="3600" b="1">
                <a:latin typeface="Arial" panose="020B0604020202020204" pitchFamily="34" charset="0"/>
                <a:cs typeface="Arial" panose="020B0604020202020204" pitchFamily="34" charset="0"/>
              </a:rPr>
              <a:t>Descriptive  v  Critical  Writing</a:t>
            </a:r>
          </a:p>
        </p:txBody>
      </p:sp>
      <p:sp>
        <p:nvSpPr>
          <p:cNvPr id="34819" name="Text Placeholder 2"/>
          <p:cNvSpPr>
            <a:spLocks noGrp="1"/>
          </p:cNvSpPr>
          <p:nvPr>
            <p:ph type="body" idx="1"/>
          </p:nvPr>
        </p:nvSpPr>
        <p:spPr>
          <a:xfrm>
            <a:off x="439738" y="1330325"/>
            <a:ext cx="4038600" cy="715963"/>
          </a:xfrm>
        </p:spPr>
        <p:txBody>
          <a:bodyPr/>
          <a:lstStyle/>
          <a:p>
            <a:pPr eaLnBrk="1" hangingPunct="1"/>
            <a:r>
              <a:rPr lang="en-GB" altLang="en-US" u="sng">
                <a:solidFill>
                  <a:srgbClr val="00B050"/>
                </a:solidFill>
                <a:latin typeface="Arial" panose="020B0604020202020204" pitchFamily="34" charset="0"/>
                <a:cs typeface="Times New Roman" panose="02020603050405020304" pitchFamily="18" charset="0"/>
              </a:rPr>
              <a:t>Descriptive writing</a:t>
            </a:r>
            <a:endParaRPr lang="en-GB" altLang="en-US" u="sng">
              <a:solidFill>
                <a:srgbClr val="00B050"/>
              </a:solidFill>
            </a:endParaRPr>
          </a:p>
        </p:txBody>
      </p:sp>
      <p:sp>
        <p:nvSpPr>
          <p:cNvPr id="34820" name="Text Placeholder 4"/>
          <p:cNvSpPr>
            <a:spLocks noGrp="1"/>
          </p:cNvSpPr>
          <p:nvPr>
            <p:ph type="body" sz="half" idx="3"/>
          </p:nvPr>
        </p:nvSpPr>
        <p:spPr>
          <a:xfrm>
            <a:off x="6478588" y="1260475"/>
            <a:ext cx="4189412" cy="715963"/>
          </a:xfrm>
        </p:spPr>
        <p:txBody>
          <a:bodyPr/>
          <a:lstStyle/>
          <a:p>
            <a:pPr eaLnBrk="1" hangingPunct="1"/>
            <a:r>
              <a:rPr lang="en-GB" altLang="en-US" u="sng">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439738" y="2173288"/>
            <a:ext cx="3841750" cy="3951287"/>
          </a:xfrm>
        </p:spPr>
        <p:txBody>
          <a:bodyPr/>
          <a:lstStyle/>
          <a:p>
            <a:pPr marL="0" indent="0" eaLnBrk="1" hangingPunct="1">
              <a:spcAft>
                <a:spcPts val="600"/>
              </a:spcAft>
              <a:buFont typeface="Wingdings 2" panose="05020102010507070707" pitchFamily="18" charset="2"/>
              <a:buNone/>
            </a:pPr>
            <a:r>
              <a:rPr lang="en-GB" altLang="en-US" dirty="0">
                <a:solidFill>
                  <a:srgbClr val="00B050"/>
                </a:solidFill>
              </a:rPr>
              <a:t>Explains what a theory is</a:t>
            </a:r>
          </a:p>
          <a:p>
            <a:pPr marL="0" indent="0" eaLnBrk="1" hangingPunct="1">
              <a:buFont typeface="Wingdings 2" panose="05020102010507070707" pitchFamily="18" charset="2"/>
              <a:buNone/>
            </a:pPr>
            <a:endParaRPr lang="en-GB" altLang="en-US" sz="1800" dirty="0">
              <a:solidFill>
                <a:srgbClr val="00B050"/>
              </a:solidFill>
            </a:endParaRPr>
          </a:p>
          <a:p>
            <a:pPr marL="0" indent="0" eaLnBrk="1" hangingPunct="1">
              <a:spcAft>
                <a:spcPts val="600"/>
              </a:spcAft>
              <a:buFont typeface="Wingdings 2" panose="05020102010507070707" pitchFamily="18" charset="2"/>
              <a:buNone/>
            </a:pPr>
            <a:r>
              <a:rPr lang="en-GB" altLang="en-US" dirty="0">
                <a:solidFill>
                  <a:srgbClr val="00B050"/>
                </a:solidFill>
              </a:rPr>
              <a:t>Explains how something works</a:t>
            </a:r>
          </a:p>
          <a:p>
            <a:pPr marL="0" indent="0" eaLnBrk="1" hangingPunct="1">
              <a:spcAft>
                <a:spcPts val="600"/>
              </a:spcAft>
              <a:buFont typeface="Wingdings 2" panose="05020102010507070707" pitchFamily="18" charset="2"/>
              <a:buNone/>
            </a:pPr>
            <a:r>
              <a:rPr lang="en-GB" altLang="en-US" dirty="0">
                <a:solidFill>
                  <a:srgbClr val="00B050"/>
                </a:solidFill>
              </a:rPr>
              <a:t>Notes the method used</a:t>
            </a:r>
          </a:p>
          <a:p>
            <a:pPr marL="0" indent="0" eaLnBrk="1" hangingPunct="1">
              <a:buFont typeface="Wingdings 2" panose="05020102010507070707" pitchFamily="18" charset="2"/>
              <a:buNone/>
            </a:pPr>
            <a:r>
              <a:rPr lang="en-GB" altLang="en-US" dirty="0">
                <a:solidFill>
                  <a:srgbClr val="00B050"/>
                </a:solidFill>
              </a:rPr>
              <a:t>Says when something occurred</a:t>
            </a:r>
          </a:p>
          <a:p>
            <a:pPr marL="0" indent="0" eaLnBrk="1" hangingPunct="1">
              <a:buFont typeface="Wingdings 2" panose="05020102010507070707" pitchFamily="18" charset="2"/>
              <a:buNone/>
            </a:pPr>
            <a:r>
              <a:rPr lang="en-GB" altLang="en-US" dirty="0">
                <a:solidFill>
                  <a:srgbClr val="00B050"/>
                </a:solidFill>
              </a:rPr>
              <a:t>States the different components</a:t>
            </a:r>
          </a:p>
        </p:txBody>
      </p:sp>
      <p:sp>
        <p:nvSpPr>
          <p:cNvPr id="6" name="Content Placeholder 5"/>
          <p:cNvSpPr>
            <a:spLocks noGrp="1"/>
          </p:cNvSpPr>
          <p:nvPr>
            <p:ph sz="quarter" idx="4"/>
          </p:nvPr>
        </p:nvSpPr>
        <p:spPr>
          <a:xfrm>
            <a:off x="6478588" y="2046288"/>
            <a:ext cx="4464050" cy="4175125"/>
          </a:xfrm>
        </p:spPr>
        <p:txBody>
          <a:bodyPr/>
          <a:lstStyle/>
          <a:p>
            <a:pPr marL="0" indent="0" eaLnBrk="1" hangingPunct="1">
              <a:buFont typeface="Wingdings 2" panose="05020102010507070707" pitchFamily="18" charset="2"/>
              <a:buNone/>
            </a:pPr>
            <a:r>
              <a:rPr lang="en-GB" altLang="en-US" dirty="0">
                <a:solidFill>
                  <a:srgbClr val="FF0000"/>
                </a:solidFill>
              </a:rPr>
              <a:t>Shows why something is relevant or suitable</a:t>
            </a:r>
          </a:p>
          <a:p>
            <a:pPr marL="0" indent="0" eaLnBrk="1" hangingPunct="1">
              <a:buFont typeface="Wingdings 2" panose="05020102010507070707" pitchFamily="18" charset="2"/>
              <a:buNone/>
            </a:pPr>
            <a:r>
              <a:rPr lang="en-GB" altLang="en-US" dirty="0">
                <a:solidFill>
                  <a:srgbClr val="FF0000"/>
                </a:solidFill>
              </a:rPr>
              <a:t>Indicates why something will work (best)</a:t>
            </a:r>
          </a:p>
          <a:p>
            <a:pPr marL="0" indent="0" eaLnBrk="1" hangingPunct="1">
              <a:buFont typeface="Wingdings 2" panose="05020102010507070707" pitchFamily="18" charset="2"/>
              <a:buNone/>
            </a:pPr>
            <a:r>
              <a:rPr lang="en-GB" altLang="en-US" dirty="0">
                <a:solidFill>
                  <a:srgbClr val="FF0000"/>
                </a:solidFill>
              </a:rPr>
              <a:t>Identifies whether something is appropriate or suitable</a:t>
            </a:r>
          </a:p>
          <a:p>
            <a:pPr marL="0" indent="0" eaLnBrk="1" hangingPunct="1">
              <a:buFont typeface="Wingdings 2" panose="05020102010507070707" pitchFamily="18" charset="2"/>
              <a:buNone/>
            </a:pPr>
            <a:r>
              <a:rPr lang="en-GB" altLang="en-US" dirty="0">
                <a:solidFill>
                  <a:srgbClr val="FF0000"/>
                </a:solidFill>
              </a:rPr>
              <a:t>Identifies why the timing is of importance</a:t>
            </a:r>
          </a:p>
          <a:p>
            <a:pPr marL="0" indent="0" eaLnBrk="1" hangingPunct="1">
              <a:buFont typeface="Wingdings 2" panose="05020102010507070707" pitchFamily="18" charset="2"/>
              <a:buNone/>
            </a:pPr>
            <a:r>
              <a:rPr lang="en-GB" altLang="en-US" dirty="0">
                <a:solidFill>
                  <a:srgbClr val="FF0000"/>
                </a:solidFill>
              </a:rPr>
              <a:t>Weighs up the importance of component parts</a:t>
            </a: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a:t>                             </a:t>
            </a:r>
            <a:endParaRPr lang="en-GB" dirty="0"/>
          </a:p>
        </p:txBody>
      </p:sp>
      <p:sp>
        <p:nvSpPr>
          <p:cNvPr id="3482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70BD4A-B451-4618-8F82-8871AC44DF7B}" type="slidenum">
              <a:rPr lang="en-GB" altLang="en-US" smtClean="0">
                <a:solidFill>
                  <a:srgbClr val="3F4052"/>
                </a:solidFill>
                <a:latin typeface="Constantia" panose="02030602050306030303" pitchFamily="18" charset="0"/>
              </a:rPr>
              <a:pPr/>
              <a:t>24</a:t>
            </a:fld>
            <a:endParaRPr lang="en-GB" altLang="en-US">
              <a:solidFill>
                <a:srgbClr val="3F4052"/>
              </a:solidFill>
              <a:latin typeface="Constantia" panose="02030602050306030303" pitchFamily="18" charset="0"/>
            </a:endParaRPr>
          </a:p>
        </p:txBody>
      </p:sp>
      <p:cxnSp>
        <p:nvCxnSpPr>
          <p:cNvPr id="15" name="Straight Arrow Connector 14"/>
          <p:cNvCxnSpPr>
            <a:cxnSpLocks/>
          </p:cNvCxnSpPr>
          <p:nvPr/>
        </p:nvCxnSpPr>
        <p:spPr>
          <a:xfrm>
            <a:off x="5553075" y="227647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cxnSpLocks/>
          </p:cNvCxnSpPr>
          <p:nvPr/>
        </p:nvCxnSpPr>
        <p:spPr>
          <a:xfrm>
            <a:off x="5553075" y="5084763"/>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cxnSpLocks/>
          </p:cNvCxnSpPr>
          <p:nvPr/>
        </p:nvCxnSpPr>
        <p:spPr>
          <a:xfrm>
            <a:off x="5553075" y="414972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a:off x="5553075" y="3213100"/>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74004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3" end="3"/>
                                            </p:txEl>
                                          </p:spTgt>
                                        </p:tgtEl>
                                        <p:attrNameLst>
                                          <p:attrName>ppt_c</p:attrName>
                                        </p:attrNameLst>
                                      </p:cBhvr>
                                      <p:to>
                                        <a:schemeClr val="accent1"/>
                                      </p:to>
                                    </p:animClr>
                                  </p:subTnLst>
                                </p:cTn>
                              </p:par>
                              <p:par>
                                <p:cTn id="23" presetID="1" presetClass="entr" presetSubtype="0" fill="hold" grpId="0"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par>
                                <p:cTn id="29" presetID="1" presetClass="entr" presetSubtype="0" fill="hold" grpId="0" nodeType="with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38">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5" end="5"/>
                                            </p:txEl>
                                          </p:spTgt>
                                        </p:tgtEl>
                                        <p:attrNameLst>
                                          <p:attrName>ppt_c</p:attrName>
                                        </p:attrNameLst>
                                      </p:cBhvr>
                                      <p:to>
                                        <a:schemeClr val="accent1"/>
                                      </p:to>
                                    </p:animClr>
                                  </p:subTnLst>
                                </p:cTn>
                              </p:par>
                              <p:par>
                                <p:cTn id="35" presetID="1" presetClass="entr" presetSubtype="0" fill="hold" grpId="0" nodeType="with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nodeType="click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ntr" presetSubtype="0" fill="hold" nodeType="clickEffect">
                                  <p:stCondLst>
                                    <p:cond delay="0"/>
                                  </p:stCondLst>
                                  <p:childTnLst>
                                    <p:set>
                                      <p:cBhvr>
                                        <p:cTn id="4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28650" y="325438"/>
            <a:ext cx="10972800" cy="1143000"/>
          </a:xfrm>
        </p:spPr>
        <p:txBody>
          <a:bodyPr/>
          <a:lstStyle/>
          <a:p>
            <a:pPr algn="ctr" eaLnBrk="1" hangingPunct="1"/>
            <a:r>
              <a:rPr lang="en-GB" altLang="en-US" sz="3600" b="1">
                <a:latin typeface="Arial" panose="020B0604020202020204" pitchFamily="34" charset="0"/>
                <a:cs typeface="Arial" panose="020B0604020202020204" pitchFamily="34" charset="0"/>
              </a:rPr>
              <a:t>Descriptive  v  Critical  Writing</a:t>
            </a:r>
          </a:p>
        </p:txBody>
      </p:sp>
      <p:sp>
        <p:nvSpPr>
          <p:cNvPr id="36867" name="Text Placeholder 2"/>
          <p:cNvSpPr>
            <a:spLocks noGrp="1"/>
          </p:cNvSpPr>
          <p:nvPr>
            <p:ph type="body" idx="1"/>
          </p:nvPr>
        </p:nvSpPr>
        <p:spPr>
          <a:xfrm>
            <a:off x="814388" y="1538288"/>
            <a:ext cx="4041775" cy="715962"/>
          </a:xfrm>
        </p:spPr>
        <p:txBody>
          <a:bodyPr/>
          <a:lstStyle/>
          <a:p>
            <a:pPr eaLnBrk="1" hangingPunct="1"/>
            <a:r>
              <a:rPr lang="en-GB" altLang="en-US" u="sng">
                <a:solidFill>
                  <a:srgbClr val="00B050"/>
                </a:solidFill>
                <a:latin typeface="Arial" panose="020B0604020202020204" pitchFamily="34" charset="0"/>
                <a:cs typeface="Times New Roman" panose="02020603050405020304" pitchFamily="18" charset="0"/>
              </a:rPr>
              <a:t>Descriptive writing</a:t>
            </a:r>
            <a:endParaRPr lang="en-GB" altLang="en-US" u="sng">
              <a:solidFill>
                <a:srgbClr val="00B050"/>
              </a:solidFill>
            </a:endParaRPr>
          </a:p>
        </p:txBody>
      </p:sp>
      <p:sp>
        <p:nvSpPr>
          <p:cNvPr id="36868" name="Text Placeholder 4"/>
          <p:cNvSpPr>
            <a:spLocks noGrp="1"/>
          </p:cNvSpPr>
          <p:nvPr>
            <p:ph type="body" sz="half" idx="3"/>
          </p:nvPr>
        </p:nvSpPr>
        <p:spPr>
          <a:xfrm>
            <a:off x="7542213" y="1617663"/>
            <a:ext cx="4040187" cy="715962"/>
          </a:xfrm>
        </p:spPr>
        <p:txBody>
          <a:bodyPr/>
          <a:lstStyle/>
          <a:p>
            <a:pPr eaLnBrk="1" hangingPunct="1"/>
            <a:r>
              <a:rPr lang="en-GB" altLang="en-US" u="sng">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1035050" y="2254250"/>
            <a:ext cx="3600450" cy="3951288"/>
          </a:xfrm>
        </p:spPr>
        <p:txBody>
          <a:bodyPr/>
          <a:lstStyle/>
          <a:p>
            <a:pPr marL="0" indent="0" eaLnBrk="1" hangingPunct="1">
              <a:buFont typeface="Wingdings 2" panose="05020102010507070707" pitchFamily="18" charset="2"/>
              <a:buNone/>
            </a:pPr>
            <a:r>
              <a:rPr lang="en-GB" altLang="en-US" dirty="0">
                <a:solidFill>
                  <a:srgbClr val="00B050"/>
                </a:solidFill>
              </a:rPr>
              <a:t>States opinions</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Lists details</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Lists in any order</a:t>
            </a:r>
          </a:p>
          <a:p>
            <a:pPr marL="0" indent="0" eaLnBrk="1" hangingPunct="1">
              <a:buFont typeface="Wingdings 2" panose="05020102010507070707" pitchFamily="18" charset="2"/>
              <a:buNone/>
            </a:pPr>
            <a:endParaRPr lang="en-GB" altLang="en-US"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States links between items</a:t>
            </a:r>
          </a:p>
          <a:p>
            <a:pPr marL="0" indent="0" eaLnBrk="1" hangingPunct="1">
              <a:buFont typeface="Wingdings 2" panose="05020102010507070707" pitchFamily="18" charset="2"/>
              <a:buNone/>
            </a:pPr>
            <a:endParaRPr lang="en-GB" altLang="en-US" sz="2000" dirty="0">
              <a:solidFill>
                <a:srgbClr val="00B050"/>
              </a:solidFill>
            </a:endParaRPr>
          </a:p>
          <a:p>
            <a:pPr marL="0" indent="0" eaLnBrk="1" hangingPunct="1">
              <a:buFont typeface="Wingdings 2" panose="05020102010507070707" pitchFamily="18" charset="2"/>
              <a:buNone/>
            </a:pPr>
            <a:r>
              <a:rPr lang="en-GB" altLang="en-US" dirty="0">
                <a:solidFill>
                  <a:srgbClr val="00B050"/>
                </a:solidFill>
              </a:rPr>
              <a:t>Gives information</a:t>
            </a:r>
          </a:p>
          <a:p>
            <a:pPr marL="0" indent="0" eaLnBrk="1" hangingPunct="1">
              <a:buFont typeface="Wingdings 2" panose="05020102010507070707" pitchFamily="18" charset="2"/>
              <a:buNone/>
            </a:pPr>
            <a:endParaRPr lang="en-GB" altLang="en-US" dirty="0">
              <a:solidFill>
                <a:srgbClr val="00B050"/>
              </a:solidFill>
            </a:endParaRPr>
          </a:p>
        </p:txBody>
      </p:sp>
      <p:sp>
        <p:nvSpPr>
          <p:cNvPr id="6" name="Content Placeholder 5"/>
          <p:cNvSpPr>
            <a:spLocks noGrp="1"/>
          </p:cNvSpPr>
          <p:nvPr>
            <p:ph sz="quarter" idx="4"/>
          </p:nvPr>
        </p:nvSpPr>
        <p:spPr>
          <a:xfrm>
            <a:off x="7329488" y="2389188"/>
            <a:ext cx="4464050" cy="3951287"/>
          </a:xfrm>
        </p:spPr>
        <p:txBody>
          <a:bodyPr/>
          <a:lstStyle/>
          <a:p>
            <a:pPr marL="0" indent="0" eaLnBrk="1" hangingPunct="1">
              <a:buFont typeface="Wingdings 2" panose="05020102010507070707" pitchFamily="18" charset="2"/>
              <a:buNone/>
            </a:pPr>
            <a:r>
              <a:rPr lang="en-GB" altLang="en-US" dirty="0">
                <a:solidFill>
                  <a:srgbClr val="FF0000"/>
                </a:solidFill>
              </a:rPr>
              <a:t>Gives reasons for selecting each option</a:t>
            </a:r>
          </a:p>
          <a:p>
            <a:pPr marL="0" indent="0" eaLnBrk="1" hangingPunct="1">
              <a:buFont typeface="Wingdings 2" panose="05020102010507070707" pitchFamily="18" charset="2"/>
              <a:buNone/>
            </a:pPr>
            <a:r>
              <a:rPr lang="en-GB" altLang="en-US" dirty="0">
                <a:solidFill>
                  <a:srgbClr val="FF0000"/>
                </a:solidFill>
              </a:rPr>
              <a:t>Evaluates the relative significance of details</a:t>
            </a:r>
          </a:p>
          <a:p>
            <a:pPr marL="0" indent="0" eaLnBrk="1" hangingPunct="1">
              <a:buFont typeface="Wingdings 2" panose="05020102010507070707" pitchFamily="18" charset="2"/>
              <a:buNone/>
            </a:pPr>
            <a:r>
              <a:rPr lang="en-GB" altLang="en-US" dirty="0">
                <a:solidFill>
                  <a:srgbClr val="FF0000"/>
                </a:solidFill>
              </a:rPr>
              <a:t>Structures information in order of importance</a:t>
            </a:r>
          </a:p>
          <a:p>
            <a:pPr marL="0" indent="0" eaLnBrk="1" hangingPunct="1">
              <a:buFont typeface="Wingdings 2" panose="05020102010507070707" pitchFamily="18" charset="2"/>
              <a:buNone/>
            </a:pPr>
            <a:r>
              <a:rPr lang="en-GB" altLang="en-US" dirty="0">
                <a:solidFill>
                  <a:srgbClr val="FF0000"/>
                </a:solidFill>
              </a:rPr>
              <a:t>Shows the relevance of links between pieces of information</a:t>
            </a:r>
          </a:p>
          <a:p>
            <a:pPr marL="0" indent="0" eaLnBrk="1" hangingPunct="1">
              <a:buFont typeface="Wingdings 2" panose="05020102010507070707" pitchFamily="18" charset="2"/>
              <a:buNone/>
            </a:pPr>
            <a:r>
              <a:rPr lang="en-GB" altLang="en-US" dirty="0">
                <a:solidFill>
                  <a:srgbClr val="FF0000"/>
                </a:solidFill>
              </a:rPr>
              <a:t>Draws conclusions</a:t>
            </a:r>
          </a:p>
          <a:p>
            <a:pPr marL="0" indent="0" eaLnBrk="1" hangingPunct="1">
              <a:buFont typeface="Wingdings 2" panose="05020102010507070707" pitchFamily="18" charset="2"/>
              <a:buNone/>
            </a:pPr>
            <a:endParaRPr lang="en-GB" altLang="en-US" dirty="0">
              <a:solidFill>
                <a:srgbClr val="FF0000"/>
              </a:solidFill>
            </a:endParaRP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dirty="0"/>
              <a:t>                             </a:t>
            </a:r>
          </a:p>
        </p:txBody>
      </p:sp>
      <p:sp>
        <p:nvSpPr>
          <p:cNvPr id="36872"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11EE1D-2305-4F3C-8C75-042B023DCE89}" type="slidenum">
              <a:rPr lang="en-GB" altLang="en-US" smtClean="0">
                <a:solidFill>
                  <a:srgbClr val="3F4052"/>
                </a:solidFill>
                <a:latin typeface="Constantia" panose="02030602050306030303" pitchFamily="18" charset="0"/>
              </a:rPr>
              <a:pPr/>
              <a:t>25</a:t>
            </a:fld>
            <a:endParaRPr lang="en-GB" altLang="en-US">
              <a:solidFill>
                <a:srgbClr val="3F4052"/>
              </a:solidFill>
              <a:latin typeface="Constantia" panose="02030602050306030303" pitchFamily="18" charset="0"/>
            </a:endParaRPr>
          </a:p>
        </p:txBody>
      </p:sp>
      <p:cxnSp>
        <p:nvCxnSpPr>
          <p:cNvPr id="15" name="Straight Arrow Connector 14"/>
          <p:cNvCxnSpPr>
            <a:cxnSpLocks/>
          </p:cNvCxnSpPr>
          <p:nvPr/>
        </p:nvCxnSpPr>
        <p:spPr>
          <a:xfrm>
            <a:off x="5159375" y="234950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p:cNvCxnSpPr>
          <p:nvPr/>
        </p:nvCxnSpPr>
        <p:spPr>
          <a:xfrm>
            <a:off x="5159375" y="342900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cxnSpLocks/>
          </p:cNvCxnSpPr>
          <p:nvPr/>
        </p:nvCxnSpPr>
        <p:spPr>
          <a:xfrm>
            <a:off x="5156200" y="4221163"/>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a:off x="5156200" y="4752975"/>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cxnSpLocks/>
          </p:cNvCxnSpPr>
          <p:nvPr/>
        </p:nvCxnSpPr>
        <p:spPr>
          <a:xfrm>
            <a:off x="5178425" y="545465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40565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8">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6" end="6"/>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8" end="8"/>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US" b="1" dirty="0">
                <a:solidFill>
                  <a:srgbClr val="0070C0"/>
                </a:solidFill>
              </a:rPr>
              <a:t>Credibility of Evidence</a:t>
            </a:r>
          </a:p>
        </p:txBody>
      </p:sp>
      <p:graphicFrame>
        <p:nvGraphicFramePr>
          <p:cNvPr id="5" name="Table 4"/>
          <p:cNvGraphicFramePr>
            <a:graphicFrameLocks noGrp="1"/>
          </p:cNvGraphicFramePr>
          <p:nvPr/>
        </p:nvGraphicFramePr>
        <p:xfrm>
          <a:off x="1458913" y="1990725"/>
          <a:ext cx="8821738" cy="4114800"/>
        </p:xfrm>
        <a:graphic>
          <a:graphicData uri="http://schemas.openxmlformats.org/drawingml/2006/table">
            <a:tbl>
              <a:tblPr firstRow="1" firstCol="1" bandRow="1">
                <a:tableStyleId>{5C22544A-7EE6-4342-B048-85BDC9FD1C3A}</a:tableStyleId>
              </a:tblPr>
              <a:tblGrid>
                <a:gridCol w="4410869">
                  <a:extLst>
                    <a:ext uri="{9D8B030D-6E8A-4147-A177-3AD203B41FA5}">
                      <a16:colId xmlns:a16="http://schemas.microsoft.com/office/drawing/2014/main" val="20000"/>
                    </a:ext>
                  </a:extLst>
                </a:gridCol>
                <a:gridCol w="4410869">
                  <a:extLst>
                    <a:ext uri="{9D8B030D-6E8A-4147-A177-3AD203B41FA5}">
                      <a16:colId xmlns:a16="http://schemas.microsoft.com/office/drawing/2014/main" val="20001"/>
                    </a:ext>
                  </a:extLst>
                </a:gridCol>
              </a:tblGrid>
              <a:tr h="4114800">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Journal articles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Textbooks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Lectures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Discussions with tutors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Discussions with business leaders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TV – ‘factual’/documentary/news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Study guides (i.e. short booklets about the essentials you need to know, typically brief and with bullet points)</a:t>
                      </a:r>
                      <a:endParaRPr lang="en-US" sz="15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Discussions with other students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Wikipedia</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Common sense</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Popular magazines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TV – ‘popular’ programmes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Blogs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Comments on Facebook, Weibo, etc.</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Rumours and opinions</a:t>
                      </a:r>
                      <a:endParaRPr lang="en-US" sz="15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870392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6AB3-5A9F-4CA1-948E-C21A35AEB24B}"/>
              </a:ext>
            </a:extLst>
          </p:cNvPr>
          <p:cNvSpPr>
            <a:spLocks noGrp="1"/>
          </p:cNvSpPr>
          <p:nvPr>
            <p:ph type="title"/>
          </p:nvPr>
        </p:nvSpPr>
        <p:spPr/>
        <p:txBody>
          <a:bodyPr/>
          <a:lstStyle/>
          <a:p>
            <a:r>
              <a:rPr lang="en-GB" dirty="0"/>
              <a:t>Developing an argument</a:t>
            </a:r>
          </a:p>
        </p:txBody>
      </p:sp>
      <p:sp>
        <p:nvSpPr>
          <p:cNvPr id="3" name="Content Placeholder 2">
            <a:extLst>
              <a:ext uri="{FF2B5EF4-FFF2-40B4-BE49-F238E27FC236}">
                <a16:creationId xmlns:a16="http://schemas.microsoft.com/office/drawing/2014/main" id="{256376F1-C22E-46F6-93FE-A11579F8CEA2}"/>
              </a:ext>
            </a:extLst>
          </p:cNvPr>
          <p:cNvSpPr>
            <a:spLocks noGrp="1"/>
          </p:cNvSpPr>
          <p:nvPr>
            <p:ph idx="1"/>
          </p:nvPr>
        </p:nvSpPr>
        <p:spPr/>
        <p:txBody>
          <a:bodyPr/>
          <a:lstStyle/>
          <a:p>
            <a:r>
              <a:rPr lang="en-GB" dirty="0"/>
              <a:t>An argument is for or against something- it must be presented with a case and justification </a:t>
            </a:r>
          </a:p>
          <a:p>
            <a:endParaRPr lang="en-GB" dirty="0"/>
          </a:p>
          <a:p>
            <a:pPr marL="0" indent="0">
              <a:buNone/>
            </a:pPr>
            <a:r>
              <a:rPr lang="en-GB" dirty="0"/>
              <a:t>Example “ we should support the Black Lives Matter movement” its not an argument but if we add</a:t>
            </a:r>
          </a:p>
          <a:p>
            <a:pPr marL="0" indent="0">
              <a:buNone/>
            </a:pPr>
            <a:endParaRPr lang="en-GB" dirty="0"/>
          </a:p>
          <a:p>
            <a:pPr marL="0" indent="0">
              <a:buNone/>
            </a:pPr>
            <a:r>
              <a:rPr lang="en-GB" dirty="0"/>
              <a:t>“ We should support the BLM movement </a:t>
            </a:r>
            <a:r>
              <a:rPr lang="en-GB" dirty="0">
                <a:solidFill>
                  <a:srgbClr val="FF0000"/>
                </a:solidFill>
              </a:rPr>
              <a:t>to show that </a:t>
            </a:r>
            <a:r>
              <a:rPr lang="en-GB" dirty="0"/>
              <a:t>we are against unequal treatment based on ethnicity, race  or skin colour”.</a:t>
            </a:r>
          </a:p>
          <a:p>
            <a:pPr marL="0" indent="0">
              <a:buNone/>
            </a:pPr>
            <a:endParaRPr lang="en-GB" dirty="0"/>
          </a:p>
          <a:p>
            <a:pPr marL="0" indent="0" algn="ctr">
              <a:buNone/>
            </a:pPr>
            <a:r>
              <a:rPr lang="en-GB" b="1" dirty="0">
                <a:solidFill>
                  <a:srgbClr val="7030A0"/>
                </a:solidFill>
              </a:rPr>
              <a:t>Argument = Claim + Justification + Logical Connectives</a:t>
            </a:r>
          </a:p>
        </p:txBody>
      </p:sp>
    </p:spTree>
    <p:extLst>
      <p:ext uri="{BB962C8B-B14F-4D97-AF65-F5344CB8AC3E}">
        <p14:creationId xmlns:p14="http://schemas.microsoft.com/office/powerpoint/2010/main" val="4225734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630680" y="1216411"/>
            <a:ext cx="8229600" cy="1143000"/>
          </a:xfrm>
          <a:prstGeom prst="rect">
            <a:avLst/>
          </a:prstGeom>
        </p:spPr>
        <p:txBody>
          <a:bodyPr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defRPr/>
            </a:pPr>
            <a:r>
              <a:rPr lang="en-GB" sz="3600" b="1" dirty="0">
                <a:latin typeface="Arial" panose="020B0604020202020204" pitchFamily="34" charset="0"/>
                <a:cs typeface="Arial" panose="020B0604020202020204" pitchFamily="34" charset="0"/>
              </a:rPr>
              <a:t>Pearson's </a:t>
            </a:r>
            <a:r>
              <a:rPr lang="en-GB" sz="3600" b="1" dirty="0">
                <a:solidFill>
                  <a:srgbClr val="FF0000"/>
                </a:solidFill>
                <a:latin typeface="Arial" panose="020B0604020202020204" pitchFamily="34" charset="0"/>
                <a:cs typeface="Arial" panose="020B0604020202020204" pitchFamily="34" charset="0"/>
              </a:rPr>
              <a:t>RED</a:t>
            </a:r>
            <a:r>
              <a:rPr lang="en-GB" sz="3600" b="1" dirty="0">
                <a:latin typeface="Arial" panose="020B0604020202020204" pitchFamily="34" charset="0"/>
                <a:cs typeface="Arial" panose="020B0604020202020204" pitchFamily="34" charset="0"/>
              </a:rPr>
              <a:t> Critical Thinking Model</a:t>
            </a:r>
          </a:p>
          <a:p>
            <a:pPr algn="ctr" fontAlgn="auto">
              <a:spcAft>
                <a:spcPts val="0"/>
              </a:spcAft>
              <a:defRPr/>
            </a:pPr>
            <a:r>
              <a:rPr lang="en-GB" sz="36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http://www.thinkwatson.com/think-red/red-critical-thinking-model</a:t>
            </a:r>
          </a:p>
        </p:txBody>
      </p:sp>
      <p:pic>
        <p:nvPicPr>
          <p:cNvPr id="2" name="1CChEghEYcA"/>
          <p:cNvPicPr>
            <a:picLocks noRot="1" noChangeAspect="1"/>
          </p:cNvPicPr>
          <p:nvPr>
            <a:videoFile r:link="rId1"/>
          </p:nvPr>
        </p:nvPicPr>
        <p:blipFill>
          <a:blip r:embed="rId4"/>
          <a:stretch>
            <a:fillRect/>
          </a:stretch>
        </p:blipFill>
        <p:spPr>
          <a:xfrm>
            <a:off x="1844703" y="2198039"/>
            <a:ext cx="7847937" cy="4414465"/>
          </a:xfrm>
          <a:prstGeom prst="rect">
            <a:avLst/>
          </a:prstGeom>
        </p:spPr>
      </p:pic>
    </p:spTree>
    <p:extLst>
      <p:ext uri="{BB962C8B-B14F-4D97-AF65-F5344CB8AC3E}">
        <p14:creationId xmlns:p14="http://schemas.microsoft.com/office/powerpoint/2010/main" val="2129930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443038" y="517525"/>
            <a:ext cx="8229600" cy="1143000"/>
          </a:xfrm>
        </p:spPr>
        <p:txBody>
          <a:bodyPr/>
          <a:lstStyle/>
          <a:p>
            <a:pPr algn="ctr" eaLnBrk="1" hangingPunct="1"/>
            <a:r>
              <a:rPr lang="en-GB" altLang="en-US" sz="3600" b="1" dirty="0">
                <a:solidFill>
                  <a:srgbClr val="002060"/>
                </a:solidFill>
                <a:latin typeface="Arial" panose="020B0604020202020204" pitchFamily="34" charset="0"/>
                <a:cs typeface="Arial" panose="020B0604020202020204" pitchFamily="34" charset="0"/>
              </a:rPr>
              <a:t>Pearson's</a:t>
            </a:r>
            <a:r>
              <a:rPr lang="en-GB" altLang="en-US" sz="3600" b="1" dirty="0">
                <a:latin typeface="Arial" panose="020B0604020202020204" pitchFamily="34" charset="0"/>
                <a:cs typeface="Arial" panose="020B0604020202020204" pitchFamily="34" charset="0"/>
              </a:rPr>
              <a:t>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a:t>
            </a:r>
            <a:r>
              <a:rPr lang="en-GB" altLang="en-US" sz="3600" b="1" dirty="0">
                <a:solidFill>
                  <a:srgbClr val="002060"/>
                </a:solidFill>
                <a:latin typeface="Arial" panose="020B0604020202020204" pitchFamily="34" charset="0"/>
                <a:cs typeface="Arial" panose="020B0604020202020204" pitchFamily="34" charset="0"/>
              </a:rPr>
              <a:t>Critical Thinking Model </a:t>
            </a:r>
            <a:endParaRPr lang="en-GB" altLang="en-US" sz="2200" dirty="0">
              <a:solidFill>
                <a:srgbClr val="002060"/>
              </a:solidFill>
              <a:latin typeface="Arial" panose="020B0604020202020204" pitchFamily="34" charset="0"/>
              <a:cs typeface="Arial" panose="020B0604020202020204" pitchFamily="34" charset="0"/>
            </a:endParaRPr>
          </a:p>
        </p:txBody>
      </p:sp>
      <p:sp>
        <p:nvSpPr>
          <p:cNvPr id="36867"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506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7ADB2C2-9A55-4027-8862-DD3B0F96F43E}" type="slidenum">
              <a:rPr lang="en-GB" altLang="en-US" sz="1200">
                <a:solidFill>
                  <a:srgbClr val="898989"/>
                </a:solidFill>
              </a:rPr>
              <a:pPr>
                <a:lnSpc>
                  <a:spcPct val="100000"/>
                </a:lnSpc>
                <a:spcBef>
                  <a:spcPct val="0"/>
                </a:spcBef>
                <a:buFontTx/>
                <a:buNone/>
              </a:pPr>
              <a:t>29</a:t>
            </a:fld>
            <a:endParaRPr lang="en-GB" altLang="en-US" sz="1200">
              <a:solidFill>
                <a:srgbClr val="898989"/>
              </a:solidFill>
            </a:endParaRPr>
          </a:p>
        </p:txBody>
      </p:sp>
      <p:sp>
        <p:nvSpPr>
          <p:cNvPr id="3" name="Rectangle 2"/>
          <p:cNvSpPr/>
          <p:nvPr/>
        </p:nvSpPr>
        <p:spPr>
          <a:xfrm>
            <a:off x="504825" y="1585913"/>
            <a:ext cx="7483475" cy="4955203"/>
          </a:xfrm>
          <a:prstGeom prst="rect">
            <a:avLst/>
          </a:prstGeom>
        </p:spPr>
        <p:txBody>
          <a:bodyPr>
            <a:spAutoFit/>
          </a:bodyPr>
          <a:lstStyle/>
          <a:p>
            <a:pPr eaLnBrk="1" fontAlgn="auto" hangingPunct="1">
              <a:spcBef>
                <a:spcPts val="0"/>
              </a:spcBef>
              <a:spcAft>
                <a:spcPts val="0"/>
              </a:spcAft>
              <a:defRPr/>
            </a:pPr>
            <a:r>
              <a:rPr lang="en-GB" sz="2800" b="1" dirty="0">
                <a:solidFill>
                  <a:schemeClr val="accent3">
                    <a:lumMod val="50000"/>
                  </a:schemeClr>
                </a:solidFill>
                <a:cs typeface="+mn-cs"/>
              </a:rPr>
              <a:t>Recognise Assumptions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000" dirty="0">
                <a:solidFill>
                  <a:srgbClr val="002060"/>
                </a:solidFill>
                <a:cs typeface="+mn-cs"/>
              </a:rPr>
              <a:t>This is the ability to </a:t>
            </a:r>
            <a:r>
              <a:rPr lang="en-GB" sz="2000" b="1" dirty="0">
                <a:solidFill>
                  <a:schemeClr val="accent2">
                    <a:lumMod val="75000"/>
                  </a:schemeClr>
                </a:solidFill>
                <a:cs typeface="+mn-cs"/>
              </a:rPr>
              <a:t>separate</a:t>
            </a:r>
            <a:r>
              <a:rPr lang="en-GB" sz="2000" dirty="0">
                <a:solidFill>
                  <a:srgbClr val="002060"/>
                </a:solidFill>
                <a:cs typeface="+mn-cs"/>
              </a:rPr>
              <a:t> </a:t>
            </a:r>
            <a:r>
              <a:rPr lang="en-GB" sz="2000" b="1" dirty="0">
                <a:solidFill>
                  <a:schemeClr val="accent1">
                    <a:lumMod val="75000"/>
                  </a:schemeClr>
                </a:solidFill>
                <a:cs typeface="+mn-cs"/>
              </a:rPr>
              <a:t>fact</a:t>
            </a:r>
            <a:r>
              <a:rPr lang="en-GB" sz="2000" dirty="0">
                <a:solidFill>
                  <a:srgbClr val="002060"/>
                </a:solidFill>
                <a:cs typeface="+mn-cs"/>
              </a:rPr>
              <a:t> from </a:t>
            </a:r>
            <a:r>
              <a:rPr lang="en-GB" sz="2000" b="1" dirty="0">
                <a:solidFill>
                  <a:schemeClr val="accent1">
                    <a:lumMod val="75000"/>
                  </a:schemeClr>
                </a:solidFill>
                <a:cs typeface="+mn-cs"/>
              </a:rPr>
              <a:t>opinion</a:t>
            </a:r>
          </a:p>
          <a:p>
            <a:pPr marL="171450" indent="-17145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000" dirty="0">
                <a:solidFill>
                  <a:srgbClr val="002060"/>
                </a:solidFill>
                <a:cs typeface="+mn-cs"/>
              </a:rPr>
              <a:t>It is deceptively easy to listen to a comment or presentation and </a:t>
            </a:r>
            <a:r>
              <a:rPr lang="en-GB" sz="2000" b="1" dirty="0">
                <a:solidFill>
                  <a:schemeClr val="accent6">
                    <a:lumMod val="75000"/>
                  </a:schemeClr>
                </a:solidFill>
                <a:cs typeface="+mn-cs"/>
              </a:rPr>
              <a:t>assume</a:t>
            </a:r>
            <a:r>
              <a:rPr lang="en-GB" sz="2000" dirty="0">
                <a:solidFill>
                  <a:srgbClr val="002060"/>
                </a:solidFill>
                <a:cs typeface="+mn-cs"/>
              </a:rPr>
              <a:t> the information presented is </a:t>
            </a:r>
            <a:r>
              <a:rPr lang="en-GB" sz="2000" b="1" dirty="0">
                <a:solidFill>
                  <a:schemeClr val="accent6">
                    <a:lumMod val="75000"/>
                  </a:schemeClr>
                </a:solidFill>
                <a:cs typeface="+mn-cs"/>
              </a:rPr>
              <a:t>true</a:t>
            </a:r>
            <a:r>
              <a:rPr lang="en-GB" sz="2000" dirty="0">
                <a:solidFill>
                  <a:srgbClr val="002060"/>
                </a:solidFill>
                <a:cs typeface="+mn-cs"/>
              </a:rPr>
              <a:t> even though </a:t>
            </a:r>
            <a:r>
              <a:rPr lang="en-GB" sz="2000" b="1" dirty="0">
                <a:solidFill>
                  <a:schemeClr val="accent6">
                    <a:lumMod val="75000"/>
                  </a:schemeClr>
                </a:solidFill>
                <a:cs typeface="+mn-cs"/>
              </a:rPr>
              <a:t>no evidence </a:t>
            </a:r>
            <a:r>
              <a:rPr lang="en-GB" sz="2000" dirty="0">
                <a:solidFill>
                  <a:srgbClr val="002060"/>
                </a:solidFill>
                <a:cs typeface="+mn-cs"/>
              </a:rPr>
              <a:t>was given to back it up </a:t>
            </a:r>
          </a:p>
          <a:p>
            <a:pPr marL="171450" indent="-17145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000" dirty="0">
                <a:solidFill>
                  <a:srgbClr val="002060"/>
                </a:solidFill>
                <a:cs typeface="+mn-cs"/>
              </a:rPr>
              <a:t>Noticing and </a:t>
            </a:r>
            <a:r>
              <a:rPr lang="en-GB" sz="2000" b="1" dirty="0">
                <a:solidFill>
                  <a:srgbClr val="C00000"/>
                </a:solidFill>
                <a:cs typeface="+mn-cs"/>
              </a:rPr>
              <a:t>questioning assumptions </a:t>
            </a:r>
            <a:r>
              <a:rPr lang="en-GB" sz="2000" dirty="0">
                <a:solidFill>
                  <a:srgbClr val="002060"/>
                </a:solidFill>
                <a:cs typeface="+mn-cs"/>
              </a:rPr>
              <a:t>helps to reveal information </a:t>
            </a:r>
            <a:r>
              <a:rPr lang="en-GB" sz="2000" b="1" dirty="0">
                <a:solidFill>
                  <a:srgbClr val="C00000"/>
                </a:solidFill>
                <a:cs typeface="+mn-cs"/>
              </a:rPr>
              <a:t>gaps</a:t>
            </a:r>
            <a:r>
              <a:rPr lang="en-GB" sz="2000" dirty="0">
                <a:solidFill>
                  <a:srgbClr val="002060"/>
                </a:solidFill>
                <a:cs typeface="+mn-cs"/>
              </a:rPr>
              <a:t> or unfounded logic</a:t>
            </a:r>
          </a:p>
          <a:p>
            <a:pPr marL="457200" indent="-45720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a:p>
            <a:pPr marL="457200" indent="-457200">
              <a:buFont typeface="Arial" panose="020B0604020202020204" pitchFamily="34" charset="0"/>
              <a:buChar char="•"/>
              <a:defRPr/>
            </a:pPr>
            <a:r>
              <a:rPr lang="en-GB" sz="2000" dirty="0">
                <a:solidFill>
                  <a:srgbClr val="002060"/>
                </a:solidFill>
              </a:rPr>
              <a:t>Taking it a step further, when we examine assumptions through the </a:t>
            </a:r>
            <a:r>
              <a:rPr lang="en-GB" sz="2000" b="1" dirty="0">
                <a:solidFill>
                  <a:srgbClr val="C00000"/>
                </a:solidFill>
              </a:rPr>
              <a:t>eyes of different people </a:t>
            </a:r>
            <a:r>
              <a:rPr lang="en-GB" sz="2000" dirty="0">
                <a:solidFill>
                  <a:srgbClr val="002060"/>
                </a:solidFill>
              </a:rPr>
              <a:t>(e.g., the viewpoint of different stakeholders), the end result is a richer perspective on a topic.</a:t>
            </a:r>
          </a:p>
          <a:p>
            <a:pPr marL="457200" indent="-45720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p:txBody>
      </p:sp>
      <p:pic>
        <p:nvPicPr>
          <p:cNvPr id="45062"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931275" y="2911475"/>
            <a:ext cx="2193925"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7700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1443038" y="774313"/>
            <a:ext cx="8229600"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 </a:t>
            </a:r>
            <a:endParaRPr lang="en-GB" altLang="en-US" sz="2200" dirty="0">
              <a:latin typeface="Arial" panose="020B0604020202020204" pitchFamily="34" charset="0"/>
              <a:cs typeface="Arial" panose="020B0604020202020204" pitchFamily="34" charset="0"/>
            </a:endParaRPr>
          </a:p>
        </p:txBody>
      </p:sp>
      <p:sp>
        <p:nvSpPr>
          <p:cNvPr id="39939"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915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B6106AF8-35E7-405D-968D-56B3FCB7CBA4}" type="slidenum">
              <a:rPr lang="en-GB" altLang="en-US" sz="1200">
                <a:solidFill>
                  <a:srgbClr val="898989"/>
                </a:solidFill>
              </a:rPr>
              <a:pPr>
                <a:lnSpc>
                  <a:spcPct val="100000"/>
                </a:lnSpc>
                <a:spcBef>
                  <a:spcPct val="0"/>
                </a:spcBef>
                <a:buFontTx/>
                <a:buNone/>
              </a:pPr>
              <a:t>30</a:t>
            </a:fld>
            <a:endParaRPr lang="en-GB" altLang="en-US" sz="1200">
              <a:solidFill>
                <a:srgbClr val="898989"/>
              </a:solidFill>
            </a:endParaRPr>
          </a:p>
        </p:txBody>
      </p:sp>
      <p:sp>
        <p:nvSpPr>
          <p:cNvPr id="7" name="Rectangle 6"/>
          <p:cNvSpPr/>
          <p:nvPr/>
        </p:nvSpPr>
        <p:spPr>
          <a:xfrm>
            <a:off x="249238" y="1768474"/>
            <a:ext cx="9396412" cy="4770438"/>
          </a:xfrm>
          <a:prstGeom prst="rect">
            <a:avLst/>
          </a:prstGeom>
        </p:spPr>
        <p:txBody>
          <a:bodyPr>
            <a:spAutoFit/>
          </a:bodyPr>
          <a:lstStyle/>
          <a:p>
            <a:pPr eaLnBrk="1" fontAlgn="auto" hangingPunct="1">
              <a:spcBef>
                <a:spcPts val="0"/>
              </a:spcBef>
              <a:spcAft>
                <a:spcPts val="0"/>
              </a:spcAft>
              <a:defRPr/>
            </a:pPr>
            <a:r>
              <a:rPr lang="en-GB" sz="2800" b="1" dirty="0">
                <a:solidFill>
                  <a:srgbClr val="C00000"/>
                </a:solidFill>
                <a:cs typeface="+mn-cs"/>
              </a:rPr>
              <a:t>Evaluate</a:t>
            </a:r>
            <a:r>
              <a:rPr lang="en-GB" sz="2800" b="1" dirty="0">
                <a:solidFill>
                  <a:schemeClr val="accent1">
                    <a:lumMod val="50000"/>
                  </a:schemeClr>
                </a:solidFill>
                <a:cs typeface="+mn-cs"/>
              </a:rPr>
              <a:t> Arguments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The art of evaluating arguments entails </a:t>
            </a:r>
            <a:r>
              <a:rPr lang="en-GB" sz="2800" b="1" dirty="0">
                <a:solidFill>
                  <a:schemeClr val="accent2">
                    <a:lumMod val="60000"/>
                    <a:lumOff val="40000"/>
                  </a:schemeClr>
                </a:solidFill>
                <a:cs typeface="+mn-cs"/>
              </a:rPr>
              <a:t>analysing information objectively and accurately</a:t>
            </a:r>
            <a:r>
              <a:rPr lang="en-GB" sz="2800" dirty="0">
                <a:solidFill>
                  <a:schemeClr val="accent5">
                    <a:lumMod val="75000"/>
                  </a:schemeClr>
                </a:solidFill>
                <a:cs typeface="+mn-cs"/>
              </a:rPr>
              <a:t>, </a:t>
            </a:r>
            <a:r>
              <a:rPr lang="en-GB" sz="2800" b="1" dirty="0">
                <a:solidFill>
                  <a:schemeClr val="accent6">
                    <a:lumMod val="75000"/>
                  </a:schemeClr>
                </a:solidFill>
                <a:cs typeface="+mn-cs"/>
              </a:rPr>
              <a:t>questioning the quality of supporting evidence</a:t>
            </a:r>
            <a:r>
              <a:rPr lang="en-GB" sz="2800" dirty="0">
                <a:solidFill>
                  <a:schemeClr val="accent5">
                    <a:lumMod val="75000"/>
                  </a:schemeClr>
                </a:solidFill>
                <a:cs typeface="+mn-cs"/>
              </a:rPr>
              <a:t>, and understanding how emotion influences the situation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Common barriers include </a:t>
            </a:r>
            <a:r>
              <a:rPr lang="en-GB" sz="2800" b="1" dirty="0">
                <a:solidFill>
                  <a:srgbClr val="7030A0"/>
                </a:solidFill>
                <a:cs typeface="+mn-cs"/>
              </a:rPr>
              <a:t>confirmation bias</a:t>
            </a:r>
            <a:r>
              <a:rPr lang="en-GB" sz="2800" dirty="0">
                <a:solidFill>
                  <a:schemeClr val="accent5">
                    <a:lumMod val="75000"/>
                  </a:schemeClr>
                </a:solidFill>
                <a:cs typeface="+mn-cs"/>
              </a:rPr>
              <a:t>, or allowing emotions-yours or others-to get in the way of objective evaluation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People may quickly come to a conclusion simply to avoid </a:t>
            </a:r>
            <a:r>
              <a:rPr lang="en-GB" sz="2800" b="1" dirty="0">
                <a:solidFill>
                  <a:srgbClr val="00B0F0"/>
                </a:solidFill>
                <a:cs typeface="+mn-cs"/>
              </a:rPr>
              <a:t>conflict</a:t>
            </a:r>
          </a:p>
        </p:txBody>
      </p:sp>
    </p:spTree>
    <p:extLst>
      <p:ext uri="{BB962C8B-B14F-4D97-AF65-F5344CB8AC3E}">
        <p14:creationId xmlns:p14="http://schemas.microsoft.com/office/powerpoint/2010/main" val="26638506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739858" y="767953"/>
            <a:ext cx="10474325"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0963"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1204"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2398B31-75D6-4932-8602-6FBC61FBD9F5}" type="slidenum">
              <a:rPr lang="en-GB" altLang="en-US" sz="1200">
                <a:solidFill>
                  <a:srgbClr val="898989"/>
                </a:solidFill>
              </a:rPr>
              <a:pPr>
                <a:lnSpc>
                  <a:spcPct val="100000"/>
                </a:lnSpc>
                <a:spcBef>
                  <a:spcPct val="0"/>
                </a:spcBef>
                <a:buFontTx/>
                <a:buNone/>
              </a:pPr>
              <a:t>31</a:t>
            </a:fld>
            <a:endParaRPr lang="en-GB" altLang="en-US" sz="1200">
              <a:solidFill>
                <a:srgbClr val="898989"/>
              </a:solidFill>
            </a:endParaRPr>
          </a:p>
        </p:txBody>
      </p:sp>
      <p:sp>
        <p:nvSpPr>
          <p:cNvPr id="7" name="Rectangle 6"/>
          <p:cNvSpPr/>
          <p:nvPr/>
        </p:nvSpPr>
        <p:spPr>
          <a:xfrm>
            <a:off x="431607" y="2574131"/>
            <a:ext cx="7200900" cy="2554288"/>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Being able to </a:t>
            </a:r>
            <a:r>
              <a:rPr lang="en-GB" sz="2800" dirty="0">
                <a:solidFill>
                  <a:srgbClr val="FF0000"/>
                </a:solidFill>
                <a:cs typeface="+mn-cs"/>
              </a:rPr>
              <a:t>remain objective </a:t>
            </a:r>
            <a:r>
              <a:rPr lang="en-GB" sz="2800" dirty="0">
                <a:solidFill>
                  <a:srgbClr val="002060"/>
                </a:solidFill>
                <a:cs typeface="+mn-cs"/>
              </a:rPr>
              <a:t>and sort through the validity of different positions helps people draw more accurate </a:t>
            </a:r>
            <a:r>
              <a:rPr lang="en-GB" sz="2800" dirty="0">
                <a:solidFill>
                  <a:srgbClr val="FF0000"/>
                </a:solidFill>
                <a:cs typeface="+mn-cs"/>
              </a:rPr>
              <a:t>conclusions</a:t>
            </a:r>
            <a:r>
              <a:rPr lang="en-GB" sz="2800" dirty="0">
                <a:solidFill>
                  <a:srgbClr val="002060"/>
                </a:solidFill>
                <a:cs typeface="+mn-cs"/>
              </a:rPr>
              <a:t>.</a:t>
            </a:r>
          </a:p>
        </p:txBody>
      </p:sp>
      <p:pic>
        <p:nvPicPr>
          <p:cNvPr id="51206" name="Picture 2" descr="Image result for argument">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l="15846" t="15907" r="13272" b="11371"/>
          <a:stretch>
            <a:fillRect/>
          </a:stretch>
        </p:blipFill>
        <p:spPr bwMode="auto">
          <a:xfrm>
            <a:off x="7929618" y="2717006"/>
            <a:ext cx="3776662" cy="202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5123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0963" y="294766"/>
            <a:ext cx="11214100"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1987"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222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D24961D4-2FA7-4E77-A793-40A5479B7C9E}" type="slidenum">
              <a:rPr lang="en-GB" altLang="en-US" sz="1200">
                <a:solidFill>
                  <a:srgbClr val="898989"/>
                </a:solidFill>
              </a:rPr>
              <a:pPr>
                <a:lnSpc>
                  <a:spcPct val="100000"/>
                </a:lnSpc>
                <a:spcBef>
                  <a:spcPct val="0"/>
                </a:spcBef>
                <a:buFontTx/>
                <a:buNone/>
              </a:pPr>
              <a:t>32</a:t>
            </a:fld>
            <a:endParaRPr lang="en-GB" altLang="en-US" sz="1200">
              <a:solidFill>
                <a:srgbClr val="898989"/>
              </a:solidFill>
            </a:endParaRPr>
          </a:p>
        </p:txBody>
      </p:sp>
      <p:sp>
        <p:nvSpPr>
          <p:cNvPr id="7" name="Rectangle 6"/>
          <p:cNvSpPr/>
          <p:nvPr/>
        </p:nvSpPr>
        <p:spPr>
          <a:xfrm>
            <a:off x="523448" y="1455738"/>
            <a:ext cx="7200900" cy="5402262"/>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i="1" dirty="0">
                <a:solidFill>
                  <a:srgbClr val="002060"/>
                </a:solidFill>
                <a:cs typeface="+mn-cs"/>
              </a:rPr>
              <a:t>: </a:t>
            </a:r>
          </a:p>
          <a:p>
            <a:pPr eaLnBrk="1" fontAlgn="auto" hangingPunct="1">
              <a:spcBef>
                <a:spcPts val="0"/>
              </a:spcBef>
              <a:spcAft>
                <a:spcPts val="0"/>
              </a:spcAft>
              <a:defRPr/>
            </a:pPr>
            <a:endParaRPr lang="en-GB" sz="800" i="1"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We often have problems sorting through conflicting information because we unknowingly let our </a:t>
            </a:r>
            <a:r>
              <a:rPr lang="en-GB" sz="2800" b="1" dirty="0">
                <a:solidFill>
                  <a:srgbClr val="00B050"/>
                </a:solidFill>
                <a:cs typeface="+mn-cs"/>
              </a:rPr>
              <a:t>emotions</a:t>
            </a:r>
            <a:r>
              <a:rPr lang="en-GB" sz="2800" dirty="0">
                <a:solidFill>
                  <a:srgbClr val="002060"/>
                </a:solidFill>
                <a:cs typeface="+mn-cs"/>
              </a:rPr>
              <a:t> get in the way, or because – like just about everyone – we sometimes </a:t>
            </a:r>
            <a:r>
              <a:rPr lang="en-GB" sz="2800" b="1" dirty="0">
                <a:solidFill>
                  <a:srgbClr val="00B050"/>
                </a:solidFill>
                <a:cs typeface="+mn-cs"/>
              </a:rPr>
              <a:t>only hear what we want to hear</a:t>
            </a:r>
            <a:endParaRPr lang="en-GB" sz="900" b="1" dirty="0">
              <a:solidFill>
                <a:srgbClr val="00B05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Learn how to push all that aside, and analyse information accurately and objectively</a:t>
            </a:r>
          </a:p>
        </p:txBody>
      </p:sp>
      <p:pic>
        <p:nvPicPr>
          <p:cNvPr id="52230" name="Picture 2" descr="Related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8650" y="2254250"/>
            <a:ext cx="3173413"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9476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B70E5F9-EB59-47D9-98EF-3F5FE4FF44FE}"/>
              </a:ext>
            </a:extLst>
          </p:cNvPr>
          <p:cNvGraphicFramePr>
            <a:graphicFrameLocks noGrp="1"/>
          </p:cNvGraphicFramePr>
          <p:nvPr>
            <p:ph idx="1"/>
            <p:extLst>
              <p:ext uri="{D42A27DB-BD31-4B8C-83A1-F6EECF244321}">
                <p14:modId xmlns:p14="http://schemas.microsoft.com/office/powerpoint/2010/main" val="3625498965"/>
              </p:ext>
            </p:extLst>
          </p:nvPr>
        </p:nvGraphicFramePr>
        <p:xfrm>
          <a:off x="609600" y="394447"/>
          <a:ext cx="11152094" cy="59301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6228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71ADD-F459-4D89-AEEA-C631C6C0A3C1}"/>
              </a:ext>
            </a:extLst>
          </p:cNvPr>
          <p:cNvSpPr>
            <a:spLocks noGrp="1"/>
          </p:cNvSpPr>
          <p:nvPr>
            <p:ph type="title"/>
          </p:nvPr>
        </p:nvSpPr>
        <p:spPr/>
        <p:txBody>
          <a:bodyPr/>
          <a:lstStyle/>
          <a:p>
            <a:r>
              <a:rPr lang="en-GB" dirty="0"/>
              <a:t>Inductive and Deductive reasoning</a:t>
            </a:r>
          </a:p>
        </p:txBody>
      </p:sp>
      <p:sp>
        <p:nvSpPr>
          <p:cNvPr id="3" name="Content Placeholder 2">
            <a:extLst>
              <a:ext uri="{FF2B5EF4-FFF2-40B4-BE49-F238E27FC236}">
                <a16:creationId xmlns:a16="http://schemas.microsoft.com/office/drawing/2014/main" id="{32D2A46F-2408-4332-ADDE-33B58B0E03E6}"/>
              </a:ext>
            </a:extLst>
          </p:cNvPr>
          <p:cNvSpPr>
            <a:spLocks noGrp="1"/>
          </p:cNvSpPr>
          <p:nvPr>
            <p:ph idx="1"/>
          </p:nvPr>
        </p:nvSpPr>
        <p:spPr/>
        <p:txBody>
          <a:bodyPr/>
          <a:lstStyle/>
          <a:p>
            <a:r>
              <a:rPr lang="en-GB" dirty="0"/>
              <a:t>Inductive draws from experience and examples using past evidence. Helps us to generalise or make prediction or what are most likely causes or outcomes. Its based on available evidence but its based on assumption that it will happen like the past </a:t>
            </a:r>
          </a:p>
          <a:p>
            <a:endParaRPr lang="en-GB" dirty="0"/>
          </a:p>
          <a:p>
            <a:r>
              <a:rPr lang="en-GB" dirty="0"/>
              <a:t>Deductive draws conclusion based on accurately putting together the information Infront of you. It begins with a assumption and that this conclusion must be true based on a evidences </a:t>
            </a:r>
          </a:p>
        </p:txBody>
      </p:sp>
    </p:spTree>
    <p:extLst>
      <p:ext uri="{BB962C8B-B14F-4D97-AF65-F5344CB8AC3E}">
        <p14:creationId xmlns:p14="http://schemas.microsoft.com/office/powerpoint/2010/main" val="308368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308044" y="446881"/>
            <a:ext cx="11350625"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3011"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427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66D51EC6-FA21-4D86-B7E8-A6609CB9901C}" type="slidenum">
              <a:rPr lang="en-GB" altLang="en-US" sz="1200">
                <a:solidFill>
                  <a:srgbClr val="898989"/>
                </a:solidFill>
              </a:rPr>
              <a:pPr>
                <a:lnSpc>
                  <a:spcPct val="100000"/>
                </a:lnSpc>
                <a:spcBef>
                  <a:spcPct val="0"/>
                </a:spcBef>
                <a:buFontTx/>
                <a:buNone/>
              </a:pPr>
              <a:t>35</a:t>
            </a:fld>
            <a:endParaRPr lang="en-GB" altLang="en-US" sz="1200">
              <a:solidFill>
                <a:srgbClr val="898989"/>
              </a:solidFill>
            </a:endParaRPr>
          </a:p>
        </p:txBody>
      </p:sp>
      <p:sp>
        <p:nvSpPr>
          <p:cNvPr id="3" name="Rectangle 2"/>
          <p:cNvSpPr/>
          <p:nvPr/>
        </p:nvSpPr>
        <p:spPr>
          <a:xfrm>
            <a:off x="407987" y="1813843"/>
            <a:ext cx="8221663" cy="4217987"/>
          </a:xfrm>
          <a:prstGeom prst="rect">
            <a:avLst/>
          </a:prstGeom>
        </p:spPr>
        <p:txBody>
          <a:bodyPr>
            <a:spAutoFit/>
          </a:bodyPr>
          <a:lstStyle/>
          <a:p>
            <a:pPr eaLnBrk="1" fontAlgn="auto" hangingPunct="1">
              <a:spcBef>
                <a:spcPts val="0"/>
              </a:spcBef>
              <a:spcAft>
                <a:spcPts val="0"/>
              </a:spcAft>
              <a:defRPr/>
            </a:pPr>
            <a:r>
              <a:rPr lang="en-GB" sz="2800" b="1" dirty="0">
                <a:solidFill>
                  <a:srgbClr val="FF0000"/>
                </a:solidFill>
                <a:cs typeface="+mn-cs"/>
              </a:rPr>
              <a:t>Draw Conclusions</a:t>
            </a:r>
          </a:p>
          <a:p>
            <a:pPr eaLnBrk="1" fontAlgn="auto" hangingPunct="1">
              <a:spcBef>
                <a:spcPts val="0"/>
              </a:spcBef>
              <a:spcAft>
                <a:spcPts val="0"/>
              </a:spcAft>
              <a:defRPr/>
            </a:pPr>
            <a:endParaRPr lang="en-GB" sz="800"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People who possess this skill are able to bring diverse information together to arrive at conclusions that </a:t>
            </a:r>
            <a:r>
              <a:rPr lang="en-GB" sz="2800" b="1" dirty="0">
                <a:solidFill>
                  <a:srgbClr val="0070C0"/>
                </a:solidFill>
                <a:cs typeface="+mn-cs"/>
              </a:rPr>
              <a:t>logically</a:t>
            </a:r>
            <a:r>
              <a:rPr lang="en-GB" sz="2800" dirty="0">
                <a:solidFill>
                  <a:srgbClr val="002060"/>
                </a:solidFill>
                <a:cs typeface="+mn-cs"/>
              </a:rPr>
              <a:t> follow from the available </a:t>
            </a:r>
            <a:r>
              <a:rPr lang="en-GB" sz="2800" b="1" dirty="0">
                <a:solidFill>
                  <a:srgbClr val="0070C0"/>
                </a:solidFill>
                <a:cs typeface="+mn-cs"/>
              </a:rPr>
              <a:t>evidence</a:t>
            </a:r>
            <a:r>
              <a:rPr lang="en-GB" sz="2800" dirty="0">
                <a:solidFill>
                  <a:srgbClr val="002060"/>
                </a:solidFill>
                <a:cs typeface="+mn-cs"/>
              </a:rPr>
              <a:t>.</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Furthermore, they will change their position when the evidence warrants doing so. They are often characterized as having </a:t>
            </a:r>
            <a:r>
              <a:rPr lang="en-GB" sz="2800" b="1" dirty="0">
                <a:solidFill>
                  <a:srgbClr val="0070C0"/>
                </a:solidFill>
                <a:cs typeface="+mn-cs"/>
              </a:rPr>
              <a:t>"good judgment"</a:t>
            </a:r>
            <a:endParaRPr lang="en-GB" sz="2800" dirty="0">
              <a:solidFill>
                <a:srgbClr val="002060"/>
              </a:solidFill>
              <a:cs typeface="+mn-cs"/>
            </a:endParaRPr>
          </a:p>
        </p:txBody>
      </p:sp>
      <p:pic>
        <p:nvPicPr>
          <p:cNvPr id="54278" name="Picture 2" descr="Related image">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29650" y="2200523"/>
            <a:ext cx="326707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61388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9A46-5E30-4B23-9724-359E2F27A35C}"/>
              </a:ext>
            </a:extLst>
          </p:cNvPr>
          <p:cNvSpPr>
            <a:spLocks noGrp="1"/>
          </p:cNvSpPr>
          <p:nvPr>
            <p:ph type="title"/>
          </p:nvPr>
        </p:nvSpPr>
        <p:spPr>
          <a:xfrm>
            <a:off x="742765" y="65658"/>
            <a:ext cx="10972800" cy="1143000"/>
          </a:xfrm>
        </p:spPr>
        <p:txBody>
          <a:bodyPr/>
          <a:lstStyle/>
          <a:p>
            <a:r>
              <a:rPr lang="en-GB" dirty="0"/>
              <a:t>Applying RED</a:t>
            </a:r>
          </a:p>
        </p:txBody>
      </p:sp>
      <p:sp>
        <p:nvSpPr>
          <p:cNvPr id="3" name="Content Placeholder 2">
            <a:extLst>
              <a:ext uri="{FF2B5EF4-FFF2-40B4-BE49-F238E27FC236}">
                <a16:creationId xmlns:a16="http://schemas.microsoft.com/office/drawing/2014/main" id="{89536B6F-0457-4EBF-A370-E80E07486566}"/>
              </a:ext>
            </a:extLst>
          </p:cNvPr>
          <p:cNvSpPr>
            <a:spLocks noGrp="1"/>
          </p:cNvSpPr>
          <p:nvPr>
            <p:ph idx="1"/>
          </p:nvPr>
        </p:nvSpPr>
        <p:spPr>
          <a:xfrm>
            <a:off x="609600" y="1234281"/>
            <a:ext cx="10972800" cy="4389437"/>
          </a:xfrm>
        </p:spPr>
        <p:txBody>
          <a:bodyPr/>
          <a:lstStyle/>
          <a:p>
            <a:r>
              <a:rPr lang="en-GB" dirty="0"/>
              <a:t>R</a:t>
            </a:r>
          </a:p>
          <a:p>
            <a:pPr marL="0" indent="0">
              <a:buNone/>
            </a:pPr>
            <a:r>
              <a:rPr lang="en-GB" sz="1400" dirty="0"/>
              <a:t>Local retail in decline</a:t>
            </a:r>
          </a:p>
          <a:p>
            <a:pPr marL="0" indent="0">
              <a:buNone/>
            </a:pPr>
            <a:r>
              <a:rPr lang="en-GB" sz="1400" dirty="0"/>
              <a:t>People are moving to online shopping and stopping from shopping locally</a:t>
            </a:r>
          </a:p>
          <a:p>
            <a:pPr marL="0" indent="0">
              <a:buNone/>
            </a:pPr>
            <a:r>
              <a:rPr lang="en-GB" sz="1400" dirty="0"/>
              <a:t>Shopping locally can have a Positive impact</a:t>
            </a:r>
          </a:p>
          <a:p>
            <a:r>
              <a:rPr lang="en-GB" dirty="0"/>
              <a:t>E</a:t>
            </a:r>
          </a:p>
          <a:p>
            <a:pPr marL="0" indent="0">
              <a:buNone/>
            </a:pPr>
            <a:r>
              <a:rPr lang="en-GB" sz="1600" dirty="0"/>
              <a:t>Covid &amp; attitude of customers (make payments online and other benefits from shopping online and Carbon footprint is reduced by shopping online) </a:t>
            </a:r>
          </a:p>
          <a:p>
            <a:pPr marL="0" indent="0">
              <a:buNone/>
            </a:pPr>
            <a:r>
              <a:rPr lang="en-GB" sz="1600" dirty="0"/>
              <a:t>weakness : local shop can offer more healthy alternatives</a:t>
            </a:r>
          </a:p>
          <a:p>
            <a:pPr marL="0" indent="0">
              <a:buNone/>
            </a:pPr>
            <a:r>
              <a:rPr lang="en-GB" sz="1600" dirty="0"/>
              <a:t>Not everyone has access to internet (disabled/ elderly) and can be cheaper </a:t>
            </a:r>
          </a:p>
          <a:p>
            <a:pPr marL="0" indent="0">
              <a:buNone/>
            </a:pPr>
            <a:r>
              <a:rPr lang="en-GB" sz="1600" dirty="0"/>
              <a:t>Elderly and young cannot afford to eat healthy being more expensive so online is cheaper/ hard to access local shops. Helps with economy products go straight from shops to customers reduces carbon footprint/ products cheaper cutting our on commercial costs </a:t>
            </a:r>
          </a:p>
          <a:p>
            <a:pPr marL="0" indent="0">
              <a:buNone/>
            </a:pPr>
            <a:r>
              <a:rPr lang="en-GB" sz="1600" dirty="0"/>
              <a:t>Weakness: reducing local business/ nit enough data re elderly shopping online </a:t>
            </a:r>
          </a:p>
          <a:p>
            <a:pPr marL="0" indent="0">
              <a:buNone/>
            </a:pPr>
            <a:r>
              <a:rPr lang="en-GB" sz="1600" dirty="0"/>
              <a:t>Easier disadvantaged without travelling and shopping online is delivered to door</a:t>
            </a:r>
          </a:p>
          <a:p>
            <a:pPr marL="0" indent="0">
              <a:buNone/>
            </a:pPr>
            <a:r>
              <a:rPr lang="en-GB" sz="1600" dirty="0"/>
              <a:t>Weakness is assumption of elderly not able to travel but backing for this research</a:t>
            </a:r>
          </a:p>
          <a:p>
            <a:r>
              <a:rPr lang="en-GB" dirty="0"/>
              <a:t>D</a:t>
            </a:r>
          </a:p>
          <a:p>
            <a:pPr marL="0" indent="0">
              <a:buNone/>
            </a:pPr>
            <a:r>
              <a:rPr lang="en-GB" sz="1800" dirty="0"/>
              <a:t>Not even data to support the community thinks online/ if elderly have resources</a:t>
            </a:r>
          </a:p>
          <a:p>
            <a:pPr marL="0" indent="0">
              <a:buNone/>
            </a:pPr>
            <a:r>
              <a:rPr lang="en-GB" sz="1800" dirty="0"/>
              <a:t>Even though the shop </a:t>
            </a:r>
            <a:r>
              <a:rPr lang="en-GB" sz="1800" dirty="0" err="1"/>
              <a:t>appy</a:t>
            </a:r>
            <a:r>
              <a:rPr lang="en-GB" sz="1800" dirty="0"/>
              <a:t> is expanding their customer base </a:t>
            </a:r>
          </a:p>
        </p:txBody>
      </p:sp>
    </p:spTree>
    <p:extLst>
      <p:ext uri="{BB962C8B-B14F-4D97-AF65-F5344CB8AC3E}">
        <p14:creationId xmlns:p14="http://schemas.microsoft.com/office/powerpoint/2010/main" val="6842574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1126836" y="551732"/>
            <a:ext cx="9266237"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4035"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530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A86CF4A4-9663-42ED-8467-3B251EA7C6F2}" type="slidenum">
              <a:rPr lang="en-GB" altLang="en-US" sz="1200">
                <a:solidFill>
                  <a:srgbClr val="898989"/>
                </a:solidFill>
              </a:rPr>
              <a:pPr>
                <a:lnSpc>
                  <a:spcPct val="100000"/>
                </a:lnSpc>
                <a:spcBef>
                  <a:spcPct val="0"/>
                </a:spcBef>
                <a:buFontTx/>
                <a:buNone/>
              </a:pPr>
              <a:t>37</a:t>
            </a:fld>
            <a:endParaRPr lang="en-GB" altLang="en-US" sz="1200">
              <a:solidFill>
                <a:srgbClr val="898989"/>
              </a:solidFill>
            </a:endParaRPr>
          </a:p>
        </p:txBody>
      </p:sp>
      <p:sp>
        <p:nvSpPr>
          <p:cNvPr id="3" name="Rectangle 2"/>
          <p:cNvSpPr/>
          <p:nvPr/>
        </p:nvSpPr>
        <p:spPr>
          <a:xfrm>
            <a:off x="487349" y="1952266"/>
            <a:ext cx="7519988" cy="3124200"/>
          </a:xfrm>
          <a:prstGeom prst="rect">
            <a:avLst/>
          </a:prstGeom>
        </p:spPr>
        <p:txBody>
          <a:bodyPr>
            <a:spAutoFit/>
          </a:bodyPr>
          <a:lstStyle/>
          <a:p>
            <a:pPr eaLnBrk="1" fontAlgn="auto" hangingPunct="1">
              <a:spcBef>
                <a:spcPts val="0"/>
              </a:spcBef>
              <a:spcAft>
                <a:spcPts val="0"/>
              </a:spcAft>
              <a:defRPr/>
            </a:pPr>
            <a:r>
              <a:rPr lang="en-GB" sz="2800" b="1" dirty="0">
                <a:solidFill>
                  <a:srgbClr val="00B050"/>
                </a:solidFill>
                <a:cs typeface="+mn-cs"/>
              </a:rPr>
              <a:t>Draw Conclusions</a:t>
            </a:r>
          </a:p>
          <a:p>
            <a:pPr eaLnBrk="1" fontAlgn="auto" hangingPunct="1">
              <a:spcBef>
                <a:spcPts val="0"/>
              </a:spcBef>
              <a:spcAft>
                <a:spcPts val="0"/>
              </a:spcAft>
              <a:defRPr/>
            </a:pPr>
            <a:endParaRPr lang="en-GB" sz="2000"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b="1" dirty="0">
                <a:solidFill>
                  <a:srgbClr val="002060"/>
                </a:solidFill>
                <a:cs typeface="+mn-cs"/>
              </a:rPr>
              <a:t> </a:t>
            </a:r>
          </a:p>
          <a:p>
            <a:pPr eaLnBrk="1" fontAlgn="auto" hangingPunct="1">
              <a:spcBef>
                <a:spcPts val="0"/>
              </a:spcBef>
              <a:spcAft>
                <a:spcPts val="0"/>
              </a:spcAft>
              <a:defRPr/>
            </a:pPr>
            <a:endParaRPr lang="en-GB" sz="9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This is the payoff. When you think critically, the true picture becomes clear, and you can make the tough decision, or solve a difficult problem</a:t>
            </a:r>
          </a:p>
        </p:txBody>
      </p:sp>
      <p:pic>
        <p:nvPicPr>
          <p:cNvPr id="55302" name="Picture 2" descr="Related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83537" y="2269766"/>
            <a:ext cx="2112963"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88201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themeOverride>
</file>

<file path=ppt/theme/themeOverride2.xml><?xml version="1.0" encoding="utf-8"?>
<a:themeOverride xmlns:a="http://schemas.openxmlformats.org/drawingml/2006/main">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themeOverride>
</file>

<file path=docProps/app.xml><?xml version="1.0" encoding="utf-8"?>
<Properties xmlns="http://schemas.openxmlformats.org/officeDocument/2006/extended-properties" xmlns:vt="http://schemas.openxmlformats.org/officeDocument/2006/docPropsVTypes">
  <TotalTime>860</TotalTime>
  <Words>5387</Words>
  <Application>Microsoft Office PowerPoint</Application>
  <PresentationFormat>Widescreen</PresentationFormat>
  <Paragraphs>467</Paragraphs>
  <Slides>37</Slides>
  <Notes>29</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Arial</vt:lpstr>
      <vt:lpstr>Arial Rounded MT Bold</vt:lpstr>
      <vt:lpstr>Calibri</vt:lpstr>
      <vt:lpstr>Constantia</vt:lpstr>
      <vt:lpstr>Courier New</vt:lpstr>
      <vt:lpstr>Symbol</vt:lpstr>
      <vt:lpstr>Tahoma</vt:lpstr>
      <vt:lpstr>Times New Roman</vt:lpstr>
      <vt:lpstr>Wingdings 2</vt:lpstr>
      <vt:lpstr>Flow</vt:lpstr>
      <vt:lpstr>Developing Critical Thinking BMSW 5101 </vt:lpstr>
      <vt:lpstr>This Session</vt:lpstr>
      <vt:lpstr>PowerPoint Presentation</vt:lpstr>
      <vt:lpstr>Strategies for Critical Thinking / Reflection</vt:lpstr>
      <vt:lpstr>Strategies for Critical Reflection</vt:lpstr>
      <vt:lpstr>Strategies for Critical Thinking/ Reflection </vt:lpstr>
      <vt:lpstr>Cognitive biases</vt:lpstr>
      <vt:lpstr>How do I read</vt:lpstr>
      <vt:lpstr>What is critical reading?</vt:lpstr>
      <vt:lpstr>You can read a text in at least three different ways</vt:lpstr>
      <vt:lpstr>Critical Thinking When Reading</vt:lpstr>
      <vt:lpstr>PowerPoint Presentation</vt:lpstr>
      <vt:lpstr>Critical Thinking When Reading</vt:lpstr>
      <vt:lpstr>Quality evidence:</vt:lpstr>
      <vt:lpstr>Steps for making a critical evaluation of what you have read: </vt:lpstr>
      <vt:lpstr>Eco Tourism</vt:lpstr>
      <vt:lpstr>When reading an article</vt:lpstr>
      <vt:lpstr>Reading style and accuracy</vt:lpstr>
      <vt:lpstr>Implicit or explicit intention to persuade</vt:lpstr>
      <vt:lpstr>Why make notes while reading ?</vt:lpstr>
      <vt:lpstr>Why make notes?</vt:lpstr>
      <vt:lpstr>Useful note taking tips!</vt:lpstr>
      <vt:lpstr>Descriptive  v  Critical  Writing</vt:lpstr>
      <vt:lpstr>Descriptive  v  Critical  Writing</vt:lpstr>
      <vt:lpstr>Descriptive  v  Critical  Writing</vt:lpstr>
      <vt:lpstr>Credibility of Evidence</vt:lpstr>
      <vt:lpstr>Developing an argument</vt:lpstr>
      <vt:lpstr>PowerPoint Presentation</vt:lpstr>
      <vt:lpstr>Pearson's RED Critical Thinking Model </vt:lpstr>
      <vt:lpstr>Pearson's RED Critical Thinking Model </vt:lpstr>
      <vt:lpstr>Pearson's RED Critical Thinking Model</vt:lpstr>
      <vt:lpstr>Pearson's RED Critical Thinking Model</vt:lpstr>
      <vt:lpstr>PowerPoint Presentation</vt:lpstr>
      <vt:lpstr>Inductive and Deductive reasoning</vt:lpstr>
      <vt:lpstr>Pearson's RED Critical Thinking Model</vt:lpstr>
      <vt:lpstr>Applying RED</vt:lpstr>
      <vt:lpstr>Pearson's RED Critical Thinking Model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Critical Thinking BMSW 5101</dc:title>
  <dc:creator>Shehla Khan</dc:creator>
  <cp:lastModifiedBy>Shehla Khan</cp:lastModifiedBy>
  <cp:revision>34</cp:revision>
  <dcterms:created xsi:type="dcterms:W3CDTF">2020-02-04T13:40:03Z</dcterms:created>
  <dcterms:modified xsi:type="dcterms:W3CDTF">2021-10-12T11:31:43Z</dcterms:modified>
</cp:coreProperties>
</file>