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4572000" cy="3429000"/>
  <p:notesSz cx="4572000" cy="3429000"/>
  <p:embeddedFontLst>
    <p:embeddedFont>
      <p:font typeface="Calibri" panose="020F0502020204030204" pitchFamily="34" charset="0"/>
      <p:regular r:id="rId40"/>
      <p:bold r:id="rId41"/>
      <p:italic r:id="rId42"/>
      <p:boldItalic r:id="rId4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C83E97-83D1-414F-9F9F-8F10878855D4}" v="10" dt="2023-10-17T16:29:52.42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95" d="100"/>
          <a:sy n="195" d="100"/>
        </p:scale>
        <p:origin x="948" y="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37C83E97-83D1-414F-9F9F-8F10878855D4}"/>
    <pc:docChg chg="custSel modSld">
      <pc:chgData name="Sian Bowen" userId="c345053a-4abb-4e43-8ff7-c21186a2fa29" providerId="ADAL" clId="{37C83E97-83D1-414F-9F9F-8F10878855D4}" dt="2023-10-17T16:32:39.546" v="757" actId="20577"/>
      <pc:docMkLst>
        <pc:docMk/>
      </pc:docMkLst>
      <pc:sldChg chg="modSp mod">
        <pc:chgData name="Sian Bowen" userId="c345053a-4abb-4e43-8ff7-c21186a2fa29" providerId="ADAL" clId="{37C83E97-83D1-414F-9F9F-8F10878855D4}" dt="2023-10-17T14:51:59.913" v="69" actId="1076"/>
        <pc:sldMkLst>
          <pc:docMk/>
          <pc:sldMk cId="0" sldId="258"/>
        </pc:sldMkLst>
        <pc:spChg chg="mod">
          <ac:chgData name="Sian Bowen" userId="c345053a-4abb-4e43-8ff7-c21186a2fa29" providerId="ADAL" clId="{37C83E97-83D1-414F-9F9F-8F10878855D4}" dt="2023-10-17T14:51:59.913" v="69" actId="1076"/>
          <ac:spMkLst>
            <pc:docMk/>
            <pc:sldMk cId="0" sldId="258"/>
            <ac:spMk id="3" creationId="{00000000-0000-0000-0000-000000000000}"/>
          </ac:spMkLst>
        </pc:spChg>
        <pc:spChg chg="mod">
          <ac:chgData name="Sian Bowen" userId="c345053a-4abb-4e43-8ff7-c21186a2fa29" providerId="ADAL" clId="{37C83E97-83D1-414F-9F9F-8F10878855D4}" dt="2023-10-17T14:51:16.149" v="65" actId="20577"/>
          <ac:spMkLst>
            <pc:docMk/>
            <pc:sldMk cId="0" sldId="258"/>
            <ac:spMk id="4" creationId="{00000000-0000-0000-0000-000000000000}"/>
          </ac:spMkLst>
        </pc:spChg>
        <pc:picChg chg="mod">
          <ac:chgData name="Sian Bowen" userId="c345053a-4abb-4e43-8ff7-c21186a2fa29" providerId="ADAL" clId="{37C83E97-83D1-414F-9F9F-8F10878855D4}" dt="2023-10-17T14:51:53.712" v="68" actId="1076"/>
          <ac:picMkLst>
            <pc:docMk/>
            <pc:sldMk cId="0" sldId="258"/>
            <ac:picMk id="2" creationId="{00000000-0000-0000-0000-000000000000}"/>
          </ac:picMkLst>
        </pc:picChg>
      </pc:sldChg>
      <pc:sldChg chg="modSp mod">
        <pc:chgData name="Sian Bowen" userId="c345053a-4abb-4e43-8ff7-c21186a2fa29" providerId="ADAL" clId="{37C83E97-83D1-414F-9F9F-8F10878855D4}" dt="2023-10-17T16:26:59.121" v="707" actId="21"/>
        <pc:sldMkLst>
          <pc:docMk/>
          <pc:sldMk cId="0" sldId="263"/>
        </pc:sldMkLst>
        <pc:spChg chg="mod">
          <ac:chgData name="Sian Bowen" userId="c345053a-4abb-4e43-8ff7-c21186a2fa29" providerId="ADAL" clId="{37C83E97-83D1-414F-9F9F-8F10878855D4}" dt="2023-10-17T16:13:20.921" v="647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Sian Bowen" userId="c345053a-4abb-4e43-8ff7-c21186a2fa29" providerId="ADAL" clId="{37C83E97-83D1-414F-9F9F-8F10878855D4}" dt="2023-10-17T16:26:59.121" v="707" actId="21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6:27:07.851" v="711"/>
        <pc:sldMkLst>
          <pc:docMk/>
          <pc:sldMk cId="0" sldId="269"/>
        </pc:sldMkLst>
        <pc:spChg chg="mod">
          <ac:chgData name="Sian Bowen" userId="c345053a-4abb-4e43-8ff7-c21186a2fa29" providerId="ADAL" clId="{37C83E97-83D1-414F-9F9F-8F10878855D4}" dt="2023-10-17T16:27:07.851" v="711"/>
          <ac:spMkLst>
            <pc:docMk/>
            <pc:sldMk cId="0" sldId="269"/>
            <ac:spMk id="4" creationId="{00000000-0000-0000-0000-000000000000}"/>
          </ac:spMkLst>
        </pc:spChg>
      </pc:sldChg>
      <pc:sldChg chg="addSp delSp modSp mod">
        <pc:chgData name="Sian Bowen" userId="c345053a-4abb-4e43-8ff7-c21186a2fa29" providerId="ADAL" clId="{37C83E97-83D1-414F-9F9F-8F10878855D4}" dt="2023-10-17T16:29:52.427" v="736" actId="1076"/>
        <pc:sldMkLst>
          <pc:docMk/>
          <pc:sldMk cId="0" sldId="272"/>
        </pc:sldMkLst>
        <pc:spChg chg="mod">
          <ac:chgData name="Sian Bowen" userId="c345053a-4abb-4e43-8ff7-c21186a2fa29" providerId="ADAL" clId="{37C83E97-83D1-414F-9F9F-8F10878855D4}" dt="2023-10-17T16:29:44.808" v="734" actId="20577"/>
          <ac:spMkLst>
            <pc:docMk/>
            <pc:sldMk cId="0" sldId="272"/>
            <ac:spMk id="4" creationId="{00000000-0000-0000-0000-000000000000}"/>
          </ac:spMkLst>
        </pc:spChg>
        <pc:picChg chg="del">
          <ac:chgData name="Sian Bowen" userId="c345053a-4abb-4e43-8ff7-c21186a2fa29" providerId="ADAL" clId="{37C83E97-83D1-414F-9F9F-8F10878855D4}" dt="2023-10-17T16:29:12.983" v="725" actId="478"/>
          <ac:picMkLst>
            <pc:docMk/>
            <pc:sldMk cId="0" sldId="272"/>
            <ac:picMk id="5" creationId="{00000000-0000-0000-0000-000000000000}"/>
          </ac:picMkLst>
        </pc:picChg>
        <pc:picChg chg="add del">
          <ac:chgData name="Sian Bowen" userId="c345053a-4abb-4e43-8ff7-c21186a2fa29" providerId="ADAL" clId="{37C83E97-83D1-414F-9F9F-8F10878855D4}" dt="2023-10-17T16:29:12.983" v="725" actId="478"/>
          <ac:picMkLst>
            <pc:docMk/>
            <pc:sldMk cId="0" sldId="272"/>
            <ac:picMk id="1026" creationId="{A12272BB-9156-28E7-A0CB-48580919FBA5}"/>
          </ac:picMkLst>
        </pc:picChg>
        <pc:picChg chg="add mod">
          <ac:chgData name="Sian Bowen" userId="c345053a-4abb-4e43-8ff7-c21186a2fa29" providerId="ADAL" clId="{37C83E97-83D1-414F-9F9F-8F10878855D4}" dt="2023-10-17T16:29:52.427" v="736" actId="1076"/>
          <ac:picMkLst>
            <pc:docMk/>
            <pc:sldMk cId="0" sldId="272"/>
            <ac:picMk id="1028" creationId="{8D95C69B-6E5F-A27B-24C2-5C0E2F3ECE90}"/>
          </ac:picMkLst>
        </pc:picChg>
      </pc:sldChg>
      <pc:sldChg chg="modSp mod">
        <pc:chgData name="Sian Bowen" userId="c345053a-4abb-4e43-8ff7-c21186a2fa29" providerId="ADAL" clId="{37C83E97-83D1-414F-9F9F-8F10878855D4}" dt="2023-10-17T16:31:30.956" v="737" actId="20577"/>
        <pc:sldMkLst>
          <pc:docMk/>
          <pc:sldMk cId="0" sldId="276"/>
        </pc:sldMkLst>
        <pc:spChg chg="mod">
          <ac:chgData name="Sian Bowen" userId="c345053a-4abb-4e43-8ff7-c21186a2fa29" providerId="ADAL" clId="{37C83E97-83D1-414F-9F9F-8F10878855D4}" dt="2023-10-17T16:31:30.956" v="737" actId="20577"/>
          <ac:spMkLst>
            <pc:docMk/>
            <pc:sldMk cId="0" sldId="276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6:32:11.889" v="754" actId="14100"/>
        <pc:sldMkLst>
          <pc:docMk/>
          <pc:sldMk cId="0" sldId="283"/>
        </pc:sldMkLst>
        <pc:spChg chg="mod">
          <ac:chgData name="Sian Bowen" userId="c345053a-4abb-4e43-8ff7-c21186a2fa29" providerId="ADAL" clId="{37C83E97-83D1-414F-9F9F-8F10878855D4}" dt="2023-10-17T16:32:11.889" v="754" actId="14100"/>
          <ac:spMkLst>
            <pc:docMk/>
            <pc:sldMk cId="0" sldId="283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5:30:03.227" v="81" actId="20577"/>
        <pc:sldMkLst>
          <pc:docMk/>
          <pc:sldMk cId="0" sldId="284"/>
        </pc:sldMkLst>
        <pc:spChg chg="mod">
          <ac:chgData name="Sian Bowen" userId="c345053a-4abb-4e43-8ff7-c21186a2fa29" providerId="ADAL" clId="{37C83E97-83D1-414F-9F9F-8F10878855D4}" dt="2023-10-17T15:30:03.227" v="81" actId="20577"/>
          <ac:spMkLst>
            <pc:docMk/>
            <pc:sldMk cId="0" sldId="284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6:32:39.546" v="757" actId="20577"/>
        <pc:sldMkLst>
          <pc:docMk/>
          <pc:sldMk cId="0" sldId="285"/>
        </pc:sldMkLst>
        <pc:spChg chg="mod">
          <ac:chgData name="Sian Bowen" userId="c345053a-4abb-4e43-8ff7-c21186a2fa29" providerId="ADAL" clId="{37C83E97-83D1-414F-9F9F-8F10878855D4}" dt="2023-10-17T16:32:39.546" v="757" actId="20577"/>
          <ac:spMkLst>
            <pc:docMk/>
            <pc:sldMk cId="0" sldId="285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5:38:06.866" v="223" actId="5793"/>
        <pc:sldMkLst>
          <pc:docMk/>
          <pc:sldMk cId="0" sldId="286"/>
        </pc:sldMkLst>
        <pc:spChg chg="mod">
          <ac:chgData name="Sian Bowen" userId="c345053a-4abb-4e43-8ff7-c21186a2fa29" providerId="ADAL" clId="{37C83E97-83D1-414F-9F9F-8F10878855D4}" dt="2023-10-17T15:38:06.866" v="223" actId="5793"/>
          <ac:spMkLst>
            <pc:docMk/>
            <pc:sldMk cId="0" sldId="286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5:41:09.429" v="393" actId="20577"/>
        <pc:sldMkLst>
          <pc:docMk/>
          <pc:sldMk cId="0" sldId="287"/>
        </pc:sldMkLst>
        <pc:spChg chg="mod">
          <ac:chgData name="Sian Bowen" userId="c345053a-4abb-4e43-8ff7-c21186a2fa29" providerId="ADAL" clId="{37C83E97-83D1-414F-9F9F-8F10878855D4}" dt="2023-10-17T15:41:09.429" v="393" actId="20577"/>
          <ac:spMkLst>
            <pc:docMk/>
            <pc:sldMk cId="0" sldId="287"/>
            <ac:spMk id="3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5:44:29.504" v="426" actId="255"/>
        <pc:sldMkLst>
          <pc:docMk/>
          <pc:sldMk cId="0" sldId="288"/>
        </pc:sldMkLst>
        <pc:spChg chg="mod">
          <ac:chgData name="Sian Bowen" userId="c345053a-4abb-4e43-8ff7-c21186a2fa29" providerId="ADAL" clId="{37C83E97-83D1-414F-9F9F-8F10878855D4}" dt="2023-10-17T15:44:29.504" v="426" actId="255"/>
          <ac:spMkLst>
            <pc:docMk/>
            <pc:sldMk cId="0" sldId="288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37C83E97-83D1-414F-9F9F-8F10878855D4}" dt="2023-10-17T15:52:36.617" v="454" actId="20577"/>
        <pc:sldMkLst>
          <pc:docMk/>
          <pc:sldMk cId="0" sldId="292"/>
        </pc:sldMkLst>
        <pc:spChg chg="mod">
          <ac:chgData name="Sian Bowen" userId="c345053a-4abb-4e43-8ff7-c21186a2fa29" providerId="ADAL" clId="{37C83E97-83D1-414F-9F9F-8F10878855D4}" dt="2023-10-17T15:52:36.617" v="454" actId="20577"/>
          <ac:spMkLst>
            <pc:docMk/>
            <pc:sldMk cId="0" sldId="292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2900" y="1062990"/>
            <a:ext cx="3886200" cy="720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85800" y="1920240"/>
            <a:ext cx="3200400" cy="857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4040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2860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5458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572000" cy="3428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5843" y="263651"/>
            <a:ext cx="228600" cy="17525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7651" y="144779"/>
            <a:ext cx="900684" cy="29870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9915" y="591311"/>
            <a:ext cx="4393692" cy="2638043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910584" y="263651"/>
            <a:ext cx="379475" cy="179831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83079" y="140207"/>
            <a:ext cx="909828" cy="307847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9915" y="1869312"/>
            <a:ext cx="4393692" cy="136004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4572000" cy="3428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75843" y="263651"/>
            <a:ext cx="228600" cy="17526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3913632" y="263651"/>
            <a:ext cx="376427" cy="17526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787651" y="144779"/>
            <a:ext cx="900684" cy="298703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1785366" y="142493"/>
            <a:ext cx="905510" cy="303530"/>
          </a:xfrm>
          <a:custGeom>
            <a:avLst/>
            <a:gdLst/>
            <a:ahLst/>
            <a:cxnLst/>
            <a:rect l="l" t="t" r="r" b="b"/>
            <a:pathLst>
              <a:path w="905510" h="303530">
                <a:moveTo>
                  <a:pt x="0" y="303275"/>
                </a:moveTo>
                <a:lnTo>
                  <a:pt x="905256" y="303275"/>
                </a:lnTo>
                <a:lnTo>
                  <a:pt x="905256" y="0"/>
                </a:lnTo>
                <a:lnTo>
                  <a:pt x="0" y="0"/>
                </a:lnTo>
                <a:lnTo>
                  <a:pt x="0" y="303275"/>
                </a:lnTo>
                <a:close/>
              </a:path>
            </a:pathLst>
          </a:custGeom>
          <a:ln w="4572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41172" y="975105"/>
            <a:ext cx="1899285" cy="2997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1874" y="1259927"/>
            <a:ext cx="2456180" cy="883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4040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54480" y="3188970"/>
            <a:ext cx="146304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2860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29184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070" y="1106881"/>
            <a:ext cx="394462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Examination</a:t>
            </a:r>
            <a:r>
              <a:rPr sz="2400" spc="-40" dirty="0"/>
              <a:t> </a:t>
            </a:r>
            <a:r>
              <a:rPr sz="2400" dirty="0"/>
              <a:t>and</a:t>
            </a:r>
            <a:r>
              <a:rPr sz="2400" spc="-40" dirty="0"/>
              <a:t> </a:t>
            </a:r>
            <a:r>
              <a:rPr sz="2400" dirty="0"/>
              <a:t>Assessment</a:t>
            </a:r>
            <a:r>
              <a:rPr sz="2400" spc="-40" dirty="0"/>
              <a:t> </a:t>
            </a:r>
            <a:r>
              <a:rPr sz="2400" spc="-25" dirty="0"/>
              <a:t>of</a:t>
            </a:r>
            <a:endParaRPr sz="2400"/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400" dirty="0"/>
              <a:t>the </a:t>
            </a:r>
            <a:r>
              <a:rPr sz="2400" spc="-20" dirty="0"/>
              <a:t>Knee</a:t>
            </a:r>
            <a:endParaRPr sz="2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20561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Objective</a:t>
            </a:r>
            <a:r>
              <a:rPr spc="-60" dirty="0"/>
              <a:t> </a:t>
            </a:r>
            <a:r>
              <a:rPr spc="-10" dirty="0"/>
              <a:t>Assessment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270507"/>
            <a:ext cx="1907539" cy="199199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Obs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Quick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 Touch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3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ROM</a:t>
            </a:r>
            <a:r>
              <a:rPr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(AROM,</a:t>
            </a:r>
            <a:r>
              <a:rPr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PROM,</a:t>
            </a:r>
            <a:r>
              <a:rPr sz="1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RROM)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MMTs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4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Lig</a:t>
            </a:r>
            <a:r>
              <a:rPr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stress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Palpation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r>
              <a:rPr sz="1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above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below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Special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8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850" spc="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Functional</a:t>
            </a:r>
            <a:r>
              <a:rPr sz="1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154" y="565948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5290" y="852887"/>
            <a:ext cx="23641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Observations</a:t>
            </a:r>
            <a:r>
              <a:rPr spc="-40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20" dirty="0"/>
              <a:t>Knee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208937"/>
            <a:ext cx="3111628" cy="103810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alignment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000" spc="-5" dirty="0">
                <a:solidFill>
                  <a:srgbClr val="404040"/>
                </a:solidFill>
                <a:latin typeface="Calibri"/>
                <a:cs typeface="Calibri"/>
              </a:rPr>
              <a:t>- </a:t>
            </a:r>
            <a:r>
              <a:rPr sz="1000" dirty="0" err="1">
                <a:solidFill>
                  <a:srgbClr val="404040"/>
                </a:solidFill>
                <a:latin typeface="Calibri"/>
                <a:cs typeface="Calibri"/>
              </a:rPr>
              <a:t>alta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000" spc="-20" dirty="0">
                <a:solidFill>
                  <a:srgbClr val="404040"/>
                </a:solidFill>
                <a:latin typeface="Calibri"/>
                <a:cs typeface="Calibri"/>
              </a:rPr>
              <a:t>(sits high)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or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 err="1">
                <a:solidFill>
                  <a:srgbClr val="404040"/>
                </a:solidFill>
                <a:latin typeface="Calibri"/>
                <a:cs typeface="Calibri"/>
              </a:rPr>
              <a:t>baja</a:t>
            </a:r>
            <a:r>
              <a:rPr lang="en-GB" sz="1000" spc="-10" dirty="0">
                <a:solidFill>
                  <a:srgbClr val="404040"/>
                </a:solidFill>
                <a:latin typeface="Calibri"/>
                <a:cs typeface="Calibri"/>
              </a:rPr>
              <a:t> (low lying)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Varus deformity/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Genu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Varum</a:t>
            </a:r>
            <a:r>
              <a:rPr lang="en-GB" sz="1000" spc="-10" dirty="0">
                <a:solidFill>
                  <a:srgbClr val="404040"/>
                </a:solidFill>
                <a:latin typeface="Calibri"/>
                <a:cs typeface="Calibri"/>
              </a:rPr>
              <a:t> (bow leg)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Valgus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deformity/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Genu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 err="1">
                <a:solidFill>
                  <a:srgbClr val="404040"/>
                </a:solidFill>
                <a:latin typeface="Calibri"/>
                <a:cs typeface="Calibri"/>
              </a:rPr>
              <a:t>Valgum</a:t>
            </a:r>
            <a:r>
              <a:rPr lang="en-GB" sz="1000" spc="-10" dirty="0">
                <a:solidFill>
                  <a:srgbClr val="404040"/>
                </a:solidFill>
                <a:latin typeface="Calibri"/>
                <a:cs typeface="Calibri"/>
              </a:rPr>
              <a:t> (knock knee)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Fixed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flexion deformity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Hyperextension</a:t>
            </a:r>
            <a:endParaRPr sz="1000" dirty="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61544" y="995171"/>
            <a:ext cx="4249420" cy="2303145"/>
            <a:chOff x="161544" y="995171"/>
            <a:chExt cx="4249420" cy="230314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1544" y="2253995"/>
              <a:ext cx="1306068" cy="100431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30096" y="2253995"/>
              <a:ext cx="792480" cy="98907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65832" y="2253995"/>
              <a:ext cx="725424" cy="101498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47644" y="2253995"/>
              <a:ext cx="1162812" cy="104393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69435" y="995171"/>
              <a:ext cx="495300" cy="109423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1172" y="975740"/>
            <a:ext cx="1196340" cy="1421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Quick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Touch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Back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hand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Bilateral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comparison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Temperature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Texture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6267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AROM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672" y="1381124"/>
            <a:ext cx="2129155" cy="13671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6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Flexion (0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135</a:t>
            </a:r>
            <a:r>
              <a:rPr sz="975" spc="-30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(-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975" spc="-37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(seated</a:t>
            </a:r>
            <a:r>
              <a:rPr sz="10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90</a:t>
            </a:r>
            <a:r>
              <a:rPr sz="975" spc="-30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100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10-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20</a:t>
            </a:r>
            <a:r>
              <a:rPr sz="900" spc="-37" baseline="27777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900" baseline="27777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 tibial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(seated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90</a:t>
            </a:r>
            <a:r>
              <a:rPr sz="975" spc="-30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100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20-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900" spc="-37" baseline="27777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900" baseline="27777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6115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PROM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81759"/>
            <a:ext cx="4048760" cy="144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0" marR="5080" indent="-1143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Active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movement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EoR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then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passive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overpressure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applied-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note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range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and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end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feel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r>
              <a:rPr sz="10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(soft)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(hard)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617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RROM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81124"/>
            <a:ext cx="3088005" cy="1294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Can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protect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itself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excessive</a:t>
            </a:r>
            <a:r>
              <a:rPr sz="10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10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EoR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Rotation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0566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MMTs</a:t>
            </a:r>
            <a:r>
              <a:rPr spc="-40" dirty="0"/>
              <a:t> </a:t>
            </a:r>
            <a:r>
              <a:rPr dirty="0"/>
              <a:t>(x</a:t>
            </a:r>
            <a:r>
              <a:rPr spc="-35" dirty="0"/>
              <a:t> </a:t>
            </a:r>
            <a:r>
              <a:rPr lang="en-GB" spc="-25" dirty="0"/>
              <a:t>8</a:t>
            </a:r>
            <a:r>
              <a:rPr spc="-25" dirty="0"/>
              <a:t>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400" y="1275460"/>
            <a:ext cx="3657600" cy="15792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Quadriceps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(as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1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group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, seated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lang="en-GB" sz="1200" spc="-10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Vastus</a:t>
            </a:r>
            <a:r>
              <a:rPr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medialis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obliquus</a:t>
            </a:r>
            <a:r>
              <a:rPr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(isolated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, seated &amp; rotated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lang="en-GB" sz="1200" spc="-1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Rectus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femoris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 (supine)</a:t>
            </a:r>
            <a:endParaRPr lang="en-GB" sz="1200" spc="-1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Iliotibial band</a:t>
            </a:r>
            <a:r>
              <a:rPr sz="1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(TFL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, side lying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lang="en-GB" sz="120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Hamstrings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 (as</a:t>
            </a:r>
            <a:r>
              <a:rPr sz="1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1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group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, prone)</a:t>
            </a:r>
            <a:endParaRPr lang="en-GB" sz="120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spc="-10" dirty="0" err="1">
                <a:solidFill>
                  <a:srgbClr val="404040"/>
                </a:solidFill>
                <a:latin typeface="Calibri"/>
                <a:cs typeface="Calibri"/>
              </a:rPr>
              <a:t>Popliteu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s (Supine) </a:t>
            </a: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Gastrocnemius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 (prone, straight leg)</a:t>
            </a:r>
          </a:p>
          <a:p>
            <a:pPr marL="184150" indent="-171450">
              <a:lnSpc>
                <a:spcPct val="100000"/>
              </a:lnSpc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Soleus (prone, bent leg)</a:t>
            </a:r>
            <a:endParaRPr sz="1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9259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Quadriceps</a:t>
            </a:r>
            <a:r>
              <a:rPr spc="-30" dirty="0"/>
              <a:t> </a:t>
            </a:r>
            <a:r>
              <a:rPr dirty="0"/>
              <a:t>as</a:t>
            </a:r>
            <a:r>
              <a:rPr spc="-15" dirty="0"/>
              <a:t> </a:t>
            </a:r>
            <a:r>
              <a:rPr spc="-10" dirty="0"/>
              <a:t>group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412239"/>
            <a:ext cx="8115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Vastus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Lateralis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6174" y="1529841"/>
            <a:ext cx="2343785" cy="124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450" spc="409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Greater</a:t>
            </a:r>
            <a:r>
              <a:rPr sz="6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trochanter,</a:t>
            </a:r>
            <a:r>
              <a:rPr sz="6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Intertrochanteric</a:t>
            </a:r>
            <a:r>
              <a:rPr sz="6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line,</a:t>
            </a:r>
            <a:r>
              <a:rPr sz="6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Linea</a:t>
            </a:r>
            <a:r>
              <a:rPr sz="6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aspera of </a:t>
            </a:r>
            <a:r>
              <a:rPr sz="65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endParaRPr sz="6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1874" y="1578609"/>
            <a:ext cx="2526665" cy="10204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>
              <a:lnSpc>
                <a:spcPts val="650"/>
              </a:lnSpc>
              <a:spcBef>
                <a:spcPts val="95"/>
              </a:spcBef>
            </a:pP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650">
              <a:latin typeface="Calibri"/>
              <a:cs typeface="Calibri"/>
            </a:endParaRPr>
          </a:p>
          <a:p>
            <a:pPr marL="12700">
              <a:lnSpc>
                <a:spcPts val="815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Vastus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Medialis</a:t>
            </a:r>
            <a:endParaRPr sz="850">
              <a:latin typeface="Calibri"/>
              <a:cs typeface="Calibri"/>
            </a:endParaRPr>
          </a:p>
          <a:p>
            <a:pPr marL="241300" marR="13970" indent="-114300">
              <a:lnSpc>
                <a:spcPct val="80000"/>
              </a:lnSpc>
              <a:spcBef>
                <a:spcPts val="85"/>
              </a:spcBef>
            </a:pPr>
            <a:r>
              <a:rPr sz="4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450" spc="409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continuous</a:t>
            </a:r>
            <a:r>
              <a:rPr sz="6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r>
              <a:rPr sz="6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 attachment</a:t>
            </a:r>
            <a:r>
              <a:rPr sz="6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20" dirty="0">
                <a:solidFill>
                  <a:srgbClr val="404040"/>
                </a:solidFill>
                <a:latin typeface="Calibri"/>
                <a:cs typeface="Calibri"/>
              </a:rPr>
              <a:t>femur,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 which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begins</a:t>
            </a:r>
            <a:r>
              <a:rPr sz="6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6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front</a:t>
            </a:r>
            <a:r>
              <a:rPr sz="6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6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middle</a:t>
            </a:r>
            <a:r>
              <a:rPr sz="6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side</a:t>
            </a:r>
            <a:r>
              <a:rPr sz="6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(anteromedially)</a:t>
            </a:r>
            <a:r>
              <a:rPr sz="6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6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intertrochanteric</a:t>
            </a:r>
            <a:r>
              <a:rPr sz="6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2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r>
              <a:rPr sz="6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6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650">
              <a:latin typeface="Calibri"/>
              <a:cs typeface="Calibri"/>
            </a:endParaRPr>
          </a:p>
          <a:p>
            <a:pPr marL="12700">
              <a:lnSpc>
                <a:spcPts val="725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Vastus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Intermedius</a:t>
            </a:r>
            <a:endParaRPr sz="850">
              <a:latin typeface="Calibri"/>
              <a:cs typeface="Calibri"/>
            </a:endParaRPr>
          </a:p>
          <a:p>
            <a:pPr marL="241300" marR="145415" indent="-114300">
              <a:lnSpc>
                <a:spcPts val="670"/>
              </a:lnSpc>
              <a:spcBef>
                <a:spcPts val="8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arises</a:t>
            </a:r>
            <a:r>
              <a:rPr sz="7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the front</a:t>
            </a:r>
            <a:r>
              <a:rPr sz="7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7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10" dirty="0">
                <a:solidFill>
                  <a:srgbClr val="404040"/>
                </a:solidFill>
                <a:latin typeface="Calibri"/>
                <a:cs typeface="Calibri"/>
              </a:rPr>
              <a:t>surfaces</a:t>
            </a:r>
            <a:r>
              <a:rPr sz="7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7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the body</a:t>
            </a:r>
            <a:r>
              <a:rPr sz="7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7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70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r>
              <a:rPr sz="7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7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its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upper</a:t>
            </a:r>
            <a:r>
              <a:rPr sz="700" spc="-10" dirty="0">
                <a:solidFill>
                  <a:srgbClr val="404040"/>
                </a:solidFill>
                <a:latin typeface="Calibri"/>
                <a:cs typeface="Calibri"/>
              </a:rPr>
              <a:t> two-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thirds,</a:t>
            </a:r>
            <a:r>
              <a:rPr sz="7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sitting</a:t>
            </a:r>
            <a:r>
              <a:rPr sz="7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under</a:t>
            </a:r>
            <a:r>
              <a:rPr sz="7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Rectus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10" dirty="0">
                <a:solidFill>
                  <a:srgbClr val="404040"/>
                </a:solidFill>
                <a:latin typeface="Calibri"/>
                <a:cs typeface="Calibri"/>
              </a:rPr>
              <a:t>Femoris</a:t>
            </a:r>
            <a:endParaRPr sz="700">
              <a:latin typeface="Calibri"/>
              <a:cs typeface="Calibri"/>
            </a:endParaRPr>
          </a:p>
          <a:p>
            <a:pPr marL="12700">
              <a:lnSpc>
                <a:spcPts val="73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Rectus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Femoris</a:t>
            </a:r>
            <a:endParaRPr sz="850">
              <a:latin typeface="Calibri"/>
              <a:cs typeface="Calibri"/>
            </a:endParaRPr>
          </a:p>
          <a:p>
            <a:pPr marL="241300" marR="5080" indent="-114300">
              <a:lnSpc>
                <a:spcPts val="720"/>
              </a:lnSpc>
              <a:spcBef>
                <a:spcPts val="8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iliac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spine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exterior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7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bony</a:t>
            </a:r>
            <a:r>
              <a:rPr sz="7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ridge which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forms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iliac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portion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acetabulum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1874" y="2649981"/>
            <a:ext cx="2537460" cy="362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919"/>
              </a:lnSpc>
              <a:spcBef>
                <a:spcPts val="10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850">
              <a:latin typeface="Calibri"/>
              <a:cs typeface="Calibri"/>
            </a:endParaRPr>
          </a:p>
          <a:p>
            <a:pPr marL="127000" marR="5080" indent="-114300">
              <a:lnSpc>
                <a:spcPts val="819"/>
              </a:lnSpc>
              <a:spcBef>
                <a:spcPts val="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Quadriceps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tuberosity</a:t>
            </a:r>
            <a:r>
              <a:rPr sz="8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via the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Patellar</a:t>
            </a:r>
            <a:r>
              <a:rPr sz="8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85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94076" y="1461515"/>
            <a:ext cx="1469136" cy="154990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23374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Vastus</a:t>
            </a:r>
            <a:r>
              <a:rPr spc="-50" dirty="0"/>
              <a:t> </a:t>
            </a:r>
            <a:r>
              <a:rPr dirty="0"/>
              <a:t>Medialis</a:t>
            </a:r>
            <a:r>
              <a:rPr spc="-35" dirty="0"/>
              <a:t> </a:t>
            </a:r>
            <a:r>
              <a:rPr spc="-10" dirty="0"/>
              <a:t>Obliquus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474977"/>
            <a:ext cx="2372360" cy="12185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0" marR="307340" indent="-1143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204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Continuous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line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attachment</a:t>
            </a:r>
            <a:r>
              <a:rPr sz="10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the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femur,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which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begins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front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and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middle side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(anteromedially)</a:t>
            </a:r>
            <a:r>
              <a:rPr sz="10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the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intertrochanteric</a:t>
            </a:r>
            <a:r>
              <a:rPr sz="10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femur.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0" marR="5080" indent="-1143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6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fibres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converge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onto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inner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(medial)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part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quadriceps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femoris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and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inner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(medial)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border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endParaRPr sz="10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46347" y="152399"/>
            <a:ext cx="1025651" cy="31440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4338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Rectus</a:t>
            </a:r>
            <a:r>
              <a:rPr spc="-45" dirty="0"/>
              <a:t> </a:t>
            </a:r>
            <a:r>
              <a:rPr spc="-10" dirty="0"/>
              <a:t>Femoris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259927"/>
            <a:ext cx="2399665" cy="67056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100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iliac spine and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exterior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surface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bony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ridge which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forms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iliac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portion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acetabulum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1874" y="2268815"/>
            <a:ext cx="2298700" cy="53403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100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via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Quadriceps</a:t>
            </a:r>
            <a:r>
              <a:rPr sz="9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tuberosity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via 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Patellar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9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349752" y="153923"/>
            <a:ext cx="1222248" cy="314248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8008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Tensor</a:t>
            </a:r>
            <a:r>
              <a:rPr spc="-70" dirty="0"/>
              <a:t> </a:t>
            </a:r>
            <a:r>
              <a:rPr dirty="0"/>
              <a:t>Fascia</a:t>
            </a:r>
            <a:r>
              <a:rPr spc="-50" dirty="0"/>
              <a:t> </a:t>
            </a:r>
            <a:r>
              <a:rPr spc="-20" dirty="0"/>
              <a:t>Latae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260562"/>
            <a:ext cx="2399030" cy="153797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100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It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arises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anterior part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 outer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lip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of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iliac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crest;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outer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anterior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superior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iliac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spine,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part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outer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border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notch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below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it,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between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the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gluteus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medius and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sartorius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1000">
              <a:latin typeface="Calibri"/>
              <a:cs typeface="Calibri"/>
            </a:endParaRPr>
          </a:p>
          <a:p>
            <a:pPr marL="241300" marR="36195" indent="-114300">
              <a:lnSpc>
                <a:spcPct val="100000"/>
              </a:lnSpc>
              <a:spcBef>
                <a:spcPts val="31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Gerdy’s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(lateral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tibia)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lateral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retinaculum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endParaRPr sz="9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366515" y="94487"/>
            <a:ext cx="1159764" cy="314248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1172" y="975105"/>
            <a:ext cx="24022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Hamstrings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over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knee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1797" y="1606041"/>
            <a:ext cx="2988564" cy="1418843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58622" y="1602866"/>
          <a:ext cx="2987673" cy="14173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18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16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156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84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69545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Muscle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2667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Origin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2667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Insertion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2667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Nerve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2667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445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Semitendinosus</a:t>
                      </a:r>
                      <a:r>
                        <a:rPr sz="700" spc="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2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12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28321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ischial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tuberosity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700" dirty="0">
                          <a:latin typeface="Calibri"/>
                          <a:cs typeface="Calibri"/>
                        </a:rPr>
                        <a:t>medial</a:t>
                      </a:r>
                      <a:r>
                        <a:rPr sz="7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surface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tibia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12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tibial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12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8445">
                <a:tc>
                  <a:txBody>
                    <a:bodyPr/>
                    <a:lstStyle/>
                    <a:p>
                      <a:pPr marL="45720" marR="5334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Semimembranosus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3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28321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ischial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tuberosity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700" dirty="0">
                          <a:latin typeface="Calibri"/>
                          <a:cs typeface="Calibri"/>
                        </a:rPr>
                        <a:t>medial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tibial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condyle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12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tibial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12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9079">
                <a:tc>
                  <a:txBody>
                    <a:bodyPr/>
                    <a:lstStyle/>
                    <a:p>
                      <a:pPr marL="45720" marR="16700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dirty="0">
                          <a:latin typeface="Calibri"/>
                          <a:cs typeface="Calibri"/>
                        </a:rPr>
                        <a:t>biceps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femoris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-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long</a:t>
                      </a:r>
                      <a:r>
                        <a:rPr sz="7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head</a:t>
                      </a:r>
                      <a:r>
                        <a:rPr sz="7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1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28321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ischial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tuberosity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 marR="22542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lateral</a:t>
                      </a:r>
                      <a:r>
                        <a:rPr sz="7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7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25" dirty="0">
                          <a:latin typeface="Calibri"/>
                          <a:cs typeface="Calibri"/>
                        </a:rPr>
                        <a:t> the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head</a:t>
                      </a:r>
                      <a:r>
                        <a:rPr sz="7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fibula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841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tibial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7175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45720" marR="167005">
                        <a:lnSpc>
                          <a:spcPct val="100000"/>
                        </a:lnSpc>
                      </a:pPr>
                      <a:r>
                        <a:rPr sz="700" dirty="0">
                          <a:latin typeface="Calibri"/>
                          <a:cs typeface="Calibri"/>
                        </a:rPr>
                        <a:t>biceps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femoris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-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short</a:t>
                      </a:r>
                      <a:r>
                        <a:rPr sz="7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head</a:t>
                      </a:r>
                      <a:r>
                        <a:rPr sz="7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50" dirty="0">
                          <a:latin typeface="Calibri"/>
                          <a:cs typeface="Calibri"/>
                        </a:rPr>
                        <a:t>4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5778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dirty="0">
                          <a:latin typeface="Calibri"/>
                          <a:cs typeface="Calibri"/>
                        </a:rPr>
                        <a:t>linea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aspera</a:t>
                      </a:r>
                      <a:r>
                        <a:rPr sz="700" spc="-25" dirty="0">
                          <a:latin typeface="Calibri"/>
                          <a:cs typeface="Calibri"/>
                        </a:rPr>
                        <a:t> and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lateral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supracondylar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line</a:t>
                      </a:r>
                      <a:r>
                        <a:rPr sz="7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femur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778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 marL="46355" marR="58419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lateral</a:t>
                      </a:r>
                      <a:r>
                        <a:rPr sz="7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7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25" dirty="0">
                          <a:latin typeface="Calibri"/>
                          <a:cs typeface="Calibri"/>
                        </a:rPr>
                        <a:t> the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head</a:t>
                      </a:r>
                      <a:r>
                        <a:rPr sz="7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7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fibula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(common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tendon</a:t>
                      </a:r>
                      <a:r>
                        <a:rPr sz="7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with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dirty="0">
                          <a:latin typeface="Calibri"/>
                          <a:cs typeface="Calibri"/>
                        </a:rPr>
                        <a:t>long</a:t>
                      </a:r>
                      <a:r>
                        <a:rPr sz="7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head)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17780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46355" marR="205104">
                        <a:lnSpc>
                          <a:spcPct val="100000"/>
                        </a:lnSpc>
                      </a:pPr>
                      <a:r>
                        <a:rPr sz="700" spc="-10" dirty="0">
                          <a:latin typeface="Calibri"/>
                          <a:cs typeface="Calibri"/>
                        </a:rPr>
                        <a:t>common</a:t>
                      </a:r>
                      <a:r>
                        <a:rPr sz="700" spc="2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700" spc="-10" dirty="0">
                          <a:latin typeface="Calibri"/>
                          <a:cs typeface="Calibri"/>
                        </a:rPr>
                        <a:t>fibular</a:t>
                      </a:r>
                      <a:endParaRPr sz="70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6350">
                      <a:solidFill>
                        <a:srgbClr val="EBDD9C"/>
                      </a:solidFill>
                      <a:prstDash val="solid"/>
                    </a:lnL>
                    <a:lnR w="6350">
                      <a:solidFill>
                        <a:srgbClr val="EBDD9C"/>
                      </a:solidFill>
                      <a:prstDash val="solid"/>
                    </a:lnR>
                    <a:lnT w="6350">
                      <a:solidFill>
                        <a:srgbClr val="EBDD9C"/>
                      </a:solidFill>
                      <a:prstDash val="solid"/>
                    </a:lnT>
                    <a:lnB w="6350">
                      <a:solidFill>
                        <a:srgbClr val="EBDD9C"/>
                      </a:solidFill>
                      <a:prstDash val="solid"/>
                    </a:lnB>
                    <a:solidFill>
                      <a:srgbClr val="95A6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43072" y="1426463"/>
            <a:ext cx="1135379" cy="158343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8801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Popliteus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288160"/>
            <a:ext cx="3460115" cy="181011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10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endParaRPr sz="1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 dirty="0">
              <a:latin typeface="Calibri"/>
              <a:cs typeface="Calibri"/>
            </a:endParaRPr>
          </a:p>
          <a:p>
            <a:pPr marL="127000" marR="293370" indent="-114300">
              <a:lnSpc>
                <a:spcPts val="108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Flexes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the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(weak)</a:t>
            </a:r>
            <a:r>
              <a:rPr sz="10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MEDIALLY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ROTATES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the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10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Un-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locks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SCREW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HOME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MECHANISM</a:t>
            </a:r>
            <a:r>
              <a:rPr lang="en-GB" sz="900" spc="-10" dirty="0">
                <a:solidFill>
                  <a:srgbClr val="404040"/>
                </a:solidFill>
                <a:latin typeface="Calibri"/>
                <a:cs typeface="Calibri"/>
              </a:rPr>
              <a:t> - the key that unlocks the knee! </a:t>
            </a:r>
            <a:endParaRPr sz="9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7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Origin: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outer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surface of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1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7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Insertion: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above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soleal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endParaRPr sz="1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00" dirty="0">
              <a:latin typeface="Calibri"/>
              <a:cs typeface="Calibri"/>
            </a:endParaRPr>
          </a:p>
          <a:p>
            <a:pPr marL="127000" marR="5080" indent="-114300">
              <a:lnSpc>
                <a:spcPts val="108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Also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has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attachment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meniscus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drawing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it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posteriorly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to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prevent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impingement</a:t>
            </a:r>
            <a:endParaRPr sz="1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581400" y="60959"/>
            <a:ext cx="990600" cy="314248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4147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Gastrocnemius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808" y="1351330"/>
            <a:ext cx="2284730" cy="168592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endParaRPr sz="850">
              <a:latin typeface="Calibri"/>
              <a:cs typeface="Calibri"/>
            </a:endParaRPr>
          </a:p>
          <a:p>
            <a:pPr marL="354965" marR="119380" indent="-114300">
              <a:lnSpc>
                <a:spcPts val="910"/>
              </a:lnSpc>
              <a:spcBef>
                <a:spcPts val="32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Medial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supracondylar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ridge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adductor</a:t>
            </a:r>
            <a:r>
              <a:rPr sz="8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1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endParaRPr sz="850">
              <a:latin typeface="Calibri"/>
              <a:cs typeface="Calibri"/>
            </a:endParaRPr>
          </a:p>
          <a:p>
            <a:pPr marL="240665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Outer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8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8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Achilles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calcaneous</a:t>
            </a:r>
            <a:endParaRPr sz="8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assists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r>
              <a:rPr sz="8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85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19755" y="1336547"/>
            <a:ext cx="1668779" cy="176479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9888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25" dirty="0"/>
              <a:t>Tests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260562"/>
            <a:ext cx="3005455" cy="883919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CAUTION!</a:t>
            </a:r>
            <a:endParaRPr sz="10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Watch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Sag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Sign!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90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58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Give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False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Positives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ACL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False negative on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9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33172" y="1926335"/>
            <a:ext cx="4105910" cy="1233170"/>
            <a:chOff x="233172" y="1926335"/>
            <a:chExt cx="4105910" cy="123317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3172" y="2260091"/>
              <a:ext cx="1310640" cy="8717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09188" y="1926335"/>
              <a:ext cx="929639" cy="12329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23920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65" dirty="0"/>
              <a:t> </a:t>
            </a:r>
            <a:r>
              <a:rPr dirty="0"/>
              <a:t>Stress</a:t>
            </a:r>
            <a:r>
              <a:rPr spc="-60" dirty="0"/>
              <a:t> </a:t>
            </a:r>
            <a:r>
              <a:rPr spc="-25" dirty="0"/>
              <a:t>Tests</a:t>
            </a:r>
            <a:r>
              <a:rPr spc="-55" dirty="0"/>
              <a:t> </a:t>
            </a:r>
            <a:r>
              <a:rPr spc="-20" dirty="0"/>
              <a:t>(x4)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673" y="1287525"/>
            <a:ext cx="3149600" cy="193835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95"/>
              </a:spcBef>
            </a:pP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Cruciate Ligament</a:t>
            </a:r>
            <a:endParaRPr sz="1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 dirty="0">
              <a:latin typeface="Calibri"/>
              <a:cs typeface="Calibri"/>
            </a:endParaRPr>
          </a:p>
          <a:p>
            <a:pPr marL="203200" marR="55880" indent="-114300">
              <a:lnSpc>
                <a:spcPts val="108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ACL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passes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FF0000"/>
                </a:solidFill>
                <a:latin typeface="Calibri"/>
                <a:cs typeface="Calibri"/>
              </a:rPr>
              <a:t>posteriorly,</a:t>
            </a:r>
            <a:r>
              <a:rPr sz="10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FF0000"/>
                </a:solidFill>
                <a:latin typeface="Calibri"/>
                <a:cs typeface="Calibri"/>
              </a:rPr>
              <a:t>laterally</a:t>
            </a:r>
            <a:r>
              <a:rPr sz="10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FF0000"/>
                </a:solidFill>
                <a:latin typeface="Calibri"/>
                <a:cs typeface="Calibri"/>
              </a:rPr>
              <a:t>proximally </a:t>
            </a:r>
            <a:endParaRPr lang="en-GB" sz="1000" spc="-10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203200" marR="55880" indent="-114300">
              <a:lnSpc>
                <a:spcPts val="1080"/>
              </a:lnSpc>
            </a:pP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the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spine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surface </a:t>
            </a:r>
            <a:endParaRPr lang="en-GB" sz="1000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203200" marR="55880" indent="-114300">
              <a:lnSpc>
                <a:spcPts val="1080"/>
              </a:lnSpc>
            </a:pP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lateral condyle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1000" dirty="0">
              <a:latin typeface="Calibri"/>
              <a:cs typeface="Calibri"/>
            </a:endParaRPr>
          </a:p>
          <a:p>
            <a:pPr marL="88900">
              <a:lnSpc>
                <a:spcPct val="100000"/>
              </a:lnSpc>
              <a:spcBef>
                <a:spcPts val="869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Spirals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medially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through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110</a:t>
            </a:r>
            <a:r>
              <a:rPr sz="975" spc="-30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975" baseline="25641" dirty="0">
              <a:latin typeface="Calibri"/>
              <a:cs typeface="Calibri"/>
            </a:endParaRPr>
          </a:p>
          <a:p>
            <a:pPr marL="88900">
              <a:lnSpc>
                <a:spcPct val="100000"/>
              </a:lnSpc>
              <a:spcBef>
                <a:spcPts val="88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Anteriomedial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band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limits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flexion</a:t>
            </a:r>
            <a:endParaRPr sz="1000" dirty="0">
              <a:latin typeface="Calibri"/>
              <a:cs typeface="Calibri"/>
            </a:endParaRPr>
          </a:p>
          <a:p>
            <a:pPr marL="88900">
              <a:lnSpc>
                <a:spcPct val="100000"/>
              </a:lnSpc>
              <a:spcBef>
                <a:spcPts val="87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Posterolateral</a:t>
            </a:r>
            <a:r>
              <a:rPr sz="10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band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limits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1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800" dirty="0">
              <a:latin typeface="Calibri"/>
              <a:cs typeface="Calibri"/>
            </a:endParaRPr>
          </a:p>
          <a:p>
            <a:pPr marL="203200" marR="61594" indent="-114300">
              <a:lnSpc>
                <a:spcPts val="108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Provides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approx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86%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anterior tibial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restraint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endParaRPr lang="en-GB" sz="1000" spc="-20" dirty="0">
              <a:solidFill>
                <a:srgbClr val="404040"/>
              </a:solidFill>
              <a:latin typeface="Calibri"/>
              <a:cs typeface="Calibri"/>
            </a:endParaRPr>
          </a:p>
          <a:p>
            <a:pPr marL="203200" marR="61594" indent="-114300">
              <a:lnSpc>
                <a:spcPts val="1080"/>
              </a:lnSpc>
            </a:pP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30%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restraint</a:t>
            </a:r>
            <a:endParaRPr sz="1000" dirty="0">
              <a:latin typeface="Calibri"/>
              <a:cs typeface="Calibri"/>
            </a:endParaRPr>
          </a:p>
        </p:txBody>
      </p:sp>
      <p:pic>
        <p:nvPicPr>
          <p:cNvPr id="1028" name="Picture 4" descr="ACL injury - Mayo Clinic">
            <a:extLst>
              <a:ext uri="{FF2B5EF4-FFF2-40B4-BE49-F238E27FC236}">
                <a16:creationId xmlns:a16="http://schemas.microsoft.com/office/drawing/2014/main" id="{8D95C69B-6E5F-A27B-24C2-5C0E2F3EC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485900"/>
            <a:ext cx="1414527" cy="155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899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8373" y="1392427"/>
            <a:ext cx="2439035" cy="1807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Drawer</a:t>
            </a:r>
            <a:r>
              <a:rPr sz="8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(90</a:t>
            </a:r>
            <a:r>
              <a:rPr sz="825" spc="-30" baseline="25252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85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3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4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ACL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stress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7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800">
              <a:latin typeface="Calibri"/>
              <a:cs typeface="Calibri"/>
            </a:endParaRPr>
          </a:p>
          <a:p>
            <a:pPr marL="190500" marR="127000" indent="-114300">
              <a:lnSpc>
                <a:spcPct val="6940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Normally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springy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end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feel within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approx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6mm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85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translation</a:t>
            </a:r>
            <a:endParaRPr sz="85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  <a:spcBef>
                <a:spcPts val="7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8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85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4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750" spc="1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(up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75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II+)</a:t>
            </a:r>
            <a:endParaRPr sz="75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endParaRPr sz="7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800">
              <a:latin typeface="Calibri"/>
              <a:cs typeface="Calibri"/>
            </a:endParaRPr>
          </a:p>
          <a:p>
            <a:pPr marL="190500" marR="332740" indent="-114300">
              <a:lnSpc>
                <a:spcPct val="70600"/>
              </a:lnSpc>
              <a:spcBef>
                <a:spcPts val="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Abnormal/no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end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feel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large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amount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excursion</a:t>
            </a:r>
            <a:r>
              <a:rPr sz="8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(15mm+)</a:t>
            </a:r>
            <a:endParaRPr sz="850">
              <a:latin typeface="Calibri"/>
              <a:cs typeface="Calibri"/>
            </a:endParaRPr>
          </a:p>
          <a:p>
            <a:pPr marL="76200">
              <a:lnSpc>
                <a:spcPct val="100000"/>
              </a:lnSpc>
              <a:spcBef>
                <a:spcPts val="680"/>
              </a:spcBef>
            </a:pP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DDX</a:t>
            </a:r>
            <a:endParaRPr sz="85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4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409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MCL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posterior</a:t>
            </a:r>
            <a:r>
              <a:rPr sz="7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capsule</a:t>
            </a:r>
            <a:r>
              <a:rPr sz="7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provide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secondary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restraint</a:t>
            </a:r>
            <a:endParaRPr sz="750">
              <a:latin typeface="Calibri"/>
              <a:cs typeface="Calibri"/>
            </a:endParaRPr>
          </a:p>
          <a:p>
            <a:pPr marL="190500">
              <a:lnSpc>
                <a:spcPct val="100000"/>
              </a:lnSpc>
              <a:spcBef>
                <a:spcPts val="9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Click?</a:t>
            </a:r>
            <a:r>
              <a:rPr sz="750" spc="1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Meniscal</a:t>
            </a:r>
            <a:endParaRPr sz="75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860" y="1299971"/>
            <a:ext cx="1037843" cy="178917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572000" cy="3429000"/>
            <a:chOff x="0" y="0"/>
            <a:chExt cx="4572000" cy="3429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9915" y="589787"/>
              <a:ext cx="4393692" cy="72085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21735" y="1865375"/>
              <a:ext cx="1050036" cy="1427988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1874" y="951356"/>
            <a:ext cx="1899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874" y="1370925"/>
            <a:ext cx="2687320" cy="173228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2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10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Cruciate</a:t>
            </a:r>
            <a:r>
              <a:rPr sz="10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1000">
              <a:latin typeface="Calibri"/>
              <a:cs typeface="Calibri"/>
            </a:endParaRPr>
          </a:p>
          <a:p>
            <a:pPr marL="241300" marR="7620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Passes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FF0000"/>
                </a:solidFill>
                <a:latin typeface="Calibri"/>
                <a:cs typeface="Calibri"/>
              </a:rPr>
              <a:t>anteriorly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,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FF0000"/>
                </a:solidFill>
                <a:latin typeface="Calibri"/>
                <a:cs typeface="Calibri"/>
              </a:rPr>
              <a:t>medially</a:t>
            </a:r>
            <a:r>
              <a:rPr sz="9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FF0000"/>
                </a:solidFill>
                <a:latin typeface="Calibri"/>
                <a:cs typeface="Calibri"/>
              </a:rPr>
              <a:t>proximally</a:t>
            </a:r>
            <a:r>
              <a:rPr sz="9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posterior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intracondylar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area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r>
              <a:rPr sz="900" spc="1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lateral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side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femoral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bundles</a:t>
            </a:r>
            <a:endParaRPr sz="10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1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Anterolateral</a:t>
            </a:r>
            <a:r>
              <a:rPr sz="9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band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limits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9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Posteromedial</a:t>
            </a:r>
            <a:r>
              <a:rPr sz="9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band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limits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127000" marR="5080" indent="-1143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Provides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94%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restraint</a:t>
            </a:r>
            <a:r>
              <a:rPr sz="10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36%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restraint</a:t>
            </a:r>
            <a:endParaRPr sz="10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15995" y="525779"/>
            <a:ext cx="1331976" cy="133197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899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58899"/>
            <a:ext cx="2535555" cy="1654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2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8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Drawer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85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6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Stress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8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Normal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will</a:t>
            </a:r>
            <a:r>
              <a:rPr sz="7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restrain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 tibial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translation</a:t>
            </a:r>
            <a:endParaRPr sz="7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409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75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500" spc="3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Laxity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(greater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than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9.2mm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indicates</a:t>
            </a:r>
            <a:r>
              <a:rPr sz="7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III)</a:t>
            </a:r>
            <a:endParaRPr sz="75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500" spc="3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(grade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I-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II)</a:t>
            </a:r>
            <a:endParaRPr sz="75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6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2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Other</a:t>
            </a:r>
            <a:r>
              <a:rPr sz="8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structures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involved</a:t>
            </a:r>
            <a:endParaRPr sz="8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40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PLCC: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Arcuate</a:t>
            </a:r>
            <a:r>
              <a:rPr sz="7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complex,</a:t>
            </a:r>
            <a:r>
              <a:rPr sz="7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popliteal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oblique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ITB</a:t>
            </a:r>
            <a:endParaRPr sz="7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If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suspect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PLCC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repeat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 at 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30o</a:t>
            </a:r>
            <a:endParaRPr sz="7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90o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30o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7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PLCC</a:t>
            </a:r>
            <a:endParaRPr sz="7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3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r>
              <a:rPr sz="7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90o</a:t>
            </a:r>
            <a:r>
              <a:rPr sz="750" spc="-20" dirty="0">
                <a:solidFill>
                  <a:srgbClr val="404040"/>
                </a:solidFill>
                <a:latin typeface="Calibri"/>
                <a:cs typeface="Calibri"/>
              </a:rPr>
              <a:t> ONLY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7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 isolation</a:t>
            </a:r>
            <a:endParaRPr sz="75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874" y="1259927"/>
            <a:ext cx="2981325" cy="1371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Medial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Collateral</a:t>
            </a:r>
            <a:r>
              <a:rPr sz="10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1000" dirty="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epicondyle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femur to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1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shaft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Flat and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broad</a:t>
            </a:r>
            <a:endParaRPr sz="900" dirty="0">
              <a:latin typeface="Calibri"/>
              <a:cs typeface="Calibri"/>
            </a:endParaRPr>
          </a:p>
          <a:p>
            <a:pPr marL="241300" marR="317500" indent="-114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Superficial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fibres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extend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below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level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tibial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tuberosity</a:t>
            </a:r>
            <a:r>
              <a:rPr sz="9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(1:3)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Deep fibres attach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capsule to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meniscus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Covered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Pes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Anserinus</a:t>
            </a:r>
            <a:r>
              <a:rPr sz="9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Tendons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(SG</a:t>
            </a:r>
            <a:r>
              <a:rPr lang="en-GB" sz="900" spc="-20" dirty="0">
                <a:solidFill>
                  <a:srgbClr val="404040"/>
                </a:solidFill>
                <a:latin typeface="Calibri"/>
                <a:cs typeface="Calibri"/>
              </a:rPr>
              <a:t>S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T)</a:t>
            </a:r>
            <a:r>
              <a:rPr lang="en-GB" sz="900" spc="-20" dirty="0">
                <a:solidFill>
                  <a:srgbClr val="404040"/>
                </a:solidFill>
                <a:latin typeface="Calibri"/>
                <a:cs typeface="Calibri"/>
              </a:rPr>
              <a:t> GOOSE FOOT!</a:t>
            </a:r>
            <a:endParaRPr sz="900" dirty="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474720" y="131063"/>
            <a:ext cx="966469" cy="2926080"/>
            <a:chOff x="3474720" y="131063"/>
            <a:chExt cx="966469" cy="292608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74720" y="131063"/>
              <a:ext cx="966215" cy="133197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97580" y="1498091"/>
              <a:ext cx="943355" cy="155905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9888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25" dirty="0"/>
              <a:t>Tests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772" y="1341947"/>
            <a:ext cx="3700779" cy="170307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04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04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Valgus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Stress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95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825" baseline="25252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825" spc="97" baseline="25252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825" spc="-37" baseline="25252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825" baseline="25252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65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3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95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over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MCL</a:t>
            </a:r>
            <a:endParaRPr sz="85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Loss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normal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springy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end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feel</a:t>
            </a:r>
            <a:endParaRPr sz="85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Increased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laxity</a:t>
            </a:r>
            <a:endParaRPr sz="850">
              <a:latin typeface="Calibri"/>
              <a:cs typeface="Calibri"/>
            </a:endParaRPr>
          </a:p>
          <a:p>
            <a:pPr marL="2667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5mm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5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endParaRPr sz="850">
              <a:latin typeface="Calibri"/>
              <a:cs typeface="Calibri"/>
            </a:endParaRPr>
          </a:p>
          <a:p>
            <a:pPr marL="2667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5-10mm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II</a:t>
            </a:r>
            <a:endParaRPr sz="850">
              <a:latin typeface="Calibri"/>
              <a:cs typeface="Calibri"/>
            </a:endParaRPr>
          </a:p>
          <a:p>
            <a:pPr marL="2667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10mm+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III</a:t>
            </a:r>
            <a:endParaRPr sz="850">
              <a:latin typeface="Calibri"/>
              <a:cs typeface="Calibri"/>
            </a:endParaRPr>
          </a:p>
          <a:p>
            <a:pPr marL="266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15o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+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valgus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significant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may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suggest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secondary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damage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ACL and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endParaRPr sz="850">
              <a:latin typeface="Calibri"/>
              <a:cs typeface="Calibri"/>
            </a:endParaRPr>
          </a:p>
          <a:p>
            <a:pPr marL="2667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Especially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if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present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0o</a:t>
            </a:r>
            <a:endParaRPr sz="8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pc="-10" dirty="0"/>
              <a:t>Lateral</a:t>
            </a:r>
            <a:r>
              <a:rPr spc="15" dirty="0"/>
              <a:t> </a:t>
            </a:r>
            <a:r>
              <a:rPr spc="-10" dirty="0"/>
              <a:t>Collateral</a:t>
            </a:r>
            <a:r>
              <a:rPr spc="15" dirty="0"/>
              <a:t> </a:t>
            </a:r>
            <a:r>
              <a:rPr spc="-10" dirty="0"/>
              <a:t>Ligament</a:t>
            </a:r>
            <a:endParaRPr sz="700">
              <a:latin typeface="Times New Roman"/>
              <a:cs typeface="Times New Roman"/>
            </a:endParaRPr>
          </a:p>
          <a:p>
            <a:pPr marL="127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/>
              <a:t>Round,</a:t>
            </a:r>
            <a:r>
              <a:rPr sz="900" spc="-5" dirty="0"/>
              <a:t> </a:t>
            </a:r>
            <a:r>
              <a:rPr sz="900" dirty="0"/>
              <a:t>cord</a:t>
            </a:r>
            <a:r>
              <a:rPr sz="900" spc="-10" dirty="0"/>
              <a:t> </a:t>
            </a:r>
            <a:r>
              <a:rPr sz="900" dirty="0"/>
              <a:t>like</a:t>
            </a:r>
            <a:r>
              <a:rPr sz="900" spc="-20" dirty="0"/>
              <a:t> </a:t>
            </a:r>
            <a:r>
              <a:rPr sz="900" spc="-10" dirty="0"/>
              <a:t>ligament</a:t>
            </a:r>
            <a:endParaRPr sz="900">
              <a:latin typeface="Times New Roman"/>
              <a:cs typeface="Times New Roman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/>
              <a:t>Superficial</a:t>
            </a:r>
            <a:r>
              <a:rPr sz="900" spc="10" dirty="0"/>
              <a:t> </a:t>
            </a:r>
            <a:r>
              <a:rPr sz="900" dirty="0"/>
              <a:t>(does not blend</a:t>
            </a:r>
            <a:r>
              <a:rPr sz="900" spc="5" dirty="0"/>
              <a:t> </a:t>
            </a:r>
            <a:r>
              <a:rPr sz="900" dirty="0"/>
              <a:t>with </a:t>
            </a:r>
            <a:r>
              <a:rPr sz="900" spc="-10" dirty="0"/>
              <a:t>capsule)</a:t>
            </a:r>
            <a:endParaRPr sz="900">
              <a:latin typeface="Times New Roman"/>
              <a:cs typeface="Times New Roman"/>
            </a:endParaRPr>
          </a:p>
          <a:p>
            <a:pPr marL="241300" marR="5080" indent="-114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/>
              <a:t>Lateral</a:t>
            </a:r>
            <a:r>
              <a:rPr sz="900" spc="-5" dirty="0"/>
              <a:t> </a:t>
            </a:r>
            <a:r>
              <a:rPr sz="900" dirty="0"/>
              <a:t>epicondyle</a:t>
            </a:r>
            <a:r>
              <a:rPr sz="900" spc="-10" dirty="0"/>
              <a:t> </a:t>
            </a:r>
            <a:r>
              <a:rPr sz="900" dirty="0"/>
              <a:t>of</a:t>
            </a:r>
            <a:r>
              <a:rPr sz="900" spc="-25" dirty="0"/>
              <a:t> </a:t>
            </a:r>
            <a:r>
              <a:rPr sz="900" dirty="0"/>
              <a:t>femur</a:t>
            </a:r>
            <a:r>
              <a:rPr sz="900" spc="-15" dirty="0"/>
              <a:t> </a:t>
            </a:r>
            <a:r>
              <a:rPr sz="900" dirty="0"/>
              <a:t>to</a:t>
            </a:r>
            <a:r>
              <a:rPr sz="900" spc="-20" dirty="0"/>
              <a:t> </a:t>
            </a:r>
            <a:r>
              <a:rPr sz="900" dirty="0"/>
              <a:t>lateral</a:t>
            </a:r>
            <a:r>
              <a:rPr sz="900" spc="-5" dirty="0"/>
              <a:t> </a:t>
            </a:r>
            <a:r>
              <a:rPr sz="900" dirty="0"/>
              <a:t>surface</a:t>
            </a:r>
            <a:r>
              <a:rPr sz="900" spc="-20" dirty="0"/>
              <a:t> </a:t>
            </a:r>
            <a:r>
              <a:rPr sz="900" spc="-25" dirty="0"/>
              <a:t>of</a:t>
            </a:r>
            <a:r>
              <a:rPr sz="900" dirty="0"/>
              <a:t> the</a:t>
            </a:r>
            <a:r>
              <a:rPr sz="900" spc="-15" dirty="0"/>
              <a:t> </a:t>
            </a:r>
            <a:r>
              <a:rPr sz="900" dirty="0"/>
              <a:t>head of</a:t>
            </a:r>
            <a:r>
              <a:rPr sz="900" spc="-20" dirty="0"/>
              <a:t> </a:t>
            </a:r>
            <a:r>
              <a:rPr sz="900" dirty="0"/>
              <a:t>fibula</a:t>
            </a:r>
            <a:r>
              <a:rPr sz="900" spc="-10" dirty="0"/>
              <a:t> </a:t>
            </a:r>
            <a:r>
              <a:rPr sz="900" dirty="0"/>
              <a:t>(anterior</a:t>
            </a:r>
            <a:r>
              <a:rPr sz="900" spc="5" dirty="0"/>
              <a:t> </a:t>
            </a:r>
            <a:r>
              <a:rPr sz="900" dirty="0"/>
              <a:t>to</a:t>
            </a:r>
            <a:r>
              <a:rPr sz="900" spc="-15" dirty="0"/>
              <a:t> </a:t>
            </a:r>
            <a:r>
              <a:rPr sz="900" dirty="0"/>
              <a:t>the</a:t>
            </a:r>
            <a:r>
              <a:rPr sz="900" spc="-10" dirty="0"/>
              <a:t> </a:t>
            </a:r>
            <a:r>
              <a:rPr sz="900" spc="-20" dirty="0"/>
              <a:t>apex)</a:t>
            </a:r>
            <a:endParaRPr sz="9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855976" y="345947"/>
            <a:ext cx="1716405" cy="2868295"/>
            <a:chOff x="2855976" y="345947"/>
            <a:chExt cx="1716405" cy="2868295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74720" y="345947"/>
              <a:ext cx="999744" cy="1060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55976" y="1498091"/>
              <a:ext cx="1716024" cy="17160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899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Ligament</a:t>
            </a:r>
            <a:r>
              <a:rPr spc="-70" dirty="0"/>
              <a:t> </a:t>
            </a:r>
            <a:r>
              <a:rPr dirty="0"/>
              <a:t>Stress</a:t>
            </a:r>
            <a:r>
              <a:rPr spc="-55" dirty="0"/>
              <a:t> </a:t>
            </a:r>
            <a:r>
              <a:rPr spc="-30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372" y="1338921"/>
            <a:ext cx="3611245" cy="176022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Varus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Stress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1000">
              <a:latin typeface="Calibri"/>
              <a:cs typeface="Calibri"/>
            </a:endParaRPr>
          </a:p>
          <a:p>
            <a:pPr marL="1778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Normal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Varus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approx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7</a:t>
            </a:r>
            <a:r>
              <a:rPr sz="900" spc="-37" baseline="27777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900" baseline="27777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635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10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1000">
              <a:latin typeface="Calibri"/>
              <a:cs typeface="Calibri"/>
            </a:endParaRPr>
          </a:p>
          <a:p>
            <a:pPr marL="177800">
              <a:lnSpc>
                <a:spcPct val="100000"/>
              </a:lnSpc>
              <a:spcBef>
                <a:spcPts val="32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(up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II)</a:t>
            </a:r>
            <a:endParaRPr sz="900">
              <a:latin typeface="Calibri"/>
              <a:cs typeface="Calibri"/>
            </a:endParaRPr>
          </a:p>
          <a:p>
            <a:pPr marL="1778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(8mm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is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consistent</a:t>
            </a:r>
            <a:r>
              <a:rPr sz="9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III)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00">
              <a:latin typeface="Calibri"/>
              <a:cs typeface="Calibri"/>
            </a:endParaRPr>
          </a:p>
          <a:p>
            <a:pPr marL="635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Where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III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suspected consider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damage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ACL,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PCL,</a:t>
            </a:r>
            <a:r>
              <a:rPr sz="10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PLCC,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ITB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635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Performed</a:t>
            </a:r>
            <a:r>
              <a:rPr sz="10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975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975" spc="89" baseline="25641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975" spc="-37" baseline="25641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endParaRPr sz="975" baseline="25641">
              <a:latin typeface="Calibri"/>
              <a:cs typeface="Calibri"/>
            </a:endParaRPr>
          </a:p>
          <a:p>
            <a:pPr marL="1778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PCL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will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restrain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Varus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forces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89661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Palpation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38285"/>
            <a:ext cx="3775075" cy="112649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Bony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landmarks</a:t>
            </a:r>
            <a:endParaRPr sz="1000">
              <a:latin typeface="Calibri"/>
              <a:cs typeface="Calibri"/>
            </a:endParaRPr>
          </a:p>
          <a:p>
            <a:pPr marL="241300" marR="5080" indent="-1143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3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fibula,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anterior tibial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border,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900" spc="1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condyles,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Gerdy’s tubercle,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tuberosity,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patella,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femur,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medial and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lateral condyles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epicondyles.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Other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soft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tissues</a:t>
            </a:r>
            <a:endParaRPr sz="1000">
              <a:latin typeface="Calibri"/>
              <a:cs typeface="Calibri"/>
            </a:endParaRPr>
          </a:p>
          <a:p>
            <a:pPr marL="241300" marR="12065" indent="-114300">
              <a:lnSpc>
                <a:spcPct val="100000"/>
              </a:lnSpc>
              <a:spcBef>
                <a:spcPts val="31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LCL,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ITB,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Biceps Femoris,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tendon/ligament,</a:t>
            </a:r>
            <a:r>
              <a:rPr sz="9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MCL,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pes anserinus,</a:t>
            </a:r>
            <a:r>
              <a:rPr sz="9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semi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membranosus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tendinosus, popliteal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fossa,</a:t>
            </a:r>
            <a:r>
              <a:rPr sz="9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hamstrings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belly...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21920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Joints</a:t>
            </a:r>
            <a:r>
              <a:rPr spc="-25" dirty="0"/>
              <a:t> </a:t>
            </a:r>
            <a:r>
              <a:rPr dirty="0"/>
              <a:t>above</a:t>
            </a:r>
            <a:r>
              <a:rPr spc="-2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below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808" y="1334717"/>
            <a:ext cx="1358265" cy="113474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65"/>
              </a:spcBef>
            </a:pPr>
            <a:r>
              <a:rPr sz="12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800" spc="-10" dirty="0">
                <a:solidFill>
                  <a:srgbClr val="404040"/>
                </a:solidFill>
                <a:latin typeface="Calibri"/>
                <a:cs typeface="Calibri"/>
              </a:rPr>
              <a:t>Above</a:t>
            </a:r>
            <a:endParaRPr sz="18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20"/>
              </a:spcBef>
            </a:pPr>
            <a:r>
              <a:rPr sz="11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1600" spc="-10" dirty="0">
                <a:solidFill>
                  <a:srgbClr val="404040"/>
                </a:solidFill>
                <a:latin typeface="Calibri"/>
                <a:cs typeface="Calibri"/>
              </a:rPr>
              <a:t>AROM</a:t>
            </a:r>
            <a:endParaRPr sz="1600">
              <a:latin typeface="Calibri"/>
              <a:cs typeface="Calibri"/>
            </a:endParaRPr>
          </a:p>
          <a:p>
            <a:pPr marL="240665">
              <a:lnSpc>
                <a:spcPct val="100000"/>
              </a:lnSpc>
              <a:spcBef>
                <a:spcPts val="305"/>
              </a:spcBef>
            </a:pPr>
            <a:r>
              <a:rPr sz="9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950" spc="-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400" dirty="0">
                <a:solidFill>
                  <a:srgbClr val="404040"/>
                </a:solidFill>
                <a:latin typeface="Calibri"/>
                <a:cs typeface="Calibri"/>
              </a:rPr>
              <a:t>Hip</a:t>
            </a:r>
            <a:r>
              <a:rPr sz="14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1400">
              <a:latin typeface="Calibri"/>
              <a:cs typeface="Calibri"/>
            </a:endParaRPr>
          </a:p>
          <a:p>
            <a:pPr marL="240665">
              <a:lnSpc>
                <a:spcPct val="100000"/>
              </a:lnSpc>
              <a:spcBef>
                <a:spcPts val="300"/>
              </a:spcBef>
            </a:pPr>
            <a:r>
              <a:rPr sz="9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950" spc="-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400" dirty="0">
                <a:solidFill>
                  <a:srgbClr val="404040"/>
                </a:solidFill>
                <a:latin typeface="Calibri"/>
                <a:cs typeface="Calibri"/>
              </a:rPr>
              <a:t>Hip</a:t>
            </a:r>
            <a:r>
              <a:rPr sz="14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16607" y="1334717"/>
            <a:ext cx="1941830" cy="109664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65"/>
              </a:spcBef>
            </a:pPr>
            <a:r>
              <a:rPr sz="12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1800" spc="-10" dirty="0">
                <a:solidFill>
                  <a:srgbClr val="404040"/>
                </a:solidFill>
                <a:latin typeface="Calibri"/>
                <a:cs typeface="Calibri"/>
              </a:rPr>
              <a:t>Below</a:t>
            </a:r>
            <a:endParaRPr sz="18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20"/>
              </a:spcBef>
            </a:pPr>
            <a:r>
              <a:rPr sz="11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1600" spc="-10" dirty="0">
                <a:solidFill>
                  <a:srgbClr val="404040"/>
                </a:solidFill>
                <a:latin typeface="Calibri"/>
                <a:cs typeface="Calibri"/>
              </a:rPr>
              <a:t>AROM</a:t>
            </a:r>
            <a:endParaRPr sz="1600">
              <a:latin typeface="Calibri"/>
              <a:cs typeface="Calibri"/>
            </a:endParaRPr>
          </a:p>
          <a:p>
            <a:pPr marL="355600" marR="5080" indent="-114300">
              <a:lnSpc>
                <a:spcPct val="100000"/>
              </a:lnSpc>
              <a:spcBef>
                <a:spcPts val="305"/>
              </a:spcBef>
            </a:pPr>
            <a:r>
              <a:rPr sz="9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950" spc="-7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404040"/>
                </a:solidFill>
                <a:latin typeface="Calibri"/>
                <a:cs typeface="Calibri"/>
              </a:rPr>
              <a:t>Talocrural </a:t>
            </a:r>
            <a:r>
              <a:rPr sz="140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14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404040"/>
                </a:solidFill>
                <a:latin typeface="Calibri"/>
                <a:cs typeface="Calibri"/>
              </a:rPr>
              <a:t>and </a:t>
            </a:r>
            <a:r>
              <a:rPr sz="140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1172" y="975105"/>
            <a:ext cx="1953260" cy="114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Special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Tests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Meniscal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Others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(patella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proprioceptive)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8472" y="1338921"/>
            <a:ext cx="2438528" cy="1447832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9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Lachman’s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1000" dirty="0">
              <a:latin typeface="Calibri"/>
              <a:cs typeface="Calibri"/>
            </a:endParaRPr>
          </a:p>
          <a:p>
            <a:pPr marL="1397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Up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 30</a:t>
            </a:r>
            <a:r>
              <a:rPr sz="900" baseline="27777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900" spc="120" baseline="27777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r>
              <a:rPr lang="en-GB" sz="900" spc="-10" dirty="0">
                <a:solidFill>
                  <a:srgbClr val="404040"/>
                </a:solidFill>
                <a:latin typeface="Calibri"/>
                <a:cs typeface="Calibri"/>
              </a:rPr>
              <a:t>, patient supine</a:t>
            </a:r>
            <a:endParaRPr sz="900" dirty="0">
              <a:latin typeface="Calibri"/>
              <a:cs typeface="Calibri"/>
            </a:endParaRPr>
          </a:p>
          <a:p>
            <a:pPr marL="1397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900" dirty="0">
              <a:latin typeface="Calibri"/>
              <a:cs typeface="Calibri"/>
            </a:endParaRPr>
          </a:p>
          <a:p>
            <a:pPr marL="254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(up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II)</a:t>
            </a:r>
            <a:endParaRPr sz="900" dirty="0">
              <a:latin typeface="Calibri"/>
              <a:cs typeface="Calibri"/>
            </a:endParaRPr>
          </a:p>
          <a:p>
            <a:pPr marL="254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endParaRPr sz="900" dirty="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&lt;5mm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5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endParaRPr sz="900" dirty="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5-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10mm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II</a:t>
            </a:r>
            <a:endParaRPr sz="900" dirty="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10mm+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III</a:t>
            </a:r>
            <a:endParaRPr sz="9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7081" y="1276857"/>
            <a:ext cx="3810000" cy="1824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1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Slocum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(AMRI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ALRI)</a:t>
            </a:r>
            <a:r>
              <a:rPr lang="en-GB" sz="950" spc="-10" dirty="0">
                <a:solidFill>
                  <a:srgbClr val="404040"/>
                </a:solidFill>
                <a:latin typeface="Calibri"/>
                <a:cs typeface="Calibri"/>
              </a:rPr>
              <a:t> PIVOT SHIFT</a:t>
            </a:r>
            <a:endParaRPr sz="95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 dirty="0">
              <a:latin typeface="Calibri"/>
              <a:cs typeface="Calibri"/>
            </a:endParaRPr>
          </a:p>
          <a:p>
            <a:pPr marL="127000" marR="5080" indent="-114300">
              <a:lnSpc>
                <a:spcPct val="80000"/>
              </a:lnSpc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Similar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anterior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drawer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but</a:t>
            </a:r>
            <a:r>
              <a:rPr sz="9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therapist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adds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or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rotation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prior</a:t>
            </a:r>
            <a:r>
              <a:rPr sz="95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drawer</a:t>
            </a:r>
            <a:endParaRPr sz="9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1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AMRI: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(add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LR)</a:t>
            </a:r>
            <a:r>
              <a:rPr sz="950" spc="19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laxity</a:t>
            </a:r>
            <a:endParaRPr sz="9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&lt;12mm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5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endParaRPr sz="8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12-20mm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II</a:t>
            </a:r>
            <a:endParaRPr sz="8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9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20mm+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Grade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III</a:t>
            </a:r>
            <a:endParaRPr sz="85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MCL,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Capsule,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POL</a:t>
            </a:r>
            <a:r>
              <a:rPr sz="850" spc="1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ACL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(chronic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5" dirty="0">
                <a:solidFill>
                  <a:srgbClr val="404040"/>
                </a:solidFill>
                <a:latin typeface="Calibri"/>
                <a:cs typeface="Calibri"/>
              </a:rPr>
              <a:t>MM)</a:t>
            </a:r>
            <a:endParaRPr sz="85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1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ALRI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(add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MR)</a:t>
            </a:r>
            <a:endParaRPr sz="9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Posterolateral</a:t>
            </a:r>
            <a:r>
              <a:rPr sz="9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capsule,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cruciates,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popliteus,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LCL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ITB</a:t>
            </a:r>
            <a:endParaRPr sz="95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38860"/>
            <a:ext cx="2618105" cy="1659889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R="1634489" algn="r">
              <a:lnSpc>
                <a:spcPct val="100000"/>
              </a:lnSpc>
              <a:spcBef>
                <a:spcPts val="31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McMurray’s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1000" dirty="0">
              <a:latin typeface="Calibri"/>
              <a:cs typeface="Calibri"/>
            </a:endParaRPr>
          </a:p>
          <a:p>
            <a:pPr marR="1661160" algn="r">
              <a:lnSpc>
                <a:spcPct val="100000"/>
              </a:lnSpc>
              <a:spcBef>
                <a:spcPts val="2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Meniscal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Injury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Full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PROM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flexion, Full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PROM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LR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(medial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meniscus)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Move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into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lang="en-GB" sz="600" spc="175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2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Click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Lock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9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Apprehension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Repeat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full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PROM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MR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(lateral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meniscus)</a:t>
            </a:r>
            <a:endParaRPr sz="9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38285"/>
            <a:ext cx="3702685" cy="141033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2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Apley’s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Compression</a:t>
            </a:r>
            <a:r>
              <a:rPr sz="10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Distraction</a:t>
            </a:r>
            <a:r>
              <a:rPr sz="10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lang="en-GB"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endParaRPr sz="10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distraction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first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LR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Compression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second</a:t>
            </a:r>
            <a:r>
              <a:rPr lang="en-GB" sz="900" spc="-10" dirty="0">
                <a:solidFill>
                  <a:srgbClr val="404040"/>
                </a:solidFill>
                <a:latin typeface="Calibri"/>
                <a:cs typeface="Calibri"/>
              </a:rPr>
              <a:t> – PROVOCATIVE </a:t>
            </a:r>
            <a:endParaRPr sz="900" dirty="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MR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LR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900" dirty="0">
              <a:latin typeface="Calibri"/>
              <a:cs typeface="Calibri"/>
            </a:endParaRPr>
          </a:p>
          <a:p>
            <a:pPr marL="355600" marR="5080" indent="-1143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2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and/or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apprehension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that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present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9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compression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diminishes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distraction</a:t>
            </a:r>
            <a:endParaRPr sz="9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03072" y="975740"/>
            <a:ext cx="2844928" cy="19466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 algn="l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Special</a:t>
            </a:r>
            <a:r>
              <a:rPr sz="1800" spc="-35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Test</a:t>
            </a:r>
            <a:endParaRPr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225425" algn="l">
              <a:lnSpc>
                <a:spcPct val="100000"/>
              </a:lnSpc>
              <a:spcBef>
                <a:spcPts val="1030"/>
              </a:spcBef>
            </a:pPr>
            <a:r>
              <a:rPr sz="1000" spc="-1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Thessaly’s</a:t>
            </a:r>
            <a:r>
              <a:rPr sz="1000" spc="15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Test</a:t>
            </a:r>
            <a:endParaRPr lang="en-GB" sz="1000" spc="-2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marR="225425" indent="-171450" algn="l">
              <a:lnSpc>
                <a:spcPct val="100000"/>
              </a:lnSpc>
              <a:spcBef>
                <a:spcPts val="1030"/>
              </a:spcBef>
              <a:buFont typeface="Arial" panose="020B0604020202020204" pitchFamily="34" charset="0"/>
              <a:buChar char="•"/>
            </a:pPr>
            <a:r>
              <a:rPr sz="90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Meniscal</a:t>
            </a:r>
            <a:r>
              <a:rPr sz="900" spc="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Test</a:t>
            </a:r>
            <a:r>
              <a:rPr lang="en-GB" sz="900" spc="-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71450" marR="225425" indent="-171450" algn="l">
              <a:lnSpc>
                <a:spcPct val="100000"/>
              </a:lnSpc>
              <a:spcBef>
                <a:spcPts val="1030"/>
              </a:spcBef>
              <a:buFont typeface="Arial" panose="020B0604020202020204" pitchFamily="34" charset="0"/>
              <a:buChar char="•"/>
            </a:pPr>
            <a:r>
              <a:rPr lang="en-GB" sz="900" spc="-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Patient in front of you, hold their hands and get them to flex knee to 20 </a:t>
            </a:r>
            <a:r>
              <a:rPr lang="en-GB" sz="900" spc="-20" dirty="0" err="1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900" spc="-20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then rotate 3 times each side </a:t>
            </a:r>
          </a:p>
          <a:p>
            <a:pPr marR="235585" algn="l">
              <a:lnSpc>
                <a:spcPct val="100000"/>
              </a:lnSpc>
              <a:spcBef>
                <a:spcPts val="305"/>
              </a:spcBef>
            </a:pPr>
            <a:endParaRPr lang="en-GB" sz="975" spc="-37" baseline="25641" dirty="0">
              <a:solidFill>
                <a:srgbClr val="40404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marR="235585" indent="-171450" algn="l">
              <a:lnSpc>
                <a:spcPct val="100000"/>
              </a:lnSpc>
              <a:spcBef>
                <a:spcPts val="305"/>
              </a:spcBef>
              <a:buFont typeface="Arial" panose="020B0604020202020204" pitchFamily="34" charset="0"/>
              <a:buChar char="•"/>
            </a:pPr>
            <a:r>
              <a:rPr lang="en-GB" sz="1400" spc="-37" baseline="25641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1400" spc="-37" baseline="25641" dirty="0" err="1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</a:t>
            </a:r>
            <a:r>
              <a:rPr lang="en-GB" sz="1400" spc="-37" baseline="25641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joint line soreness </a:t>
            </a:r>
          </a:p>
          <a:p>
            <a:pPr marR="235585" algn="l">
              <a:lnSpc>
                <a:spcPct val="100000"/>
              </a:lnSpc>
              <a:spcBef>
                <a:spcPts val="305"/>
              </a:spcBef>
            </a:pPr>
            <a:endParaRPr lang="en-GB" sz="975" spc="-37" baseline="25641" dirty="0">
              <a:solidFill>
                <a:srgbClr val="40404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0800" algn="l">
              <a:lnSpc>
                <a:spcPct val="100000"/>
              </a:lnSpc>
            </a:pPr>
            <a:endParaRPr lang="en-GB" sz="975" spc="-37" baseline="25641" dirty="0">
              <a:solidFill>
                <a:srgbClr val="40404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0800" algn="l">
              <a:lnSpc>
                <a:spcPct val="100000"/>
              </a:lnSpc>
            </a:pPr>
            <a:r>
              <a:rPr lang="en-GB" sz="1400" spc="-37" baseline="25641" dirty="0">
                <a:solidFill>
                  <a:srgbClr val="40404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Used to be thought of as accurate ++ now as low as 60%</a:t>
            </a:r>
            <a:endParaRPr sz="1400" baseline="2564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38285"/>
            <a:ext cx="3783965" cy="1922321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spcBef>
                <a:spcPts val="430"/>
              </a:spcBef>
            </a:pP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lang="en-GB" sz="1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Sweep</a:t>
            </a:r>
            <a:r>
              <a:rPr lang="en-GB"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lang="en-GB" sz="120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30"/>
              </a:spcBef>
              <a:buFont typeface="Arial" panose="020B0604020202020204" pitchFamily="34" charset="0"/>
              <a:buChar char="•"/>
            </a:pPr>
            <a:r>
              <a:rPr lang="en-GB" sz="1200" spc="-2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lang="en-GB"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swelling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lang="en-GB" sz="1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lang="en-GB" sz="1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1200" spc="-20" dirty="0">
                <a:solidFill>
                  <a:srgbClr val="404040"/>
                </a:solidFill>
                <a:latin typeface="Calibri"/>
                <a:cs typeface="Calibri"/>
              </a:rPr>
              <a:t>knee </a:t>
            </a:r>
          </a:p>
          <a:p>
            <a:pPr marL="184150" indent="-171450">
              <a:lnSpc>
                <a:spcPct val="100000"/>
              </a:lnSpc>
              <a:spcBef>
                <a:spcPts val="430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Pressure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applied</a:t>
            </a:r>
            <a:r>
              <a:rPr sz="1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lateral side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patella will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push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swelling to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medial side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lang="en-GB" sz="1200" spc="-10" dirty="0">
                <a:latin typeface="Calibri"/>
                <a:cs typeface="Calibri"/>
              </a:rPr>
              <a:t> </a:t>
            </a: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1200" dirty="0" err="1">
                <a:solidFill>
                  <a:srgbClr val="404040"/>
                </a:solidFill>
                <a:latin typeface="Calibri"/>
                <a:cs typeface="Calibri"/>
              </a:rPr>
              <a:t>nd</a:t>
            </a:r>
            <a:r>
              <a:rPr sz="1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vice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versa</a:t>
            </a:r>
            <a:endParaRPr lang="en-GB" sz="1200" spc="-1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30"/>
              </a:spcBef>
              <a:buFont typeface="Arial" panose="020B0604020202020204" pitchFamily="34" charset="0"/>
              <a:buChar char="•"/>
            </a:pPr>
            <a:r>
              <a:rPr lang="en-GB" sz="1200" spc="-10" dirty="0">
                <a:solidFill>
                  <a:srgbClr val="404040"/>
                </a:solidFill>
                <a:latin typeface="Calibri"/>
                <a:cs typeface="Calibri"/>
              </a:rPr>
              <a:t>S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weep</a:t>
            </a:r>
            <a:r>
              <a:rPr sz="1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2-3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times per</a:t>
            </a:r>
            <a:r>
              <a:rPr sz="1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Calibri"/>
                <a:cs typeface="Calibri"/>
              </a:rPr>
              <a:t>side</a:t>
            </a:r>
            <a:endParaRPr lang="en-GB" sz="1200" spc="-20" dirty="0">
              <a:latin typeface="Calibri"/>
              <a:cs typeface="Calibri"/>
            </a:endParaRPr>
          </a:p>
          <a:p>
            <a:pPr marL="184150" indent="-171450">
              <a:lnSpc>
                <a:spcPct val="100000"/>
              </a:lnSpc>
              <a:spcBef>
                <a:spcPts val="430"/>
              </a:spcBef>
              <a:buFont typeface="Arial" panose="020B0604020202020204" pitchFamily="34" charset="0"/>
              <a:buChar char="•"/>
            </a:pP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Can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combine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ballotable/ballotment</a:t>
            </a:r>
            <a:r>
              <a:rPr sz="1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1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(aka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milk</a:t>
            </a:r>
            <a:r>
              <a:rPr sz="1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or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404040"/>
                </a:solidFill>
                <a:latin typeface="Calibri"/>
                <a:cs typeface="Calibri"/>
              </a:rPr>
              <a:t>float</a:t>
            </a:r>
            <a:r>
              <a:rPr sz="1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Calibri"/>
                <a:cs typeface="Calibri"/>
              </a:rPr>
              <a:t>test)</a:t>
            </a:r>
            <a:endParaRPr sz="12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sz="1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740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5772" y="1338921"/>
            <a:ext cx="4011295" cy="105918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430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10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apprehension</a:t>
            </a:r>
            <a:r>
              <a:rPr sz="10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100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 loose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packed position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(30</a:t>
            </a:r>
            <a:r>
              <a:rPr sz="900" baseline="27777" dirty="0">
                <a:solidFill>
                  <a:srgbClr val="404040"/>
                </a:solidFill>
                <a:latin typeface="Calibri"/>
                <a:cs typeface="Calibri"/>
              </a:rPr>
              <a:t>o</a:t>
            </a:r>
            <a:r>
              <a:rPr sz="900" spc="104" baseline="27777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flexion)</a:t>
            </a:r>
            <a:endParaRPr sz="900">
              <a:latin typeface="Calibri"/>
              <a:cs typeface="Calibri"/>
            </a:endParaRPr>
          </a:p>
          <a:p>
            <a:pPr marL="1524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4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Apply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900">
              <a:latin typeface="Calibri"/>
              <a:cs typeface="Calibri"/>
            </a:endParaRPr>
          </a:p>
          <a:p>
            <a:pPr marL="266700" marR="17780" indent="-114300">
              <a:lnSpc>
                <a:spcPct val="100000"/>
              </a:lnSpc>
              <a:spcBef>
                <a:spcPts val="58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Pain, apprehension</a:t>
            </a:r>
            <a:r>
              <a:rPr sz="9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or</a:t>
            </a:r>
            <a:r>
              <a:rPr sz="9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subluxation/dislocation</a:t>
            </a:r>
            <a:r>
              <a:rPr sz="9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indicate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instability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or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coming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from</a:t>
            </a:r>
            <a:r>
              <a:rPr sz="9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PFJ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095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Special</a:t>
            </a:r>
            <a:r>
              <a:rPr spc="-25" dirty="0"/>
              <a:t> </a:t>
            </a:r>
            <a:r>
              <a:rPr spc="-35" dirty="0"/>
              <a:t>Test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172" y="1381124"/>
            <a:ext cx="3829050" cy="15297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PF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Grind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and/or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apprehension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PFJ (degenerative</a:t>
            </a:r>
            <a:r>
              <a:rPr sz="10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changes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articular</a:t>
            </a:r>
            <a:endParaRPr sz="100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</a:pP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cartilage)</a:t>
            </a:r>
            <a:endParaRPr sz="1000">
              <a:latin typeface="Calibri"/>
              <a:cs typeface="Calibri"/>
            </a:endParaRPr>
          </a:p>
          <a:p>
            <a:pPr marL="241300" marR="100965" indent="-114300">
              <a:lnSpc>
                <a:spcPct val="100000"/>
              </a:lnSpc>
              <a:spcBef>
                <a:spcPts val="32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Fix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patella</a:t>
            </a:r>
            <a:r>
              <a:rPr sz="9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compress,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then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add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inferior/superior/medial/lateral</a:t>
            </a:r>
            <a:r>
              <a:rPr sz="9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5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compressive</a:t>
            </a:r>
            <a:r>
              <a:rPr sz="9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hold</a:t>
            </a: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9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Calibri"/>
              <a:cs typeface="Calibri"/>
            </a:endParaRPr>
          </a:p>
          <a:p>
            <a:pPr marL="127000" marR="5080" indent="-114300">
              <a:lnSpc>
                <a:spcPct val="100000"/>
              </a:lnSpc>
            </a:pPr>
            <a:r>
              <a:rPr sz="7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700" spc="1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CAUTION: if</a:t>
            </a:r>
            <a:r>
              <a:rPr sz="10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enough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pressure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 is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applied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it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will</a:t>
            </a:r>
            <a:r>
              <a:rPr sz="10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painful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10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10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patients: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even</a:t>
            </a:r>
            <a:r>
              <a:rPr sz="10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those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404040"/>
                </a:solidFill>
                <a:latin typeface="Calibri"/>
                <a:cs typeface="Calibri"/>
              </a:rPr>
              <a:t>w/o</a:t>
            </a:r>
            <a:r>
              <a:rPr sz="10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PFJ</a:t>
            </a:r>
            <a:r>
              <a:rPr sz="10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rgbClr val="404040"/>
                </a:solidFill>
                <a:latin typeface="Calibri"/>
                <a:cs typeface="Calibri"/>
              </a:rPr>
              <a:t>problems!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765428"/>
            <a:ext cx="2011045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dirty="0"/>
              <a:t>Special</a:t>
            </a:r>
            <a:r>
              <a:rPr sz="1600" spc="-60" dirty="0"/>
              <a:t> </a:t>
            </a:r>
            <a:r>
              <a:rPr sz="1600" spc="-25" dirty="0"/>
              <a:t>Tests:</a:t>
            </a:r>
            <a:r>
              <a:rPr sz="1600" spc="-60" dirty="0"/>
              <a:t> </a:t>
            </a:r>
            <a:r>
              <a:rPr sz="1600" spc="-20" dirty="0"/>
              <a:t>Other </a:t>
            </a:r>
            <a:r>
              <a:rPr sz="1600" dirty="0"/>
              <a:t>Noble</a:t>
            </a:r>
            <a:r>
              <a:rPr sz="1600" spc="-30" dirty="0"/>
              <a:t> </a:t>
            </a:r>
            <a:r>
              <a:rPr sz="1600" spc="-10" dirty="0"/>
              <a:t>Compression</a:t>
            </a:r>
            <a:r>
              <a:rPr sz="1600" spc="5" dirty="0"/>
              <a:t> </a:t>
            </a:r>
            <a:r>
              <a:rPr sz="1600" spc="-30" dirty="0"/>
              <a:t>Test</a:t>
            </a:r>
            <a:endParaRPr sz="1600"/>
          </a:p>
        </p:txBody>
      </p:sp>
      <p:sp>
        <p:nvSpPr>
          <p:cNvPr id="4" name="object 4"/>
          <p:cNvSpPr txBox="1"/>
          <p:nvPr/>
        </p:nvSpPr>
        <p:spPr>
          <a:xfrm>
            <a:off x="241172" y="1368043"/>
            <a:ext cx="4038600" cy="1664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1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9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Iliotibial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Friction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Syndrome</a:t>
            </a: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29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Pt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supine</a:t>
            </a: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2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Hip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knee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passively flexed</a:t>
            </a:r>
            <a:r>
              <a:rPr sz="9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90o</a:t>
            </a: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1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Compress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over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femoral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hold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whilst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 passively</a:t>
            </a:r>
            <a:r>
              <a:rPr sz="9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extending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50" spc="23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Positive</a:t>
            </a:r>
            <a:r>
              <a:rPr sz="9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Sign</a:t>
            </a:r>
            <a:endParaRPr sz="9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21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Pain</a:t>
            </a:r>
            <a:r>
              <a:rPr sz="85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30o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19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Reproduction</a:t>
            </a:r>
            <a:r>
              <a:rPr sz="8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8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symptoms</a:t>
            </a:r>
            <a:endParaRPr sz="85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204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Crepitus</a:t>
            </a:r>
            <a:endParaRPr sz="85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50107" y="2362199"/>
            <a:ext cx="1261872" cy="905255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15" y="589787"/>
            <a:ext cx="4393692" cy="72085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1172" y="975105"/>
            <a:ext cx="1507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Functional</a:t>
            </a:r>
            <a:r>
              <a:rPr spc="-50" dirty="0"/>
              <a:t> </a:t>
            </a:r>
            <a:r>
              <a:rPr spc="-25" dirty="0"/>
              <a:t>Tests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808" y="1349501"/>
            <a:ext cx="1233805" cy="1282402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Proprioception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5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4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DL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static balance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Tandem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lang="en-GB" sz="900" spc="-20" dirty="0">
                <a:solidFill>
                  <a:srgbClr val="404040"/>
                </a:solidFill>
                <a:latin typeface="Calibri"/>
                <a:cs typeface="Calibri"/>
              </a:rPr>
              <a:t> (one foot behind other)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9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static balance</a:t>
            </a:r>
            <a:r>
              <a:rPr sz="9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9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7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Strength</a:t>
            </a:r>
            <a:r>
              <a:rPr sz="9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endurance</a:t>
            </a:r>
            <a:endParaRPr sz="900" dirty="0">
              <a:latin typeface="Calibri"/>
              <a:cs typeface="Calibri"/>
            </a:endParaRPr>
          </a:p>
          <a:p>
            <a:pPr marL="127000">
              <a:lnSpc>
                <a:spcPct val="100000"/>
              </a:lnSpc>
              <a:spcBef>
                <a:spcPts val="300"/>
              </a:spcBef>
            </a:pPr>
            <a:r>
              <a:rPr sz="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calf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raise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70150" y="1387855"/>
            <a:ext cx="5594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7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Toe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20" dirty="0">
                <a:solidFill>
                  <a:srgbClr val="404040"/>
                </a:solidFill>
                <a:latin typeface="Calibri"/>
                <a:cs typeface="Calibri"/>
              </a:rPr>
              <a:t>Walk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70150" y="1639569"/>
            <a:ext cx="7226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DL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Squatting</a:t>
            </a:r>
            <a:endParaRPr sz="9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70150" y="1891029"/>
            <a:ext cx="50228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Landing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470150" y="2142489"/>
            <a:ext cx="5264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Jumping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70150" y="2393949"/>
            <a:ext cx="52133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28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9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squat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70150" y="2645409"/>
            <a:ext cx="50228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Landing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70150" y="2896869"/>
            <a:ext cx="5308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30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900" spc="-10" dirty="0">
                <a:solidFill>
                  <a:srgbClr val="404040"/>
                </a:solidFill>
                <a:latin typeface="Calibri"/>
                <a:cs typeface="Calibri"/>
              </a:rPr>
              <a:t>Hopping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572000" cy="3429000"/>
            <a:chOff x="0" y="0"/>
            <a:chExt cx="4572000" cy="3429000"/>
          </a:xfrm>
        </p:grpSpPr>
        <p:sp>
          <p:nvSpPr>
            <p:cNvPr id="3" name="object 3"/>
            <p:cNvSpPr/>
            <p:nvPr/>
          </p:nvSpPr>
          <p:spPr>
            <a:xfrm>
              <a:off x="1178814" y="464057"/>
              <a:ext cx="2466340" cy="169545"/>
            </a:xfrm>
            <a:custGeom>
              <a:avLst/>
              <a:gdLst/>
              <a:ahLst/>
              <a:cxnLst/>
              <a:rect l="l" t="t" r="r" b="b"/>
              <a:pathLst>
                <a:path w="2466340" h="169545">
                  <a:moveTo>
                    <a:pt x="2465832" y="0"/>
                  </a:moveTo>
                  <a:lnTo>
                    <a:pt x="0" y="0"/>
                  </a:lnTo>
                  <a:lnTo>
                    <a:pt x="0" y="163830"/>
                  </a:lnTo>
                  <a:lnTo>
                    <a:pt x="0" y="169164"/>
                  </a:lnTo>
                  <a:lnTo>
                    <a:pt x="2465832" y="169164"/>
                  </a:lnTo>
                  <a:lnTo>
                    <a:pt x="2465832" y="163830"/>
                  </a:lnTo>
                  <a:lnTo>
                    <a:pt x="2465832" y="0"/>
                  </a:lnTo>
                  <a:close/>
                </a:path>
              </a:pathLst>
            </a:custGeom>
            <a:solidFill>
              <a:srgbClr val="FD81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78813" y="464057"/>
              <a:ext cx="2466340" cy="169545"/>
            </a:xfrm>
            <a:custGeom>
              <a:avLst/>
              <a:gdLst/>
              <a:ahLst/>
              <a:cxnLst/>
              <a:rect l="l" t="t" r="r" b="b"/>
              <a:pathLst>
                <a:path w="2466340" h="169545">
                  <a:moveTo>
                    <a:pt x="0" y="169163"/>
                  </a:moveTo>
                  <a:lnTo>
                    <a:pt x="2465832" y="169163"/>
                  </a:lnTo>
                  <a:lnTo>
                    <a:pt x="2465832" y="0"/>
                  </a:lnTo>
                  <a:lnTo>
                    <a:pt x="0" y="0"/>
                  </a:lnTo>
                  <a:lnTo>
                    <a:pt x="0" y="169163"/>
                  </a:lnTo>
                  <a:close/>
                </a:path>
              </a:pathLst>
            </a:custGeom>
            <a:ln w="1676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1735327" y="471677"/>
            <a:ext cx="1352550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SHS5062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E&amp;A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Knee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Protocol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8452" y="624712"/>
            <a:ext cx="1535430" cy="939165"/>
            <a:chOff x="68452" y="624712"/>
            <a:chExt cx="1535430" cy="939165"/>
          </a:xfrm>
        </p:grpSpPr>
        <p:sp>
          <p:nvSpPr>
            <p:cNvPr id="7" name="object 7"/>
            <p:cNvSpPr/>
            <p:nvPr/>
          </p:nvSpPr>
          <p:spPr>
            <a:xfrm>
              <a:off x="71627" y="627887"/>
              <a:ext cx="1529080" cy="932815"/>
            </a:xfrm>
            <a:custGeom>
              <a:avLst/>
              <a:gdLst/>
              <a:ahLst/>
              <a:cxnLst/>
              <a:rect l="l" t="t" r="r" b="b"/>
              <a:pathLst>
                <a:path w="1529080" h="932815">
                  <a:moveTo>
                    <a:pt x="1528572" y="0"/>
                  </a:moveTo>
                  <a:lnTo>
                    <a:pt x="0" y="0"/>
                  </a:lnTo>
                  <a:lnTo>
                    <a:pt x="0" y="932688"/>
                  </a:lnTo>
                  <a:lnTo>
                    <a:pt x="1528572" y="932688"/>
                  </a:lnTo>
                  <a:lnTo>
                    <a:pt x="1528572" y="0"/>
                  </a:lnTo>
                  <a:close/>
                </a:path>
              </a:pathLst>
            </a:custGeom>
            <a:solidFill>
              <a:srgbClr val="95A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1627" y="627887"/>
              <a:ext cx="1529080" cy="932815"/>
            </a:xfrm>
            <a:custGeom>
              <a:avLst/>
              <a:gdLst/>
              <a:ahLst/>
              <a:cxnLst/>
              <a:rect l="l" t="t" r="r" b="b"/>
              <a:pathLst>
                <a:path w="1529080" h="932815">
                  <a:moveTo>
                    <a:pt x="0" y="932688"/>
                  </a:moveTo>
                  <a:lnTo>
                    <a:pt x="1528572" y="932688"/>
                  </a:lnTo>
                  <a:lnTo>
                    <a:pt x="1528572" y="0"/>
                  </a:lnTo>
                  <a:lnTo>
                    <a:pt x="0" y="0"/>
                  </a:lnTo>
                  <a:lnTo>
                    <a:pt x="0" y="932688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104647" y="636269"/>
            <a:ext cx="8185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000000"/>
                </a:solidFill>
                <a:latin typeface="Arial"/>
                <a:cs typeface="Arial"/>
              </a:rPr>
              <a:t>1.</a:t>
            </a:r>
            <a:r>
              <a:rPr sz="900" b="1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900" b="1" spc="-10" dirty="0">
                <a:solidFill>
                  <a:srgbClr val="000000"/>
                </a:solidFill>
                <a:latin typeface="Arial"/>
                <a:cs typeface="Arial"/>
              </a:rPr>
              <a:t>Observation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4647" y="774953"/>
            <a:ext cx="1463040" cy="7721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latin typeface="Arial"/>
                <a:cs typeface="Arial"/>
              </a:rPr>
              <a:t>•Need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be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in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shorts.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spc="-25" dirty="0">
                <a:latin typeface="Arial"/>
                <a:cs typeface="Arial"/>
              </a:rPr>
              <a:t>•T-</a:t>
            </a:r>
            <a:r>
              <a:rPr sz="700" dirty="0">
                <a:latin typeface="Arial"/>
                <a:cs typeface="Arial"/>
              </a:rPr>
              <a:t>shirts,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shoes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and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socks</a:t>
            </a:r>
            <a:r>
              <a:rPr sz="700" spc="-25" dirty="0">
                <a:latin typeface="Arial"/>
                <a:cs typeface="Arial"/>
              </a:rPr>
              <a:t> off</a:t>
            </a:r>
            <a:endParaRPr sz="700">
              <a:latin typeface="Arial"/>
              <a:cs typeface="Arial"/>
            </a:endParaRPr>
          </a:p>
          <a:p>
            <a:pPr marL="12700" marR="15748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•Observe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from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back,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front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&amp;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20" dirty="0">
                <a:latin typeface="Arial"/>
                <a:cs typeface="Arial"/>
              </a:rPr>
              <a:t>both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sides.</a:t>
            </a:r>
            <a:endParaRPr sz="700">
              <a:latin typeface="Arial"/>
              <a:cs typeface="Arial"/>
            </a:endParaRPr>
          </a:p>
          <a:p>
            <a:pPr marL="12700" marR="5080" algn="just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•Should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be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whole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body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observation,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but</a:t>
            </a:r>
            <a:r>
              <a:rPr sz="700" spc="3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paying</a:t>
            </a:r>
            <a:r>
              <a:rPr sz="700" spc="3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particular</a:t>
            </a:r>
            <a:r>
              <a:rPr sz="700" spc="3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attention</a:t>
            </a:r>
            <a:r>
              <a:rPr sz="700" spc="300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to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lower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limb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(knee)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9121" y="1629028"/>
            <a:ext cx="1524635" cy="407670"/>
            <a:chOff x="79121" y="1629028"/>
            <a:chExt cx="1524635" cy="407670"/>
          </a:xfrm>
        </p:grpSpPr>
        <p:sp>
          <p:nvSpPr>
            <p:cNvPr id="12" name="object 12"/>
            <p:cNvSpPr/>
            <p:nvPr/>
          </p:nvSpPr>
          <p:spPr>
            <a:xfrm>
              <a:off x="82296" y="1632203"/>
              <a:ext cx="1518285" cy="401320"/>
            </a:xfrm>
            <a:custGeom>
              <a:avLst/>
              <a:gdLst/>
              <a:ahLst/>
              <a:cxnLst/>
              <a:rect l="l" t="t" r="r" b="b"/>
              <a:pathLst>
                <a:path w="1518285" h="401319">
                  <a:moveTo>
                    <a:pt x="1517904" y="0"/>
                  </a:moveTo>
                  <a:lnTo>
                    <a:pt x="0" y="0"/>
                  </a:lnTo>
                  <a:lnTo>
                    <a:pt x="0" y="400812"/>
                  </a:lnTo>
                  <a:lnTo>
                    <a:pt x="1517904" y="400812"/>
                  </a:lnTo>
                  <a:lnTo>
                    <a:pt x="1517904" y="0"/>
                  </a:lnTo>
                  <a:close/>
                </a:path>
              </a:pathLst>
            </a:custGeom>
            <a:solidFill>
              <a:srgbClr val="FD81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82296" y="1632203"/>
              <a:ext cx="1518285" cy="401320"/>
            </a:xfrm>
            <a:custGeom>
              <a:avLst/>
              <a:gdLst/>
              <a:ahLst/>
              <a:cxnLst/>
              <a:rect l="l" t="t" r="r" b="b"/>
              <a:pathLst>
                <a:path w="1518285" h="401319">
                  <a:moveTo>
                    <a:pt x="0" y="400812"/>
                  </a:moveTo>
                  <a:lnTo>
                    <a:pt x="1517904" y="400812"/>
                  </a:lnTo>
                  <a:lnTo>
                    <a:pt x="1517904" y="0"/>
                  </a:lnTo>
                  <a:lnTo>
                    <a:pt x="0" y="0"/>
                  </a:lnTo>
                  <a:lnTo>
                    <a:pt x="0" y="400812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15062" y="1640585"/>
            <a:ext cx="858519" cy="377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2.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Quick</a:t>
            </a:r>
            <a:r>
              <a:rPr sz="900" b="1" spc="-5" dirty="0">
                <a:latin typeface="Arial"/>
                <a:cs typeface="Arial"/>
              </a:rPr>
              <a:t> </a:t>
            </a:r>
            <a:r>
              <a:rPr sz="900" b="1" spc="-10" dirty="0">
                <a:latin typeface="Arial"/>
                <a:cs typeface="Arial"/>
              </a:rPr>
              <a:t>Touch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latin typeface="Arial"/>
                <a:cs typeface="Arial"/>
              </a:rPr>
              <a:t>•Bilateral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comparison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•Back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of</a:t>
            </a:r>
            <a:r>
              <a:rPr sz="700" spc="-20" dirty="0">
                <a:latin typeface="Arial"/>
                <a:cs typeface="Arial"/>
              </a:rPr>
              <a:t> hand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68452" y="2083180"/>
            <a:ext cx="1535430" cy="1181735"/>
            <a:chOff x="68452" y="2083180"/>
            <a:chExt cx="1535430" cy="1181735"/>
          </a:xfrm>
        </p:grpSpPr>
        <p:sp>
          <p:nvSpPr>
            <p:cNvPr id="16" name="object 16"/>
            <p:cNvSpPr/>
            <p:nvPr/>
          </p:nvSpPr>
          <p:spPr>
            <a:xfrm>
              <a:off x="71627" y="2086355"/>
              <a:ext cx="1529080" cy="1175385"/>
            </a:xfrm>
            <a:custGeom>
              <a:avLst/>
              <a:gdLst/>
              <a:ahLst/>
              <a:cxnLst/>
              <a:rect l="l" t="t" r="r" b="b"/>
              <a:pathLst>
                <a:path w="1529080" h="1175385">
                  <a:moveTo>
                    <a:pt x="1528572" y="0"/>
                  </a:moveTo>
                  <a:lnTo>
                    <a:pt x="0" y="0"/>
                  </a:lnTo>
                  <a:lnTo>
                    <a:pt x="0" y="1175004"/>
                  </a:lnTo>
                  <a:lnTo>
                    <a:pt x="1528572" y="1175004"/>
                  </a:lnTo>
                  <a:lnTo>
                    <a:pt x="1528572" y="0"/>
                  </a:lnTo>
                  <a:close/>
                </a:path>
              </a:pathLst>
            </a:custGeom>
            <a:solidFill>
              <a:srgbClr val="95A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1627" y="2086355"/>
              <a:ext cx="1529080" cy="1175385"/>
            </a:xfrm>
            <a:custGeom>
              <a:avLst/>
              <a:gdLst/>
              <a:ahLst/>
              <a:cxnLst/>
              <a:rect l="l" t="t" r="r" b="b"/>
              <a:pathLst>
                <a:path w="1529080" h="1175385">
                  <a:moveTo>
                    <a:pt x="0" y="1175004"/>
                  </a:moveTo>
                  <a:lnTo>
                    <a:pt x="1528572" y="1175004"/>
                  </a:lnTo>
                  <a:lnTo>
                    <a:pt x="1528572" y="0"/>
                  </a:lnTo>
                  <a:lnTo>
                    <a:pt x="0" y="0"/>
                  </a:lnTo>
                  <a:lnTo>
                    <a:pt x="0" y="1175004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04647" y="2093721"/>
            <a:ext cx="1239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3.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Range</a:t>
            </a:r>
            <a:r>
              <a:rPr sz="900" b="1" spc="-10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of </a:t>
            </a:r>
            <a:r>
              <a:rPr sz="900" b="1" spc="-10" dirty="0">
                <a:latin typeface="Arial"/>
                <a:cs typeface="Arial"/>
              </a:rPr>
              <a:t>Movement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4647" y="2250465"/>
            <a:ext cx="1306195" cy="571500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"/>
              </a:spcBef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Bilateral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comparison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20" dirty="0">
                <a:latin typeface="Arial"/>
                <a:cs typeface="Arial"/>
              </a:rPr>
              <a:t>AROM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PROM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(end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range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with</a:t>
            </a:r>
            <a:r>
              <a:rPr sz="700" spc="-20" dirty="0">
                <a:latin typeface="Arial"/>
                <a:cs typeface="Arial"/>
              </a:rPr>
              <a:t> O/P)</a:t>
            </a:r>
            <a:endParaRPr sz="700">
              <a:latin typeface="Arial"/>
              <a:cs typeface="Arial"/>
            </a:endParaRPr>
          </a:p>
          <a:p>
            <a:pPr marL="184785" marR="17145" indent="-172720">
              <a:lnSpc>
                <a:spcPct val="10000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RROM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(end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range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with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O/P,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client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resists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20" dirty="0">
                <a:latin typeface="Arial"/>
                <a:cs typeface="Arial"/>
              </a:rPr>
              <a:t>O/P)</a:t>
            </a:r>
            <a:endParaRPr sz="7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33247" y="2796666"/>
            <a:ext cx="1189355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40" dirty="0">
                <a:latin typeface="Arial"/>
                <a:cs typeface="Arial"/>
              </a:rPr>
              <a:t>  </a:t>
            </a:r>
            <a:r>
              <a:rPr sz="700" spc="-10" dirty="0">
                <a:latin typeface="Arial"/>
                <a:cs typeface="Arial"/>
              </a:rPr>
              <a:t>Flexion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40" dirty="0">
                <a:latin typeface="Arial"/>
                <a:cs typeface="Arial"/>
              </a:rPr>
              <a:t>  </a:t>
            </a:r>
            <a:r>
              <a:rPr sz="700" spc="-10" dirty="0">
                <a:latin typeface="Arial"/>
                <a:cs typeface="Arial"/>
              </a:rPr>
              <a:t>Extension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04" dirty="0">
                <a:latin typeface="Arial"/>
                <a:cs typeface="Arial"/>
              </a:rPr>
              <a:t>  </a:t>
            </a:r>
            <a:r>
              <a:rPr sz="700" dirty="0">
                <a:latin typeface="Arial"/>
                <a:cs typeface="Arial"/>
              </a:rPr>
              <a:t>Medial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rotation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(in</a:t>
            </a:r>
            <a:r>
              <a:rPr sz="700" spc="-10" dirty="0">
                <a:latin typeface="Arial"/>
                <a:cs typeface="Arial"/>
              </a:rPr>
              <a:t> flexion)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10" dirty="0">
                <a:latin typeface="Arial"/>
                <a:cs typeface="Arial"/>
              </a:rPr>
              <a:t>  </a:t>
            </a:r>
            <a:r>
              <a:rPr sz="700" dirty="0">
                <a:latin typeface="Arial"/>
                <a:cs typeface="Arial"/>
              </a:rPr>
              <a:t>Lateral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rotation (in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flexion)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1635125" y="679576"/>
            <a:ext cx="1377950" cy="884555"/>
            <a:chOff x="1635125" y="679576"/>
            <a:chExt cx="1377950" cy="884555"/>
          </a:xfrm>
        </p:grpSpPr>
        <p:sp>
          <p:nvSpPr>
            <p:cNvPr id="22" name="object 22"/>
            <p:cNvSpPr/>
            <p:nvPr/>
          </p:nvSpPr>
          <p:spPr>
            <a:xfrm>
              <a:off x="1638300" y="682751"/>
              <a:ext cx="1371600" cy="878205"/>
            </a:xfrm>
            <a:custGeom>
              <a:avLst/>
              <a:gdLst/>
              <a:ahLst/>
              <a:cxnLst/>
              <a:rect l="l" t="t" r="r" b="b"/>
              <a:pathLst>
                <a:path w="1371600" h="878205">
                  <a:moveTo>
                    <a:pt x="1371600" y="0"/>
                  </a:moveTo>
                  <a:lnTo>
                    <a:pt x="0" y="0"/>
                  </a:lnTo>
                  <a:lnTo>
                    <a:pt x="0" y="877824"/>
                  </a:lnTo>
                  <a:lnTo>
                    <a:pt x="1371600" y="877824"/>
                  </a:lnTo>
                  <a:lnTo>
                    <a:pt x="1371600" y="0"/>
                  </a:lnTo>
                  <a:close/>
                </a:path>
              </a:pathLst>
            </a:custGeom>
            <a:solidFill>
              <a:srgbClr val="95A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638300" y="682751"/>
              <a:ext cx="1371600" cy="878205"/>
            </a:xfrm>
            <a:custGeom>
              <a:avLst/>
              <a:gdLst/>
              <a:ahLst/>
              <a:cxnLst/>
              <a:rect l="l" t="t" r="r" b="b"/>
              <a:pathLst>
                <a:path w="1371600" h="878205">
                  <a:moveTo>
                    <a:pt x="0" y="877824"/>
                  </a:moveTo>
                  <a:lnTo>
                    <a:pt x="1371600" y="877824"/>
                  </a:lnTo>
                  <a:lnTo>
                    <a:pt x="1371600" y="0"/>
                  </a:lnTo>
                  <a:lnTo>
                    <a:pt x="0" y="0"/>
                  </a:lnTo>
                  <a:lnTo>
                    <a:pt x="0" y="877824"/>
                  </a:lnTo>
                  <a:close/>
                </a:path>
              </a:pathLst>
            </a:custGeom>
            <a:ln w="609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1671954" y="691388"/>
            <a:ext cx="1287780" cy="4197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4.</a:t>
            </a:r>
            <a:r>
              <a:rPr sz="900" b="1" spc="-20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Manual</a:t>
            </a:r>
            <a:r>
              <a:rPr sz="900" b="1" spc="-10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Muscle</a:t>
            </a:r>
            <a:r>
              <a:rPr sz="900" b="1" spc="-15" dirty="0">
                <a:latin typeface="Arial"/>
                <a:cs typeface="Arial"/>
              </a:rPr>
              <a:t> </a:t>
            </a:r>
            <a:r>
              <a:rPr sz="900" b="1" spc="-10" dirty="0">
                <a:latin typeface="Arial"/>
                <a:cs typeface="Arial"/>
              </a:rPr>
              <a:t>Tests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67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Quadriceps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(as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group)</a:t>
            </a:r>
            <a:endParaRPr sz="700">
              <a:latin typeface="Arial"/>
              <a:cs typeface="Arial"/>
            </a:endParaRPr>
          </a:p>
          <a:p>
            <a:pPr marL="184785" marR="126364" indent="-172720">
              <a:lnSpc>
                <a:spcPts val="670"/>
              </a:lnSpc>
              <a:spcBef>
                <a:spcPts val="80"/>
              </a:spcBef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Vastus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medialis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obliquus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(isolated)</a:t>
            </a:r>
            <a:endParaRPr sz="7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671954" y="1064767"/>
            <a:ext cx="1146175" cy="4730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755"/>
              </a:lnSpc>
              <a:spcBef>
                <a:spcPts val="95"/>
              </a:spcBef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Rectus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femoris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Iliotibial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band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(TFL)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Hamstrings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(as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group)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Popliteus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75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Gastrocnemius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635125" y="1629028"/>
            <a:ext cx="1377950" cy="763905"/>
            <a:chOff x="1635125" y="1629028"/>
            <a:chExt cx="1377950" cy="763905"/>
          </a:xfrm>
        </p:grpSpPr>
        <p:sp>
          <p:nvSpPr>
            <p:cNvPr id="27" name="object 27"/>
            <p:cNvSpPr/>
            <p:nvPr/>
          </p:nvSpPr>
          <p:spPr>
            <a:xfrm>
              <a:off x="1638300" y="1632203"/>
              <a:ext cx="1371600" cy="757555"/>
            </a:xfrm>
            <a:custGeom>
              <a:avLst/>
              <a:gdLst/>
              <a:ahLst/>
              <a:cxnLst/>
              <a:rect l="l" t="t" r="r" b="b"/>
              <a:pathLst>
                <a:path w="1371600" h="757555">
                  <a:moveTo>
                    <a:pt x="1371600" y="0"/>
                  </a:moveTo>
                  <a:lnTo>
                    <a:pt x="0" y="0"/>
                  </a:lnTo>
                  <a:lnTo>
                    <a:pt x="0" y="757427"/>
                  </a:lnTo>
                  <a:lnTo>
                    <a:pt x="1371600" y="757427"/>
                  </a:lnTo>
                  <a:lnTo>
                    <a:pt x="1371600" y="0"/>
                  </a:lnTo>
                  <a:close/>
                </a:path>
              </a:pathLst>
            </a:custGeom>
            <a:solidFill>
              <a:srgbClr val="FD81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638300" y="1632203"/>
              <a:ext cx="1371600" cy="757555"/>
            </a:xfrm>
            <a:custGeom>
              <a:avLst/>
              <a:gdLst/>
              <a:ahLst/>
              <a:cxnLst/>
              <a:rect l="l" t="t" r="r" b="b"/>
              <a:pathLst>
                <a:path w="1371600" h="757555">
                  <a:moveTo>
                    <a:pt x="0" y="757427"/>
                  </a:moveTo>
                  <a:lnTo>
                    <a:pt x="1371600" y="757427"/>
                  </a:lnTo>
                  <a:lnTo>
                    <a:pt x="1371600" y="0"/>
                  </a:lnTo>
                  <a:lnTo>
                    <a:pt x="0" y="0"/>
                  </a:lnTo>
                  <a:lnTo>
                    <a:pt x="0" y="757427"/>
                  </a:lnTo>
                  <a:close/>
                </a:path>
              </a:pathLst>
            </a:custGeom>
            <a:ln w="609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1671954" y="1640585"/>
            <a:ext cx="1042669" cy="727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5.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Ligament</a:t>
            </a:r>
            <a:r>
              <a:rPr sz="900" b="1" spc="-10" dirty="0">
                <a:latin typeface="Arial"/>
                <a:cs typeface="Arial"/>
              </a:rPr>
              <a:t> Stress Tests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59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Sag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sign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first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MCL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-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0º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and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30º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LCL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–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0º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and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30º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PCL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(post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drawer)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75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ACL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(ant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drawer)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635125" y="2433700"/>
            <a:ext cx="1377950" cy="832485"/>
            <a:chOff x="1635125" y="2433700"/>
            <a:chExt cx="1377950" cy="832485"/>
          </a:xfrm>
        </p:grpSpPr>
        <p:sp>
          <p:nvSpPr>
            <p:cNvPr id="31" name="object 31"/>
            <p:cNvSpPr/>
            <p:nvPr/>
          </p:nvSpPr>
          <p:spPr>
            <a:xfrm>
              <a:off x="1638300" y="2436875"/>
              <a:ext cx="1371600" cy="826135"/>
            </a:xfrm>
            <a:custGeom>
              <a:avLst/>
              <a:gdLst/>
              <a:ahLst/>
              <a:cxnLst/>
              <a:rect l="l" t="t" r="r" b="b"/>
              <a:pathLst>
                <a:path w="1371600" h="826135">
                  <a:moveTo>
                    <a:pt x="1371600" y="0"/>
                  </a:moveTo>
                  <a:lnTo>
                    <a:pt x="0" y="0"/>
                  </a:lnTo>
                  <a:lnTo>
                    <a:pt x="0" y="826007"/>
                  </a:lnTo>
                  <a:lnTo>
                    <a:pt x="1371600" y="826007"/>
                  </a:lnTo>
                  <a:lnTo>
                    <a:pt x="1371600" y="0"/>
                  </a:lnTo>
                  <a:close/>
                </a:path>
              </a:pathLst>
            </a:custGeom>
            <a:solidFill>
              <a:srgbClr val="95A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638300" y="2436875"/>
              <a:ext cx="1371600" cy="826135"/>
            </a:xfrm>
            <a:custGeom>
              <a:avLst/>
              <a:gdLst/>
              <a:ahLst/>
              <a:cxnLst/>
              <a:rect l="l" t="t" r="r" b="b"/>
              <a:pathLst>
                <a:path w="1371600" h="826135">
                  <a:moveTo>
                    <a:pt x="0" y="826007"/>
                  </a:moveTo>
                  <a:lnTo>
                    <a:pt x="1371600" y="826007"/>
                  </a:lnTo>
                  <a:lnTo>
                    <a:pt x="1371600" y="0"/>
                  </a:lnTo>
                  <a:lnTo>
                    <a:pt x="0" y="0"/>
                  </a:lnTo>
                  <a:lnTo>
                    <a:pt x="0" y="826007"/>
                  </a:lnTo>
                  <a:close/>
                </a:path>
              </a:pathLst>
            </a:custGeom>
            <a:ln w="609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1671954" y="2444622"/>
            <a:ext cx="1205865" cy="80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6.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spc="-10" dirty="0">
                <a:latin typeface="Arial"/>
                <a:cs typeface="Arial"/>
              </a:rPr>
              <a:t>Palpate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dirty="0">
                <a:latin typeface="Arial"/>
                <a:cs typeface="Arial"/>
              </a:rPr>
              <a:t>Head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of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fibula,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Patella</a:t>
            </a:r>
            <a:endParaRPr sz="700">
              <a:latin typeface="Arial"/>
              <a:cs typeface="Arial"/>
            </a:endParaRPr>
          </a:p>
          <a:p>
            <a:pPr marL="184785" marR="5080" indent="-172720">
              <a:lnSpc>
                <a:spcPct val="100000"/>
              </a:lnSpc>
            </a:pPr>
            <a:r>
              <a:rPr sz="700" spc="-10" dirty="0">
                <a:latin typeface="Arial"/>
                <a:cs typeface="Arial"/>
              </a:rPr>
              <a:t>Tibial tuberosity,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Tibial plateau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(joint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line),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Condyles,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Ligaments</a:t>
            </a:r>
            <a:endParaRPr sz="700">
              <a:latin typeface="Arial"/>
              <a:cs typeface="Arial"/>
            </a:endParaRPr>
          </a:p>
          <a:p>
            <a:pPr marL="184785" marR="203835" indent="-172720">
              <a:lnSpc>
                <a:spcPct val="100000"/>
              </a:lnSpc>
            </a:pPr>
            <a:r>
              <a:rPr sz="700" dirty="0">
                <a:latin typeface="Arial"/>
                <a:cs typeface="Arial"/>
              </a:rPr>
              <a:t>All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associated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muscles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-50" dirty="0">
                <a:latin typeface="Arial"/>
                <a:cs typeface="Arial"/>
              </a:rPr>
              <a:t>&amp;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tendons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3044825" y="629284"/>
            <a:ext cx="1416050" cy="453390"/>
            <a:chOff x="3044825" y="629284"/>
            <a:chExt cx="1416050" cy="453390"/>
          </a:xfrm>
        </p:grpSpPr>
        <p:sp>
          <p:nvSpPr>
            <p:cNvPr id="35" name="object 35"/>
            <p:cNvSpPr/>
            <p:nvPr/>
          </p:nvSpPr>
          <p:spPr>
            <a:xfrm>
              <a:off x="3048000" y="632459"/>
              <a:ext cx="1409700" cy="447040"/>
            </a:xfrm>
            <a:custGeom>
              <a:avLst/>
              <a:gdLst/>
              <a:ahLst/>
              <a:cxnLst/>
              <a:rect l="l" t="t" r="r" b="b"/>
              <a:pathLst>
                <a:path w="1409700" h="447040">
                  <a:moveTo>
                    <a:pt x="1409700" y="0"/>
                  </a:moveTo>
                  <a:lnTo>
                    <a:pt x="0" y="0"/>
                  </a:lnTo>
                  <a:lnTo>
                    <a:pt x="0" y="446532"/>
                  </a:lnTo>
                  <a:lnTo>
                    <a:pt x="1409700" y="446532"/>
                  </a:lnTo>
                  <a:lnTo>
                    <a:pt x="1409700" y="0"/>
                  </a:lnTo>
                  <a:close/>
                </a:path>
              </a:pathLst>
            </a:custGeom>
            <a:solidFill>
              <a:srgbClr val="FD81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3048000" y="632459"/>
              <a:ext cx="1409700" cy="447040"/>
            </a:xfrm>
            <a:custGeom>
              <a:avLst/>
              <a:gdLst/>
              <a:ahLst/>
              <a:cxnLst/>
              <a:rect l="l" t="t" r="r" b="b"/>
              <a:pathLst>
                <a:path w="1409700" h="447040">
                  <a:moveTo>
                    <a:pt x="0" y="446532"/>
                  </a:moveTo>
                  <a:lnTo>
                    <a:pt x="1409700" y="446532"/>
                  </a:lnTo>
                  <a:lnTo>
                    <a:pt x="1409700" y="0"/>
                  </a:lnTo>
                  <a:lnTo>
                    <a:pt x="0" y="0"/>
                  </a:lnTo>
                  <a:lnTo>
                    <a:pt x="0" y="446532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3081908" y="640841"/>
            <a:ext cx="1322070" cy="420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7.</a:t>
            </a:r>
            <a:r>
              <a:rPr sz="900" b="1" spc="-20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Joints</a:t>
            </a:r>
            <a:r>
              <a:rPr sz="900" b="1" spc="-10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above</a:t>
            </a:r>
            <a:r>
              <a:rPr sz="900" b="1" spc="-5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&amp;</a:t>
            </a:r>
            <a:r>
              <a:rPr sz="900" b="1" spc="-10" dirty="0">
                <a:latin typeface="Arial"/>
                <a:cs typeface="Arial"/>
              </a:rPr>
              <a:t> below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675"/>
              </a:lnSpc>
            </a:pPr>
            <a:r>
              <a:rPr sz="700" dirty="0">
                <a:latin typeface="Arial"/>
                <a:cs typeface="Arial"/>
              </a:rPr>
              <a:t>•Bilateral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comparison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5"/>
              </a:lnSpc>
            </a:pPr>
            <a:r>
              <a:rPr sz="700" dirty="0">
                <a:latin typeface="Arial"/>
                <a:cs typeface="Arial"/>
              </a:rPr>
              <a:t>•Active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movements</a:t>
            </a:r>
            <a:endParaRPr sz="700">
              <a:latin typeface="Arial"/>
              <a:cs typeface="Arial"/>
            </a:endParaRPr>
          </a:p>
          <a:p>
            <a:pPr marL="241300">
              <a:lnSpc>
                <a:spcPts val="755"/>
              </a:lnSpc>
            </a:pPr>
            <a:r>
              <a:rPr sz="700" dirty="0">
                <a:latin typeface="Arial"/>
                <a:cs typeface="Arial"/>
              </a:rPr>
              <a:t>•</a:t>
            </a:r>
            <a:r>
              <a:rPr sz="700" spc="229" dirty="0">
                <a:latin typeface="Arial"/>
                <a:cs typeface="Arial"/>
              </a:rPr>
              <a:t>  </a:t>
            </a:r>
            <a:r>
              <a:rPr sz="700" dirty="0">
                <a:latin typeface="Arial"/>
                <a:cs typeface="Arial"/>
              </a:rPr>
              <a:t>Ankle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and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-25" dirty="0">
                <a:latin typeface="Arial"/>
                <a:cs typeface="Arial"/>
              </a:rPr>
              <a:t>hip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3044825" y="1120012"/>
            <a:ext cx="1416050" cy="1487805"/>
            <a:chOff x="3044825" y="1120012"/>
            <a:chExt cx="1416050" cy="1487805"/>
          </a:xfrm>
        </p:grpSpPr>
        <p:sp>
          <p:nvSpPr>
            <p:cNvPr id="39" name="object 39"/>
            <p:cNvSpPr/>
            <p:nvPr/>
          </p:nvSpPr>
          <p:spPr>
            <a:xfrm>
              <a:off x="3048000" y="1123187"/>
              <a:ext cx="1409700" cy="1481455"/>
            </a:xfrm>
            <a:custGeom>
              <a:avLst/>
              <a:gdLst/>
              <a:ahLst/>
              <a:cxnLst/>
              <a:rect l="l" t="t" r="r" b="b"/>
              <a:pathLst>
                <a:path w="1409700" h="1481455">
                  <a:moveTo>
                    <a:pt x="1409700" y="0"/>
                  </a:moveTo>
                  <a:lnTo>
                    <a:pt x="0" y="0"/>
                  </a:lnTo>
                  <a:lnTo>
                    <a:pt x="0" y="1481327"/>
                  </a:lnTo>
                  <a:lnTo>
                    <a:pt x="1409700" y="1481327"/>
                  </a:lnTo>
                  <a:lnTo>
                    <a:pt x="1409700" y="0"/>
                  </a:lnTo>
                  <a:close/>
                </a:path>
              </a:pathLst>
            </a:custGeom>
            <a:solidFill>
              <a:srgbClr val="95A6E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048000" y="1123187"/>
              <a:ext cx="1409700" cy="1481455"/>
            </a:xfrm>
            <a:custGeom>
              <a:avLst/>
              <a:gdLst/>
              <a:ahLst/>
              <a:cxnLst/>
              <a:rect l="l" t="t" r="r" b="b"/>
              <a:pathLst>
                <a:path w="1409700" h="1481455">
                  <a:moveTo>
                    <a:pt x="0" y="1481327"/>
                  </a:moveTo>
                  <a:lnTo>
                    <a:pt x="1409700" y="1481327"/>
                  </a:lnTo>
                  <a:lnTo>
                    <a:pt x="1409700" y="0"/>
                  </a:lnTo>
                  <a:lnTo>
                    <a:pt x="0" y="0"/>
                  </a:lnTo>
                  <a:lnTo>
                    <a:pt x="0" y="1481327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1" name="object 41"/>
          <p:cNvSpPr txBox="1"/>
          <p:nvPr/>
        </p:nvSpPr>
        <p:spPr>
          <a:xfrm>
            <a:off x="3081908" y="1131823"/>
            <a:ext cx="1279525" cy="1443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8.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dirty="0">
                <a:latin typeface="Arial"/>
                <a:cs typeface="Arial"/>
              </a:rPr>
              <a:t>Special</a:t>
            </a:r>
            <a:r>
              <a:rPr sz="900" b="1" spc="-10" dirty="0">
                <a:latin typeface="Arial"/>
                <a:cs typeface="Arial"/>
              </a:rPr>
              <a:t> </a:t>
            </a:r>
            <a:r>
              <a:rPr sz="900" b="1" spc="-20" dirty="0">
                <a:latin typeface="Arial"/>
                <a:cs typeface="Arial"/>
              </a:rPr>
              <a:t>Tests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ts val="675"/>
              </a:lnSpc>
            </a:pPr>
            <a:r>
              <a:rPr sz="700" b="1" spc="-10" dirty="0">
                <a:latin typeface="Arial"/>
                <a:cs typeface="Arial"/>
              </a:rPr>
              <a:t>Ligaments</a:t>
            </a:r>
            <a:endParaRPr sz="700">
              <a:latin typeface="Arial"/>
              <a:cs typeface="Arial"/>
            </a:endParaRPr>
          </a:p>
          <a:p>
            <a:pPr marL="184785" marR="5080" indent="-172720">
              <a:lnSpc>
                <a:spcPts val="670"/>
              </a:lnSpc>
              <a:spcBef>
                <a:spcPts val="80"/>
              </a:spcBef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Ligament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stress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tests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(don’t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need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to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repeat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if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done)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59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Lachman’s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Slocum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(AMRI,</a:t>
            </a:r>
            <a:r>
              <a:rPr sz="700" spc="-20" dirty="0">
                <a:latin typeface="Arial"/>
                <a:cs typeface="Arial"/>
              </a:rPr>
              <a:t> ALRI)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</a:pPr>
            <a:r>
              <a:rPr sz="700" b="1" spc="-10" dirty="0">
                <a:latin typeface="Arial"/>
                <a:cs typeface="Arial"/>
              </a:rPr>
              <a:t>Meniscus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McMurray’s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Thessaly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Medial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joint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line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palpation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Apley’s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</a:pPr>
            <a:r>
              <a:rPr sz="700" b="1" spc="-10" dirty="0">
                <a:latin typeface="Arial"/>
                <a:cs typeface="Arial"/>
              </a:rPr>
              <a:t>Others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</a:t>
            </a:r>
            <a:r>
              <a:rPr sz="700" spc="-10" dirty="0">
                <a:latin typeface="Arial"/>
                <a:cs typeface="Arial"/>
              </a:rPr>
              <a:t>Apprehension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test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(patella)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PF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grind</a:t>
            </a:r>
            <a:r>
              <a:rPr sz="700" spc="-20" dirty="0">
                <a:latin typeface="Arial"/>
                <a:cs typeface="Arial"/>
              </a:rPr>
              <a:t> test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670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Patella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sweep</a:t>
            </a:r>
            <a:endParaRPr sz="700">
              <a:latin typeface="Arial"/>
              <a:cs typeface="Arial"/>
            </a:endParaRPr>
          </a:p>
          <a:p>
            <a:pPr marL="12700">
              <a:lnSpc>
                <a:spcPts val="755"/>
              </a:lnSpc>
              <a:tabLst>
                <a:tab pos="184785" algn="l"/>
              </a:tabLst>
            </a:pPr>
            <a:r>
              <a:rPr sz="700" spc="-50" dirty="0">
                <a:latin typeface="Arial"/>
                <a:cs typeface="Arial"/>
              </a:rPr>
              <a:t>•</a:t>
            </a:r>
            <a:r>
              <a:rPr sz="700" dirty="0">
                <a:latin typeface="Arial"/>
                <a:cs typeface="Arial"/>
              </a:rPr>
              <a:t>	Noble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Compression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-20" dirty="0">
                <a:latin typeface="Arial"/>
                <a:cs typeface="Arial"/>
              </a:rPr>
              <a:t>Test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3044951" y="2644139"/>
            <a:ext cx="1416050" cy="624840"/>
            <a:chOff x="3044951" y="2644139"/>
            <a:chExt cx="1416050" cy="624840"/>
          </a:xfrm>
        </p:grpSpPr>
        <p:sp>
          <p:nvSpPr>
            <p:cNvPr id="43" name="object 43"/>
            <p:cNvSpPr/>
            <p:nvPr/>
          </p:nvSpPr>
          <p:spPr>
            <a:xfrm>
              <a:off x="3047999" y="2647187"/>
              <a:ext cx="1409700" cy="619125"/>
            </a:xfrm>
            <a:custGeom>
              <a:avLst/>
              <a:gdLst/>
              <a:ahLst/>
              <a:cxnLst/>
              <a:rect l="l" t="t" r="r" b="b"/>
              <a:pathLst>
                <a:path w="1409700" h="619125">
                  <a:moveTo>
                    <a:pt x="1409700" y="0"/>
                  </a:moveTo>
                  <a:lnTo>
                    <a:pt x="0" y="0"/>
                  </a:lnTo>
                  <a:lnTo>
                    <a:pt x="0" y="618743"/>
                  </a:lnTo>
                  <a:lnTo>
                    <a:pt x="1409700" y="618743"/>
                  </a:lnTo>
                  <a:lnTo>
                    <a:pt x="1409700" y="0"/>
                  </a:lnTo>
                  <a:close/>
                </a:path>
              </a:pathLst>
            </a:custGeom>
            <a:solidFill>
              <a:srgbClr val="FD818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3047999" y="2647187"/>
              <a:ext cx="1409700" cy="619125"/>
            </a:xfrm>
            <a:custGeom>
              <a:avLst/>
              <a:gdLst/>
              <a:ahLst/>
              <a:cxnLst/>
              <a:rect l="l" t="t" r="r" b="b"/>
              <a:pathLst>
                <a:path w="1409700" h="619125">
                  <a:moveTo>
                    <a:pt x="0" y="618743"/>
                  </a:moveTo>
                  <a:lnTo>
                    <a:pt x="1409700" y="618743"/>
                  </a:lnTo>
                  <a:lnTo>
                    <a:pt x="1409700" y="0"/>
                  </a:lnTo>
                  <a:lnTo>
                    <a:pt x="0" y="0"/>
                  </a:lnTo>
                  <a:lnTo>
                    <a:pt x="0" y="618743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3081908" y="2654934"/>
            <a:ext cx="1207770" cy="590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00"/>
              </a:lnSpc>
              <a:spcBef>
                <a:spcPts val="100"/>
              </a:spcBef>
            </a:pPr>
            <a:r>
              <a:rPr sz="900" b="1" dirty="0">
                <a:latin typeface="Arial"/>
                <a:cs typeface="Arial"/>
              </a:rPr>
              <a:t>9.</a:t>
            </a:r>
            <a:r>
              <a:rPr sz="900" b="1" spc="-25" dirty="0">
                <a:latin typeface="Arial"/>
                <a:cs typeface="Arial"/>
              </a:rPr>
              <a:t> </a:t>
            </a:r>
            <a:r>
              <a:rPr sz="900" b="1" spc="-10" dirty="0">
                <a:latin typeface="Arial"/>
                <a:cs typeface="Arial"/>
              </a:rPr>
              <a:t>Functional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80000"/>
              </a:lnSpc>
              <a:spcBef>
                <a:spcPts val="85"/>
              </a:spcBef>
            </a:pPr>
            <a:r>
              <a:rPr sz="700" spc="-10" dirty="0">
                <a:latin typeface="Arial"/>
                <a:cs typeface="Arial"/>
              </a:rPr>
              <a:t>Proprioception,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calf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20" dirty="0">
                <a:latin typeface="Arial"/>
                <a:cs typeface="Arial"/>
              </a:rPr>
              <a:t>raise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Walking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jogging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running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-50" dirty="0">
                <a:latin typeface="Arial"/>
                <a:cs typeface="Arial"/>
              </a:rPr>
              <a:t>/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hopping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skipping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jumping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-50" dirty="0">
                <a:latin typeface="Arial"/>
                <a:cs typeface="Arial"/>
              </a:rPr>
              <a:t>&amp;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landing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kicking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/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dirty="0">
                <a:latin typeface="Arial"/>
                <a:cs typeface="Arial"/>
              </a:rPr>
              <a:t>twisting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-50" dirty="0">
                <a:latin typeface="Arial"/>
                <a:cs typeface="Arial"/>
              </a:rPr>
              <a:t>/</a:t>
            </a:r>
            <a:r>
              <a:rPr sz="700" spc="200" dirty="0">
                <a:latin typeface="Arial"/>
                <a:cs typeface="Arial"/>
              </a:rPr>
              <a:t> </a:t>
            </a:r>
            <a:r>
              <a:rPr sz="700" spc="-10" dirty="0">
                <a:latin typeface="Arial"/>
                <a:cs typeface="Arial"/>
              </a:rPr>
              <a:t>turning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2198</Words>
  <Application>Microsoft Office PowerPoint</Application>
  <PresentationFormat>Custom</PresentationFormat>
  <Paragraphs>401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Calibri</vt:lpstr>
      <vt:lpstr>Arial</vt:lpstr>
      <vt:lpstr>Wingdings</vt:lpstr>
      <vt:lpstr>Times New Roman</vt:lpstr>
      <vt:lpstr>Office Theme</vt:lpstr>
      <vt:lpstr>Examination and Assessment of the Knee</vt:lpstr>
      <vt:lpstr>Objective Assessment</vt:lpstr>
      <vt:lpstr>Observations of the Knee</vt:lpstr>
      <vt:lpstr>PowerPoint Presentation</vt:lpstr>
      <vt:lpstr>AROM</vt:lpstr>
      <vt:lpstr>PROM</vt:lpstr>
      <vt:lpstr>RROM</vt:lpstr>
      <vt:lpstr>MMTs (x 8)</vt:lpstr>
      <vt:lpstr>Quadriceps as group</vt:lpstr>
      <vt:lpstr>Vastus Medialis Obliquus</vt:lpstr>
      <vt:lpstr>Rectus Femoris</vt:lpstr>
      <vt:lpstr>Tensor Fascia Latae</vt:lpstr>
      <vt:lpstr>PowerPoint Presentation</vt:lpstr>
      <vt:lpstr>Popliteus</vt:lpstr>
      <vt:lpstr>Gastrocnemius</vt:lpstr>
      <vt:lpstr>Ligament Stress Tests</vt:lpstr>
      <vt:lpstr>Ligament Stress Tests (x4)</vt:lpstr>
      <vt:lpstr>Ligament Stress Test</vt:lpstr>
      <vt:lpstr>Ligament Stress Test</vt:lpstr>
      <vt:lpstr>Ligament Stress Test</vt:lpstr>
      <vt:lpstr>Ligament Stress Test</vt:lpstr>
      <vt:lpstr>Ligament Stress Tests</vt:lpstr>
      <vt:lpstr>Ligament Stress Test</vt:lpstr>
      <vt:lpstr>Ligament Stress Test</vt:lpstr>
      <vt:lpstr>Palpation</vt:lpstr>
      <vt:lpstr>Joints above and below</vt:lpstr>
      <vt:lpstr>PowerPoint Presentation</vt:lpstr>
      <vt:lpstr>Special Test</vt:lpstr>
      <vt:lpstr>Special Test</vt:lpstr>
      <vt:lpstr>Special Test</vt:lpstr>
      <vt:lpstr>Special Test</vt:lpstr>
      <vt:lpstr>PowerPoint Presentation</vt:lpstr>
      <vt:lpstr>Special Test</vt:lpstr>
      <vt:lpstr>Special Test</vt:lpstr>
      <vt:lpstr>Special Test</vt:lpstr>
      <vt:lpstr>Special Tests: Other Noble Compression Test</vt:lpstr>
      <vt:lpstr>Functional Tests</vt:lpstr>
      <vt:lpstr>1. Observation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SHSS5062</dc:title>
  <dc:creator>Kate  Evans</dc:creator>
  <cp:lastModifiedBy>Sian Bowen</cp:lastModifiedBy>
  <cp:revision>1</cp:revision>
  <dcterms:created xsi:type="dcterms:W3CDTF">2022-10-11T14:25:37Z</dcterms:created>
  <dcterms:modified xsi:type="dcterms:W3CDTF">2023-10-17T16:32:41Z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2020-11-07T00:00:00Z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2022-10-11T00:00:00Z</vt:filetime>
  </property>
</Properties>
</file>