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9"/>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5047" autoAdjust="0"/>
  </p:normalViewPr>
  <p:slideViewPr>
    <p:cSldViewPr snapToGrid="0">
      <p:cViewPr varScale="1">
        <p:scale>
          <a:sx n="64" d="100"/>
          <a:sy n="64" d="100"/>
        </p:scale>
        <p:origin x="23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70FA57-2B3F-4D3C-B422-F562AA5FAA73}" type="datetimeFigureOut">
              <a:rPr lang="en-GB" smtClean="0"/>
              <a:t>20/09/2017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846E35-C28A-4F45-A860-D2821D1FCD88}" type="slidenum">
              <a:rPr lang="en-GB" smtClean="0"/>
              <a:t>‹#›</a:t>
            </a:fld>
            <a:endParaRPr lang="en-GB"/>
          </a:p>
        </p:txBody>
      </p:sp>
    </p:spTree>
    <p:extLst>
      <p:ext uri="{BB962C8B-B14F-4D97-AF65-F5344CB8AC3E}">
        <p14:creationId xmlns:p14="http://schemas.microsoft.com/office/powerpoint/2010/main" val="1616061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a:t>
            </a:r>
            <a:r>
              <a:rPr lang="en-GB" baseline="0" dirty="0" smtClean="0"/>
              <a:t> is a moment in history when madness started to be perceived as a disease, as an object of scientific inquiry</a:t>
            </a:r>
            <a:endParaRPr lang="en-GB" dirty="0" smtClean="0"/>
          </a:p>
          <a:p>
            <a:r>
              <a:rPr lang="en-GB" dirty="0" smtClean="0"/>
              <a:t>Many – indeed</a:t>
            </a:r>
            <a:r>
              <a:rPr lang="en-GB" baseline="0" dirty="0" smtClean="0"/>
              <a:t> most – of the diseases we currently recognise have appeared since the beginning of the nineteenth century.</a:t>
            </a:r>
          </a:p>
          <a:p>
            <a:r>
              <a:rPr lang="en-GB" baseline="0" dirty="0" smtClean="0"/>
              <a:t>It seems obvious that, as that science advances, its conceptions of aetiology and pathology evolve, new discoveries force the reassessment of traditional categories, and an ever more complex account and classification of diseases result.</a:t>
            </a:r>
          </a:p>
          <a:p>
            <a:endParaRPr lang="en-GB" baseline="0" dirty="0" smtClean="0"/>
          </a:p>
          <a:p>
            <a:r>
              <a:rPr lang="en-GB" baseline="0" dirty="0" smtClean="0"/>
              <a:t>Construction and deconstruction of homosexuality as a disease.</a:t>
            </a:r>
          </a:p>
          <a:p>
            <a:endParaRPr lang="en-GB" baseline="0" dirty="0" smtClean="0"/>
          </a:p>
          <a:p>
            <a:r>
              <a:rPr lang="en-GB" baseline="0" dirty="0" smtClean="0"/>
              <a:t>Foucault in is writing is interested in decisions, limits and exclusions which took place at a particular point in time and indicate shifts in the way certain phenomena were experienced.</a:t>
            </a:r>
          </a:p>
          <a:p>
            <a:r>
              <a:rPr lang="en-GB" baseline="0" dirty="0" smtClean="0"/>
              <a:t>For Foucault each phase reflects a different mode of production of society itself through a different system of exclusion. So for him, the modern medical positivism which developed from the end of the 18</a:t>
            </a:r>
            <a:r>
              <a:rPr lang="en-GB" baseline="30000" dirty="0" smtClean="0"/>
              <a:t>th</a:t>
            </a:r>
            <a:r>
              <a:rPr lang="en-GB" baseline="0" dirty="0" smtClean="0"/>
              <a:t> century is based on an attempt at </a:t>
            </a:r>
            <a:r>
              <a:rPr lang="en-GB" baseline="0" dirty="0" err="1" smtClean="0"/>
              <a:t>objectivying</a:t>
            </a:r>
            <a:r>
              <a:rPr lang="en-GB" baseline="0" dirty="0" smtClean="0"/>
              <a:t> madness which when looked at in detail, in particular in the institutions it accompanies, is a new mode of social control.</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2</a:t>
            </a:fld>
            <a:endParaRPr lang="en-GB"/>
          </a:p>
        </p:txBody>
      </p:sp>
    </p:spTree>
    <p:extLst>
      <p:ext uri="{BB962C8B-B14F-4D97-AF65-F5344CB8AC3E}">
        <p14:creationId xmlns:p14="http://schemas.microsoft.com/office/powerpoint/2010/main" val="1513445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body was held to be a system in constant dynamic interaction with its environment,</a:t>
            </a:r>
            <a:r>
              <a:rPr lang="en-GB" baseline="0" dirty="0" smtClean="0"/>
              <a:t> so tightly interconnected that local lesions produced systemic effects. Seasonal changes as well as development crises over the course of a lifetime constantly threatened the equilibrium of the system, and thus the health of the patient.</a:t>
            </a:r>
          </a:p>
          <a:p>
            <a:endParaRPr lang="en-GB" baseline="0" dirty="0" smtClean="0"/>
          </a:p>
          <a:p>
            <a:r>
              <a:rPr lang="en-GB" dirty="0" smtClean="0"/>
              <a:t>Doctors from the early nineteenth century onward were eager to tie their </a:t>
            </a:r>
            <a:r>
              <a:rPr lang="en-GB" dirty="0" err="1" smtClean="0"/>
              <a:t>nosologies</a:t>
            </a:r>
            <a:r>
              <a:rPr lang="en-GB" dirty="0" smtClean="0"/>
              <a:t> and diagnoses to observations at the bedside or, still more persuasively, findings in the laboratory. In earlier centuries, however, appeals to the canonical texts of Hippocrates and Galen were standard ways of legitimizing diseases and their treatments.</a:t>
            </a:r>
          </a:p>
          <a:p>
            <a:endParaRPr lang="en-GB" dirty="0" smtClean="0"/>
          </a:p>
          <a:p>
            <a:endParaRPr lang="en-GB" dirty="0" smtClean="0"/>
          </a:p>
          <a:p>
            <a:r>
              <a:rPr lang="en-GB" dirty="0" smtClean="0"/>
              <a:t>Their notions of health and disease set up no firm division between body and environment, the local and the systemic, soma</a:t>
            </a:r>
            <a:r>
              <a:rPr lang="en-GB" baseline="0" dirty="0" smtClean="0"/>
              <a:t> and psyche. Each element in these dyads were capable of influencing the other.</a:t>
            </a:r>
          </a:p>
          <a:p>
            <a:r>
              <a:rPr lang="en-GB" baseline="0" dirty="0" smtClean="0"/>
              <a:t>Here was a set of culturally shared understandings of these sources of disease and of its therapeutics that persisted with very little change for centuries.</a:t>
            </a:r>
          </a:p>
          <a:p>
            <a:endParaRPr lang="en-GB" baseline="0" dirty="0" smtClean="0"/>
          </a:p>
          <a:p>
            <a:r>
              <a:rPr lang="en-GB" baseline="0" dirty="0" smtClean="0"/>
              <a:t>In the ancient world there was a disposition to place women’s reproductive systems at the heart of accounting for their susceptibility to all sorts of disease and debility.</a:t>
            </a:r>
          </a:p>
          <a:p>
            <a:r>
              <a:rPr lang="en-GB" baseline="0" dirty="0" smtClean="0"/>
              <a:t>The woman was fundamentally </a:t>
            </a:r>
            <a:r>
              <a:rPr lang="en-GB" baseline="0" dirty="0" err="1" smtClean="0"/>
              <a:t>inferioir</a:t>
            </a:r>
            <a:r>
              <a:rPr lang="en-GB" baseline="0" dirty="0" smtClean="0"/>
              <a:t>: moister, looser textured, softer , with spongier flesh. Her body was more readily deranged, for example by puberty, pregnancy, by menopause. It is from these ideas of Hippocrates, Galen and others that the classical accounts of hysteria were constructed.</a:t>
            </a:r>
          </a:p>
          <a:p>
            <a:endParaRPr lang="en-GB" baseline="0" dirty="0" smtClean="0"/>
          </a:p>
          <a:p>
            <a:r>
              <a:rPr lang="en-GB" baseline="0" dirty="0" smtClean="0"/>
              <a:t>Of it migrated upwards, it compressed other bodily organs, produced a sense of choking and even loss of speech(</a:t>
            </a:r>
            <a:r>
              <a:rPr lang="en-GB" baseline="0" dirty="0" err="1" smtClean="0"/>
              <a:t>Celsus</a:t>
            </a:r>
            <a:r>
              <a:rPr lang="en-GB" baseline="0" dirty="0" smtClean="0"/>
              <a:t> and </a:t>
            </a:r>
            <a:r>
              <a:rPr lang="en-GB" baseline="0" dirty="0" err="1" smtClean="0"/>
              <a:t>Aretaeus</a:t>
            </a:r>
            <a:r>
              <a:rPr lang="en-GB" baseline="0" dirty="0" smtClean="0"/>
              <a:t>)</a:t>
            </a:r>
          </a:p>
          <a:p>
            <a:r>
              <a:rPr lang="en-GB" baseline="0" dirty="0" smtClean="0"/>
              <a:t>Galen and </a:t>
            </a:r>
            <a:r>
              <a:rPr lang="en-GB" baseline="0" dirty="0" err="1" smtClean="0"/>
              <a:t>Soranus</a:t>
            </a:r>
            <a:r>
              <a:rPr lang="en-GB" baseline="0" dirty="0" smtClean="0"/>
              <a:t> disputed the idea of a wandering womb, but they accepted that the womb causes hysteria. These manifestations of the disease could take a multitude of forms: extreme emotionality, dizziness, respiratory distress/</a:t>
            </a:r>
            <a:endParaRPr lang="en-GB" dirty="0" smtClean="0"/>
          </a:p>
        </p:txBody>
      </p:sp>
      <p:sp>
        <p:nvSpPr>
          <p:cNvPr id="4" name="Slide Number Placeholder 3"/>
          <p:cNvSpPr>
            <a:spLocks noGrp="1"/>
          </p:cNvSpPr>
          <p:nvPr>
            <p:ph type="sldNum" sz="quarter" idx="10"/>
          </p:nvPr>
        </p:nvSpPr>
        <p:spPr/>
        <p:txBody>
          <a:bodyPr/>
          <a:lstStyle/>
          <a:p>
            <a:fld id="{45846E35-C28A-4F45-A860-D2821D1FCD88}" type="slidenum">
              <a:rPr lang="en-GB" smtClean="0"/>
              <a:t>3</a:t>
            </a:fld>
            <a:endParaRPr lang="en-GB"/>
          </a:p>
        </p:txBody>
      </p:sp>
    </p:spTree>
    <p:extLst>
      <p:ext uri="{BB962C8B-B14F-4D97-AF65-F5344CB8AC3E}">
        <p14:creationId xmlns:p14="http://schemas.microsoft.com/office/powerpoint/2010/main" val="3859333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Going back to the</a:t>
            </a:r>
            <a:r>
              <a:rPr lang="en-GB" baseline="0" dirty="0" smtClean="0"/>
              <a:t> ancient </a:t>
            </a:r>
            <a:r>
              <a:rPr lang="en-GB" baseline="0" dirty="0" err="1" smtClean="0"/>
              <a:t>greeks</a:t>
            </a:r>
            <a:r>
              <a:rPr lang="en-GB" baseline="0" dirty="0" smtClean="0"/>
              <a:t>.</a:t>
            </a:r>
          </a:p>
          <a:p>
            <a:r>
              <a:rPr lang="en-GB" baseline="0" dirty="0" smtClean="0"/>
              <a:t>Edward Jorden, an influential member of London’s College of Physicians, had chosen to appear on poor widow Jackson’s behalf.</a:t>
            </a:r>
          </a:p>
          <a:p>
            <a:r>
              <a:rPr lang="en-GB" baseline="0" dirty="0" smtClean="0"/>
              <a:t>He suggested that Mary Glover suffered from “</a:t>
            </a:r>
            <a:r>
              <a:rPr lang="en-GB" baseline="0" dirty="0" err="1" smtClean="0"/>
              <a:t>hysterica</a:t>
            </a:r>
            <a:r>
              <a:rPr lang="en-GB" baseline="0" dirty="0" smtClean="0"/>
              <a:t> </a:t>
            </a:r>
            <a:r>
              <a:rPr lang="en-GB" baseline="0" dirty="0" err="1" smtClean="0"/>
              <a:t>passio</a:t>
            </a:r>
            <a:r>
              <a:rPr lang="en-GB" baseline="0" dirty="0" smtClean="0"/>
              <a:t>” or “suffocation of the mother”. Hers was not an instance of demonic possession or witchcraft, but of a bodily illness. It belonged to the world of the natural. Therefore Elizabeth Jackson was not guilty of witchcraft.</a:t>
            </a:r>
          </a:p>
          <a:p>
            <a:r>
              <a:rPr lang="en-GB" baseline="0" dirty="0" smtClean="0"/>
              <a:t>He suggested that women had a greater susceptibility to disease, and to the particular susceptibility to the “suffocation of the mother” because of the womb’s close connections with “the </a:t>
            </a:r>
            <a:r>
              <a:rPr lang="en-GB" baseline="0" dirty="0" err="1" smtClean="0"/>
              <a:t>braine</a:t>
            </a:r>
            <a:r>
              <a:rPr lang="en-GB" baseline="0" dirty="0" smtClean="0"/>
              <a:t>, heart, and liver.  One particularly common affliction was a sense of “suffocation in the </a:t>
            </a:r>
            <a:r>
              <a:rPr lang="en-GB" baseline="0" dirty="0" err="1" smtClean="0"/>
              <a:t>throate</a:t>
            </a:r>
            <a:r>
              <a:rPr lang="en-GB" baseline="0" dirty="0" smtClean="0"/>
              <a:t>”. Hence the </a:t>
            </a:r>
            <a:r>
              <a:rPr lang="en-GB" baseline="0" dirty="0" err="1" smtClean="0"/>
              <a:t>diseases’s</a:t>
            </a:r>
            <a:r>
              <a:rPr lang="en-GB" baseline="0" dirty="0" smtClean="0"/>
              <a:t> common vernacular name.</a:t>
            </a:r>
          </a:p>
          <a:p>
            <a:endParaRPr lang="en-GB" baseline="0" dirty="0" smtClean="0"/>
          </a:p>
          <a:p>
            <a:r>
              <a:rPr lang="en-GB" baseline="0" dirty="0" smtClean="0"/>
              <a:t>His ideas were dismissed and the judge (and jury) had no hesitation in sentencing her to a year imprisonment and the pillory. However her influential supporters quickly secured her release.</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4</a:t>
            </a:fld>
            <a:endParaRPr lang="en-GB"/>
          </a:p>
        </p:txBody>
      </p:sp>
    </p:spTree>
    <p:extLst>
      <p:ext uri="{BB962C8B-B14F-4D97-AF65-F5344CB8AC3E}">
        <p14:creationId xmlns:p14="http://schemas.microsoft.com/office/powerpoint/2010/main" val="3082385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might she not have been faking this?</a:t>
            </a:r>
          </a:p>
          <a:p>
            <a:r>
              <a:rPr lang="en-GB" dirty="0" smtClean="0"/>
              <a:t>Flame across her eyes, across her hands etc.</a:t>
            </a:r>
          </a:p>
          <a:p>
            <a:endParaRPr lang="en-GB" dirty="0" smtClean="0"/>
          </a:p>
          <a:p>
            <a:r>
              <a:rPr lang="en-GB" dirty="0" smtClean="0"/>
              <a:t>Hysteria at this point</a:t>
            </a:r>
            <a:r>
              <a:rPr lang="en-GB" baseline="0" dirty="0" smtClean="0"/>
              <a:t> is viewed as a uterine complaint, </a:t>
            </a:r>
          </a:p>
          <a:p>
            <a:r>
              <a:rPr lang="en-GB" baseline="0" dirty="0" smtClean="0"/>
              <a:t>Throughout the classical age (17</a:t>
            </a:r>
            <a:r>
              <a:rPr lang="en-GB" baseline="30000" dirty="0" smtClean="0"/>
              <a:t>th</a:t>
            </a:r>
            <a:r>
              <a:rPr lang="en-GB" baseline="0" dirty="0" smtClean="0"/>
              <a:t> century and large part of the 18</a:t>
            </a:r>
            <a:r>
              <a:rPr lang="en-GB" baseline="30000" dirty="0" smtClean="0"/>
              <a:t>th</a:t>
            </a:r>
            <a:r>
              <a:rPr lang="en-GB" baseline="0" dirty="0" smtClean="0"/>
              <a:t> century) hysteria (and hypochondria) slowly join the domain of diseases of the mind. </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5</a:t>
            </a:fld>
            <a:endParaRPr lang="en-GB"/>
          </a:p>
        </p:txBody>
      </p:sp>
    </p:spTree>
    <p:extLst>
      <p:ext uri="{BB962C8B-B14F-4D97-AF65-F5344CB8AC3E}">
        <p14:creationId xmlns:p14="http://schemas.microsoft.com/office/powerpoint/2010/main" val="3049913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change of heart owed much to Thomas Willis and his puritan contemporary and rival Thomas </a:t>
            </a:r>
            <a:r>
              <a:rPr lang="en-GB" dirty="0" err="1" smtClean="0"/>
              <a:t>SYdenham</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6</a:t>
            </a:fld>
            <a:endParaRPr lang="en-GB"/>
          </a:p>
        </p:txBody>
      </p:sp>
    </p:spTree>
    <p:extLst>
      <p:ext uri="{BB962C8B-B14F-4D97-AF65-F5344CB8AC3E}">
        <p14:creationId xmlns:p14="http://schemas.microsoft.com/office/powerpoint/2010/main" val="3998006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was a further departure from tradition.</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7</a:t>
            </a:fld>
            <a:endParaRPr lang="en-GB"/>
          </a:p>
        </p:txBody>
      </p:sp>
    </p:spTree>
    <p:extLst>
      <p:ext uri="{BB962C8B-B14F-4D97-AF65-F5344CB8AC3E}">
        <p14:creationId xmlns:p14="http://schemas.microsoft.com/office/powerpoint/2010/main" val="2295882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 disagreed with the idea that the womb</a:t>
            </a:r>
            <a:r>
              <a:rPr lang="en-GB" baseline="0" dirty="0" smtClean="0"/>
              <a:t> could float and move or rise up and down.</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By the end of the 18</a:t>
            </a:r>
            <a:r>
              <a:rPr lang="en-GB" baseline="30000" dirty="0" smtClean="0"/>
              <a:t>th</a:t>
            </a:r>
            <a:r>
              <a:rPr lang="en-GB" baseline="0" dirty="0" smtClean="0"/>
              <a:t> century, almost without dispute Hysteria (and hypochondria) are classed as mental illnesses.</a:t>
            </a:r>
            <a:endParaRPr lang="en-GB" dirty="0" smtClean="0"/>
          </a:p>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8</a:t>
            </a:fld>
            <a:endParaRPr lang="en-GB"/>
          </a:p>
        </p:txBody>
      </p:sp>
    </p:spTree>
    <p:extLst>
      <p:ext uri="{BB962C8B-B14F-4D97-AF65-F5344CB8AC3E}">
        <p14:creationId xmlns:p14="http://schemas.microsoft.com/office/powerpoint/2010/main" val="3692599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were two essential lines of development during the classical period for hysteria and hypochondria.</a:t>
            </a:r>
            <a:r>
              <a:rPr lang="en-GB" baseline="0" dirty="0" smtClean="0"/>
              <a:t> One united them to form a common concept which was that of “a disease of the nerves”; the other shifted their meaning and their traditional pathological basis and tended to integrate them gradually into the domain of diseases of the mind.</a:t>
            </a:r>
          </a:p>
          <a:p>
            <a:endParaRPr lang="en-GB" baseline="0" dirty="0" smtClean="0"/>
          </a:p>
          <a:p>
            <a:r>
              <a:rPr lang="en-GB" baseline="0" dirty="0" smtClean="0"/>
              <a:t>All qualities were contradictorily invoked, each cancelling the other, while leaving untouched the problem of the ultimate nature of these diseases.</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9</a:t>
            </a:fld>
            <a:endParaRPr lang="en-GB"/>
          </a:p>
        </p:txBody>
      </p:sp>
    </p:spTree>
    <p:extLst>
      <p:ext uri="{BB962C8B-B14F-4D97-AF65-F5344CB8AC3E}">
        <p14:creationId xmlns:p14="http://schemas.microsoft.com/office/powerpoint/2010/main" val="2301406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wit and initially something of a wastrel, Cheyne had sought to build his practice among the socially superior by hanging around the London coffee houses, flattering his would-be customers, polishing his credentials as a modern follower of Newtonian notions, and eating and drinking himself to a gargantuan size. More than 32 stone, or almost 450 pounds at his peak fighting weight, Cheyne grew so corpulent that he could barely move, and so naturally set himself up as a diet doctor.</a:t>
            </a:r>
          </a:p>
          <a:p>
            <a:endParaRPr lang="en-GB" dirty="0" smtClean="0"/>
          </a:p>
          <a:p>
            <a:r>
              <a:rPr lang="en-GB" dirty="0" smtClean="0"/>
              <a:t>Scull, Andrew. Hysteria: The disturbing history (Biographies of Disease) (p. 43). Oxford University Press. Kindle Edition. </a:t>
            </a:r>
          </a:p>
          <a:p>
            <a:endParaRPr lang="en-GB" dirty="0" smtClean="0"/>
          </a:p>
          <a:p>
            <a:r>
              <a:rPr lang="en-GB" dirty="0" smtClean="0"/>
              <a:t>She displayed an alarming lack of appetite, a propensity to vomit, and complained of mysterious pains in her side. Then there were “</a:t>
            </a:r>
            <a:r>
              <a:rPr lang="en-GB" dirty="0" err="1" smtClean="0"/>
              <a:t>fitts</a:t>
            </a:r>
            <a:r>
              <a:rPr lang="en-GB" dirty="0" smtClean="0"/>
              <a:t>” and </a:t>
            </a:r>
            <a:r>
              <a:rPr lang="en-GB" dirty="0" err="1" smtClean="0"/>
              <a:t>faintings</a:t>
            </a:r>
            <a:r>
              <a:rPr lang="en-GB" dirty="0" smtClean="0"/>
              <a:t>, mysterious swellings, and amenorrhea (quite possibly the result of malnutrition).</a:t>
            </a:r>
          </a:p>
          <a:p>
            <a:endParaRPr lang="en-GB" dirty="0" smtClean="0"/>
          </a:p>
          <a:p>
            <a:r>
              <a:rPr lang="en-GB" dirty="0" smtClean="0"/>
              <a:t>“Her </a:t>
            </a:r>
            <a:r>
              <a:rPr lang="en-GB" dirty="0" err="1" smtClean="0"/>
              <a:t>severall</a:t>
            </a:r>
            <a:r>
              <a:rPr lang="en-GB" dirty="0" smtClean="0"/>
              <a:t> symptoms are worse rather than better.” The patient herself insisted on moving from Bristol (whose cooling waters Cheyne had recommended) back to Bath, where he found her prone to repeated fainting fits, constipated by the opiates she had been taking, and convinced that she would have died had she stayed on in Bristol. By October, she seemed much better. Cheyne boasted: “She has had none of the Great </a:t>
            </a:r>
            <a:r>
              <a:rPr lang="en-GB" dirty="0" err="1" smtClean="0"/>
              <a:t>fitts</a:t>
            </a:r>
            <a:r>
              <a:rPr lang="en-GB" dirty="0" smtClean="0"/>
              <a:t> (which I call </a:t>
            </a:r>
            <a:r>
              <a:rPr lang="en-GB" dirty="0" err="1" smtClean="0"/>
              <a:t>Hysterick</a:t>
            </a:r>
            <a:r>
              <a:rPr lang="en-GB" dirty="0" smtClean="0"/>
              <a:t>) these 12 or 14 days. Her </a:t>
            </a:r>
            <a:r>
              <a:rPr lang="en-GB" dirty="0" err="1" smtClean="0"/>
              <a:t>faintings</a:t>
            </a:r>
            <a:r>
              <a:rPr lang="en-GB" dirty="0" smtClean="0"/>
              <a:t> are less frequent … [her] only Complaint … is her sickness after eating, which indeed is terrible …” A month later, bathing in the Bath waters had brought further improvement, and she was seen as “most miraculously recovered,” so much so that she promptly left for London for the “season” of dinners and balls that marked the coming of age of a young aristocratic lady.</a:t>
            </a:r>
          </a:p>
          <a:p>
            <a:endParaRPr lang="en-GB" dirty="0" smtClean="0"/>
          </a:p>
          <a:p>
            <a:r>
              <a:rPr lang="en-GB" dirty="0" smtClean="0"/>
              <a:t>Scull, Andrew. Hysteria: The disturbing history (Biographies of Disease) (pp. 45-46). Oxford University Press. Kindle Edition. </a:t>
            </a:r>
          </a:p>
          <a:p>
            <a:endParaRPr lang="en-GB" dirty="0" smtClean="0"/>
          </a:p>
          <a:p>
            <a:r>
              <a:rPr lang="en-GB" dirty="0" smtClean="0"/>
              <a:t>Soon however Catherine entered a slow decline, Cheyne</a:t>
            </a:r>
            <a:r>
              <a:rPr lang="en-GB" baseline="0" dirty="0" smtClean="0"/>
              <a:t> prescribed mercurial purgatives and combined them with Bath Spa waters. Died October 1722</a:t>
            </a: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45846E35-C28A-4F45-A860-D2821D1FCD88}" type="slidenum">
              <a:rPr lang="en-GB" smtClean="0"/>
              <a:t>11</a:t>
            </a:fld>
            <a:endParaRPr lang="en-GB"/>
          </a:p>
        </p:txBody>
      </p:sp>
    </p:spTree>
    <p:extLst>
      <p:ext uri="{BB962C8B-B14F-4D97-AF65-F5344CB8AC3E}">
        <p14:creationId xmlns:p14="http://schemas.microsoft.com/office/powerpoint/2010/main" val="613732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the various manifestations “of nervous diseases of all kinds, as Spleen, Vapours, </a:t>
            </a:r>
            <a:r>
              <a:rPr lang="en-GB" dirty="0" err="1" smtClean="0"/>
              <a:t>Hypochondriacal</a:t>
            </a:r>
            <a:r>
              <a:rPr lang="en-GB" dirty="0" smtClean="0"/>
              <a:t> and Hysterical Distempers” were the unlucky province of the social elite: the urbane, the cultivated, the refined, the delicate. Sensibility, after all, was a quality of the civilized— indeed of the quality.</a:t>
            </a:r>
          </a:p>
          <a:p>
            <a:endParaRPr lang="en-GB" dirty="0" smtClean="0"/>
          </a:p>
          <a:p>
            <a:r>
              <a:rPr lang="en-GB" dirty="0" smtClean="0"/>
              <a:t>Scull, Andrew. Hysteria: The disturbing history (Biographies of Disease) (p. 48). Oxford University Press. Kindle Edition. </a:t>
            </a:r>
          </a:p>
          <a:p>
            <a:endParaRPr lang="en-GB" dirty="0" smtClean="0"/>
          </a:p>
          <a:p>
            <a:r>
              <a:rPr lang="en-GB" dirty="0" smtClean="0"/>
              <a:t>It was absent among hoi polloi, for the lower orders were like wood, dull, essentially unfeeling creatures, and “Fools, weak or stupid Persons, heavy and dull Souls, are seldom troubled with Vapours or Lowness of Spirits”— any more than is “a heavy, dull, earthy, clod-pated Clown.”</a:t>
            </a:r>
          </a:p>
          <a:p>
            <a:endParaRPr lang="en-GB" dirty="0" smtClean="0"/>
          </a:p>
          <a:p>
            <a:r>
              <a:rPr lang="en-GB" dirty="0" smtClean="0"/>
              <a:t>Scull, Andrew. Hysteria: The disturbing history (Biographies of Disease) (p. 48). Oxford University Press. Kindle Edition. </a:t>
            </a:r>
          </a:p>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12</a:t>
            </a:fld>
            <a:endParaRPr lang="en-GB"/>
          </a:p>
        </p:txBody>
      </p:sp>
    </p:spTree>
    <p:extLst>
      <p:ext uri="{BB962C8B-B14F-4D97-AF65-F5344CB8AC3E}">
        <p14:creationId xmlns:p14="http://schemas.microsoft.com/office/powerpoint/2010/main" val="2524822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Their extraordinary proliferation in the higher ranks of English society, so far from being a reproach, was a sign of England’s global superiority over all its rivals.</a:t>
            </a:r>
          </a:p>
          <a:p>
            <a:endParaRPr lang="en-GB" dirty="0" smtClean="0"/>
          </a:p>
          <a:p>
            <a:r>
              <a:rPr lang="en-GB" dirty="0" smtClean="0"/>
              <a:t>Scull, Andrew. Hysteria: The disturbing history (Biographies of Disease) (p. 48). Oxford University Press. Kindle Edition. </a:t>
            </a:r>
          </a:p>
          <a:p>
            <a:endParaRPr lang="en-GB" dirty="0" smtClean="0"/>
          </a:p>
          <a:p>
            <a:r>
              <a:rPr lang="en-GB" dirty="0" smtClean="0"/>
              <a:t>Among primitive peoples, “Temperance, Exercise, Hunting, Labour, and Industry kept the Juices sweet, and the Solids </a:t>
            </a:r>
            <a:r>
              <a:rPr lang="en-GB" dirty="0" err="1" smtClean="0"/>
              <a:t>brac’d</a:t>
            </a:r>
            <a:r>
              <a:rPr lang="en-GB" dirty="0" smtClean="0"/>
              <a:t>.” Where all was “simple, plain, honest, and frugal, there were few or no diseases.” 7 But in modern times, the ambition for success in business brought “Anxiety and Concern.” Its achievement led to diversions and dissipation. Both betrayed the nerves, and brought with them suffering and prostration. It was England’s unbridled success, the triumph of its economic and social arrangements, that made hysteria and associated nervous complaints so prominent a part of its medical landscape. “Since our Wealth has </a:t>
            </a:r>
            <a:r>
              <a:rPr lang="en-GB" dirty="0" err="1" smtClean="0"/>
              <a:t>increas’d</a:t>
            </a:r>
            <a:r>
              <a:rPr lang="en-GB" dirty="0" smtClean="0"/>
              <a:t>, and our Navigation has been extended, we have </a:t>
            </a:r>
            <a:r>
              <a:rPr lang="en-GB" dirty="0" err="1" smtClean="0"/>
              <a:t>ransack’d</a:t>
            </a:r>
            <a:r>
              <a:rPr lang="en-GB" dirty="0" smtClean="0"/>
              <a:t> all parts of the Globe to bring together its whole Stock of Materials for Riot, Luxury, and to provoke Excess… sufficient to provoke, and even gorge, the most large and voluptuous Appetite.”</a:t>
            </a:r>
          </a:p>
          <a:p>
            <a:endParaRPr lang="en-GB" dirty="0" smtClean="0"/>
          </a:p>
          <a:p>
            <a:r>
              <a:rPr lang="en-GB" dirty="0" smtClean="0"/>
              <a:t>Scull, Andrew. Hysteria: The disturbing history (Biographies of Disease) (pp. 48-49). Oxford University Press. Kindle Edition. </a:t>
            </a:r>
          </a:p>
          <a:p>
            <a:endParaRPr lang="en-GB" dirty="0" smtClean="0"/>
          </a:p>
          <a:p>
            <a:r>
              <a:rPr lang="en-GB" dirty="0" smtClean="0"/>
              <a:t>But the true sources of England’s unwanted </a:t>
            </a:r>
            <a:r>
              <a:rPr lang="en-GB" dirty="0" err="1" smtClean="0"/>
              <a:t>preeminence</a:t>
            </a:r>
            <a:r>
              <a:rPr lang="en-GB" dirty="0" smtClean="0"/>
              <a:t> in the realm of nervous disorders were “the Rankness and Fertility of our Soil, the Richness and Heaviness of our Food, the Wealth and Abundance of the Inhabitants (from their universal Trade), the Inactivity and sedentary Occupations of the better Sort (among whom this Evil mostly rages), and the Humour of living in great, populous and consequently unhealthy Towns …” 9 The “English malady,” in other words, was in large measure a badge of </a:t>
            </a:r>
            <a:r>
              <a:rPr lang="en-GB" dirty="0" err="1" smtClean="0"/>
              <a:t>honor</a:t>
            </a:r>
            <a:r>
              <a:rPr lang="en-GB" dirty="0" smtClean="0"/>
              <a:t>, not of shame.</a:t>
            </a:r>
          </a:p>
          <a:p>
            <a:endParaRPr lang="en-GB" dirty="0" smtClean="0"/>
          </a:p>
          <a:p>
            <a:r>
              <a:rPr lang="en-GB" dirty="0" smtClean="0"/>
              <a:t>Scull, Andrew. Hysteria: The disturbing history (Biographies of Disease) (p. 49). Oxford University Press. Kindle Edition. </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13</a:t>
            </a:fld>
            <a:endParaRPr lang="en-GB"/>
          </a:p>
        </p:txBody>
      </p:sp>
    </p:spTree>
    <p:extLst>
      <p:ext uri="{BB962C8B-B14F-4D97-AF65-F5344CB8AC3E}">
        <p14:creationId xmlns:p14="http://schemas.microsoft.com/office/powerpoint/2010/main" val="1889582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Alexander Pope’s </a:t>
            </a:r>
            <a:r>
              <a:rPr lang="en-GB" i="1" dirty="0" smtClean="0"/>
              <a:t>The Rape of the Lock</a:t>
            </a:r>
            <a:r>
              <a:rPr lang="en-GB" i="0" dirty="0" smtClean="0"/>
              <a:t> provides just one example of a literary figure</a:t>
            </a:r>
            <a:r>
              <a:rPr lang="en-GB" i="0" baseline="0" dirty="0" smtClean="0"/>
              <a:t> making fun of ladies affecting the “</a:t>
            </a:r>
            <a:r>
              <a:rPr lang="en-GB" i="0" baseline="0" dirty="0" err="1" smtClean="0"/>
              <a:t>vapors</a:t>
            </a:r>
            <a:r>
              <a:rPr lang="en-GB" i="0" baseline="0" dirty="0" smtClean="0"/>
              <a:t>” as a sign of superior sensibility</a:t>
            </a:r>
          </a:p>
          <a:p>
            <a:endParaRPr lang="en-GB" i="0" baseline="0" dirty="0" smtClean="0"/>
          </a:p>
          <a:p>
            <a:r>
              <a:rPr lang="en-GB" dirty="0" smtClean="0"/>
              <a:t>Meantime, even so pronounced a </a:t>
            </a:r>
            <a:r>
              <a:rPr lang="en-GB" dirty="0" err="1" smtClean="0"/>
              <a:t>skeptic</a:t>
            </a:r>
            <a:r>
              <a:rPr lang="en-GB" dirty="0" smtClean="0"/>
              <a:t> as the philosopher David Hume could be found echoing Cheyne, avowing in his Treatise on Human Nature (1739) that “the skin, pores, muscles, and nerves of a day-labourer are different from those of a man of quality so are his sentiments, actions and manners.” Some years later, his fellow Scot James Boswell was so taken with the conceit that to be nervous was a mark of superior sensibility as to pen a whole series of autobiographical columns under the pseudonym “The </a:t>
            </a:r>
            <a:r>
              <a:rPr lang="en-GB" dirty="0" err="1" smtClean="0"/>
              <a:t>Hypochondriack</a:t>
            </a:r>
            <a:r>
              <a:rPr lang="en-GB" dirty="0" smtClean="0"/>
              <a:t>,” boasting there that “we </a:t>
            </a:r>
            <a:r>
              <a:rPr lang="en-GB" dirty="0" err="1" smtClean="0"/>
              <a:t>Hypochondriacks</a:t>
            </a:r>
            <a:r>
              <a:rPr lang="en-GB" dirty="0" smtClean="0"/>
              <a:t> may console ourselves in the hour of gloomy distress, by thinking that our sufferings mark our superiority.”</a:t>
            </a:r>
          </a:p>
          <a:p>
            <a:endParaRPr lang="en-GB" dirty="0" smtClean="0"/>
          </a:p>
          <a:p>
            <a:r>
              <a:rPr lang="en-GB" dirty="0" smtClean="0"/>
              <a:t>Scull, Andrew. Hysteria: The disturbing history (Biographies of Disease) (p. 52). Oxford University Press. Kindle Edition. </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14</a:t>
            </a:fld>
            <a:endParaRPr lang="en-GB"/>
          </a:p>
        </p:txBody>
      </p:sp>
    </p:spTree>
    <p:extLst>
      <p:ext uri="{BB962C8B-B14F-4D97-AF65-F5344CB8AC3E}">
        <p14:creationId xmlns:p14="http://schemas.microsoft.com/office/powerpoint/2010/main" val="19622354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embrace of the </a:t>
            </a:r>
            <a:r>
              <a:rPr lang="en-GB" dirty="0" err="1" smtClean="0"/>
              <a:t>newvois</a:t>
            </a:r>
            <a:r>
              <a:rPr lang="en-GB" dirty="0" smtClean="0"/>
              <a:t> theory of the origins of hysteria, while legitimizing</a:t>
            </a:r>
            <a:r>
              <a:rPr lang="en-GB" baseline="0" dirty="0" smtClean="0"/>
              <a:t> the notion of the male hysteric, had little obvious impact on therapeutics. A stress on diet, sleep, and exercise and on diverting the mind, coupled with the standard remedies of traditional medicine, all this made for a therapeutic regime that differed little from what might have been prescribed a century or more earlier.</a:t>
            </a:r>
          </a:p>
          <a:p>
            <a:endParaRPr lang="en-GB" baseline="0" dirty="0" smtClean="0"/>
          </a:p>
          <a:p>
            <a:r>
              <a:rPr lang="en-GB" dirty="0" smtClean="0"/>
              <a:t>I hope your Case is more </a:t>
            </a:r>
            <a:r>
              <a:rPr lang="en-GB" dirty="0" err="1" smtClean="0"/>
              <a:t>Hypochondriacal</a:t>
            </a:r>
            <a:r>
              <a:rPr lang="en-GB" dirty="0" smtClean="0"/>
              <a:t> than Apoplectic. I am for losing a little Blood once in 2 or 3 months, taking a Vomit some days after, drinking only Valerian Small Beer and Valerian Tea [for their diuretic effects]— the more the better of either— living on half a Chicken in Quantity of any fresh tender Meat (any Things else to fill Chinks you please), and drinking only half a Pint of Wine with Water and Small Beer a Day, using all the House or </a:t>
            </a:r>
            <a:r>
              <a:rPr lang="en-GB" dirty="0" err="1" smtClean="0"/>
              <a:t>AbroadExercise</a:t>
            </a:r>
            <a:r>
              <a:rPr lang="en-GB" dirty="0" smtClean="0"/>
              <a:t> you can, keeping good Hours, and never applying [working] long at a time, and for Drugs only these [mercury] pills [to purge you].</a:t>
            </a:r>
          </a:p>
          <a:p>
            <a:endParaRPr lang="en-GB" dirty="0" smtClean="0"/>
          </a:p>
          <a:p>
            <a:r>
              <a:rPr lang="en-GB" dirty="0" smtClean="0"/>
              <a:t>Scull, Andrew. Hysteria: The disturbing history (Biographies of Disease) (p. 57). Oxford University Press. Kindle Edition. </a:t>
            </a:r>
          </a:p>
          <a:p>
            <a:endParaRPr lang="en-GB" dirty="0" smtClean="0"/>
          </a:p>
          <a:p>
            <a:r>
              <a:rPr lang="en-GB" dirty="0" smtClean="0"/>
              <a:t>Scull, Andrew. Hysteria: The disturbing history (Biographies of Disease) (p. 57). Oxford University Press. Kindle Edition. </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15</a:t>
            </a:fld>
            <a:endParaRPr lang="en-GB"/>
          </a:p>
        </p:txBody>
      </p:sp>
    </p:spTree>
    <p:extLst>
      <p:ext uri="{BB962C8B-B14F-4D97-AF65-F5344CB8AC3E}">
        <p14:creationId xmlns:p14="http://schemas.microsoft.com/office/powerpoint/2010/main" val="19499413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16</a:t>
            </a:fld>
            <a:endParaRPr lang="en-GB"/>
          </a:p>
        </p:txBody>
      </p:sp>
    </p:spTree>
    <p:extLst>
      <p:ext uri="{BB962C8B-B14F-4D97-AF65-F5344CB8AC3E}">
        <p14:creationId xmlns:p14="http://schemas.microsoft.com/office/powerpoint/2010/main" val="29873587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Mary Glover and Mesmer.</a:t>
            </a:r>
          </a:p>
          <a:p>
            <a:r>
              <a:rPr lang="en-GB" dirty="0" smtClean="0"/>
              <a:t>How</a:t>
            </a:r>
            <a:r>
              <a:rPr lang="en-GB" baseline="0" dirty="0" smtClean="0"/>
              <a:t> far have we travelled? What do we now understand by the historical construction of meaning?</a:t>
            </a:r>
            <a:endParaRPr lang="en-GB" dirty="0"/>
          </a:p>
        </p:txBody>
      </p:sp>
      <p:sp>
        <p:nvSpPr>
          <p:cNvPr id="4" name="Slide Number Placeholder 3"/>
          <p:cNvSpPr>
            <a:spLocks noGrp="1"/>
          </p:cNvSpPr>
          <p:nvPr>
            <p:ph type="sldNum" sz="quarter" idx="10"/>
          </p:nvPr>
        </p:nvSpPr>
        <p:spPr/>
        <p:txBody>
          <a:bodyPr/>
          <a:lstStyle/>
          <a:p>
            <a:fld id="{45846E35-C28A-4F45-A860-D2821D1FCD88}" type="slidenum">
              <a:rPr lang="en-GB" smtClean="0"/>
              <a:t>17</a:t>
            </a:fld>
            <a:endParaRPr lang="en-GB"/>
          </a:p>
        </p:txBody>
      </p:sp>
    </p:spTree>
    <p:extLst>
      <p:ext uri="{BB962C8B-B14F-4D97-AF65-F5344CB8AC3E}">
        <p14:creationId xmlns:p14="http://schemas.microsoft.com/office/powerpoint/2010/main" val="1322620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691ACA73-B6AD-4C6B-9BF9-B49292591459}" type="datetimeFigureOut">
              <a:rPr lang="en-GB" smtClean="0"/>
              <a:t>20/09/2017</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C31F80E-76DB-4C9C-AE1D-A4AE7B3A1C52}"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48493542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1ACA73-B6AD-4C6B-9BF9-B49292591459}"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1622323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691ACA73-B6AD-4C6B-9BF9-B49292591459}" type="datetimeFigureOut">
              <a:rPr lang="en-GB" smtClean="0"/>
              <a:t>20/09/2017</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C31F80E-76DB-4C9C-AE1D-A4AE7B3A1C52}"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8723817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1ACA73-B6AD-4C6B-9BF9-B49292591459}"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1848779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91ACA73-B6AD-4C6B-9BF9-B49292591459}" type="datetimeFigureOut">
              <a:rPr lang="en-GB" smtClean="0"/>
              <a:t>20/09/2017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1574860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91ACA73-B6AD-4C6B-9BF9-B49292591459}" type="datetimeFigureOut">
              <a:rPr lang="en-GB" smtClean="0"/>
              <a:t>20/09/2017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184603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1ACA73-B6AD-4C6B-9BF9-B49292591459}" type="datetimeFigureOut">
              <a:rPr lang="en-GB" smtClean="0"/>
              <a:t>20/09/2017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3767606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91ACA73-B6AD-4C6B-9BF9-B49292591459}" type="datetimeFigureOut">
              <a:rPr lang="en-GB" smtClean="0"/>
              <a:t>20/09/2017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C31F80E-76DB-4C9C-AE1D-A4AE7B3A1C52}"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5947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91ACA73-B6AD-4C6B-9BF9-B49292591459}" type="datetimeFigureOut">
              <a:rPr lang="en-GB" smtClean="0"/>
              <a:t>20/09/2017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C31F80E-76DB-4C9C-AE1D-A4AE7B3A1C52}"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57307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1ACA73-B6AD-4C6B-9BF9-B49292591459}"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649263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1ACA73-B6AD-4C6B-9BF9-B49292591459}"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1F80E-76DB-4C9C-AE1D-A4AE7B3A1C52}" type="slidenum">
              <a:rPr lang="en-GB" smtClean="0"/>
              <a:t>‹#›</a:t>
            </a:fld>
            <a:endParaRPr lang="en-GB"/>
          </a:p>
        </p:txBody>
      </p:sp>
    </p:spTree>
    <p:extLst>
      <p:ext uri="{BB962C8B-B14F-4D97-AF65-F5344CB8AC3E}">
        <p14:creationId xmlns:p14="http://schemas.microsoft.com/office/powerpoint/2010/main" val="3055260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91ACA73-B6AD-4C6B-9BF9-B49292591459}" type="datetimeFigureOut">
              <a:rPr lang="en-GB" smtClean="0"/>
              <a:t>20/09/2017</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C31F80E-76DB-4C9C-AE1D-A4AE7B3A1C52}"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308536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Madness</a:t>
            </a:r>
            <a:br>
              <a:rPr lang="en-GB" dirty="0" smtClean="0"/>
            </a:br>
            <a:r>
              <a:rPr lang="en-GB" dirty="0" smtClean="0"/>
              <a:t>16-19</a:t>
            </a:r>
            <a:r>
              <a:rPr lang="en-GB" baseline="30000" dirty="0" smtClean="0"/>
              <a:t>th</a:t>
            </a:r>
            <a:r>
              <a:rPr lang="en-GB" dirty="0" smtClean="0"/>
              <a:t> Century</a:t>
            </a:r>
            <a:endParaRPr lang="en-GB" dirty="0"/>
          </a:p>
        </p:txBody>
      </p:sp>
      <p:sp>
        <p:nvSpPr>
          <p:cNvPr id="3" name="Subtitle 2"/>
          <p:cNvSpPr>
            <a:spLocks noGrp="1"/>
          </p:cNvSpPr>
          <p:nvPr>
            <p:ph type="subTitle" idx="1"/>
          </p:nvPr>
        </p:nvSpPr>
        <p:spPr/>
        <p:txBody>
          <a:bodyPr>
            <a:normAutofit/>
          </a:bodyPr>
          <a:lstStyle/>
          <a:p>
            <a:r>
              <a:rPr lang="en-GB" dirty="0" smtClean="0"/>
              <a:t>Changes of Perception of Madness and Disease.</a:t>
            </a:r>
          </a:p>
        </p:txBody>
      </p:sp>
    </p:spTree>
    <p:extLst>
      <p:ext uri="{BB962C8B-B14F-4D97-AF65-F5344CB8AC3E}">
        <p14:creationId xmlns:p14="http://schemas.microsoft.com/office/powerpoint/2010/main" val="3699068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Madness and Disease</a:t>
            </a:r>
            <a:endParaRPr lang="en-GB" dirty="0"/>
          </a:p>
        </p:txBody>
      </p:sp>
      <p:sp>
        <p:nvSpPr>
          <p:cNvPr id="3" name="Content Placeholder 2"/>
          <p:cNvSpPr>
            <a:spLocks noGrp="1"/>
          </p:cNvSpPr>
          <p:nvPr>
            <p:ph idx="1"/>
          </p:nvPr>
        </p:nvSpPr>
        <p:spPr/>
        <p:txBody>
          <a:bodyPr>
            <a:normAutofit/>
          </a:bodyPr>
          <a:lstStyle/>
          <a:p>
            <a:r>
              <a:rPr lang="en-GB" dirty="0" smtClean="0"/>
              <a:t>Historical construction of meaning.</a:t>
            </a:r>
          </a:p>
          <a:p>
            <a:r>
              <a:rPr lang="en-GB" dirty="0" smtClean="0"/>
              <a:t>Is “madness a phenomenon of civilisation”? – Foucault</a:t>
            </a:r>
          </a:p>
          <a:p>
            <a:r>
              <a:rPr lang="en-GB" dirty="0" smtClean="0"/>
              <a:t>There is a point in history when madness starts to be seen as a disease.</a:t>
            </a:r>
          </a:p>
          <a:p>
            <a:r>
              <a:rPr lang="en-GB" dirty="0" smtClean="0"/>
              <a:t>Can disease be politicized?</a:t>
            </a:r>
          </a:p>
          <a:p>
            <a:r>
              <a:rPr lang="en-GB" dirty="0" smtClean="0"/>
              <a:t>Foucault suggests that there are three periods in the separation between madness and reason: </a:t>
            </a:r>
            <a:r>
              <a:rPr lang="en-GB" i="1" dirty="0" smtClean="0"/>
              <a:t>Renaissance</a:t>
            </a:r>
            <a:r>
              <a:rPr lang="en-GB" dirty="0" smtClean="0"/>
              <a:t>, </a:t>
            </a:r>
            <a:r>
              <a:rPr lang="en-GB" i="1" dirty="0" smtClean="0"/>
              <a:t>The Classical Age </a:t>
            </a:r>
            <a:r>
              <a:rPr lang="en-GB" dirty="0" smtClean="0"/>
              <a:t>and the </a:t>
            </a:r>
            <a:r>
              <a:rPr lang="en-GB" i="1" dirty="0" smtClean="0"/>
              <a:t>Modern experience of Madness</a:t>
            </a:r>
          </a:p>
          <a:p>
            <a:pPr marL="0" indent="0">
              <a:buNone/>
            </a:pPr>
            <a:endParaRPr lang="en-GB" dirty="0"/>
          </a:p>
        </p:txBody>
      </p:sp>
    </p:spTree>
    <p:extLst>
      <p:ext uri="{BB962C8B-B14F-4D97-AF65-F5344CB8AC3E}">
        <p14:creationId xmlns:p14="http://schemas.microsoft.com/office/powerpoint/2010/main" val="2688245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Understanding</a:t>
            </a:r>
            <a:endParaRPr lang="en-GB" dirty="0"/>
          </a:p>
        </p:txBody>
      </p:sp>
      <p:sp>
        <p:nvSpPr>
          <p:cNvPr id="3" name="Content Placeholder 2"/>
          <p:cNvSpPr>
            <a:spLocks noGrp="1"/>
          </p:cNvSpPr>
          <p:nvPr>
            <p:ph sz="half" idx="1"/>
          </p:nvPr>
        </p:nvSpPr>
        <p:spPr/>
        <p:txBody>
          <a:bodyPr>
            <a:normAutofit/>
          </a:bodyPr>
          <a:lstStyle/>
          <a:p>
            <a:r>
              <a:rPr lang="en-GB" dirty="0" smtClean="0"/>
              <a:t>For centuries there was very little change in the understanding of the source of disease.</a:t>
            </a:r>
          </a:p>
          <a:p>
            <a:r>
              <a:rPr lang="en-GB" dirty="0" smtClean="0"/>
              <a:t>The Soma and the Psyche</a:t>
            </a:r>
          </a:p>
          <a:p>
            <a:r>
              <a:rPr lang="en-GB" dirty="0" smtClean="0"/>
              <a:t>Women were different!</a:t>
            </a:r>
          </a:p>
          <a:p>
            <a:pPr lvl="1"/>
            <a:r>
              <a:rPr lang="en-GB" dirty="0" smtClean="0"/>
              <a:t>Hippocrates states: “the womb is the origin of all diseases”</a:t>
            </a:r>
          </a:p>
          <a:p>
            <a:r>
              <a:rPr lang="en-GB" dirty="0" smtClean="0"/>
              <a:t>There were notions that the womb wanders about the abdomen, stirring up all kinds of trouble!</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01525" y="1447800"/>
            <a:ext cx="3445090" cy="4434839"/>
          </a:xfrm>
        </p:spPr>
      </p:pic>
    </p:spTree>
    <p:extLst>
      <p:ext uri="{BB962C8B-B14F-4D97-AF65-F5344CB8AC3E}">
        <p14:creationId xmlns:p14="http://schemas.microsoft.com/office/powerpoint/2010/main" val="1341744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Hysteria and Gender</a:t>
            </a:r>
            <a:endParaRPr lang="en-GB" dirty="0"/>
          </a:p>
        </p:txBody>
      </p:sp>
      <p:sp>
        <p:nvSpPr>
          <p:cNvPr id="6" name="Content Placeholder 5"/>
          <p:cNvSpPr>
            <a:spLocks noGrp="1"/>
          </p:cNvSpPr>
          <p:nvPr>
            <p:ph sz="half" idx="1"/>
          </p:nvPr>
        </p:nvSpPr>
        <p:spPr/>
        <p:txBody>
          <a:bodyPr/>
          <a:lstStyle/>
          <a:p>
            <a:r>
              <a:rPr lang="en-GB" dirty="0" smtClean="0"/>
              <a:t>Tradition that linked hysteria to gender</a:t>
            </a:r>
          </a:p>
          <a:p>
            <a:r>
              <a:rPr lang="en-GB" dirty="0" smtClean="0"/>
              <a:t>This tradition was used as inspiration in the court case of Mary Glover and Elizabeth Jackson.</a:t>
            </a:r>
          </a:p>
          <a:p>
            <a:r>
              <a:rPr lang="en-GB" dirty="0" smtClean="0"/>
              <a:t>Edward Jorden</a:t>
            </a:r>
            <a:endParaRPr lang="en-GB" dirty="0"/>
          </a:p>
        </p:txBody>
      </p:sp>
      <p:pic>
        <p:nvPicPr>
          <p:cNvPr id="8" name="Content Placeholder 7"/>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036358" y="858203"/>
            <a:ext cx="3434625" cy="53187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66063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Mary’s case</a:t>
            </a:r>
            <a:endParaRPr lang="en-GB" dirty="0"/>
          </a:p>
        </p:txBody>
      </p:sp>
      <p:sp>
        <p:nvSpPr>
          <p:cNvPr id="5" name="Content Placeholder 4"/>
          <p:cNvSpPr>
            <a:spLocks noGrp="1"/>
          </p:cNvSpPr>
          <p:nvPr>
            <p:ph idx="1"/>
          </p:nvPr>
        </p:nvSpPr>
        <p:spPr/>
        <p:txBody>
          <a:bodyPr>
            <a:normAutofit/>
          </a:bodyPr>
          <a:lstStyle/>
          <a:p>
            <a:r>
              <a:rPr lang="en-GB" dirty="0" smtClean="0"/>
              <a:t>Mary displayed particular behaviours that we will observe again and again over the course of this disease, hysteria:</a:t>
            </a:r>
          </a:p>
          <a:p>
            <a:pPr lvl="1"/>
            <a:r>
              <a:rPr lang="en-GB" dirty="0" smtClean="0"/>
              <a:t>Loss of speech and sight</a:t>
            </a:r>
          </a:p>
          <a:p>
            <a:pPr lvl="1"/>
            <a:r>
              <a:rPr lang="en-GB" dirty="0" smtClean="0"/>
              <a:t>Inability to swallow</a:t>
            </a:r>
          </a:p>
          <a:p>
            <a:pPr lvl="1"/>
            <a:r>
              <a:rPr lang="en-GB" dirty="0" smtClean="0"/>
              <a:t>Paralyses of hands, arms, lets</a:t>
            </a:r>
          </a:p>
          <a:p>
            <a:pPr lvl="1"/>
            <a:r>
              <a:rPr lang="en-GB" dirty="0" smtClean="0"/>
              <a:t>Strange swelling of abdomen</a:t>
            </a:r>
          </a:p>
          <a:p>
            <a:pPr lvl="1"/>
            <a:endParaRPr lang="en-GB" dirty="0"/>
          </a:p>
          <a:p>
            <a:r>
              <a:rPr lang="en-GB" dirty="0" smtClean="0"/>
              <a:t>It is also interesting to note that many would wonder if she was faking her symptoms.</a:t>
            </a:r>
            <a:endParaRPr lang="en-GB" dirty="0"/>
          </a:p>
        </p:txBody>
      </p:sp>
    </p:spTree>
    <p:extLst>
      <p:ext uri="{BB962C8B-B14F-4D97-AF65-F5344CB8AC3E}">
        <p14:creationId xmlns:p14="http://schemas.microsoft.com/office/powerpoint/2010/main" val="780468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 the nervous complaint</a:t>
            </a:r>
            <a:endParaRPr lang="en-GB" dirty="0"/>
          </a:p>
        </p:txBody>
      </p:sp>
      <p:sp>
        <p:nvSpPr>
          <p:cNvPr id="3" name="Content Placeholder 2"/>
          <p:cNvSpPr>
            <a:spLocks noGrp="1"/>
          </p:cNvSpPr>
          <p:nvPr>
            <p:ph idx="1"/>
          </p:nvPr>
        </p:nvSpPr>
        <p:spPr/>
        <p:txBody>
          <a:bodyPr/>
          <a:lstStyle/>
          <a:p>
            <a:r>
              <a:rPr lang="en-GB" dirty="0" smtClean="0"/>
              <a:t>In the last third of the 17</a:t>
            </a:r>
            <a:r>
              <a:rPr lang="en-GB" baseline="30000" dirty="0" smtClean="0"/>
              <a:t>th</a:t>
            </a:r>
            <a:r>
              <a:rPr lang="en-GB" dirty="0" smtClean="0"/>
              <a:t> century Hysteria began to be viewed as a nervous complaint.</a:t>
            </a:r>
          </a:p>
          <a:p>
            <a:r>
              <a:rPr lang="en-GB" dirty="0" smtClean="0"/>
              <a:t>Thomas Willis: Departure from the view of hysteria that had lasted millennia</a:t>
            </a:r>
          </a:p>
          <a:p>
            <a:endParaRPr lang="en-GB" dirty="0" smtClean="0"/>
          </a:p>
        </p:txBody>
      </p:sp>
    </p:spTree>
    <p:extLst>
      <p:ext uri="{BB962C8B-B14F-4D97-AF65-F5344CB8AC3E}">
        <p14:creationId xmlns:p14="http://schemas.microsoft.com/office/powerpoint/2010/main" val="3819818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49680" y="1661160"/>
            <a:ext cx="10759440" cy="4801314"/>
          </a:xfrm>
          <a:prstGeom prst="rect">
            <a:avLst/>
          </a:prstGeom>
        </p:spPr>
        <p:txBody>
          <a:bodyPr wrap="square">
            <a:spAutoFit/>
          </a:bodyPr>
          <a:lstStyle/>
          <a:p>
            <a:r>
              <a:rPr lang="en-GB" sz="2400" dirty="0" smtClean="0">
                <a:latin typeface="Arial" panose="020B0604020202020204" pitchFamily="34" charset="0"/>
                <a:cs typeface="Arial" panose="020B0604020202020204" pitchFamily="34" charset="0"/>
              </a:rPr>
              <a:t>A motion in the bottom of the belly, and an </a:t>
            </a:r>
            <a:r>
              <a:rPr lang="en-GB" sz="2400" dirty="0" err="1" smtClean="0">
                <a:latin typeface="Arial" panose="020B0604020202020204" pitchFamily="34" charset="0"/>
                <a:cs typeface="Arial" panose="020B0604020202020204" pitchFamily="34" charset="0"/>
              </a:rPr>
              <a:t>ascention</a:t>
            </a:r>
            <a:r>
              <a:rPr lang="en-GB" sz="2400" dirty="0" smtClean="0">
                <a:latin typeface="Arial" panose="020B0604020202020204" pitchFamily="34" charset="0"/>
                <a:cs typeface="Arial" panose="020B0604020202020204" pitchFamily="34" charset="0"/>
              </a:rPr>
              <a:t> of the same, as it were a certain round thing, then a belching, or a striving to vomit, a distention, and murmur of the hypochondria, with a breaking forth of blasts of </a:t>
            </a:r>
            <a:r>
              <a:rPr lang="en-GB" sz="2400" dirty="0" err="1" smtClean="0">
                <a:latin typeface="Arial" panose="020B0604020202020204" pitchFamily="34" charset="0"/>
                <a:cs typeface="Arial" panose="020B0604020202020204" pitchFamily="34" charset="0"/>
              </a:rPr>
              <a:t>winde</a:t>
            </a:r>
            <a:r>
              <a:rPr lang="en-GB" sz="2400" dirty="0" smtClean="0">
                <a:latin typeface="Arial" panose="020B0604020202020204" pitchFamily="34" charset="0"/>
                <a:cs typeface="Arial" panose="020B0604020202020204" pitchFamily="34" charset="0"/>
              </a:rPr>
              <a:t>, an </a:t>
            </a:r>
            <a:r>
              <a:rPr lang="en-GB" sz="2400" dirty="0" err="1" smtClean="0">
                <a:latin typeface="Arial" panose="020B0604020202020204" pitchFamily="34" charset="0"/>
                <a:cs typeface="Arial" panose="020B0604020202020204" pitchFamily="34" charset="0"/>
              </a:rPr>
              <a:t>unequall</a:t>
            </a:r>
            <a:r>
              <a:rPr lang="en-GB" sz="2400" dirty="0" smtClean="0">
                <a:latin typeface="Arial" panose="020B0604020202020204" pitchFamily="34" charset="0"/>
                <a:cs typeface="Arial" panose="020B0604020202020204" pitchFamily="34" charset="0"/>
              </a:rPr>
              <a:t> breathing and very much hindered, a </a:t>
            </a:r>
            <a:r>
              <a:rPr lang="en-GB" sz="2400" dirty="0" err="1" smtClean="0">
                <a:latin typeface="Arial" panose="020B0604020202020204" pitchFamily="34" charset="0"/>
                <a:cs typeface="Arial" panose="020B0604020202020204" pitchFamily="34" charset="0"/>
              </a:rPr>
              <a:t>choaking</a:t>
            </a:r>
            <a:r>
              <a:rPr lang="en-GB" sz="2400" dirty="0" smtClean="0">
                <a:latin typeface="Arial" panose="020B0604020202020204" pitchFamily="34" charset="0"/>
                <a:cs typeface="Arial" panose="020B0604020202020204" pitchFamily="34" charset="0"/>
              </a:rPr>
              <a:t> in the throat, a vertigo, an inversion, or rolling about of the eyes, oftentimes laughing, or weeping, absurd talking, sometimes want of speech, and motionless, with an obscure or no pulse, and </a:t>
            </a:r>
            <a:r>
              <a:rPr lang="en-GB" sz="2400" dirty="0" err="1" smtClean="0">
                <a:latin typeface="Arial" panose="020B0604020202020204" pitchFamily="34" charset="0"/>
                <a:cs typeface="Arial" panose="020B0604020202020204" pitchFamily="34" charset="0"/>
              </a:rPr>
              <a:t>deadish</a:t>
            </a:r>
            <a:r>
              <a:rPr lang="en-GB" sz="2400" dirty="0" smtClean="0">
                <a:latin typeface="Arial" panose="020B0604020202020204" pitchFamily="34" charset="0"/>
                <a:cs typeface="Arial" panose="020B0604020202020204" pitchFamily="34" charset="0"/>
              </a:rPr>
              <a:t> aspect, sometimes Convulsive motions, in the face and Limbs, and sometimes in the whole body, are excited: but universal Convulsions rarely happen, and not unless this disease be in the very worst state … I have observed these Symptoms in maids before ripe age [puberty], also in old women after their flowers have left them; yea, sometimes the same </a:t>
            </a:r>
            <a:r>
              <a:rPr lang="en-GB" sz="2400" dirty="0" err="1" smtClean="0">
                <a:latin typeface="Arial" panose="020B0604020202020204" pitchFamily="34" charset="0"/>
                <a:cs typeface="Arial" panose="020B0604020202020204" pitchFamily="34" charset="0"/>
              </a:rPr>
              <a:t>kinde</a:t>
            </a:r>
            <a:r>
              <a:rPr lang="en-GB" sz="2400" dirty="0" smtClean="0">
                <a:latin typeface="Arial" panose="020B0604020202020204" pitchFamily="34" charset="0"/>
                <a:cs typeface="Arial" panose="020B0604020202020204" pitchFamily="34" charset="0"/>
              </a:rPr>
              <a:t> of Passions infest men …4</a:t>
            </a:r>
          </a:p>
          <a:p>
            <a:endParaRPr lang="en-GB" dirty="0" smtClean="0"/>
          </a:p>
        </p:txBody>
      </p:sp>
    </p:spTree>
    <p:extLst>
      <p:ext uri="{BB962C8B-B14F-4D97-AF65-F5344CB8AC3E}">
        <p14:creationId xmlns:p14="http://schemas.microsoft.com/office/powerpoint/2010/main" val="3338016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88720" y="1874520"/>
            <a:ext cx="10866120" cy="2585323"/>
          </a:xfrm>
          <a:prstGeom prst="rect">
            <a:avLst/>
          </a:prstGeom>
        </p:spPr>
        <p:txBody>
          <a:bodyPr wrap="square">
            <a:spAutoFit/>
          </a:bodyPr>
          <a:lstStyle/>
          <a:p>
            <a:r>
              <a:rPr lang="en-GB" sz="2400" dirty="0" smtClean="0">
                <a:latin typeface="Arial" panose="020B0604020202020204" pitchFamily="34" charset="0"/>
                <a:cs typeface="Arial" panose="020B0604020202020204" pitchFamily="34" charset="0"/>
              </a:rPr>
              <a:t>The former opinion, although it plead antiquity, seems the less probable, for that the body of the womb is of so small a bulk, in virgins, and </a:t>
            </a:r>
            <a:r>
              <a:rPr lang="en-GB" sz="2400" dirty="0" err="1" smtClean="0">
                <a:latin typeface="Arial" panose="020B0604020202020204" pitchFamily="34" charset="0"/>
                <a:cs typeface="Arial" panose="020B0604020202020204" pitchFamily="34" charset="0"/>
              </a:rPr>
              <a:t>widdows</a:t>
            </a:r>
            <a:r>
              <a:rPr lang="en-GB" sz="2400" dirty="0" smtClean="0">
                <a:latin typeface="Arial" panose="020B0604020202020204" pitchFamily="34" charset="0"/>
                <a:cs typeface="Arial" panose="020B0604020202020204" pitchFamily="34" charset="0"/>
              </a:rPr>
              <a:t>, and is so strictly </a:t>
            </a:r>
            <a:r>
              <a:rPr lang="en-GB" sz="2400" dirty="0" err="1" smtClean="0">
                <a:latin typeface="Arial" panose="020B0604020202020204" pitchFamily="34" charset="0"/>
                <a:cs typeface="Arial" panose="020B0604020202020204" pitchFamily="34" charset="0"/>
              </a:rPr>
              <a:t>tyed</a:t>
            </a:r>
            <a:r>
              <a:rPr lang="en-GB" sz="2400" dirty="0" smtClean="0">
                <a:latin typeface="Arial" panose="020B0604020202020204" pitchFamily="34" charset="0"/>
                <a:cs typeface="Arial" panose="020B0604020202020204" pitchFamily="34" charset="0"/>
              </a:rPr>
              <a:t> by the neighbouring parts round about, that it cannot of it self be moved, or ascend from its place, nor could its motion be felt, if there were any: as to that vulgar opinion, or Reason taken from the vapours, we have often rejected it as wholly vain, and light …6</a:t>
            </a:r>
          </a:p>
          <a:p>
            <a:endParaRPr lang="en-GB" dirty="0" smtClean="0"/>
          </a:p>
        </p:txBody>
      </p:sp>
    </p:spTree>
    <p:extLst>
      <p:ext uri="{BB962C8B-B14F-4D97-AF65-F5344CB8AC3E}">
        <p14:creationId xmlns:p14="http://schemas.microsoft.com/office/powerpoint/2010/main" val="860307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and Nervousness</a:t>
            </a:r>
            <a:endParaRPr lang="en-GB" dirty="0"/>
          </a:p>
        </p:txBody>
      </p:sp>
      <p:sp>
        <p:nvSpPr>
          <p:cNvPr id="3" name="Content Placeholder 2"/>
          <p:cNvSpPr>
            <a:spLocks noGrp="1"/>
          </p:cNvSpPr>
          <p:nvPr>
            <p:ph idx="1"/>
          </p:nvPr>
        </p:nvSpPr>
        <p:spPr/>
        <p:txBody>
          <a:bodyPr/>
          <a:lstStyle/>
          <a:p>
            <a:r>
              <a:rPr lang="en-GB" dirty="0" smtClean="0"/>
              <a:t>Links between hysteria and hypochondria</a:t>
            </a:r>
          </a:p>
          <a:p>
            <a:r>
              <a:rPr lang="en-GB" dirty="0" smtClean="0"/>
              <a:t>Two lines of development for hysteria and hypochondria</a:t>
            </a:r>
          </a:p>
          <a:p>
            <a:r>
              <a:rPr lang="en-GB" dirty="0" smtClean="0"/>
              <a:t>Physicians of the classical period tried to discover the qualities peculiar to hysteria and hypochondria, but could never quite define them.</a:t>
            </a:r>
            <a:endParaRPr lang="en-GB" dirty="0"/>
          </a:p>
        </p:txBody>
      </p:sp>
    </p:spTree>
    <p:extLst>
      <p:ext uri="{BB962C8B-B14F-4D97-AF65-F5344CB8AC3E}">
        <p14:creationId xmlns:p14="http://schemas.microsoft.com/office/powerpoint/2010/main" val="3027129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and Hypochondria</a:t>
            </a:r>
            <a:endParaRPr lang="en-GB" dirty="0"/>
          </a:p>
        </p:txBody>
      </p:sp>
      <p:sp>
        <p:nvSpPr>
          <p:cNvPr id="3" name="Content Placeholder 2"/>
          <p:cNvSpPr>
            <a:spLocks noGrp="1"/>
          </p:cNvSpPr>
          <p:nvPr>
            <p:ph idx="1"/>
          </p:nvPr>
        </p:nvSpPr>
        <p:spPr/>
        <p:txBody>
          <a:bodyPr>
            <a:normAutofit lnSpcReduction="10000"/>
          </a:bodyPr>
          <a:lstStyle/>
          <a:p>
            <a:r>
              <a:rPr lang="en-GB" dirty="0" smtClean="0"/>
              <a:t>Treatment ranged from:</a:t>
            </a:r>
          </a:p>
          <a:p>
            <a:pPr lvl="1"/>
            <a:r>
              <a:rPr lang="en-GB" dirty="0" smtClean="0"/>
              <a:t>Nicholas Robinson’s advocacy of “the most violent Vomits, the strongest purging Medicines, and large Bleeding…often repeated” (Governor of Bedlam)</a:t>
            </a:r>
          </a:p>
          <a:p>
            <a:pPr lvl="1"/>
            <a:r>
              <a:rPr lang="en-GB" dirty="0" smtClean="0"/>
              <a:t>Sir Richard Blackmore suggested that the patient should be composed and strengthened, and perhaps calmed with opium. He felt that violent medications and treatments will only serve to weaken and diminish the patient. (William III’s and Queen Anne’s personal physician)</a:t>
            </a:r>
          </a:p>
          <a:p>
            <a:pPr lvl="1"/>
            <a:endParaRPr lang="en-GB" dirty="0"/>
          </a:p>
          <a:p>
            <a:r>
              <a:rPr lang="en-GB" dirty="0" smtClean="0"/>
              <a:t>Patients wanted to know that their illness was real and were keen for it to be seen as so. They were desperate for reassurance that their pain and suffering were real, like other forms of illness.</a:t>
            </a:r>
            <a:endParaRPr lang="en-GB" dirty="0"/>
          </a:p>
        </p:txBody>
      </p:sp>
    </p:spTree>
    <p:extLst>
      <p:ext uri="{BB962C8B-B14F-4D97-AF65-F5344CB8AC3E}">
        <p14:creationId xmlns:p14="http://schemas.microsoft.com/office/powerpoint/2010/main" val="855910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English Malady</a:t>
            </a:r>
            <a:endParaRPr lang="en-GB" dirty="0"/>
          </a:p>
        </p:txBody>
      </p:sp>
      <p:sp>
        <p:nvSpPr>
          <p:cNvPr id="3" name="Content Placeholder 2"/>
          <p:cNvSpPr>
            <a:spLocks noGrp="1"/>
          </p:cNvSpPr>
          <p:nvPr>
            <p:ph sz="half" idx="1"/>
          </p:nvPr>
        </p:nvSpPr>
        <p:spPr/>
        <p:txBody>
          <a:bodyPr>
            <a:normAutofit/>
          </a:bodyPr>
          <a:lstStyle/>
          <a:p>
            <a:r>
              <a:rPr lang="en-GB" dirty="0" smtClean="0"/>
              <a:t>George Cheyne (Scottish Physician)</a:t>
            </a:r>
          </a:p>
          <a:p>
            <a:r>
              <a:rPr lang="en-GB" dirty="0" smtClean="0"/>
              <a:t>Prone to bouts of depression and nervous temperament.</a:t>
            </a:r>
          </a:p>
          <a:p>
            <a:r>
              <a:rPr lang="en-GB" dirty="0" smtClean="0"/>
              <a:t>Sympathetic to the needs of the hysteric and hypochondriac</a:t>
            </a:r>
          </a:p>
          <a:p>
            <a:r>
              <a:rPr lang="en-GB" dirty="0" smtClean="0"/>
              <a:t>Catherine Walpole</a:t>
            </a:r>
          </a:p>
          <a:p>
            <a:r>
              <a:rPr lang="en-GB" dirty="0" smtClean="0"/>
              <a:t>Became a successful physician and expanded his practice.</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212704" y="1112520"/>
            <a:ext cx="3608721" cy="5064443"/>
          </a:xfrm>
        </p:spPr>
      </p:pic>
    </p:spTree>
    <p:extLst>
      <p:ext uri="{BB962C8B-B14F-4D97-AF65-F5344CB8AC3E}">
        <p14:creationId xmlns:p14="http://schemas.microsoft.com/office/powerpoint/2010/main" val="937501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English Malady (</a:t>
            </a:r>
            <a:r>
              <a:rPr lang="en-GB" dirty="0"/>
              <a:t>n</a:t>
            </a:r>
            <a:r>
              <a:rPr lang="en-GB" dirty="0" smtClean="0"/>
              <a:t>ervous disorders)</a:t>
            </a:r>
            <a:endParaRPr lang="en-GB" dirty="0"/>
          </a:p>
        </p:txBody>
      </p:sp>
      <p:sp>
        <p:nvSpPr>
          <p:cNvPr id="5" name="Content Placeholder 4"/>
          <p:cNvSpPr>
            <a:spLocks noGrp="1"/>
          </p:cNvSpPr>
          <p:nvPr>
            <p:ph idx="1"/>
          </p:nvPr>
        </p:nvSpPr>
        <p:spPr/>
        <p:txBody>
          <a:bodyPr>
            <a:normAutofit/>
          </a:bodyPr>
          <a:lstStyle/>
          <a:p>
            <a:r>
              <a:rPr lang="en-GB" i="1" dirty="0" smtClean="0"/>
              <a:t>The English Malady (1733) </a:t>
            </a:r>
            <a:r>
              <a:rPr lang="en-GB" dirty="0" smtClean="0"/>
              <a:t>proclaimed that “nervous disorders…A Class and Set of Distempers, with atrocious and frightful Symptoms, scarce known to our Ancestors” were responsible for “almost one third of the Complaints” of the age.</a:t>
            </a:r>
          </a:p>
          <a:p>
            <a:r>
              <a:rPr lang="en-GB" dirty="0" smtClean="0"/>
              <a:t>They were a commonplace – or at least, he hastened to add, were a commonplace among “the People of Condition in England”</a:t>
            </a:r>
          </a:p>
          <a:p>
            <a:r>
              <a:rPr lang="en-GB" dirty="0" smtClean="0"/>
              <a:t>The more refined an individual was, the more chance they would succumb to the hysterics or related nervous states.</a:t>
            </a:r>
          </a:p>
          <a:p>
            <a:r>
              <a:rPr lang="en-GB" dirty="0" smtClean="0"/>
              <a:t>Hysteria and other nervous diseases were diseases of civilized people.</a:t>
            </a:r>
            <a:endParaRPr lang="en-GB" dirty="0"/>
          </a:p>
        </p:txBody>
      </p:sp>
    </p:spTree>
    <p:extLst>
      <p:ext uri="{BB962C8B-B14F-4D97-AF65-F5344CB8AC3E}">
        <p14:creationId xmlns:p14="http://schemas.microsoft.com/office/powerpoint/2010/main" val="1072951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203960" y="2345690"/>
            <a:ext cx="10515600" cy="1325563"/>
          </a:xfrm>
        </p:spPr>
        <p:txBody>
          <a:bodyPr>
            <a:normAutofit fontScale="90000"/>
          </a:bodyPr>
          <a:lstStyle/>
          <a:p>
            <a:r>
              <a:rPr lang="en-GB" dirty="0" smtClean="0"/>
              <a:t>Why do you think the upper ranks of society were keen to embrace these nervous diseases?</a:t>
            </a:r>
            <a:endParaRPr lang="en-GB" dirty="0"/>
          </a:p>
        </p:txBody>
      </p:sp>
    </p:spTree>
    <p:extLst>
      <p:ext uri="{BB962C8B-B14F-4D97-AF65-F5344CB8AC3E}">
        <p14:creationId xmlns:p14="http://schemas.microsoft.com/office/powerpoint/2010/main" val="3725995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Fashion of Hysteria</a:t>
            </a:r>
            <a:endParaRPr lang="en-GB" dirty="0"/>
          </a:p>
        </p:txBody>
      </p:sp>
      <p:sp>
        <p:nvSpPr>
          <p:cNvPr id="3" name="Content Placeholder 2"/>
          <p:cNvSpPr>
            <a:spLocks noGrp="1"/>
          </p:cNvSpPr>
          <p:nvPr>
            <p:ph idx="1"/>
          </p:nvPr>
        </p:nvSpPr>
        <p:spPr/>
        <p:txBody>
          <a:bodyPr>
            <a:normAutofit/>
          </a:bodyPr>
          <a:lstStyle/>
          <a:p>
            <a:r>
              <a:rPr lang="en-GB" dirty="0" smtClean="0"/>
              <a:t>Contemporary novels</a:t>
            </a:r>
          </a:p>
          <a:p>
            <a:r>
              <a:rPr lang="en-GB" dirty="0" smtClean="0"/>
              <a:t>Drama </a:t>
            </a:r>
          </a:p>
          <a:p>
            <a:r>
              <a:rPr lang="en-GB" dirty="0" smtClean="0"/>
              <a:t>Poetry</a:t>
            </a:r>
          </a:p>
          <a:p>
            <a:endParaRPr lang="en-GB" dirty="0"/>
          </a:p>
          <a:p>
            <a:r>
              <a:rPr lang="en-GB" dirty="0" smtClean="0"/>
              <a:t>David Hume</a:t>
            </a:r>
          </a:p>
          <a:p>
            <a:endParaRPr lang="en-GB" dirty="0"/>
          </a:p>
          <a:p>
            <a:r>
              <a:rPr lang="en-GB" dirty="0" smtClean="0"/>
              <a:t>Not all were for this fashion: Dr Samuel Johnson, Jonathan Swift</a:t>
            </a:r>
            <a:endParaRPr lang="en-GB" dirty="0"/>
          </a:p>
        </p:txBody>
      </p:sp>
    </p:spTree>
    <p:extLst>
      <p:ext uri="{BB962C8B-B14F-4D97-AF65-F5344CB8AC3E}">
        <p14:creationId xmlns:p14="http://schemas.microsoft.com/office/powerpoint/2010/main" val="1846101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Nervous Disease</a:t>
            </a:r>
            <a:endParaRPr lang="en-GB" dirty="0"/>
          </a:p>
        </p:txBody>
      </p:sp>
      <p:sp>
        <p:nvSpPr>
          <p:cNvPr id="3" name="Content Placeholder 2"/>
          <p:cNvSpPr>
            <a:spLocks noGrp="1"/>
          </p:cNvSpPr>
          <p:nvPr>
            <p:ph idx="1"/>
          </p:nvPr>
        </p:nvSpPr>
        <p:spPr/>
        <p:txBody>
          <a:bodyPr/>
          <a:lstStyle/>
          <a:p>
            <a:r>
              <a:rPr lang="en-GB" dirty="0" smtClean="0"/>
              <a:t>The new ideas that hysteria was a disorder of the nerves made it easier to extend the hysteria diagnosis to males.</a:t>
            </a:r>
          </a:p>
          <a:p>
            <a:r>
              <a:rPr lang="en-GB" dirty="0" smtClean="0"/>
              <a:t>Both Willis and Sydenham had witnessed hysteria in men.</a:t>
            </a:r>
          </a:p>
          <a:p>
            <a:r>
              <a:rPr lang="en-GB" dirty="0" smtClean="0"/>
              <a:t>Treatment for hysteria, the nervous disease.</a:t>
            </a:r>
          </a:p>
          <a:p>
            <a:r>
              <a:rPr lang="en-GB" dirty="0" smtClean="0"/>
              <a:t>Mesmer…who claimed to have discovered a new active principle that works at controlling the body.</a:t>
            </a:r>
            <a:endParaRPr lang="en-GB" dirty="0"/>
          </a:p>
        </p:txBody>
      </p:sp>
    </p:spTree>
    <p:extLst>
      <p:ext uri="{BB962C8B-B14F-4D97-AF65-F5344CB8AC3E}">
        <p14:creationId xmlns:p14="http://schemas.microsoft.com/office/powerpoint/2010/main" val="2421975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Mesmer </a:t>
            </a:r>
            <a:endParaRPr lang="en-GB" dirty="0"/>
          </a:p>
        </p:txBody>
      </p:sp>
      <p:sp>
        <p:nvSpPr>
          <p:cNvPr id="3" name="Content Placeholder 2"/>
          <p:cNvSpPr>
            <a:spLocks noGrp="1"/>
          </p:cNvSpPr>
          <p:nvPr>
            <p:ph idx="1"/>
          </p:nvPr>
        </p:nvSpPr>
        <p:spPr/>
        <p:txBody>
          <a:bodyPr/>
          <a:lstStyle/>
          <a:p>
            <a:r>
              <a:rPr lang="en-GB" dirty="0" smtClean="0"/>
              <a:t>Seen as the “Father of Hypnosis”</a:t>
            </a:r>
          </a:p>
          <a:p>
            <a:r>
              <a:rPr lang="en-GB" dirty="0" smtClean="0"/>
              <a:t>Controversy surrounds Mesmer, who was personally investigated by King Louis XVI of France, 1784</a:t>
            </a:r>
          </a:p>
          <a:p>
            <a:r>
              <a:rPr lang="en-GB" dirty="0" smtClean="0"/>
              <a:t>Tumultuous career</a:t>
            </a:r>
          </a:p>
          <a:p>
            <a:r>
              <a:rPr lang="en-GB" dirty="0" smtClean="0"/>
              <a:t>Animal Magnetism</a:t>
            </a:r>
            <a:endParaRPr lang="en-GB" dirty="0"/>
          </a:p>
        </p:txBody>
      </p:sp>
    </p:spTree>
    <p:extLst>
      <p:ext uri="{BB962C8B-B14F-4D97-AF65-F5344CB8AC3E}">
        <p14:creationId xmlns:p14="http://schemas.microsoft.com/office/powerpoint/2010/main" val="399038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Construction of Meaning</a:t>
            </a:r>
            <a:endParaRPr lang="en-GB" dirty="0"/>
          </a:p>
        </p:txBody>
      </p:sp>
      <p:sp>
        <p:nvSpPr>
          <p:cNvPr id="3" name="Content Placeholder 2"/>
          <p:cNvSpPr>
            <a:spLocks noGrp="1"/>
          </p:cNvSpPr>
          <p:nvPr>
            <p:ph idx="1"/>
          </p:nvPr>
        </p:nvSpPr>
        <p:spPr/>
        <p:txBody>
          <a:bodyPr/>
          <a:lstStyle/>
          <a:p>
            <a:r>
              <a:rPr lang="en-GB" dirty="0" smtClean="0"/>
              <a:t>Questions</a:t>
            </a:r>
            <a:endParaRPr lang="en-GB" dirty="0"/>
          </a:p>
        </p:txBody>
      </p:sp>
    </p:spTree>
    <p:extLst>
      <p:ext uri="{BB962C8B-B14F-4D97-AF65-F5344CB8AC3E}">
        <p14:creationId xmlns:p14="http://schemas.microsoft.com/office/powerpoint/2010/main" val="330724876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3</TotalTime>
  <Words>3271</Words>
  <Application>Microsoft Office PowerPoint</Application>
  <PresentationFormat>Widescreen</PresentationFormat>
  <Paragraphs>171</Paragraphs>
  <Slides>17</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Franklin Gothic Book</vt:lpstr>
      <vt:lpstr>Crop</vt:lpstr>
      <vt:lpstr>Madness 16-19th Century</vt:lpstr>
      <vt:lpstr>Madness and Disease</vt:lpstr>
      <vt:lpstr>Cultural Understanding</vt:lpstr>
      <vt:lpstr>Hysteria and Gender</vt:lpstr>
      <vt:lpstr>Mary’s case</vt:lpstr>
      <vt:lpstr>Hysteria – the nervous complaint</vt:lpstr>
      <vt:lpstr>PowerPoint Presentation</vt:lpstr>
      <vt:lpstr>PowerPoint Presentation</vt:lpstr>
      <vt:lpstr>Hysteria and Nervousness</vt:lpstr>
      <vt:lpstr>Hysteria and Hypochondria</vt:lpstr>
      <vt:lpstr>An English Malady</vt:lpstr>
      <vt:lpstr>The English Malady (nervous disorders)</vt:lpstr>
      <vt:lpstr>Why do you think the upper ranks of society were keen to embrace these nervous diseases?</vt:lpstr>
      <vt:lpstr>The Fashion of Hysteria</vt:lpstr>
      <vt:lpstr>Nervous Disease</vt:lpstr>
      <vt:lpstr>Mesmer </vt:lpstr>
      <vt:lpstr>Historical Construction of Meaning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Madness 16-19th Century</dc:title>
  <dc:creator>Catherine Slade</dc:creator>
  <cp:lastModifiedBy>Catherine Slade</cp:lastModifiedBy>
  <cp:revision>3</cp:revision>
  <dcterms:created xsi:type="dcterms:W3CDTF">2017-02-06T16:07:16Z</dcterms:created>
  <dcterms:modified xsi:type="dcterms:W3CDTF">2017-09-20T10:32:57Z</dcterms:modified>
</cp:coreProperties>
</file>