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  <p:sldMasterId id="2147483686" r:id="rId8"/>
    <p:sldMasterId id="2147483701" r:id="rId9"/>
  </p:sldMasterIdLst>
  <p:notesMasterIdLst>
    <p:notesMasterId r:id="rId21"/>
  </p:notesMasterIdLst>
  <p:sldIdLst>
    <p:sldId id="409" r:id="rId10"/>
    <p:sldId id="412" r:id="rId11"/>
    <p:sldId id="587" r:id="rId12"/>
    <p:sldId id="588" r:id="rId13"/>
    <p:sldId id="589" r:id="rId14"/>
    <p:sldId id="590" r:id="rId15"/>
    <p:sldId id="591" r:id="rId16"/>
    <p:sldId id="592" r:id="rId17"/>
    <p:sldId id="593" r:id="rId18"/>
    <p:sldId id="594" r:id="rId19"/>
    <p:sldId id="40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71308" autoAdjust="0"/>
  </p:normalViewPr>
  <p:slideViewPr>
    <p:cSldViewPr snapToGrid="0">
      <p:cViewPr varScale="1">
        <p:scale>
          <a:sx n="59" d="100"/>
          <a:sy n="59" d="100"/>
        </p:scale>
        <p:origin x="1087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0F756938-BE3E-468A-98EF-FBC3FE0D8E48}"/>
    <pc:docChg chg="delSld">
      <pc:chgData name="Munyaradzi Nicholas Murira" userId="6ab3fae5-94bd-47ef-9f25-6c1f645127cf" providerId="ADAL" clId="{0F756938-BE3E-468A-98EF-FBC3FE0D8E48}" dt="2025-02-17T14:26:36.287" v="6" actId="47"/>
      <pc:docMkLst>
        <pc:docMk/>
      </pc:docMkLst>
      <pc:sldChg chg="del">
        <pc:chgData name="Munyaradzi Nicholas Murira" userId="6ab3fae5-94bd-47ef-9f25-6c1f645127cf" providerId="ADAL" clId="{0F756938-BE3E-468A-98EF-FBC3FE0D8E48}" dt="2025-02-17T14:26:18.308" v="0" actId="47"/>
        <pc:sldMkLst>
          <pc:docMk/>
          <pc:sldMk cId="3767905091" sldId="580"/>
        </pc:sldMkLst>
      </pc:sldChg>
      <pc:sldChg chg="del">
        <pc:chgData name="Munyaradzi Nicholas Murira" userId="6ab3fae5-94bd-47ef-9f25-6c1f645127cf" providerId="ADAL" clId="{0F756938-BE3E-468A-98EF-FBC3FE0D8E48}" dt="2025-02-17T14:26:20.199" v="1" actId="47"/>
        <pc:sldMkLst>
          <pc:docMk/>
          <pc:sldMk cId="1150794089" sldId="581"/>
        </pc:sldMkLst>
      </pc:sldChg>
      <pc:sldChg chg="del">
        <pc:chgData name="Munyaradzi Nicholas Murira" userId="6ab3fae5-94bd-47ef-9f25-6c1f645127cf" providerId="ADAL" clId="{0F756938-BE3E-468A-98EF-FBC3FE0D8E48}" dt="2025-02-17T14:26:20.948" v="2" actId="47"/>
        <pc:sldMkLst>
          <pc:docMk/>
          <pc:sldMk cId="3384347192" sldId="582"/>
        </pc:sldMkLst>
      </pc:sldChg>
      <pc:sldChg chg="del">
        <pc:chgData name="Munyaradzi Nicholas Murira" userId="6ab3fae5-94bd-47ef-9f25-6c1f645127cf" providerId="ADAL" clId="{0F756938-BE3E-468A-98EF-FBC3FE0D8E48}" dt="2025-02-17T14:26:21.654" v="3" actId="47"/>
        <pc:sldMkLst>
          <pc:docMk/>
          <pc:sldMk cId="2457745289" sldId="583"/>
        </pc:sldMkLst>
      </pc:sldChg>
      <pc:sldChg chg="del">
        <pc:chgData name="Munyaradzi Nicholas Murira" userId="6ab3fae5-94bd-47ef-9f25-6c1f645127cf" providerId="ADAL" clId="{0F756938-BE3E-468A-98EF-FBC3FE0D8E48}" dt="2025-02-17T14:26:21.839" v="4" actId="47"/>
        <pc:sldMkLst>
          <pc:docMk/>
          <pc:sldMk cId="2340094948" sldId="584"/>
        </pc:sldMkLst>
      </pc:sldChg>
      <pc:sldChg chg="del">
        <pc:chgData name="Munyaradzi Nicholas Murira" userId="6ab3fae5-94bd-47ef-9f25-6c1f645127cf" providerId="ADAL" clId="{0F756938-BE3E-468A-98EF-FBC3FE0D8E48}" dt="2025-02-17T14:26:22.694" v="5" actId="47"/>
        <pc:sldMkLst>
          <pc:docMk/>
          <pc:sldMk cId="4153202168" sldId="585"/>
        </pc:sldMkLst>
      </pc:sldChg>
      <pc:sldChg chg="del">
        <pc:chgData name="Munyaradzi Nicholas Murira" userId="6ab3fae5-94bd-47ef-9f25-6c1f645127cf" providerId="ADAL" clId="{0F756938-BE3E-468A-98EF-FBC3FE0D8E48}" dt="2025-02-17T14:26:36.287" v="6" actId="47"/>
        <pc:sldMkLst>
          <pc:docMk/>
          <pc:sldMk cId="2355809624" sldId="58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74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570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2139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08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433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719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1779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dirty="0"/>
              <a:t>Here, notice that the metric is 111 and that the intra-area path was selected over the interarea path with the lower total path metric.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4808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066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80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68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5180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13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55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27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092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975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396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89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911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4877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4124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6423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13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172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B0EB6F8-EC51-F74F-782F-F97F59DC84E1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849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5066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900AF725-3D2D-ECE6-C0E6-5BE3FDA8E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03" y="6151738"/>
            <a:ext cx="6757490" cy="36574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Today’s Discussion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7A289E-9EC1-1C8C-6EAE-122D1C7EA5DF}"/>
              </a:ext>
            </a:extLst>
          </p:cNvPr>
          <p:cNvSpPr txBox="1"/>
          <p:nvPr/>
        </p:nvSpPr>
        <p:spPr>
          <a:xfrm>
            <a:off x="2086012" y="544423"/>
            <a:ext cx="814263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Bef>
                <a:spcPts val="0"/>
              </a:spcBef>
              <a:spcAft>
                <a:spcPts val="600"/>
              </a:spcAft>
            </a:pPr>
            <a:r>
              <a:rPr lang="en-US" sz="4000" i="1" dirty="0">
                <a:solidFill>
                  <a:schemeClr val="tx1">
                    <a:lumMod val="50000"/>
                  </a:schemeClr>
                </a:solidFill>
              </a:rPr>
              <a:t>Multi-Area OSPF</a:t>
            </a:r>
          </a:p>
        </p:txBody>
      </p:sp>
    </p:spTree>
    <p:extLst>
      <p:ext uri="{BB962C8B-B14F-4D97-AF65-F5344CB8AC3E}">
        <p14:creationId xmlns:p14="http://schemas.microsoft.com/office/powerpoint/2010/main" val="169302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Area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A95605-0565-2449-742D-DB7B6ADBF6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695"/>
          <a:stretch/>
        </p:blipFill>
        <p:spPr>
          <a:xfrm>
            <a:off x="6414338" y="1997944"/>
            <a:ext cx="5459816" cy="156671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E680017-0C76-1162-9F89-C685421AA8CB}"/>
              </a:ext>
            </a:extLst>
          </p:cNvPr>
          <p:cNvSpPr/>
          <p:nvPr/>
        </p:nvSpPr>
        <p:spPr>
          <a:xfrm>
            <a:off x="317846" y="3073152"/>
            <a:ext cx="566385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i="1" dirty="0"/>
              <a:t>External routes are routes learned from outside the OSPF domain but injected into an OSPF domain through redistribution</a:t>
            </a:r>
            <a:r>
              <a:rPr lang="en-US" dirty="0"/>
              <a:t>. </a:t>
            </a:r>
          </a:p>
          <a:p>
            <a:pPr algn="just"/>
            <a:endParaRPr lang="en-US" dirty="0"/>
          </a:p>
          <a:p>
            <a:pPr algn="just"/>
            <a:r>
              <a:rPr lang="en-US" i="1" dirty="0"/>
              <a:t>External OSPF routes can come from a different OSPF domain or from a different routing protocol.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B9E0D4C-1E85-000B-C2E6-C2F9275C5A58}"/>
              </a:ext>
            </a:extLst>
          </p:cNvPr>
          <p:cNvGrpSpPr/>
          <p:nvPr/>
        </p:nvGrpSpPr>
        <p:grpSpPr>
          <a:xfrm>
            <a:off x="317846" y="911748"/>
            <a:ext cx="5184671" cy="1869552"/>
            <a:chOff x="4152240" y="1318340"/>
            <a:chExt cx="4392488" cy="1205642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E8542D50-4600-A337-4C30-2B7586669CF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16165" r="10521"/>
            <a:stretch/>
          </p:blipFill>
          <p:spPr>
            <a:xfrm>
              <a:off x="4152240" y="1318340"/>
              <a:ext cx="4392488" cy="889249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C4007069-CF86-B952-EF98-308B42386E2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r="10521" b="81358"/>
            <a:stretch/>
          </p:blipFill>
          <p:spPr>
            <a:xfrm>
              <a:off x="4152240" y="2207590"/>
              <a:ext cx="4392487" cy="316392"/>
            </a:xfrm>
            <a:prstGeom prst="rect">
              <a:avLst/>
            </a:prstGeom>
          </p:spPr>
        </p:pic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0E6372F9-FAFE-51E4-EEF7-600998ED1988}"/>
              </a:ext>
            </a:extLst>
          </p:cNvPr>
          <p:cNvSpPr/>
          <p:nvPr/>
        </p:nvSpPr>
        <p:spPr>
          <a:xfrm>
            <a:off x="7230615" y="162998"/>
            <a:ext cx="429017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The routing tables with filtering for OSPF for R5 and R6.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R5 and R6 only contain interarea routes in the OSPF routing table because intra-area routes are directly connected.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00E79DB-A6FF-5E4B-7F37-987C1EEFE0D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1741"/>
          <a:stretch/>
        </p:blipFill>
        <p:spPr>
          <a:xfrm>
            <a:off x="6366520" y="3810248"/>
            <a:ext cx="5217325" cy="1771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949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– LSA’S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727274"/>
            <a:ext cx="12077700" cy="5033446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When OSPF neighbors become adjacent, the LSDBs synchronize between the OSPF routers.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As an OSPF router adds or removes a directly connected network link to or from its database, the router floods the link-state advertisement (LSA) out all active OSPF interfaces.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The OSPF LSA contains a complete list of networks advertised from that router.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Types of LSA’s: OSPF uses six LSA types for IPv4 routing</a:t>
            </a:r>
          </a:p>
          <a:p>
            <a:pPr marL="800100" lvl="1" indent="-342900" algn="just">
              <a:buFont typeface="Wingdings" panose="05000000000000000000" pitchFamily="2" charset="2"/>
              <a:buChar char="§"/>
            </a:pPr>
            <a:r>
              <a:rPr lang="en-US" sz="1800" dirty="0"/>
              <a:t>Type 1, router LSA Advertises the LSAs that originate within an area.</a:t>
            </a:r>
          </a:p>
          <a:p>
            <a:pPr marL="800100" lvl="1" indent="-342900" algn="just">
              <a:buFont typeface="Wingdings" panose="05000000000000000000" pitchFamily="2" charset="2"/>
              <a:buChar char="§"/>
            </a:pPr>
            <a:r>
              <a:rPr lang="en-US" sz="1800" dirty="0"/>
              <a:t>Type 2, network LSA - Advertises a multi-access network segment attached to a DR.</a:t>
            </a:r>
          </a:p>
          <a:p>
            <a:pPr marL="800100" lvl="1" indent="-342900" algn="just">
              <a:buFont typeface="Wingdings" panose="05000000000000000000" pitchFamily="2" charset="2"/>
              <a:buChar char="§"/>
            </a:pPr>
            <a:r>
              <a:rPr lang="en-US" sz="1800" dirty="0"/>
              <a:t>Type 3, summary LSA - Advertises network prefixes originating from a different area.</a:t>
            </a:r>
          </a:p>
          <a:p>
            <a:pPr marL="800100" lvl="1" indent="-342900" algn="just">
              <a:buFont typeface="Wingdings" panose="05000000000000000000" pitchFamily="2" charset="2"/>
              <a:buChar char="§"/>
            </a:pPr>
            <a:r>
              <a:rPr lang="en-US" sz="1800" dirty="0"/>
              <a:t>Type 4, ASBR summary LSA - Advertises a summary LSA for a specific ASBR.</a:t>
            </a:r>
          </a:p>
          <a:p>
            <a:pPr marL="800100" lvl="1" indent="-342900" algn="just">
              <a:buFont typeface="Wingdings" panose="05000000000000000000" pitchFamily="2" charset="2"/>
              <a:buChar char="§"/>
            </a:pPr>
            <a:r>
              <a:rPr lang="en-US" sz="1800" dirty="0"/>
              <a:t>Type 5, AS external LSA - Advertises LSAs for routes that have been redistributed.</a:t>
            </a:r>
          </a:p>
          <a:p>
            <a:pPr marL="800100" lvl="1" indent="-342900" algn="just">
              <a:buFont typeface="Wingdings" panose="05000000000000000000" pitchFamily="2" charset="2"/>
              <a:buChar char="§"/>
            </a:pPr>
            <a:r>
              <a:rPr lang="en-US" sz="1800" dirty="0"/>
              <a:t>Type 7, NSSA external LSA - Advertises redistributed routes in NSSAs.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000" dirty="0"/>
              <a:t>LSA types 1, 2, and 3, which are used for building the SPF tree for intra-area and interarea routes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92896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– LSA’S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727274"/>
            <a:ext cx="5981699" cy="224452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2000" b="1" dirty="0"/>
              <a:t>Type 1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Every OSPF router advertises a type 1 LSA.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Type 1 LSAs are the essential building blocks within the LSDB.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A type 1 LSA entry exists for each OSPF-enabled link.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Type 1 LSAs for an area are shown with the command </a:t>
            </a:r>
            <a:r>
              <a:rPr lang="en-US" sz="2000" b="1" dirty="0"/>
              <a:t>show </a:t>
            </a:r>
            <a:r>
              <a:rPr lang="en-US" sz="2000" b="1" dirty="0" err="1"/>
              <a:t>ip</a:t>
            </a:r>
            <a:r>
              <a:rPr lang="en-US" sz="2000" b="1" dirty="0"/>
              <a:t> </a:t>
            </a:r>
            <a:r>
              <a:rPr lang="en-US" sz="2000" b="1" dirty="0" err="1"/>
              <a:t>ospf</a:t>
            </a:r>
            <a:r>
              <a:rPr lang="en-US" sz="2000" b="1" dirty="0"/>
              <a:t> database router</a:t>
            </a:r>
            <a:r>
              <a:rPr lang="en-US" sz="2000" dirty="0"/>
              <a:t>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72940E-F019-3789-B4C1-6E684191F155}"/>
              </a:ext>
            </a:extLst>
          </p:cNvPr>
          <p:cNvSpPr txBox="1"/>
          <p:nvPr/>
        </p:nvSpPr>
        <p:spPr>
          <a:xfrm>
            <a:off x="6299200" y="3794489"/>
            <a:ext cx="55555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i="1" dirty="0"/>
              <a:t>the type 1 LSAs are not advertised outside Area 1234, which means the underlying topology in an area is invisible to other areas.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CDA968-9456-1F3A-B036-797AEDC40C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432"/>
          <a:stretch/>
        </p:blipFill>
        <p:spPr>
          <a:xfrm>
            <a:off x="6210301" y="833458"/>
            <a:ext cx="5644437" cy="254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22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– LSA’S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727274"/>
            <a:ext cx="4102099" cy="224452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2000" b="1" dirty="0"/>
              <a:t>Type 2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A type 2 LSA represents a </a:t>
            </a:r>
            <a:r>
              <a:rPr lang="en-US" sz="2000" b="1" dirty="0"/>
              <a:t>multi-access network segment that uses a DR</a:t>
            </a:r>
            <a:r>
              <a:rPr lang="en-US" sz="2000" dirty="0"/>
              <a:t>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The </a:t>
            </a:r>
            <a:r>
              <a:rPr lang="en-US" sz="2000" b="1" dirty="0"/>
              <a:t>DR always advertises the type 2 LSA </a:t>
            </a:r>
            <a:r>
              <a:rPr lang="en-US" sz="2000" dirty="0"/>
              <a:t>and identifies all the routers attached to that network segment.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If a DR has not been elected, a type 2 LSA is not present in the LSDB because the corresponding type 1 transit link type LSA is a stub.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Like type 1 LSAs, type 2 LSAs are not flooded outside the originating OSPF area.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B0CEE8-DAAE-F5FA-9EAD-C52DBAF17A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7141"/>
          <a:stretch/>
        </p:blipFill>
        <p:spPr>
          <a:xfrm>
            <a:off x="4330701" y="300111"/>
            <a:ext cx="7804971" cy="29002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DE13B1-F364-A94C-E8FF-AB43824813CA}"/>
              </a:ext>
            </a:extLst>
          </p:cNvPr>
          <p:cNvSpPr txBox="1"/>
          <p:nvPr/>
        </p:nvSpPr>
        <p:spPr>
          <a:xfrm>
            <a:off x="5511800" y="3489742"/>
            <a:ext cx="61722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i="1" dirty="0"/>
              <a:t>Detailed type 2 LSA information is shown with the command </a:t>
            </a:r>
          </a:p>
          <a:p>
            <a:pPr algn="just"/>
            <a:endParaRPr lang="en-US" sz="1800" i="1" dirty="0"/>
          </a:p>
          <a:p>
            <a:pPr algn="just"/>
            <a:r>
              <a:rPr lang="en-US" sz="1800" b="1" i="1" dirty="0"/>
              <a:t>show </a:t>
            </a:r>
            <a:r>
              <a:rPr lang="en-US" sz="1800" b="1" i="1" dirty="0" err="1"/>
              <a:t>ip</a:t>
            </a:r>
            <a:r>
              <a:rPr lang="en-US" sz="1800" b="1" i="1" dirty="0"/>
              <a:t> </a:t>
            </a:r>
            <a:r>
              <a:rPr lang="en-US" sz="1800" b="1" i="1" dirty="0" err="1"/>
              <a:t>ospf</a:t>
            </a:r>
            <a:r>
              <a:rPr lang="en-US" sz="1800" b="1" i="1" dirty="0"/>
              <a:t>  database network</a:t>
            </a:r>
            <a:r>
              <a:rPr lang="en-US" sz="1800" i="1" dirty="0"/>
              <a:t>.</a:t>
            </a:r>
          </a:p>
          <a:p>
            <a:pPr algn="just"/>
            <a:r>
              <a:rPr lang="en-US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439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– LSA’S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1" y="727274"/>
            <a:ext cx="4102099" cy="224452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2000" b="1" dirty="0"/>
              <a:t>Type 3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Type 3 LSAs represent </a:t>
            </a:r>
            <a:r>
              <a:rPr lang="en-US" sz="2000" b="1" i="1" dirty="0"/>
              <a:t>networks from other areas</a:t>
            </a:r>
            <a:r>
              <a:rPr lang="en-US" sz="2000" dirty="0"/>
              <a:t>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The role of the ABRs is to participate in multiple OSPF areas and ensure that the networks associated with type 1 LSAs are reachable in the non-originating OSPF areas.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Figure 9-9 demonstrates the concept of a type 3 LSA interaction with type 1 LSAs.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0EE4A1-0185-8CC3-5252-1E1962106C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8828"/>
          <a:stretch/>
        </p:blipFill>
        <p:spPr>
          <a:xfrm>
            <a:off x="5008340" y="308174"/>
            <a:ext cx="6840760" cy="2892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115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– LSA’S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727274"/>
            <a:ext cx="11849099" cy="2244526"/>
          </a:xfrm>
        </p:spPr>
        <p:txBody>
          <a:bodyPr>
            <a:no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There are three fundamental rules ABRs use the for creating type 3 LSAs: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dirty="0"/>
              <a:t>Type 1 LSAs received from an area create type 3 LSAs into the backbone area and </a:t>
            </a:r>
            <a:r>
              <a:rPr lang="en-US" dirty="0" err="1"/>
              <a:t>nonbackbone</a:t>
            </a:r>
            <a:r>
              <a:rPr lang="en-US" dirty="0"/>
              <a:t> areas.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dirty="0"/>
              <a:t>Type 3 LSAs received from Area 0 are created for the </a:t>
            </a:r>
            <a:r>
              <a:rPr lang="en-US" dirty="0" err="1"/>
              <a:t>nonbackbone</a:t>
            </a:r>
            <a:r>
              <a:rPr lang="en-US" dirty="0"/>
              <a:t> area.</a:t>
            </a:r>
          </a:p>
          <a:p>
            <a:pPr marL="742950" lvl="2" indent="-285750" algn="just"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dirty="0"/>
              <a:t>Type 3 LSAs received from a </a:t>
            </a:r>
            <a:r>
              <a:rPr lang="en-US" dirty="0" err="1"/>
              <a:t>nonbackbone</a:t>
            </a:r>
            <a:r>
              <a:rPr lang="en-US" dirty="0"/>
              <a:t> area only insert into the LSDB for the source area. ABRs do not create a type 3 LSA for the other areas (including a segmented Area 0).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The simplest fix for a </a:t>
            </a:r>
            <a:r>
              <a:rPr lang="en-US" sz="2000" dirty="0" err="1"/>
              <a:t>discontiguous</a:t>
            </a:r>
            <a:r>
              <a:rPr lang="en-US" sz="2000" dirty="0"/>
              <a:t> network is to ensure that Area 0 is contiguous. There are other functions, like virtual link or usage of GRE tunnels that are not covered in this course.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Real-life scenarios of </a:t>
            </a:r>
            <a:r>
              <a:rPr lang="en-US" sz="2000" dirty="0" err="1"/>
              <a:t>discontiguous</a:t>
            </a:r>
            <a:r>
              <a:rPr lang="en-US" sz="2000" dirty="0"/>
              <a:t> networks involve Area 0 becoming partitioned due to hardware failures. 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65738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F1568F1-C26A-7A80-0D7E-72137A78FE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6" t="13634" r="17523"/>
          <a:stretch/>
        </p:blipFill>
        <p:spPr>
          <a:xfrm>
            <a:off x="4827367" y="4178300"/>
            <a:ext cx="3653822" cy="1143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– Intra Area Routes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727274"/>
            <a:ext cx="11849099" cy="2244526"/>
          </a:xfrm>
        </p:spPr>
        <p:txBody>
          <a:bodyPr>
            <a:no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OSPF executes Dijkstra’s shortest path first (SPF) algorithm to create a loop-free topology of shortest paths.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All routers use the same logic to calculate the shortest path for each network.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Path selection prioritizes paths by using the following logic: intra-area, interarea, and external routes (which involves additional logic and not covered here)</a:t>
            </a:r>
          </a:p>
          <a:p>
            <a:pPr marL="285750" lvl="1" indent="-285750" algn="just"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2000" dirty="0"/>
              <a:t>Routes advertised via a type 1 LSA for an area are always preferred over type 3 LSAs. </a:t>
            </a:r>
          </a:p>
          <a:p>
            <a:pPr marL="285750" lvl="1" indent="-285750" algn="just"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2000" dirty="0"/>
              <a:t>If multiple intra-area routes exist, the path with the lowest total path metric is installed in the OSPF Routing Information Base (RIB), which is then presented to the router’s global RIB. </a:t>
            </a:r>
          </a:p>
          <a:p>
            <a:pPr marL="285750" lvl="1" indent="-285750" algn="just">
              <a:spcBef>
                <a:spcPts val="1000"/>
              </a:spcBef>
              <a:buFont typeface="Wingdings" panose="05000000000000000000" pitchFamily="2" charset="2"/>
              <a:buChar char="§"/>
            </a:pPr>
            <a:r>
              <a:rPr lang="en-US" sz="2000" dirty="0"/>
              <a:t>If there is a tie in metric, both routes install into the OSPF RIB.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E1BA90-2230-6C9E-7F37-ABB8A36F18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549"/>
          <a:stretch/>
        </p:blipFill>
        <p:spPr>
          <a:xfrm>
            <a:off x="8166100" y="3304896"/>
            <a:ext cx="3797299" cy="21942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1C8821-EF8A-504D-302E-CE8F9D22AC70}"/>
              </a:ext>
            </a:extLst>
          </p:cNvPr>
          <p:cNvSpPr txBox="1"/>
          <p:nvPr/>
        </p:nvSpPr>
        <p:spPr>
          <a:xfrm>
            <a:off x="266701" y="3744774"/>
            <a:ext cx="456066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800" dirty="0"/>
              <a:t>R1 is computing the route to 10.4.4.0/24. </a:t>
            </a:r>
          </a:p>
          <a:p>
            <a:pPr algn="just"/>
            <a:endParaRPr lang="en-US" sz="1800" dirty="0"/>
          </a:p>
          <a:p>
            <a:pPr algn="just"/>
            <a:r>
              <a:rPr lang="en-US" sz="1800" dirty="0"/>
              <a:t>Instead of taking the faster Ethernet connection, R1 takes the path across the slower serial link to R4 because that is the intra-area path.</a:t>
            </a:r>
          </a:p>
        </p:txBody>
      </p:sp>
    </p:spTree>
    <p:extLst>
      <p:ext uri="{BB962C8B-B14F-4D97-AF65-F5344CB8AC3E}">
        <p14:creationId xmlns:p14="http://schemas.microsoft.com/office/powerpoint/2010/main" val="4242678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769"/>
            <a:ext cx="6484556" cy="900979"/>
          </a:xfrm>
        </p:spPr>
        <p:txBody>
          <a:bodyPr>
            <a:normAutofit/>
          </a:bodyPr>
          <a:lstStyle/>
          <a:p>
            <a:r>
              <a:rPr lang="en-GB" sz="3200" dirty="0"/>
              <a:t>OSPF – Summarisation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EB8560-1FE5-FDEC-173D-CD6B4C2D1953}"/>
              </a:ext>
            </a:extLst>
          </p:cNvPr>
          <p:cNvSpPr/>
          <p:nvPr/>
        </p:nvSpPr>
        <p:spPr>
          <a:xfrm>
            <a:off x="1961828" y="4273970"/>
            <a:ext cx="857595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/>
              <a:t>Referencing our topology for LSAs, for Area 1234, there are </a:t>
            </a:r>
            <a:r>
              <a:rPr lang="en-US" sz="1600" b="1" dirty="0"/>
              <a:t>three</a:t>
            </a:r>
            <a:r>
              <a:rPr lang="en-US" sz="1600" dirty="0"/>
              <a:t> </a:t>
            </a:r>
            <a:r>
              <a:rPr lang="en-US" sz="1600" b="1" dirty="0">
                <a:solidFill>
                  <a:schemeClr val="tx2"/>
                </a:solidFill>
              </a:rPr>
              <a:t>type 1 LSAs </a:t>
            </a:r>
            <a:r>
              <a:rPr lang="en-US" sz="1600" dirty="0"/>
              <a:t>and </a:t>
            </a:r>
            <a:r>
              <a:rPr lang="en-US" sz="1600" b="1" dirty="0"/>
              <a:t>one</a:t>
            </a:r>
            <a:r>
              <a:rPr lang="en-US" sz="1600" dirty="0"/>
              <a:t> </a:t>
            </a:r>
            <a:r>
              <a:rPr lang="en-US" sz="1600" b="1" dirty="0">
                <a:solidFill>
                  <a:schemeClr val="tx2"/>
                </a:solidFill>
              </a:rPr>
              <a:t>type 2 LSA </a:t>
            </a:r>
            <a:r>
              <a:rPr lang="en-US" sz="1600" dirty="0"/>
              <a:t>for the 10.123.1.0/24 network. </a:t>
            </a:r>
            <a:r>
              <a:rPr lang="en-US" sz="1600" b="1" dirty="0">
                <a:solidFill>
                  <a:schemeClr val="tx2"/>
                </a:solidFill>
              </a:rPr>
              <a:t>Those four LSAs</a:t>
            </a:r>
            <a:r>
              <a:rPr lang="en-US" sz="1600" dirty="0"/>
              <a:t> become </a:t>
            </a:r>
            <a:r>
              <a:rPr lang="en-US" sz="1600" b="1" dirty="0"/>
              <a:t>one</a:t>
            </a:r>
            <a:r>
              <a:rPr lang="en-US" sz="1600" dirty="0"/>
              <a:t> </a:t>
            </a:r>
            <a:r>
              <a:rPr lang="en-US" sz="1600" b="1" dirty="0">
                <a:solidFill>
                  <a:schemeClr val="tx2"/>
                </a:solidFill>
              </a:rPr>
              <a:t>type 3 LSA outside Area 1234</a:t>
            </a:r>
            <a:r>
              <a:rPr lang="en-US" sz="1600" dirty="0"/>
              <a:t>. This illustrates the reduction of LSAs through area segmentation for the 10.123.1.0/24 network.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ACD787-0EFD-3779-6ABE-FF20AD56D2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14" r="5210" b="4376"/>
          <a:stretch/>
        </p:blipFill>
        <p:spPr>
          <a:xfrm>
            <a:off x="8001248" y="191401"/>
            <a:ext cx="4039453" cy="37201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B73FF73-C8A9-EC1D-4ECA-A1DE472F92B6}"/>
              </a:ext>
            </a:extLst>
          </p:cNvPr>
          <p:cNvSpPr/>
          <p:nvPr/>
        </p:nvSpPr>
        <p:spPr>
          <a:xfrm>
            <a:off x="382712" y="911748"/>
            <a:ext cx="73896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</a:rPr>
              <a:t>Route scalability is a large factor for the IGP routing protocols used by service providers because there can be thousands of routers running in a network.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</a:rPr>
              <a:t>Splitting up an OSPF routing domain into multiple areas reduces the size of the LSDB for each area.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/>
                </a:solidFill>
              </a:rPr>
              <a:t>While the number of routers and networks remains the same within the OSPF routing domain, the detailed type 1 and type 2 LSAs are exchanged for simpler type 3 LSAs.</a:t>
            </a:r>
          </a:p>
        </p:txBody>
      </p:sp>
    </p:spTree>
    <p:extLst>
      <p:ext uri="{BB962C8B-B14F-4D97-AF65-F5344CB8AC3E}">
        <p14:creationId xmlns:p14="http://schemas.microsoft.com/office/powerpoint/2010/main" val="8920802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987</Words>
  <Application>Microsoft Office PowerPoint</Application>
  <PresentationFormat>Widescreen</PresentationFormat>
  <Paragraphs>85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Arial</vt:lpstr>
      <vt:lpstr>Calibri</vt:lpstr>
      <vt:lpstr>Calibri Light</vt:lpstr>
      <vt:lpstr>Wingdings</vt:lpstr>
      <vt:lpstr>UWTSD 200_Title Page</vt:lpstr>
      <vt:lpstr>UWTSD 200_Text 1</vt:lpstr>
      <vt:lpstr>UWTSD 200_Title Page 2</vt:lpstr>
      <vt:lpstr>UWTSD 200_Subtitle 4</vt:lpstr>
      <vt:lpstr>UWTSD Holding Page</vt:lpstr>
      <vt:lpstr>Office Theme</vt:lpstr>
      <vt:lpstr>PowerPoint Presentation</vt:lpstr>
      <vt:lpstr>Today’s Discussion</vt:lpstr>
      <vt:lpstr>OSPF Area</vt:lpstr>
      <vt:lpstr>OSPF – LSA’S</vt:lpstr>
      <vt:lpstr>OSPF – LSA’S</vt:lpstr>
      <vt:lpstr>OSPF – LSA’S</vt:lpstr>
      <vt:lpstr>OSPF – LSA’S</vt:lpstr>
      <vt:lpstr>OSPF – LSA’S</vt:lpstr>
      <vt:lpstr>OSPF – Intra Area Routes</vt:lpstr>
      <vt:lpstr>OSPF – Summarisation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64</cp:revision>
  <dcterms:created xsi:type="dcterms:W3CDTF">2021-03-05T06:07:01Z</dcterms:created>
  <dcterms:modified xsi:type="dcterms:W3CDTF">2025-02-17T14:26:36Z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