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sldIdLst>
    <p:sldId id="257" r:id="rId2"/>
    <p:sldId id="256" r:id="rId3"/>
    <p:sldId id="258"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98" autoAdjust="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9146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E1D723-8F53-4F53-90B0-1982A396982E}"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9096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2307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9908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7593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75B394-D9F9-4F0C-B15D-605F45CB9E9F}" type="datetime1">
              <a:rPr lang="en-US" smtClean="0"/>
              <a:t>11/27/2019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35868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667345-2558-425A-8533-9BFDBCE15005}" type="datetime1">
              <a:rPr lang="en-US" smtClean="0"/>
              <a:t>11/27/2019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2506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2BEA474-078D-4E9B-9B14-09A87B19DC46}" type="datetime1">
              <a:rPr lang="en-US" smtClean="0"/>
              <a:t>11/27/2019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27432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11/27/2019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42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303701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92023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736056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14170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11/27/2019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769638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11/27/2019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94590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2148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3262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D6E202-B606-4609-B914-27C9371A1F6D}" type="datetime1">
              <a:rPr lang="en-US" smtClean="0"/>
              <a:t>11/27/2019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211026388"/>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 id="214748377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news.schoolsdo.org/2016/08/kids-with-food-allergies-more-likely-asthmatic/" TargetMode="External"/><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1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od.gov.uk/business-guidance/allergen-guidance-for-food-businesses" TargetMode="External"/><Relationship Id="rId2" Type="http://schemas.openxmlformats.org/officeDocument/2006/relationships/hyperlink" Target="https://www.cdc.gov/nceh/ehs/ehsnet/plain_language/allergy-practices.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CF6139-19BF-4A0D-92E5-F9020611D097}"/>
              </a:ext>
            </a:extLst>
          </p:cNvPr>
          <p:cNvSpPr>
            <a:spLocks noGrp="1"/>
          </p:cNvSpPr>
          <p:nvPr>
            <p:ph type="title"/>
          </p:nvPr>
        </p:nvSpPr>
        <p:spPr/>
        <p:txBody>
          <a:bodyPr>
            <a:normAutofit/>
          </a:bodyPr>
          <a:lstStyle/>
          <a:p>
            <a:r>
              <a:rPr lang="en-GB" dirty="0">
                <a:latin typeface="Algerian" panose="04020705040A02060702" pitchFamily="82" charset="0"/>
              </a:rPr>
              <a:t>International Hotel Management</a:t>
            </a:r>
          </a:p>
        </p:txBody>
      </p:sp>
      <p:pic>
        <p:nvPicPr>
          <p:cNvPr id="6" name="Picture Placeholder 5" descr="University of Wales Trinity Saint David">
            <a:extLst>
              <a:ext uri="{FF2B5EF4-FFF2-40B4-BE49-F238E27FC236}">
                <a16:creationId xmlns:a16="http://schemas.microsoft.com/office/drawing/2014/main" id="{FC65AFAC-E00B-4EA7-B75F-BDFFBB111E61}"/>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150" r="11150"/>
          <a:stretch>
            <a:fillRect/>
          </a:stretch>
        </p:blipFill>
        <p:spPr>
          <a:xfrm>
            <a:off x="6682902" y="1143000"/>
            <a:ext cx="3900792" cy="4572000"/>
          </a:xfrm>
        </p:spPr>
      </p:pic>
      <p:sp>
        <p:nvSpPr>
          <p:cNvPr id="4" name="Text Placeholder 3">
            <a:extLst>
              <a:ext uri="{FF2B5EF4-FFF2-40B4-BE49-F238E27FC236}">
                <a16:creationId xmlns:a16="http://schemas.microsoft.com/office/drawing/2014/main" id="{F8F50213-2ECE-4176-A12E-6484DA259425}"/>
              </a:ext>
            </a:extLst>
          </p:cNvPr>
          <p:cNvSpPr>
            <a:spLocks noGrp="1"/>
          </p:cNvSpPr>
          <p:nvPr>
            <p:ph type="body" sz="half" idx="2"/>
          </p:nvPr>
        </p:nvSpPr>
        <p:spPr/>
        <p:txBody>
          <a:bodyPr>
            <a:noAutofit/>
          </a:bodyPr>
          <a:lstStyle/>
          <a:p>
            <a:r>
              <a:rPr lang="en-GB" sz="2400" dirty="0">
                <a:latin typeface="Arial" panose="020B0604020202020204" pitchFamily="34" charset="0"/>
                <a:cs typeface="Arial" panose="020B0604020202020204" pitchFamily="34" charset="0"/>
              </a:rPr>
              <a:t>Level 4</a:t>
            </a:r>
          </a:p>
          <a:p>
            <a:r>
              <a:rPr lang="en-GB" sz="2400" dirty="0">
                <a:latin typeface="Arial" panose="020B0604020202020204" pitchFamily="34" charset="0"/>
                <a:cs typeface="Arial" panose="020B0604020202020204" pitchFamily="34" charset="0"/>
              </a:rPr>
              <a:t>Autumn Term 2019</a:t>
            </a:r>
          </a:p>
          <a:p>
            <a:r>
              <a:rPr lang="en-GB" sz="2400" dirty="0">
                <a:latin typeface="Algerian" panose="04020705040A02060702" pitchFamily="82" charset="0"/>
              </a:rPr>
              <a:t>Aurel Badica  1815467</a:t>
            </a:r>
          </a:p>
        </p:txBody>
      </p:sp>
    </p:spTree>
    <p:extLst>
      <p:ext uri="{BB962C8B-B14F-4D97-AF65-F5344CB8AC3E}">
        <p14:creationId xmlns:p14="http://schemas.microsoft.com/office/powerpoint/2010/main" val="11984748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173C6B-AFAF-41DF-9D3B-EFF524BFC47B}"/>
              </a:ext>
            </a:extLst>
          </p:cNvPr>
          <p:cNvPicPr>
            <a:picLocks noChangeAspect="1"/>
          </p:cNvPicPr>
          <p:nvPr/>
        </p:nvPicPr>
        <p:blipFill rotWithShape="1">
          <a:blip r:embed="rId2">
            <a:alphaModFix amt="35000"/>
          </a:blip>
          <a:srcRect t="11766" b="7007"/>
          <a:stretch/>
        </p:blipFill>
        <p:spPr>
          <a:xfrm>
            <a:off x="1" y="10"/>
            <a:ext cx="12191999" cy="6857989"/>
          </a:xfrm>
          <a:prstGeom prst="rect">
            <a:avLst/>
          </a:prstGeom>
        </p:spPr>
      </p:pic>
      <p:sp>
        <p:nvSpPr>
          <p:cNvPr id="2" name="Title 1">
            <a:extLst>
              <a:ext uri="{FF2B5EF4-FFF2-40B4-BE49-F238E27FC236}">
                <a16:creationId xmlns:a16="http://schemas.microsoft.com/office/drawing/2014/main" id="{2E79B89C-E64A-4996-8C04-66238586B73F}"/>
              </a:ext>
            </a:extLst>
          </p:cNvPr>
          <p:cNvSpPr>
            <a:spLocks noGrp="1"/>
          </p:cNvSpPr>
          <p:nvPr>
            <p:ph type="ctrTitle"/>
          </p:nvPr>
        </p:nvSpPr>
        <p:spPr/>
        <p:txBody>
          <a:bodyPr>
            <a:normAutofit/>
          </a:bodyPr>
          <a:lstStyle/>
          <a:p>
            <a:r>
              <a:rPr lang="en-GB" dirty="0">
                <a:solidFill>
                  <a:srgbClr val="FFFFFF"/>
                </a:solidFill>
                <a:latin typeface="Arial" panose="020B0604020202020204" pitchFamily="34" charset="0"/>
                <a:cs typeface="Arial" panose="020B0604020202020204" pitchFamily="34" charset="0"/>
              </a:rPr>
              <a:t>Operational issues in food and beverage</a:t>
            </a:r>
          </a:p>
        </p:txBody>
      </p:sp>
      <p:sp>
        <p:nvSpPr>
          <p:cNvPr id="3" name="Subtitle 2">
            <a:extLst>
              <a:ext uri="{FF2B5EF4-FFF2-40B4-BE49-F238E27FC236}">
                <a16:creationId xmlns:a16="http://schemas.microsoft.com/office/drawing/2014/main" id="{AD34BD75-3D37-4A50-83FA-C9ACE272F424}"/>
              </a:ext>
            </a:extLst>
          </p:cNvPr>
          <p:cNvSpPr>
            <a:spLocks noGrp="1"/>
          </p:cNvSpPr>
          <p:nvPr>
            <p:ph type="subTitle" idx="1"/>
          </p:nvPr>
        </p:nvSpPr>
        <p:spPr/>
        <p:txBody>
          <a:bodyPr>
            <a:normAutofit/>
          </a:bodyPr>
          <a:lstStyle/>
          <a:p>
            <a:r>
              <a:rPr lang="en-GB" dirty="0">
                <a:solidFill>
                  <a:srgbClr val="FFFFFF"/>
                </a:solidFill>
                <a:latin typeface="Arial" panose="020B0604020202020204" pitchFamily="34" charset="0"/>
                <a:cs typeface="Arial" panose="020B0604020202020204" pitchFamily="34" charset="0"/>
              </a:rPr>
              <a:t> Allergies Information's</a:t>
            </a:r>
          </a:p>
        </p:txBody>
      </p:sp>
    </p:spTree>
    <p:extLst>
      <p:ext uri="{BB962C8B-B14F-4D97-AF65-F5344CB8AC3E}">
        <p14:creationId xmlns:p14="http://schemas.microsoft.com/office/powerpoint/2010/main" val="35141778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Content Placeholder 18" descr="Food on a table&#10;&#10;Description automatically generated">
            <a:extLst>
              <a:ext uri="{FF2B5EF4-FFF2-40B4-BE49-F238E27FC236}">
                <a16:creationId xmlns:a16="http://schemas.microsoft.com/office/drawing/2014/main" id="{C91A55CD-D393-44E3-98D7-6EE4D320D67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77768" y="0"/>
            <a:ext cx="7514232" cy="6858000"/>
          </a:xfrm>
        </p:spPr>
      </p:pic>
      <p:sp>
        <p:nvSpPr>
          <p:cNvPr id="4" name="Text Placeholder 3">
            <a:extLst>
              <a:ext uri="{FF2B5EF4-FFF2-40B4-BE49-F238E27FC236}">
                <a16:creationId xmlns:a16="http://schemas.microsoft.com/office/drawing/2014/main" id="{89F60E21-0303-4201-9126-8051D74A7DC9}"/>
              </a:ext>
            </a:extLst>
          </p:cNvPr>
          <p:cNvSpPr>
            <a:spLocks noGrp="1"/>
          </p:cNvSpPr>
          <p:nvPr>
            <p:ph type="body" sz="half" idx="2"/>
          </p:nvPr>
        </p:nvSpPr>
        <p:spPr>
          <a:xfrm>
            <a:off x="643465" y="812800"/>
            <a:ext cx="3517567" cy="5294756"/>
          </a:xfrm>
        </p:spPr>
        <p:txBody>
          <a:bodyPr>
            <a:normAutofit/>
          </a:bodyPr>
          <a:lstStyle/>
          <a:p>
            <a:r>
              <a:rPr lang="en-GB" sz="2000" dirty="0">
                <a:latin typeface="Arial" panose="020B0604020202020204" pitchFamily="34" charset="0"/>
                <a:cs typeface="Arial" panose="020B0604020202020204" pitchFamily="34" charset="0"/>
              </a:rPr>
              <a:t>Scientists estimate that 11 million English people suffer from true food allergies. At the present time, there is no cure for food allergy. Avoidance is the only way to prevent an allergic reaction. Many food allergic reactions occur in restaurants—one in three people with food allergies have had a reaction in a restaurant. Understanding how restaurants address food allergies can help to reduce the risk of food allergic reactions. (Schaefer, 2011).</a:t>
            </a:r>
          </a:p>
          <a:p>
            <a:endParaRPr lang="en-GB" dirty="0"/>
          </a:p>
        </p:txBody>
      </p:sp>
    </p:spTree>
    <p:extLst>
      <p:ext uri="{BB962C8B-B14F-4D97-AF65-F5344CB8AC3E}">
        <p14:creationId xmlns:p14="http://schemas.microsoft.com/office/powerpoint/2010/main" val="217375918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9D37E-57AC-4CD5-B469-598F72AAEB86}"/>
              </a:ext>
            </a:extLst>
          </p:cNvPr>
          <p:cNvSpPr>
            <a:spLocks noGrp="1"/>
          </p:cNvSpPr>
          <p:nvPr>
            <p:ph sz="half" idx="1"/>
          </p:nvPr>
        </p:nvSpPr>
        <p:spPr/>
        <p:txBody>
          <a:bodyPr/>
          <a:lstStyle/>
          <a:p>
            <a:r>
              <a:rPr lang="en-GB" dirty="0"/>
              <a:t>Adults and children who have food allergies rely on restaurant staff to prepare safe meals for them while they are enjoying a meal in the restaurant. They need accurate information about ingredients, so they can make an informed decision about what is safe for them to eat. Incorrect or incomplete information puts these individuals at risk for an allergic reaction.</a:t>
            </a:r>
          </a:p>
          <a:p>
            <a:endParaRPr lang="en-GB" dirty="0"/>
          </a:p>
        </p:txBody>
      </p:sp>
      <p:sp>
        <p:nvSpPr>
          <p:cNvPr id="4" name="Content Placeholder 3">
            <a:extLst>
              <a:ext uri="{FF2B5EF4-FFF2-40B4-BE49-F238E27FC236}">
                <a16:creationId xmlns:a16="http://schemas.microsoft.com/office/drawing/2014/main" id="{DEC1E8B4-CE0E-4132-AAD5-A13E13572702}"/>
              </a:ext>
            </a:extLst>
          </p:cNvPr>
          <p:cNvSpPr>
            <a:spLocks noGrp="1"/>
          </p:cNvSpPr>
          <p:nvPr>
            <p:ph sz="half" idx="2"/>
          </p:nvPr>
        </p:nvSpPr>
        <p:spPr/>
        <p:txBody>
          <a:bodyPr/>
          <a:lstStyle/>
          <a:p>
            <a:r>
              <a:rPr lang="en-GB" dirty="0"/>
              <a:t>Managing food allergies in a restaurant can be done, it only requires commitment and partnership among all the parties involved, from the chef to the waiter and customer.</a:t>
            </a:r>
          </a:p>
          <a:p>
            <a:endParaRPr lang="en-GB" dirty="0"/>
          </a:p>
        </p:txBody>
      </p:sp>
    </p:spTree>
    <p:extLst>
      <p:ext uri="{BB962C8B-B14F-4D97-AF65-F5344CB8AC3E}">
        <p14:creationId xmlns:p14="http://schemas.microsoft.com/office/powerpoint/2010/main" val="32251125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88390-B439-4C4D-8971-FFC7219590BD}"/>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2300" b="0" i="0" kern="1200">
                <a:solidFill>
                  <a:srgbClr val="EBEBEB"/>
                </a:solidFill>
                <a:latin typeface="+mj-lt"/>
                <a:ea typeface="+mj-ea"/>
                <a:cs typeface="+mj-cs"/>
              </a:rPr>
              <a:t>Most restaurants did have ingredient lists or recipes for some or all their menu items. Ingredient lists and recipes are important tools in reducing the risk of food allergic reactions. Customers with food allergies rely on restaurant staff to provide them with accurate information on ingredients.</a:t>
            </a:r>
            <a:br>
              <a:rPr lang="en-US" sz="2300" b="0" i="0" kern="1200">
                <a:solidFill>
                  <a:srgbClr val="EBEBEB"/>
                </a:solidFill>
                <a:latin typeface="+mj-lt"/>
                <a:ea typeface="+mj-ea"/>
                <a:cs typeface="+mj-cs"/>
              </a:rPr>
            </a:br>
            <a:endParaRPr lang="en-US" sz="2300" b="0" i="0" kern="1200">
              <a:solidFill>
                <a:srgbClr val="EBEBEB"/>
              </a:solidFill>
              <a:latin typeface="+mj-lt"/>
              <a:ea typeface="+mj-ea"/>
              <a:cs typeface="+mj-cs"/>
            </a:endParaRPr>
          </a:p>
        </p:txBody>
      </p:sp>
      <p:sp>
        <p:nvSpPr>
          <p:cNvPr id="40"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2" name="Freeform: Shape 41">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Placeholder 5" descr="A close up of food&#10;&#10;Description automatically generated">
            <a:extLst>
              <a:ext uri="{FF2B5EF4-FFF2-40B4-BE49-F238E27FC236}">
                <a16:creationId xmlns:a16="http://schemas.microsoft.com/office/drawing/2014/main" id="{6AD6ACD4-164E-411B-B368-FDD87E871799}"/>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l="3792" r="1024"/>
          <a:stretch/>
        </p:blipFill>
        <p:spPr>
          <a:xfrm>
            <a:off x="699505" y="1447800"/>
            <a:ext cx="3046139" cy="4507411"/>
          </a:xfrm>
          <a:prstGeom prst="rect">
            <a:avLst/>
          </a:prstGeom>
          <a:effectLst/>
        </p:spPr>
      </p:pic>
    </p:spTree>
    <p:extLst>
      <p:ext uri="{BB962C8B-B14F-4D97-AF65-F5344CB8AC3E}">
        <p14:creationId xmlns:p14="http://schemas.microsoft.com/office/powerpoint/2010/main" val="2192284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4" name="Picture 4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6" name="Picture 5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7" name="Oval 5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8" name="Picture 5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9" name="Picture 5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0" name="Rectangle 5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1" name="Rectangle 6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88390-B439-4C4D-8971-FFC7219590BD}"/>
              </a:ext>
            </a:extLst>
          </p:cNvPr>
          <p:cNvSpPr>
            <a:spLocks noGrp="1"/>
          </p:cNvSpPr>
          <p:nvPr>
            <p:ph type="title"/>
          </p:nvPr>
        </p:nvSpPr>
        <p:spPr>
          <a:xfrm>
            <a:off x="8000837" y="1325880"/>
            <a:ext cx="3543464" cy="5179695"/>
          </a:xfrm>
        </p:spPr>
        <p:txBody>
          <a:bodyPr vert="horz" lIns="91440" tIns="45720" rIns="91440" bIns="45720" rtlCol="0" anchor="b">
            <a:normAutofit fontScale="90000"/>
          </a:bodyPr>
          <a:lstStyle/>
          <a:p>
            <a:pPr>
              <a:lnSpc>
                <a:spcPct val="90000"/>
              </a:lnSpc>
            </a:pPr>
            <a:r>
              <a:rPr lang="en-US" dirty="0">
                <a:solidFill>
                  <a:srgbClr val="EBEBEB"/>
                </a:solidFill>
                <a:latin typeface="Arial" panose="020B0604020202020204" pitchFamily="34" charset="0"/>
                <a:cs typeface="Arial" panose="020B0604020202020204" pitchFamily="34" charset="0"/>
              </a:rPr>
              <a:t>This applies also to the additives, processing aids and any other substances which are present in the final product. For example, </a:t>
            </a:r>
            <a:r>
              <a:rPr lang="en-US" dirty="0" err="1">
                <a:solidFill>
                  <a:srgbClr val="EBEBEB"/>
                </a:solidFill>
                <a:latin typeface="Arial" panose="020B0604020202020204" pitchFamily="34" charset="0"/>
                <a:cs typeface="Arial" panose="020B0604020202020204" pitchFamily="34" charset="0"/>
              </a:rPr>
              <a:t>sulphites</a:t>
            </a:r>
            <a:r>
              <a:rPr lang="en-US" dirty="0">
                <a:solidFill>
                  <a:srgbClr val="EBEBEB"/>
                </a:solidFill>
                <a:latin typeface="Arial" panose="020B0604020202020204" pitchFamily="34" charset="0"/>
                <a:cs typeface="Arial" panose="020B0604020202020204" pitchFamily="34" charset="0"/>
              </a:rPr>
              <a:t>, which are often used to preserve dried fruit, might still be present after the fruit is used to make chutney. If this is the case, the restaurants need to declare them (Gov.uk, 2018)</a:t>
            </a:r>
            <a:br>
              <a:rPr lang="en-US" sz="1600" dirty="0">
                <a:solidFill>
                  <a:srgbClr val="EBEBEB"/>
                </a:solidFill>
              </a:rPr>
            </a:br>
            <a:br>
              <a:rPr lang="en-US" sz="1600" dirty="0">
                <a:solidFill>
                  <a:srgbClr val="EBEBEB"/>
                </a:solidFill>
              </a:rPr>
            </a:br>
            <a:endParaRPr lang="en-US" sz="1600" dirty="0">
              <a:solidFill>
                <a:srgbClr val="EBEBEB"/>
              </a:solidFill>
            </a:endParaRPr>
          </a:p>
        </p:txBody>
      </p:sp>
      <p:sp>
        <p:nvSpPr>
          <p:cNvPr id="6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Placeholder 6" descr="A dish is filled with food&#10;&#10;Description automatically generated">
            <a:extLst>
              <a:ext uri="{FF2B5EF4-FFF2-40B4-BE49-F238E27FC236}">
                <a16:creationId xmlns:a16="http://schemas.microsoft.com/office/drawing/2014/main" id="{CA3995A6-AA45-475A-8E08-D7F9DDF30536}"/>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17600" r="18752"/>
          <a:stretch/>
        </p:blipFill>
        <p:spPr>
          <a:xfrm>
            <a:off x="20" y="10"/>
            <a:ext cx="7759920" cy="6857991"/>
          </a:xfrm>
          <a:custGeom>
            <a:avLst/>
            <a:gdLst>
              <a:gd name="connsiteX0" fmla="*/ 0 w 7759940"/>
              <a:gd name="connsiteY0" fmla="*/ 0 h 6858001"/>
              <a:gd name="connsiteX1" fmla="*/ 1296537 w 7759940"/>
              <a:gd name="connsiteY1" fmla="*/ 0 h 6858001"/>
              <a:gd name="connsiteX2" fmla="*/ 1296537 w 7759940"/>
              <a:gd name="connsiteY2" fmla="*/ 1 h 6858001"/>
              <a:gd name="connsiteX3" fmla="*/ 6415225 w 7759940"/>
              <a:gd name="connsiteY3" fmla="*/ 1 h 6858001"/>
              <a:gd name="connsiteX4" fmla="*/ 6415225 w 7759940"/>
              <a:gd name="connsiteY4" fmla="*/ 0 h 6858001"/>
              <a:gd name="connsiteX5" fmla="*/ 7758763 w 7759940"/>
              <a:gd name="connsiteY5" fmla="*/ 0 h 6858001"/>
              <a:gd name="connsiteX6" fmla="*/ 7733718 w 7759940"/>
              <a:gd name="connsiteY6" fmla="*/ 155677 h 6858001"/>
              <a:gd name="connsiteX7" fmla="*/ 7709849 w 7759940"/>
              <a:gd name="connsiteY7" fmla="*/ 310668 h 6858001"/>
              <a:gd name="connsiteX8" fmla="*/ 7686485 w 7759940"/>
              <a:gd name="connsiteY8" fmla="*/ 466344 h 6858001"/>
              <a:gd name="connsiteX9" fmla="*/ 7666482 w 7759940"/>
              <a:gd name="connsiteY9" fmla="*/ 622707 h 6858001"/>
              <a:gd name="connsiteX10" fmla="*/ 7646311 w 7759940"/>
              <a:gd name="connsiteY10" fmla="*/ 778383 h 6858001"/>
              <a:gd name="connsiteX11" fmla="*/ 7627485 w 7759940"/>
              <a:gd name="connsiteY11" fmla="*/ 934746 h 6858001"/>
              <a:gd name="connsiteX12" fmla="*/ 7611349 w 7759940"/>
              <a:gd name="connsiteY12" fmla="*/ 1089051 h 6858001"/>
              <a:gd name="connsiteX13" fmla="*/ 7596053 w 7759940"/>
              <a:gd name="connsiteY13" fmla="*/ 1245413 h 6858001"/>
              <a:gd name="connsiteX14" fmla="*/ 7582101 w 7759940"/>
              <a:gd name="connsiteY14" fmla="*/ 1401090 h 6858001"/>
              <a:gd name="connsiteX15" fmla="*/ 7569999 w 7759940"/>
              <a:gd name="connsiteY15" fmla="*/ 1554023 h 6858001"/>
              <a:gd name="connsiteX16" fmla="*/ 7557896 w 7759940"/>
              <a:gd name="connsiteY16" fmla="*/ 1709014 h 6858001"/>
              <a:gd name="connsiteX17" fmla="*/ 7547811 w 7759940"/>
              <a:gd name="connsiteY17" fmla="*/ 1861947 h 6858001"/>
              <a:gd name="connsiteX18" fmla="*/ 7539911 w 7759940"/>
              <a:gd name="connsiteY18" fmla="*/ 2014881 h 6858001"/>
              <a:gd name="connsiteX19" fmla="*/ 7531674 w 7759940"/>
              <a:gd name="connsiteY19" fmla="*/ 2167128 h 6858001"/>
              <a:gd name="connsiteX20" fmla="*/ 7524783 w 7759940"/>
              <a:gd name="connsiteY20" fmla="*/ 2318004 h 6858001"/>
              <a:gd name="connsiteX21" fmla="*/ 7519908 w 7759940"/>
              <a:gd name="connsiteY21" fmla="*/ 2467509 h 6858001"/>
              <a:gd name="connsiteX22" fmla="*/ 7515706 w 7759940"/>
              <a:gd name="connsiteY22" fmla="*/ 2617013 h 6858001"/>
              <a:gd name="connsiteX23" fmla="*/ 7511672 w 7759940"/>
              <a:gd name="connsiteY23" fmla="*/ 2765146 h 6858001"/>
              <a:gd name="connsiteX24" fmla="*/ 7509823 w 7759940"/>
              <a:gd name="connsiteY24" fmla="*/ 2911221 h 6858001"/>
              <a:gd name="connsiteX25" fmla="*/ 7507806 w 7759940"/>
              <a:gd name="connsiteY25" fmla="*/ 3057297 h 6858001"/>
              <a:gd name="connsiteX26" fmla="*/ 7506797 w 7759940"/>
              <a:gd name="connsiteY26" fmla="*/ 3201315 h 6858001"/>
              <a:gd name="connsiteX27" fmla="*/ 7507806 w 7759940"/>
              <a:gd name="connsiteY27" fmla="*/ 3343961 h 6858001"/>
              <a:gd name="connsiteX28" fmla="*/ 7507806 w 7759940"/>
              <a:gd name="connsiteY28" fmla="*/ 3485236 h 6858001"/>
              <a:gd name="connsiteX29" fmla="*/ 7509823 w 7759940"/>
              <a:gd name="connsiteY29" fmla="*/ 3625139 h 6858001"/>
              <a:gd name="connsiteX30" fmla="*/ 7512848 w 7759940"/>
              <a:gd name="connsiteY30" fmla="*/ 3762299 h 6858001"/>
              <a:gd name="connsiteX31" fmla="*/ 7515706 w 7759940"/>
              <a:gd name="connsiteY31" fmla="*/ 3898087 h 6858001"/>
              <a:gd name="connsiteX32" fmla="*/ 7518900 w 7759940"/>
              <a:gd name="connsiteY32" fmla="*/ 4031133 h 6858001"/>
              <a:gd name="connsiteX33" fmla="*/ 7523774 w 7759940"/>
              <a:gd name="connsiteY33" fmla="*/ 4163492 h 6858001"/>
              <a:gd name="connsiteX34" fmla="*/ 7528985 w 7759940"/>
              <a:gd name="connsiteY34" fmla="*/ 4293793 h 6858001"/>
              <a:gd name="connsiteX35" fmla="*/ 7533691 w 7759940"/>
              <a:gd name="connsiteY35" fmla="*/ 4421352 h 6858001"/>
              <a:gd name="connsiteX36" fmla="*/ 7546971 w 7759940"/>
              <a:gd name="connsiteY36" fmla="*/ 4670298 h 6858001"/>
              <a:gd name="connsiteX37" fmla="*/ 7561090 w 7759940"/>
              <a:gd name="connsiteY37" fmla="*/ 4908956 h 6858001"/>
              <a:gd name="connsiteX38" fmla="*/ 7575882 w 7759940"/>
              <a:gd name="connsiteY38" fmla="*/ 5138013 h 6858001"/>
              <a:gd name="connsiteX39" fmla="*/ 7592187 w 7759940"/>
              <a:gd name="connsiteY39" fmla="*/ 5354726 h 6858001"/>
              <a:gd name="connsiteX40" fmla="*/ 7609164 w 7759940"/>
              <a:gd name="connsiteY40" fmla="*/ 5561838 h 6858001"/>
              <a:gd name="connsiteX41" fmla="*/ 7627485 w 7759940"/>
              <a:gd name="connsiteY41" fmla="*/ 5753862 h 6858001"/>
              <a:gd name="connsiteX42" fmla="*/ 7645471 w 7759940"/>
              <a:gd name="connsiteY42" fmla="*/ 5934227 h 6858001"/>
              <a:gd name="connsiteX43" fmla="*/ 7663456 w 7759940"/>
              <a:gd name="connsiteY43" fmla="*/ 6100191 h 6858001"/>
              <a:gd name="connsiteX44" fmla="*/ 7680433 w 7759940"/>
              <a:gd name="connsiteY44" fmla="*/ 6252438 h 6858001"/>
              <a:gd name="connsiteX45" fmla="*/ 7696570 w 7759940"/>
              <a:gd name="connsiteY45" fmla="*/ 6387541 h 6858001"/>
              <a:gd name="connsiteX46" fmla="*/ 7711866 w 7759940"/>
              <a:gd name="connsiteY46" fmla="*/ 6509613 h 6858001"/>
              <a:gd name="connsiteX47" fmla="*/ 7724641 w 7759940"/>
              <a:gd name="connsiteY47" fmla="*/ 6612483 h 6858001"/>
              <a:gd name="connsiteX48" fmla="*/ 7736743 w 7759940"/>
              <a:gd name="connsiteY48" fmla="*/ 6698894 h 6858001"/>
              <a:gd name="connsiteX49" fmla="*/ 7754057 w 7759940"/>
              <a:gd name="connsiteY49" fmla="*/ 6817538 h 6858001"/>
              <a:gd name="connsiteX50" fmla="*/ 7759940 w 7759940"/>
              <a:gd name="connsiteY50" fmla="*/ 6858000 h 6858001"/>
              <a:gd name="connsiteX51" fmla="*/ 6854586 w 7759940"/>
              <a:gd name="connsiteY51" fmla="*/ 6858000 h 6858001"/>
              <a:gd name="connsiteX52" fmla="*/ 6854586 w 7759940"/>
              <a:gd name="connsiteY52" fmla="*/ 6858001 h 6858001"/>
              <a:gd name="connsiteX53" fmla="*/ 764022 w 7759940"/>
              <a:gd name="connsiteY53" fmla="*/ 6858001 h 6858001"/>
              <a:gd name="connsiteX54" fmla="*/ 764022 w 7759940"/>
              <a:gd name="connsiteY54" fmla="*/ 6858000 h 6858001"/>
              <a:gd name="connsiteX55" fmla="*/ 0 w 7759940"/>
              <a:gd name="connsiteY55"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65" name="Rectangle 6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8589353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45F257-D123-44A7-8919-572C9AAF8802}"/>
              </a:ext>
            </a:extLst>
          </p:cNvPr>
          <p:cNvSpPr/>
          <p:nvPr/>
        </p:nvSpPr>
        <p:spPr>
          <a:xfrm>
            <a:off x="2532668" y="1497841"/>
            <a:ext cx="7126664" cy="4024179"/>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Over the past years Marriott’s hotels all over the world encountered few problems with the food allergies, many off them from the fact that in the same oil for fried dishes, allergenic food was fried or that the food was not covered in that way the allergenic products contaminating the non-allergenic ones, resulting in severe crises for their guests. What is worse is that in the menu or in the restaurant area that fact was not communicated to the guests.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527459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891DC9-3684-40F0-8D80-C261EC5429A6}"/>
              </a:ext>
            </a:extLst>
          </p:cNvPr>
          <p:cNvSpPr/>
          <p:nvPr/>
        </p:nvSpPr>
        <p:spPr>
          <a:xfrm>
            <a:off x="3264816" y="992327"/>
            <a:ext cx="6096000" cy="5709833"/>
          </a:xfrm>
          <a:prstGeom prst="rect">
            <a:avLst/>
          </a:prstGeom>
        </p:spPr>
        <p:txBody>
          <a:bodyPr>
            <a:spAutoFit/>
          </a:bodyPr>
          <a:lstStyle/>
          <a:p>
            <a:pPr>
              <a:lnSpc>
                <a:spcPct val="107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When I did my training in the Food and Beverage department, myself encountered some problems respecting the regulation regarding the food allergies and one of the most obvious one was how the food was stored in the fridge. Meaning that this was not covered and there was not a special area designed for the allergenic food to be kept in. Also, from what I can saw the menu does not contain all the information needed for food allergies, what products they are using for dishes and how the food is cooked.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291433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556F3C-9B50-44D7-9EB1-F14C5154AAF8}"/>
              </a:ext>
            </a:extLst>
          </p:cNvPr>
          <p:cNvSpPr/>
          <p:nvPr/>
        </p:nvSpPr>
        <p:spPr>
          <a:xfrm>
            <a:off x="3151695" y="709590"/>
            <a:ext cx="6096000" cy="5280485"/>
          </a:xfrm>
          <a:prstGeom prst="rect">
            <a:avLst/>
          </a:prstGeom>
        </p:spPr>
        <p:txBody>
          <a:bodyPr>
            <a:spAutoFit/>
          </a:bodyPr>
          <a:lstStyle/>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It is recommended for Marriott Hotels to overcome this situation by providing accurate food allergy training for staff. Use dedicated equipment and areas for preparing and cooking meals for customers with food allergies. When this is not feasible, they could clean equipment and workspaces before preparing meals for customers with allergies. Have ingredient lists or recipes for menu items available if they aren’t already.</a:t>
            </a:r>
          </a:p>
          <a:p>
            <a:r>
              <a:rPr lang="en-GB" sz="2400" dirty="0">
                <a:latin typeface="Arial" panose="020B0604020202020204" pitchFamily="34" charset="0"/>
                <a:ea typeface="Calibri" panose="020F0502020204030204" pitchFamily="34" charset="0"/>
                <a:cs typeface="Arial" panose="020B0604020202020204" pitchFamily="34" charset="0"/>
              </a:rPr>
              <a:t>These practices can help reduce the risk of an allergic reaction (CDC, 2019).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9453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AB1A5F-E638-4B68-BB98-E1C013A57605}"/>
              </a:ext>
            </a:extLst>
          </p:cNvPr>
          <p:cNvSpPr/>
          <p:nvPr/>
        </p:nvSpPr>
        <p:spPr>
          <a:xfrm>
            <a:off x="757287" y="590970"/>
            <a:ext cx="6096000" cy="3941528"/>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REFERENCES: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pc="15" dirty="0">
                <a:solidFill>
                  <a:srgbClr val="000000"/>
                </a:solidFill>
                <a:latin typeface="Arial" panose="020B0604020202020204" pitchFamily="34" charset="0"/>
                <a:ea typeface="Calibri" panose="020F0502020204030204" pitchFamily="34" charset="0"/>
                <a:cs typeface="Times New Roman" panose="02020603050405020304" pitchFamily="18" charset="0"/>
              </a:rPr>
              <a:t>CDC, (2019) </a:t>
            </a:r>
            <a:r>
              <a:rPr lang="en-GB" i="1" dirty="0">
                <a:solidFill>
                  <a:srgbClr val="000000"/>
                </a:solidFill>
                <a:latin typeface="Arial" panose="020B0604020202020204" pitchFamily="34" charset="0"/>
                <a:ea typeface="Calibri" panose="020F0502020204030204" pitchFamily="34" charset="0"/>
                <a:cs typeface="Times New Roman" panose="02020603050405020304" pitchFamily="18" charset="0"/>
              </a:rPr>
              <a:t>How Restaurants Address Food Allergies</a:t>
            </a:r>
            <a:r>
              <a:rPr lang="en-GB" sz="1600" i="1"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 Available at: </a:t>
            </a:r>
            <a:r>
              <a:rPr lang="en-GB" u="sng"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2"/>
              </a:rPr>
              <a:t>https://www.cdc.gov/nceh/ehs/ehsnet/plain_language/allergy-practices.htm</a:t>
            </a: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at 27/11/2019).</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Gov.uk (2018) </a:t>
            </a:r>
            <a:r>
              <a:rPr lang="en-GB" i="1" spc="15" dirty="0">
                <a:solidFill>
                  <a:srgbClr val="000000"/>
                </a:solidFill>
                <a:latin typeface="Arial" panose="020B0604020202020204" pitchFamily="34" charset="0"/>
                <a:ea typeface="Calibri" panose="020F0502020204030204" pitchFamily="34" charset="0"/>
                <a:cs typeface="Times New Roman" panose="02020603050405020304" pitchFamily="18" charset="0"/>
              </a:rPr>
              <a:t>Allergen guidance for food businesses</a:t>
            </a:r>
            <a:r>
              <a:rPr lang="en-GB" i="1" dirty="0">
                <a:latin typeface="Arial" panose="020B0604020202020204" pitchFamily="34" charset="0"/>
                <a:ea typeface="Calibri" panose="020F0502020204030204" pitchFamily="34" charset="0"/>
                <a:cs typeface="Times New Roman" panose="02020603050405020304" pitchFamily="18" charset="0"/>
              </a:rPr>
              <a:t>. </a:t>
            </a:r>
            <a:r>
              <a:rPr lang="en-GB" spc="15" dirty="0">
                <a:solidFill>
                  <a:srgbClr val="000000"/>
                </a:solidFill>
                <a:latin typeface="Arial" panose="020B0604020202020204" pitchFamily="34" charset="0"/>
                <a:ea typeface="Calibri" panose="020F0502020204030204" pitchFamily="34" charset="0"/>
                <a:cs typeface="Times New Roman" panose="02020603050405020304" pitchFamily="18" charset="0"/>
              </a:rPr>
              <a:t>Available at: </a:t>
            </a:r>
            <a:r>
              <a:rPr lang="en-GB" u="sng" spc="15"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3"/>
              </a:rPr>
              <a:t>https://www.food.gov.uk/business-guidance/allergen-guidance-for-food-businesses</a:t>
            </a:r>
            <a:r>
              <a:rPr lang="en-GB" spc="15"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27/11/2019).</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Joel J. Schaefer (2011) </a:t>
            </a:r>
            <a:r>
              <a:rPr lang="en-GB" i="1" dirty="0">
                <a:latin typeface="Arial" panose="020B0604020202020204" pitchFamily="34" charset="0"/>
                <a:ea typeface="Calibri" panose="020F0502020204030204" pitchFamily="34" charset="0"/>
                <a:cs typeface="Times New Roman" panose="02020603050405020304" pitchFamily="18" charset="0"/>
              </a:rPr>
              <a:t>Serving People with Food Allergies: Kitchen Management and Menu Creation</a:t>
            </a:r>
            <a:r>
              <a:rPr lang="en-GB" dirty="0">
                <a:latin typeface="Arial" panose="020B0604020202020204" pitchFamily="34" charset="0"/>
                <a:ea typeface="Calibri" panose="020F0502020204030204" pitchFamily="34" charset="0"/>
                <a:cs typeface="Times New Roman" panose="02020603050405020304" pitchFamily="18" charset="0"/>
              </a:rPr>
              <a:t>. Taylor and Francis Group. New York.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330210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140</TotalTime>
  <Words>684</Words>
  <Application>Microsoft Office PowerPoint</Application>
  <PresentationFormat>Widescreen</PresentationFormat>
  <Paragraphs>19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Algerian</vt:lpstr>
      <vt:lpstr>Arial</vt:lpstr>
      <vt:lpstr>Calibri</vt:lpstr>
      <vt:lpstr>Century Gothic</vt:lpstr>
      <vt:lpstr>Wingdings 3</vt:lpstr>
      <vt:lpstr>Ion</vt:lpstr>
      <vt:lpstr>International Hotel Management</vt:lpstr>
      <vt:lpstr>Operational issues in food and beverage</vt:lpstr>
      <vt:lpstr>PowerPoint Presentation</vt:lpstr>
      <vt:lpstr>PowerPoint Presentation</vt:lpstr>
      <vt:lpstr>Most restaurants did have ingredient lists or recipes for some or all their menu items. Ingredient lists and recipes are important tools in reducing the risk of food allergic reactions. Customers with food allergies rely on restaurant staff to provide them with accurate information on ingredients. </vt:lpstr>
      <vt:lpstr>This applies also to the additives, processing aids and any other substances which are present in the final product. For example, sulphites, which are often used to preserve dried fruit, might still be present after the fruit is used to make chutney. If this is the case, the restaurants need to declare them (Gov.uk, 2018)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issues in food and beverage</dc:title>
  <dc:creator>Aurel Badica</dc:creator>
  <cp:lastModifiedBy>Aurel Badica</cp:lastModifiedBy>
  <cp:revision>10</cp:revision>
  <dcterms:created xsi:type="dcterms:W3CDTF">2019-11-27T12:26:06Z</dcterms:created>
  <dcterms:modified xsi:type="dcterms:W3CDTF">2019-11-27T14:56:48Z</dcterms:modified>
</cp:coreProperties>
</file>