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88" r:id="rId6"/>
    <p:sldId id="281" r:id="rId7"/>
    <p:sldId id="289" r:id="rId8"/>
    <p:sldId id="290" r:id="rId9"/>
    <p:sldId id="276" r:id="rId10"/>
    <p:sldId id="292" r:id="rId11"/>
    <p:sldId id="293" r:id="rId12"/>
    <p:sldId id="294" r:id="rId13"/>
    <p:sldId id="296" r:id="rId14"/>
    <p:sldId id="297" r:id="rId15"/>
    <p:sldId id="291"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EFBAB-E497-4C69-ADE2-A427491762E6}" v="4" dt="2026-04-22T13:46:01.6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52" autoAdjust="0"/>
  </p:normalViewPr>
  <p:slideViewPr>
    <p:cSldViewPr snapToGrid="0" showGuides="1">
      <p:cViewPr varScale="1">
        <p:scale>
          <a:sx n="85" d="100"/>
          <a:sy n="85" d="100"/>
        </p:scale>
        <p:origin x="48" y="225"/>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121EFBAB-E497-4C69-ADE2-A427491762E6}"/>
    <pc:docChg chg="custSel modSld sldOrd">
      <pc:chgData name="Rhodri Thomas" userId="97013524-85ec-4bc1-99cf-ee75f81eb8cc" providerId="ADAL" clId="{121EFBAB-E497-4C69-ADE2-A427491762E6}" dt="2026-04-23T08:31:32.479" v="260" actId="20577"/>
      <pc:docMkLst>
        <pc:docMk/>
      </pc:docMkLst>
      <pc:sldChg chg="modSp mod">
        <pc:chgData name="Rhodri Thomas" userId="97013524-85ec-4bc1-99cf-ee75f81eb8cc" providerId="ADAL" clId="{121EFBAB-E497-4C69-ADE2-A427491762E6}" dt="2026-04-23T08:31:32.479" v="260" actId="20577"/>
        <pc:sldMkLst>
          <pc:docMk/>
          <pc:sldMk cId="3299715198" sldId="276"/>
        </pc:sldMkLst>
        <pc:spChg chg="mod">
          <ac:chgData name="Rhodri Thomas" userId="97013524-85ec-4bc1-99cf-ee75f81eb8cc" providerId="ADAL" clId="{121EFBAB-E497-4C69-ADE2-A427491762E6}" dt="2026-04-23T08:31:32.479" v="260" actId="20577"/>
          <ac:spMkLst>
            <pc:docMk/>
            <pc:sldMk cId="3299715198" sldId="276"/>
            <ac:spMk id="21" creationId="{952C5002-7E64-4069-ACA0-6876E54A9B46}"/>
          </ac:spMkLst>
        </pc:spChg>
        <pc:spChg chg="mod">
          <ac:chgData name="Rhodri Thomas" userId="97013524-85ec-4bc1-99cf-ee75f81eb8cc" providerId="ADAL" clId="{121EFBAB-E497-4C69-ADE2-A427491762E6}" dt="2026-04-23T08:30:59.338" v="245" actId="20577"/>
          <ac:spMkLst>
            <pc:docMk/>
            <pc:sldMk cId="3299715198" sldId="276"/>
            <ac:spMk id="29" creationId="{D4D7D4B6-62C2-45AB-89A5-3A41DA021FD2}"/>
          </ac:spMkLst>
        </pc:spChg>
      </pc:sldChg>
      <pc:sldChg chg="modSp mod">
        <pc:chgData name="Rhodri Thomas" userId="97013524-85ec-4bc1-99cf-ee75f81eb8cc" providerId="ADAL" clId="{121EFBAB-E497-4C69-ADE2-A427491762E6}" dt="2026-04-15T08:28:19.106" v="6" actId="20577"/>
        <pc:sldMkLst>
          <pc:docMk/>
          <pc:sldMk cId="875445271" sldId="281"/>
        </pc:sldMkLst>
        <pc:spChg chg="mod">
          <ac:chgData name="Rhodri Thomas" userId="97013524-85ec-4bc1-99cf-ee75f81eb8cc" providerId="ADAL" clId="{121EFBAB-E497-4C69-ADE2-A427491762E6}" dt="2026-04-15T08:28:19.106" v="6" actId="20577"/>
          <ac:spMkLst>
            <pc:docMk/>
            <pc:sldMk cId="875445271" sldId="281"/>
            <ac:spMk id="12" creationId="{CA799195-8250-543B-EA90-D3068091D883}"/>
          </ac:spMkLst>
        </pc:spChg>
      </pc:sldChg>
      <pc:sldChg chg="modSp mod">
        <pc:chgData name="Rhodri Thomas" userId="97013524-85ec-4bc1-99cf-ee75f81eb8cc" providerId="ADAL" clId="{121EFBAB-E497-4C69-ADE2-A427491762E6}" dt="2026-04-22T13:47:30.263" v="233" actId="3626"/>
        <pc:sldMkLst>
          <pc:docMk/>
          <pc:sldMk cId="4187708089" sldId="288"/>
        </pc:sldMkLst>
        <pc:spChg chg="mod">
          <ac:chgData name="Rhodri Thomas" userId="97013524-85ec-4bc1-99cf-ee75f81eb8cc" providerId="ADAL" clId="{121EFBAB-E497-4C69-ADE2-A427491762E6}" dt="2026-04-22T13:47:30.263" v="233" actId="3626"/>
          <ac:spMkLst>
            <pc:docMk/>
            <pc:sldMk cId="4187708089" sldId="288"/>
            <ac:spMk id="3" creationId="{12673E05-B412-7475-153A-F99534B65975}"/>
          </ac:spMkLst>
        </pc:spChg>
      </pc:sldChg>
      <pc:sldChg chg="modSp mod">
        <pc:chgData name="Rhodri Thomas" userId="97013524-85ec-4bc1-99cf-ee75f81eb8cc" providerId="ADAL" clId="{121EFBAB-E497-4C69-ADE2-A427491762E6}" dt="2026-04-15T08:31:00.552" v="7" actId="113"/>
        <pc:sldMkLst>
          <pc:docMk/>
          <pc:sldMk cId="4227004579" sldId="292"/>
        </pc:sldMkLst>
        <pc:spChg chg="mod">
          <ac:chgData name="Rhodri Thomas" userId="97013524-85ec-4bc1-99cf-ee75f81eb8cc" providerId="ADAL" clId="{121EFBAB-E497-4C69-ADE2-A427491762E6}" dt="2026-04-15T08:31:00.552" v="7" actId="113"/>
          <ac:spMkLst>
            <pc:docMk/>
            <pc:sldMk cId="4227004579" sldId="292"/>
            <ac:spMk id="3" creationId="{61CA49D8-2FF7-F0D1-BE87-B200DCD2DD9F}"/>
          </ac:spMkLst>
        </pc:spChg>
      </pc:sldChg>
      <pc:sldChg chg="modSp mod">
        <pc:chgData name="Rhodri Thomas" userId="97013524-85ec-4bc1-99cf-ee75f81eb8cc" providerId="ADAL" clId="{121EFBAB-E497-4C69-ADE2-A427491762E6}" dt="2026-04-15T08:54:10.495" v="68" actId="115"/>
        <pc:sldMkLst>
          <pc:docMk/>
          <pc:sldMk cId="2497290303" sldId="293"/>
        </pc:sldMkLst>
        <pc:spChg chg="mod">
          <ac:chgData name="Rhodri Thomas" userId="97013524-85ec-4bc1-99cf-ee75f81eb8cc" providerId="ADAL" clId="{121EFBAB-E497-4C69-ADE2-A427491762E6}" dt="2026-04-15T08:54:10.495" v="68" actId="115"/>
          <ac:spMkLst>
            <pc:docMk/>
            <pc:sldMk cId="2497290303" sldId="293"/>
            <ac:spMk id="15" creationId="{A36F7A54-156B-0E52-D696-CE79531FBEF2}"/>
          </ac:spMkLst>
        </pc:spChg>
      </pc:sldChg>
      <pc:sldChg chg="modSp mod">
        <pc:chgData name="Rhodri Thomas" userId="97013524-85ec-4bc1-99cf-ee75f81eb8cc" providerId="ADAL" clId="{121EFBAB-E497-4C69-ADE2-A427491762E6}" dt="2026-04-15T08:54:15.588" v="69" actId="115"/>
        <pc:sldMkLst>
          <pc:docMk/>
          <pc:sldMk cId="436120110" sldId="294"/>
        </pc:sldMkLst>
        <pc:spChg chg="mod">
          <ac:chgData name="Rhodri Thomas" userId="97013524-85ec-4bc1-99cf-ee75f81eb8cc" providerId="ADAL" clId="{121EFBAB-E497-4C69-ADE2-A427491762E6}" dt="2026-04-15T08:54:15.588" v="69" actId="115"/>
          <ac:spMkLst>
            <pc:docMk/>
            <pc:sldMk cId="436120110" sldId="294"/>
            <ac:spMk id="15" creationId="{A36F7A54-156B-0E52-D696-CE79531FBEF2}"/>
          </ac:spMkLst>
        </pc:spChg>
      </pc:sldChg>
      <pc:sldChg chg="ord">
        <pc:chgData name="Rhodri Thomas" userId="97013524-85ec-4bc1-99cf-ee75f81eb8cc" providerId="ADAL" clId="{121EFBAB-E497-4C69-ADE2-A427491762E6}" dt="2026-04-14T11:16:04.870" v="3"/>
        <pc:sldMkLst>
          <pc:docMk/>
          <pc:sldMk cId="455521897" sldId="296"/>
        </pc:sldMkLst>
      </pc:sldChg>
      <pc:sldChg chg="modSp mod ord">
        <pc:chgData name="Rhodri Thomas" userId="97013524-85ec-4bc1-99cf-ee75f81eb8cc" providerId="ADAL" clId="{121EFBAB-E497-4C69-ADE2-A427491762E6}" dt="2026-04-15T08:50:08.982" v="67" actId="207"/>
        <pc:sldMkLst>
          <pc:docMk/>
          <pc:sldMk cId="873341325" sldId="297"/>
        </pc:sldMkLst>
        <pc:spChg chg="mod">
          <ac:chgData name="Rhodri Thomas" userId="97013524-85ec-4bc1-99cf-ee75f81eb8cc" providerId="ADAL" clId="{121EFBAB-E497-4C69-ADE2-A427491762E6}" dt="2026-04-15T08:41:34.408" v="55" actId="3626"/>
          <ac:spMkLst>
            <pc:docMk/>
            <pc:sldMk cId="873341325" sldId="297"/>
            <ac:spMk id="13" creationId="{252F1A6A-C9B3-9BFD-8184-AE89C858BCD9}"/>
          </ac:spMkLst>
        </pc:spChg>
        <pc:spChg chg="mod">
          <ac:chgData name="Rhodri Thomas" userId="97013524-85ec-4bc1-99cf-ee75f81eb8cc" providerId="ADAL" clId="{121EFBAB-E497-4C69-ADE2-A427491762E6}" dt="2026-04-15T08:50:08.982" v="67" actId="207"/>
          <ac:spMkLst>
            <pc:docMk/>
            <pc:sldMk cId="873341325" sldId="297"/>
            <ac:spMk id="15" creationId="{A36F7A54-156B-0E52-D696-CE79531FBE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4/23/2026</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4/23/2026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1279294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651753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1001380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317816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3464695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1427964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1061408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640490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4/23/2026</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ciob.org/blog/construction%E2%80%99s-mental-health-crisis-continues-despite-increased-suppor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iob.org/industry/research/Understanding-Mental-Health-in-the-Built-Environment-202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mb.org.uk/resource/promoting-better-mental-health-in-construction.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ons.gov.uk/peoplepopulationandcommunity/birthsdeathsandmarriages/deaths/articles/suicidebyoccupation/england2011to2015" TargetMode="Externa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committees.parliament.uk/writtenevidence/124379/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2.deloitte.com/uk/en/pages/consulting/articles/mental-health-and-employers-the-case-for-investment.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onthetools.tv/home/mental-health-white-paper/"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thetools.tv/home/mental-health-white-pap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se.gov.uk/statistics/assets/docs/stress.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hse.gov.uk/stress/index.htm?utm_source=hse.gov.uk&amp;utm_medium=referral&amp;utm_campaign=hse-guidance&amp;utm_term=stress&amp;utm_content=home-page-popula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hse.gov.uk/pubns/indg430.pdf" TargetMode="External"/><Relationship Id="rId5" Type="http://schemas.openxmlformats.org/officeDocument/2006/relationships/image" Target="../media/image5.png"/><Relationship Id="rId4" Type="http://schemas.openxmlformats.org/officeDocument/2006/relationships/hyperlink" Target="https://www.hse.gov.uk/stress/assets/docs/indicatortool.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uwtsd.ac.uk/study/experience-and-facilities/student-support-and-wellbeing/wellbeing-sup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670988" y="2321004"/>
            <a:ext cx="9144000" cy="3046988"/>
          </a:xfrm>
        </p:spPr>
        <p:txBody>
          <a:bodyPr lIns="0" tIns="0" rIns="0" bIns="0" anchor="t">
            <a:spAutoFit/>
          </a:bodyPr>
          <a:lstStyle/>
          <a:p>
            <a:r>
              <a:rPr lang="en-US" b="1" dirty="0">
                <a:solidFill>
                  <a:schemeClr val="bg1"/>
                </a:solidFill>
              </a:rPr>
              <a:t>Mental Health in the UK Construction Industry</a:t>
            </a:r>
            <a:br>
              <a:rPr lang="en-US" b="1" dirty="0">
                <a:solidFill>
                  <a:schemeClr val="bg1"/>
                </a:solidFill>
              </a:rPr>
            </a:br>
            <a:br>
              <a:rPr lang="en-US" dirty="0">
                <a:solidFill>
                  <a:schemeClr val="bg1"/>
                </a:solidFill>
              </a:rPr>
            </a:br>
            <a:r>
              <a:rPr lang="en-US" sz="4000" dirty="0">
                <a:solidFill>
                  <a:schemeClr val="accent4"/>
                </a:solidFill>
              </a:rPr>
              <a:t>R  Thomas</a:t>
            </a: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673E05-B412-7475-153A-F99534B65975}"/>
              </a:ext>
            </a:extLst>
          </p:cNvPr>
          <p:cNvSpPr>
            <a:spLocks noGrp="1"/>
          </p:cNvSpPr>
          <p:nvPr>
            <p:ph idx="1"/>
          </p:nvPr>
        </p:nvSpPr>
        <p:spPr>
          <a:xfrm>
            <a:off x="690008" y="768546"/>
            <a:ext cx="11045726" cy="5099322"/>
          </a:xfrm>
        </p:spPr>
        <p:txBody>
          <a:bodyPr>
            <a:normAutofit/>
          </a:bodyPr>
          <a:lstStyle/>
          <a:p>
            <a:pPr marL="0" indent="0">
              <a:buNone/>
            </a:pPr>
            <a:r>
              <a:rPr lang="en-GB" i="1" dirty="0"/>
              <a:t>“ Despite significant improvements in the safety of the construction workforce over recent years, mental health and wellbeing remains at crisis levels for workers, particularly for men. “</a:t>
            </a:r>
          </a:p>
          <a:p>
            <a:pPr marL="0" indent="0">
              <a:buNone/>
            </a:pPr>
            <a:r>
              <a:rPr lang="en-GB" dirty="0">
                <a:hlinkClick r:id="rId2"/>
              </a:rPr>
              <a:t>Barnett, (2025</a:t>
            </a:r>
            <a:r>
              <a:rPr lang="en-GB" dirty="0">
                <a:solidFill>
                  <a:schemeClr val="accent3">
                    <a:lumMod val="40000"/>
                    <a:lumOff val="60000"/>
                  </a:schemeClr>
                </a:solidFill>
              </a:rPr>
              <a:t>)</a:t>
            </a:r>
          </a:p>
          <a:p>
            <a:pPr marL="0" indent="0">
              <a:buNone/>
            </a:pPr>
            <a:endParaRPr lang="en-GB" dirty="0">
              <a:solidFill>
                <a:schemeClr val="accent3">
                  <a:lumMod val="40000"/>
                  <a:lumOff val="60000"/>
                </a:schemeClr>
              </a:solidFill>
            </a:endParaRPr>
          </a:p>
          <a:p>
            <a:pPr marL="0" indent="0">
              <a:buNone/>
            </a:pPr>
            <a:endParaRPr lang="en-GB" dirty="0">
              <a:solidFill>
                <a:schemeClr val="accent3">
                  <a:lumMod val="40000"/>
                  <a:lumOff val="60000"/>
                </a:schemeClr>
              </a:solidFill>
            </a:endParaRPr>
          </a:p>
          <a:p>
            <a:pPr marL="0" indent="0">
              <a:buNone/>
            </a:pPr>
            <a:endParaRPr lang="en-GB" dirty="0">
              <a:solidFill>
                <a:schemeClr val="accent3">
                  <a:lumMod val="40000"/>
                  <a:lumOff val="60000"/>
                </a:schemeClr>
              </a:solidFill>
            </a:endParaRPr>
          </a:p>
          <a:p>
            <a:pPr marL="0" indent="0">
              <a:buNone/>
            </a:pPr>
            <a:r>
              <a:rPr lang="en-GB" sz="2000" dirty="0"/>
              <a:t>Barnett, D. (2025) 	</a:t>
            </a:r>
            <a:r>
              <a:rPr lang="en-GB" sz="2400" dirty="0"/>
              <a:t>		</a:t>
            </a:r>
            <a:r>
              <a:rPr lang="en-GB" sz="2000" i="1" dirty="0"/>
              <a:t>Construction’s mental health crisis continues despite 						increased support. </a:t>
            </a:r>
            <a:r>
              <a:rPr lang="en-GB" sz="2000" dirty="0"/>
              <a:t>Available </a:t>
            </a:r>
            <a:r>
              <a:rPr lang="en-GB" sz="2000"/>
              <a:t>at: 								https</a:t>
            </a:r>
            <a:r>
              <a:rPr lang="en-GB" sz="2000" dirty="0"/>
              <a:t>://www.ciob.org/blog/construction</a:t>
            </a:r>
            <a:r>
              <a:rPr lang="en-GB" sz="2000"/>
              <a:t>%E2%80%99s-					mental-health-crisis-continues-despite-increased-support 					(</a:t>
            </a:r>
            <a:r>
              <a:rPr lang="en-GB" sz="2000" dirty="0"/>
              <a:t>Accessed: 22</a:t>
            </a:r>
            <a:r>
              <a:rPr lang="en-GB" sz="2000" baseline="30000" dirty="0"/>
              <a:t>nd</a:t>
            </a:r>
            <a:r>
              <a:rPr lang="en-GB" sz="2000" dirty="0"/>
              <a:t> April 2026</a:t>
            </a:r>
          </a:p>
          <a:p>
            <a:endParaRPr lang="en-GB" dirty="0"/>
          </a:p>
        </p:txBody>
      </p:sp>
    </p:spTree>
    <p:extLst>
      <p:ext uri="{BB962C8B-B14F-4D97-AF65-F5344CB8AC3E}">
        <p14:creationId xmlns:p14="http://schemas.microsoft.com/office/powerpoint/2010/main" val="4187708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3</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 name="TextBox 1">
            <a:extLst>
              <a:ext uri="{FF2B5EF4-FFF2-40B4-BE49-F238E27FC236}">
                <a16:creationId xmlns:a16="http://schemas.microsoft.com/office/drawing/2014/main" id="{46E3ABC8-B391-A2C0-5496-0EE5DB0A9700}"/>
              </a:ext>
            </a:extLst>
          </p:cNvPr>
          <p:cNvSpPr txBox="1"/>
          <p:nvPr/>
        </p:nvSpPr>
        <p:spPr>
          <a:xfrm>
            <a:off x="504884" y="1083911"/>
            <a:ext cx="10948257" cy="646331"/>
          </a:xfrm>
          <a:prstGeom prst="rect">
            <a:avLst/>
          </a:prstGeom>
          <a:noFill/>
        </p:spPr>
        <p:txBody>
          <a:bodyPr wrap="square" rtlCol="0">
            <a:spAutoFit/>
          </a:bodyPr>
          <a:lstStyle/>
          <a:p>
            <a:r>
              <a:rPr lang="en-GB" b="1" dirty="0">
                <a:solidFill>
                  <a:srgbClr val="00B0F0"/>
                </a:solidFill>
                <a:latin typeface="Aptos Serif" panose="020B0502040204020203" pitchFamily="18" charset="0"/>
                <a:cs typeface="Aptos Serif" panose="020B0502040204020203" pitchFamily="18" charset="0"/>
                <a:hlinkClick r:id="rId3">
                  <a:extLst>
                    <a:ext uri="{A12FA001-AC4F-418D-AE19-62706E023703}">
                      <ahyp:hlinkClr xmlns:ahyp="http://schemas.microsoft.com/office/drawing/2018/hyperlinkcolor" val="tx"/>
                    </a:ext>
                  </a:extLst>
                </a:hlinkClick>
              </a:rPr>
              <a:t>CIOB – Understanding Mental Health in the Built Environment 2025 </a:t>
            </a:r>
            <a:r>
              <a:rPr lang="en-GB" b="1" dirty="0">
                <a:latin typeface="Aptos Serif" panose="020B0502040204020203" pitchFamily="18" charset="0"/>
                <a:cs typeface="Aptos Serif" panose="020B0502040204020203" pitchFamily="18" charset="0"/>
              </a:rPr>
              <a:t>– This is a ling to a summary of a report written by the CIOB. At the bottom of the page you can download the full report</a:t>
            </a:r>
          </a:p>
        </p:txBody>
      </p:sp>
      <p:sp>
        <p:nvSpPr>
          <p:cNvPr id="9" name="TextBox 8">
            <a:extLst>
              <a:ext uri="{FF2B5EF4-FFF2-40B4-BE49-F238E27FC236}">
                <a16:creationId xmlns:a16="http://schemas.microsoft.com/office/drawing/2014/main" id="{204967AB-F5DB-DBB3-1075-4B2502292DB7}"/>
              </a:ext>
            </a:extLst>
          </p:cNvPr>
          <p:cNvSpPr txBox="1"/>
          <p:nvPr/>
        </p:nvSpPr>
        <p:spPr>
          <a:xfrm>
            <a:off x="761534" y="2505670"/>
            <a:ext cx="6100674" cy="2585323"/>
          </a:xfrm>
          <a:prstGeom prst="rect">
            <a:avLst/>
          </a:prstGeom>
          <a:noFill/>
        </p:spPr>
        <p:txBody>
          <a:bodyPr wrap="square">
            <a:spAutoFit/>
          </a:bodyPr>
          <a:lstStyle/>
          <a:p>
            <a:r>
              <a:rPr lang="en-GB" dirty="0"/>
              <a:t>Key findings from the report:</a:t>
            </a:r>
          </a:p>
          <a:p>
            <a:endParaRPr lang="en-GB" dirty="0"/>
          </a:p>
          <a:p>
            <a:r>
              <a:rPr lang="en-GB" dirty="0"/>
              <a:t>high levels of poor mental health –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94% experiencing stress over the past year,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83% experiencing anxiety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60% experiencing depression</a:t>
            </a:r>
          </a:p>
        </p:txBody>
      </p:sp>
      <p:sp>
        <p:nvSpPr>
          <p:cNvPr id="12" name="TextBox 11">
            <a:extLst>
              <a:ext uri="{FF2B5EF4-FFF2-40B4-BE49-F238E27FC236}">
                <a16:creationId xmlns:a16="http://schemas.microsoft.com/office/drawing/2014/main" id="{CA799195-8250-543B-EA90-D3068091D883}"/>
              </a:ext>
            </a:extLst>
          </p:cNvPr>
          <p:cNvSpPr txBox="1"/>
          <p:nvPr/>
        </p:nvSpPr>
        <p:spPr>
          <a:xfrm>
            <a:off x="6009399" y="2505669"/>
            <a:ext cx="6100674" cy="2585323"/>
          </a:xfrm>
          <a:prstGeom prst="rect">
            <a:avLst/>
          </a:prstGeom>
          <a:noFill/>
        </p:spPr>
        <p:txBody>
          <a:bodyPr wrap="square">
            <a:spAutoFit/>
          </a:bodyPr>
          <a:lstStyle/>
          <a:p>
            <a:r>
              <a:rPr lang="en-GB" dirty="0"/>
              <a:t>Factors contributing towards poor mental health:</a:t>
            </a:r>
          </a:p>
          <a:p>
            <a:endParaRPr lang="en-GB" dirty="0"/>
          </a:p>
          <a:p>
            <a:pPr marL="285750" indent="-285750">
              <a:buFont typeface="Arial" panose="020B0604020202020204" pitchFamily="34" charset="0"/>
              <a:buChar char="•"/>
            </a:pPr>
            <a:r>
              <a:rPr lang="en-GB" dirty="0"/>
              <a:t>Having too much 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Unrealistic deadlines – something that is very commonplace within the industry.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Issues around communication, planning and staffing were also factors for contributing towards high levels of stress</a:t>
            </a:r>
          </a:p>
        </p:txBody>
      </p:sp>
    </p:spTree>
    <p:extLst>
      <p:ext uri="{BB962C8B-B14F-4D97-AF65-F5344CB8AC3E}">
        <p14:creationId xmlns:p14="http://schemas.microsoft.com/office/powerpoint/2010/main" val="875445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4</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 name="TextBox 1">
            <a:extLst>
              <a:ext uri="{FF2B5EF4-FFF2-40B4-BE49-F238E27FC236}">
                <a16:creationId xmlns:a16="http://schemas.microsoft.com/office/drawing/2014/main" id="{46E3ABC8-B391-A2C0-5496-0EE5DB0A9700}"/>
              </a:ext>
            </a:extLst>
          </p:cNvPr>
          <p:cNvSpPr txBox="1"/>
          <p:nvPr/>
        </p:nvSpPr>
        <p:spPr>
          <a:xfrm>
            <a:off x="504884" y="1083911"/>
            <a:ext cx="11260301" cy="646331"/>
          </a:xfrm>
          <a:prstGeom prst="rect">
            <a:avLst/>
          </a:prstGeom>
          <a:noFill/>
        </p:spPr>
        <p:txBody>
          <a:bodyPr wrap="square" rtlCol="0">
            <a:spAutoFit/>
          </a:bodyPr>
          <a:lstStyle/>
          <a:p>
            <a:r>
              <a:rPr lang="en-GB" b="1" dirty="0">
                <a:solidFill>
                  <a:srgbClr val="00B0F0"/>
                </a:solidFill>
                <a:latin typeface="Aptos Serif" panose="020B0502040204020203" pitchFamily="18" charset="0"/>
                <a:cs typeface="Aptos Serif" panose="020B0502040204020203" pitchFamily="18" charset="0"/>
                <a:hlinkClick r:id="rId3">
                  <a:extLst>
                    <a:ext uri="{A12FA001-AC4F-418D-AE19-62706E023703}">
                      <ahyp:hlinkClr xmlns:ahyp="http://schemas.microsoft.com/office/drawing/2018/hyperlinkcolor" val="tx"/>
                    </a:ext>
                  </a:extLst>
                </a:hlinkClick>
              </a:rPr>
              <a:t>Promoting better mental health in construction </a:t>
            </a:r>
            <a:r>
              <a:rPr lang="en-GB" b="1" dirty="0">
                <a:solidFill>
                  <a:srgbClr val="00B0F0"/>
                </a:solidFill>
                <a:latin typeface="Aptos Serif" panose="020B0502040204020203" pitchFamily="18" charset="0"/>
                <a:cs typeface="Aptos Serif" panose="020B0502040204020203" pitchFamily="18" charset="0"/>
              </a:rPr>
              <a:t>- </a:t>
            </a:r>
            <a:r>
              <a:rPr lang="en-GB" b="1" dirty="0">
                <a:latin typeface="Aptos Serif" panose="020B0502040204020203" pitchFamily="18" charset="0"/>
                <a:cs typeface="Aptos Serif" panose="020B0502040204020203" pitchFamily="18" charset="0"/>
              </a:rPr>
              <a:t>a 2023 article by the Federation of Master Builders plus a link to a podcast discussing the subject.</a:t>
            </a:r>
          </a:p>
        </p:txBody>
      </p:sp>
      <p:sp>
        <p:nvSpPr>
          <p:cNvPr id="9" name="TextBox 8">
            <a:extLst>
              <a:ext uri="{FF2B5EF4-FFF2-40B4-BE49-F238E27FC236}">
                <a16:creationId xmlns:a16="http://schemas.microsoft.com/office/drawing/2014/main" id="{204967AB-F5DB-DBB3-1075-4B2502292DB7}"/>
              </a:ext>
            </a:extLst>
          </p:cNvPr>
          <p:cNvSpPr txBox="1"/>
          <p:nvPr/>
        </p:nvSpPr>
        <p:spPr>
          <a:xfrm>
            <a:off x="374456" y="2443961"/>
            <a:ext cx="11260301" cy="2031325"/>
          </a:xfrm>
          <a:prstGeom prst="rect">
            <a:avLst/>
          </a:prstGeom>
          <a:noFill/>
        </p:spPr>
        <p:txBody>
          <a:bodyPr wrap="square">
            <a:spAutoFit/>
          </a:bodyPr>
          <a:lstStyle/>
          <a:p>
            <a:r>
              <a:rPr lang="en-GB" dirty="0"/>
              <a:t>Key findings :</a:t>
            </a:r>
          </a:p>
          <a:p>
            <a:endParaRPr lang="en-GB" dirty="0"/>
          </a:p>
          <a:p>
            <a:pPr marL="285750" indent="-285750">
              <a:buFont typeface="Arial" panose="020B0604020202020204" pitchFamily="34" charset="0"/>
              <a:buChar char="•"/>
            </a:pPr>
            <a:r>
              <a:rPr lang="en-GB" dirty="0"/>
              <a:t>Over 700 UK construction workers commit suicide every year: an average of two a day.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Men are 3x more likely to commit suicide than women, and the construction workforce is numerically dominated by men. 85% of construction workers are men</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CA799195-8250-543B-EA90-D3068091D883}"/>
              </a:ext>
            </a:extLst>
          </p:cNvPr>
          <p:cNvSpPr txBox="1"/>
          <p:nvPr/>
        </p:nvSpPr>
        <p:spPr>
          <a:xfrm>
            <a:off x="2333683" y="4381933"/>
            <a:ext cx="7868780" cy="1477328"/>
          </a:xfrm>
          <a:prstGeom prst="rect">
            <a:avLst/>
          </a:prstGeom>
          <a:noFill/>
        </p:spPr>
        <p:txBody>
          <a:bodyPr wrap="square">
            <a:spAutoFit/>
          </a:bodyPr>
          <a:lstStyle/>
          <a:p>
            <a:r>
              <a:rPr lang="en-GB" b="1" dirty="0"/>
              <a:t>But it’s not that simple. </a:t>
            </a:r>
          </a:p>
          <a:p>
            <a:endParaRPr lang="en-GB" b="1" dirty="0"/>
          </a:p>
          <a:p>
            <a:r>
              <a:rPr lang="en-GB" b="1" dirty="0"/>
              <a:t>Men who work in the construction industry are 3x more likely to commit suicide than men who work in other industries. The problem therefore runs much deeper than it being a male dominated sector.</a:t>
            </a:r>
          </a:p>
        </p:txBody>
      </p:sp>
      <p:sp>
        <p:nvSpPr>
          <p:cNvPr id="5" name="TextBox 4">
            <a:extLst>
              <a:ext uri="{FF2B5EF4-FFF2-40B4-BE49-F238E27FC236}">
                <a16:creationId xmlns:a16="http://schemas.microsoft.com/office/drawing/2014/main" id="{877AC089-3041-B57D-7EE4-E231E69F9387}"/>
              </a:ext>
            </a:extLst>
          </p:cNvPr>
          <p:cNvSpPr txBox="1"/>
          <p:nvPr/>
        </p:nvSpPr>
        <p:spPr>
          <a:xfrm>
            <a:off x="73863" y="6185908"/>
            <a:ext cx="12196674" cy="646331"/>
          </a:xfrm>
          <a:prstGeom prst="rect">
            <a:avLst/>
          </a:prstGeom>
          <a:noFill/>
        </p:spPr>
        <p:txBody>
          <a:bodyPr wrap="square">
            <a:spAutoFit/>
          </a:bodyPr>
          <a:lstStyle/>
          <a:p>
            <a:r>
              <a:rPr lang="en-GB" dirty="0"/>
              <a:t>59% of those who had taken sick leave did not tell their line manager that the reason they needed time off was due to their mental health meaning the figures are potentially much higher</a:t>
            </a:r>
          </a:p>
        </p:txBody>
      </p:sp>
    </p:spTree>
    <p:extLst>
      <p:ext uri="{BB962C8B-B14F-4D97-AF65-F5344CB8AC3E}">
        <p14:creationId xmlns:p14="http://schemas.microsoft.com/office/powerpoint/2010/main" val="2305725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5</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pic>
        <p:nvPicPr>
          <p:cNvPr id="7" name="Picture 6">
            <a:extLst>
              <a:ext uri="{FF2B5EF4-FFF2-40B4-BE49-F238E27FC236}">
                <a16:creationId xmlns:a16="http://schemas.microsoft.com/office/drawing/2014/main" id="{4B3531BF-E88C-7CA7-DCC1-0BD0576FB33E}"/>
              </a:ext>
            </a:extLst>
          </p:cNvPr>
          <p:cNvPicPr>
            <a:picLocks noChangeAspect="1"/>
          </p:cNvPicPr>
          <p:nvPr/>
        </p:nvPicPr>
        <p:blipFill rotWithShape="1">
          <a:blip r:embed="rId3"/>
          <a:srcRect l="13487" t="51943" r="39987" b="12442"/>
          <a:stretch/>
        </p:blipFill>
        <p:spPr>
          <a:xfrm>
            <a:off x="0" y="2006443"/>
            <a:ext cx="5959027" cy="4841509"/>
          </a:xfrm>
          <a:prstGeom prst="rect">
            <a:avLst/>
          </a:prstGeom>
        </p:spPr>
      </p:pic>
      <p:pic>
        <p:nvPicPr>
          <p:cNvPr id="13" name="Picture 12">
            <a:extLst>
              <a:ext uri="{FF2B5EF4-FFF2-40B4-BE49-F238E27FC236}">
                <a16:creationId xmlns:a16="http://schemas.microsoft.com/office/drawing/2014/main" id="{DEDA19B7-B932-6429-8552-9CB1F866860B}"/>
              </a:ext>
            </a:extLst>
          </p:cNvPr>
          <p:cNvPicPr>
            <a:picLocks noChangeAspect="1"/>
          </p:cNvPicPr>
          <p:nvPr/>
        </p:nvPicPr>
        <p:blipFill rotWithShape="1">
          <a:blip r:embed="rId4"/>
          <a:srcRect l="12522" t="51534" r="41201" b="16400"/>
          <a:stretch/>
        </p:blipFill>
        <p:spPr>
          <a:xfrm>
            <a:off x="5698691" y="2017920"/>
            <a:ext cx="6493309" cy="4775567"/>
          </a:xfrm>
          <a:prstGeom prst="rect">
            <a:avLst/>
          </a:prstGeom>
        </p:spPr>
      </p:pic>
      <p:sp>
        <p:nvSpPr>
          <p:cNvPr id="15" name="TextBox 14">
            <a:extLst>
              <a:ext uri="{FF2B5EF4-FFF2-40B4-BE49-F238E27FC236}">
                <a16:creationId xmlns:a16="http://schemas.microsoft.com/office/drawing/2014/main" id="{A36F7A54-156B-0E52-D696-CE79531FBEF2}"/>
              </a:ext>
            </a:extLst>
          </p:cNvPr>
          <p:cNvSpPr txBox="1"/>
          <p:nvPr/>
        </p:nvSpPr>
        <p:spPr>
          <a:xfrm>
            <a:off x="179514" y="675451"/>
            <a:ext cx="5915594" cy="369332"/>
          </a:xfrm>
          <a:prstGeom prst="rect">
            <a:avLst/>
          </a:prstGeom>
          <a:noFill/>
        </p:spPr>
        <p:txBody>
          <a:bodyPr wrap="none" rtlCol="0">
            <a:spAutoFit/>
          </a:bodyPr>
          <a:lstStyle/>
          <a:p>
            <a:r>
              <a:rPr lang="en-GB" b="1" dirty="0">
                <a:solidFill>
                  <a:srgbClr val="00B0F0"/>
                </a:solidFill>
                <a:latin typeface="Aptos Serif" panose="02020604070405020304" pitchFamily="18" charset="0"/>
                <a:cs typeface="Aptos Serif" panose="02020604070405020304" pitchFamily="18" charset="0"/>
                <a:hlinkClick r:id="rId5">
                  <a:extLst>
                    <a:ext uri="{A12FA001-AC4F-418D-AE19-62706E023703}">
                      <ahyp:hlinkClr xmlns:ahyp="http://schemas.microsoft.com/office/drawing/2018/hyperlinkcolor" val="tx"/>
                    </a:ext>
                  </a:extLst>
                </a:hlinkClick>
              </a:rPr>
              <a:t>Suicide by Occupation </a:t>
            </a:r>
            <a:r>
              <a:rPr lang="en-GB" b="1" dirty="0">
                <a:latin typeface="Aptos Serif" panose="02020604070405020304" pitchFamily="18" charset="0"/>
                <a:cs typeface="Aptos Serif" panose="02020604070405020304" pitchFamily="18" charset="0"/>
              </a:rPr>
              <a:t>in England – ONS (2011-2015)</a:t>
            </a:r>
          </a:p>
        </p:txBody>
      </p:sp>
    </p:spTree>
    <p:extLst>
      <p:ext uri="{BB962C8B-B14F-4D97-AF65-F5344CB8AC3E}">
        <p14:creationId xmlns:p14="http://schemas.microsoft.com/office/powerpoint/2010/main" val="3758233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774112" y="522898"/>
            <a:ext cx="341788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225644"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7282735" y="1630203"/>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0" i="0" dirty="0">
                <a:solidFill>
                  <a:schemeClr val="bg1"/>
                </a:solidFill>
                <a:effectLst/>
                <a:latin typeface="museo-sans"/>
              </a:rPr>
              <a:t>Stress, anxiety, and depression accounts for 1/5 of work-related illnesses</a:t>
            </a:r>
            <a:endParaRPr lang="en-US" sz="1600" dirty="0">
              <a:solidFill>
                <a:schemeClr val="bg1"/>
              </a:solidFill>
            </a:endParaRP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832600" y="151447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8012531" y="3343334"/>
            <a:ext cx="40273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Snowball effect of being short staffed adding more stress to others</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Staff Retention</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248490" y="1630204"/>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Moral &amp; Legal Obligations</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838200" y="3334727"/>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Financial Cost</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70300" y="3235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1587500" y="5154978"/>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Reputational</a:t>
            </a:r>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4419600" y="5055576"/>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D890676-DD88-747F-7305-38B171B0B8F9}"/>
              </a:ext>
            </a:extLst>
          </p:cNvPr>
          <p:cNvSpPr txBox="1"/>
          <p:nvPr/>
        </p:nvSpPr>
        <p:spPr>
          <a:xfrm>
            <a:off x="3297169" y="239744"/>
            <a:ext cx="6100674" cy="677108"/>
          </a:xfrm>
          <a:prstGeom prst="rect">
            <a:avLst/>
          </a:prstGeom>
          <a:noFill/>
        </p:spPr>
        <p:txBody>
          <a:bodyPr wrap="square">
            <a:spAutoFit/>
          </a:bodyPr>
          <a:lstStyle/>
          <a:p>
            <a:r>
              <a:rPr lang="en-GB" sz="2000" b="1" dirty="0"/>
              <a:t>Why should it matter to construction employers?</a:t>
            </a:r>
            <a:br>
              <a:rPr lang="en-GB" dirty="0"/>
            </a:br>
            <a:endParaRPr lang="en-GB" dirty="0"/>
          </a:p>
        </p:txBody>
      </p:sp>
    </p:spTree>
    <p:extLst>
      <p:ext uri="{BB962C8B-B14F-4D97-AF65-F5344CB8AC3E}">
        <p14:creationId xmlns:p14="http://schemas.microsoft.com/office/powerpoint/2010/main" val="3299715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7</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5" name="TextBox 14">
            <a:extLst>
              <a:ext uri="{FF2B5EF4-FFF2-40B4-BE49-F238E27FC236}">
                <a16:creationId xmlns:a16="http://schemas.microsoft.com/office/drawing/2014/main" id="{A36F7A54-156B-0E52-D696-CE79531FBEF2}"/>
              </a:ext>
            </a:extLst>
          </p:cNvPr>
          <p:cNvSpPr txBox="1"/>
          <p:nvPr/>
        </p:nvSpPr>
        <p:spPr>
          <a:xfrm>
            <a:off x="650738" y="760163"/>
            <a:ext cx="7035003" cy="369332"/>
          </a:xfrm>
          <a:prstGeom prst="rect">
            <a:avLst/>
          </a:prstGeom>
          <a:noFill/>
        </p:spPr>
        <p:txBody>
          <a:bodyPr wrap="none" rtlCol="0">
            <a:spAutoFit/>
          </a:bodyPr>
          <a:lstStyle/>
          <a:p>
            <a:r>
              <a:rPr lang="en-GB" b="1" dirty="0">
                <a:solidFill>
                  <a:srgbClr val="00B0F0"/>
                </a:solidFill>
                <a:latin typeface="Aptos Serif" panose="02020604070405020304" pitchFamily="18" charset="0"/>
                <a:cs typeface="Aptos Serif" panose="02020604070405020304" pitchFamily="18" charset="0"/>
                <a:hlinkClick r:id="rId3">
                  <a:extLst>
                    <a:ext uri="{A12FA001-AC4F-418D-AE19-62706E023703}">
                      <ahyp:hlinkClr xmlns:ahyp="http://schemas.microsoft.com/office/drawing/2018/hyperlinkcolor" val="tx"/>
                    </a:ext>
                  </a:extLst>
                </a:hlinkClick>
              </a:rPr>
              <a:t>UK Parliament </a:t>
            </a:r>
            <a:r>
              <a:rPr lang="en-GB" b="1" dirty="0">
                <a:latin typeface="Aptos Serif" panose="02020604070405020304" pitchFamily="18" charset="0"/>
                <a:cs typeface="Aptos Serif" panose="02020604070405020304" pitchFamily="18" charset="0"/>
              </a:rPr>
              <a:t>- Written evidence submitted by Mates in Mind </a:t>
            </a:r>
          </a:p>
        </p:txBody>
      </p:sp>
      <p:sp>
        <p:nvSpPr>
          <p:cNvPr id="3" name="TextBox 2">
            <a:extLst>
              <a:ext uri="{FF2B5EF4-FFF2-40B4-BE49-F238E27FC236}">
                <a16:creationId xmlns:a16="http://schemas.microsoft.com/office/drawing/2014/main" id="{61CA49D8-2FF7-F0D1-BE87-B200DCD2DD9F}"/>
              </a:ext>
            </a:extLst>
          </p:cNvPr>
          <p:cNvSpPr txBox="1"/>
          <p:nvPr/>
        </p:nvSpPr>
        <p:spPr>
          <a:xfrm>
            <a:off x="228601" y="1708209"/>
            <a:ext cx="11734800" cy="4801314"/>
          </a:xfrm>
          <a:prstGeom prst="rect">
            <a:avLst/>
          </a:prstGeom>
          <a:noFill/>
        </p:spPr>
        <p:txBody>
          <a:bodyPr wrap="square">
            <a:spAutoFit/>
          </a:bodyPr>
          <a:lstStyle/>
          <a:p>
            <a:endParaRPr lang="en-GB" dirty="0"/>
          </a:p>
          <a:p>
            <a:pPr marL="285750" indent="-285750">
              <a:buFont typeface="Arial" panose="020B0604020202020204" pitchFamily="34" charset="0"/>
              <a:buChar char="•"/>
            </a:pPr>
            <a:r>
              <a:rPr lang="en-GB" dirty="0"/>
              <a:t>1/3 of construction workers live and work with severe levels of anxiety. </a:t>
            </a:r>
          </a:p>
          <a:p>
            <a:endParaRPr lang="en-GB" dirty="0"/>
          </a:p>
          <a:p>
            <a:pPr marL="285750" indent="-285750">
              <a:buFont typeface="Arial" panose="020B0604020202020204" pitchFamily="34" charset="0"/>
              <a:buChar char="•"/>
            </a:pPr>
            <a:r>
              <a:rPr lang="en-GB" dirty="0"/>
              <a:t>Workers in construction </a:t>
            </a:r>
            <a:r>
              <a:rPr lang="en-GB" b="1" dirty="0"/>
              <a:t>3.7 times </a:t>
            </a:r>
            <a:r>
              <a:rPr lang="en-GB" dirty="0"/>
              <a:t>higher than the national average. </a:t>
            </a:r>
          </a:p>
          <a:p>
            <a:endParaRPr lang="en-GB" dirty="0"/>
          </a:p>
          <a:p>
            <a:pPr marL="285750" indent="-285750">
              <a:buFont typeface="Arial" panose="020B0604020202020204" pitchFamily="34" charset="0"/>
              <a:buChar char="•"/>
            </a:pPr>
            <a:r>
              <a:rPr lang="en-GB" dirty="0"/>
              <a:t>For men working in skilled trades, the highest risk was amongst those in building finishing trades who had more than double the suicide risk of the male national average.</a:t>
            </a:r>
          </a:p>
          <a:p>
            <a:endParaRPr lang="en-GB" dirty="0"/>
          </a:p>
          <a:p>
            <a:pPr marL="285750" indent="-285750">
              <a:buFont typeface="Arial" panose="020B0604020202020204" pitchFamily="34" charset="0"/>
              <a:buChar char="•"/>
            </a:pPr>
            <a:r>
              <a:rPr lang="en-GB" dirty="0"/>
              <a:t>Drivers of work lift trucks had a suicide rate 85% higher than the national average.</a:t>
            </a:r>
          </a:p>
          <a:p>
            <a:endParaRPr lang="en-GB" dirty="0"/>
          </a:p>
          <a:p>
            <a:pPr marL="285750" indent="-285750">
              <a:buFont typeface="Arial" panose="020B0604020202020204" pitchFamily="34" charset="0"/>
              <a:buChar char="•"/>
            </a:pPr>
            <a:r>
              <a:rPr lang="en-GB" dirty="0"/>
              <a:t>Suicide the biggest cause of death for men under 35. </a:t>
            </a:r>
          </a:p>
          <a:p>
            <a:r>
              <a:rPr lang="en-GB" dirty="0"/>
              <a:t> </a:t>
            </a:r>
          </a:p>
          <a:p>
            <a:pPr marL="285750" indent="-285750">
              <a:buFont typeface="Arial" panose="020B0604020202020204" pitchFamily="34" charset="0"/>
              <a:buChar char="•"/>
            </a:pPr>
            <a:r>
              <a:rPr lang="en-GB" dirty="0"/>
              <a:t>2 in 3 UK tradespeople have misused drugs and/or alcohol to mitigate symptoms of mental ill-health.</a:t>
            </a:r>
          </a:p>
          <a:p>
            <a:endParaRPr lang="en-GB" dirty="0"/>
          </a:p>
          <a:p>
            <a:pPr marL="285750" indent="-285750">
              <a:buFont typeface="Arial" panose="020B0604020202020204" pitchFamily="34" charset="0"/>
              <a:buChar char="•"/>
            </a:pPr>
            <a:r>
              <a:rPr lang="en-GB" dirty="0"/>
              <a:t>Mental ill-health costs employers in the private sector </a:t>
            </a:r>
            <a:r>
              <a:rPr lang="en-GB" b="1" dirty="0"/>
              <a:t>(not construction specific) </a:t>
            </a:r>
            <a:r>
              <a:rPr lang="en-GB" dirty="0"/>
              <a:t>£45bn (September 2020-August 2021) and £10bn in the public sector. The </a:t>
            </a:r>
            <a:r>
              <a:rPr lang="en-GB" dirty="0">
                <a:solidFill>
                  <a:srgbClr val="00B0F0"/>
                </a:solidFill>
                <a:hlinkClick r:id="rId4">
                  <a:extLst>
                    <a:ext uri="{A12FA001-AC4F-418D-AE19-62706E023703}">
                      <ahyp:hlinkClr xmlns:ahyp="http://schemas.microsoft.com/office/drawing/2018/hyperlinkcolor" val="tx"/>
                    </a:ext>
                  </a:extLst>
                </a:hlinkClick>
              </a:rPr>
              <a:t>same report </a:t>
            </a:r>
            <a:r>
              <a:rPr lang="en-GB" dirty="0"/>
              <a:t>found that on average businesses achieve a £5 return for every £1 spent on wellbeing support.</a:t>
            </a:r>
          </a:p>
        </p:txBody>
      </p:sp>
    </p:spTree>
    <p:extLst>
      <p:ext uri="{BB962C8B-B14F-4D97-AF65-F5344CB8AC3E}">
        <p14:creationId xmlns:p14="http://schemas.microsoft.com/office/powerpoint/2010/main" val="4227004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8</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5" name="TextBox 14">
            <a:extLst>
              <a:ext uri="{FF2B5EF4-FFF2-40B4-BE49-F238E27FC236}">
                <a16:creationId xmlns:a16="http://schemas.microsoft.com/office/drawing/2014/main" id="{A36F7A54-156B-0E52-D696-CE79531FBEF2}"/>
              </a:ext>
            </a:extLst>
          </p:cNvPr>
          <p:cNvSpPr txBox="1"/>
          <p:nvPr/>
        </p:nvSpPr>
        <p:spPr>
          <a:xfrm>
            <a:off x="538542" y="748908"/>
            <a:ext cx="11424858" cy="646331"/>
          </a:xfrm>
          <a:prstGeom prst="rect">
            <a:avLst/>
          </a:prstGeom>
          <a:noFill/>
        </p:spPr>
        <p:txBody>
          <a:bodyPr wrap="square" rtlCol="0">
            <a:spAutoFit/>
          </a:bodyPr>
          <a:lstStyle/>
          <a:p>
            <a:r>
              <a:rPr lang="en-GB" b="1" i="0" dirty="0">
                <a:solidFill>
                  <a:srgbClr val="00B0F0"/>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Behind the High Vis: a Mental Health White Paper </a:t>
            </a:r>
            <a:r>
              <a:rPr lang="en-GB" b="1" i="0" dirty="0">
                <a:effectLst/>
                <a:latin typeface="Open Sans" panose="020B0606030504020204" pitchFamily="34" charset="0"/>
              </a:rPr>
              <a:t>– A report by </a:t>
            </a:r>
            <a:r>
              <a:rPr lang="en-GB" b="1" i="0" u="sng" dirty="0">
                <a:effectLst/>
                <a:latin typeface="Open Sans" panose="020B0606030504020204" pitchFamily="34" charset="0"/>
              </a:rPr>
              <a:t>On The Tools </a:t>
            </a:r>
            <a:r>
              <a:rPr lang="en-GB" b="1" i="0" dirty="0">
                <a:effectLst/>
                <a:latin typeface="Open Sans" panose="020B0606030504020204" pitchFamily="34" charset="0"/>
              </a:rPr>
              <a:t>exploring the extent of mental ill health in the construction industry.</a:t>
            </a:r>
            <a:endParaRPr lang="en-GB" b="1" dirty="0">
              <a:latin typeface="Aptos Serif" panose="02020604070405020304" pitchFamily="18" charset="0"/>
              <a:cs typeface="Aptos Serif" panose="02020604070405020304" pitchFamily="18" charset="0"/>
            </a:endParaRPr>
          </a:p>
        </p:txBody>
      </p:sp>
      <p:sp>
        <p:nvSpPr>
          <p:cNvPr id="5" name="TextBox 4">
            <a:extLst>
              <a:ext uri="{FF2B5EF4-FFF2-40B4-BE49-F238E27FC236}">
                <a16:creationId xmlns:a16="http://schemas.microsoft.com/office/drawing/2014/main" id="{5D5FEC2B-17BB-6EBD-3A00-576DF2B78886}"/>
              </a:ext>
            </a:extLst>
          </p:cNvPr>
          <p:cNvSpPr txBox="1"/>
          <p:nvPr/>
        </p:nvSpPr>
        <p:spPr>
          <a:xfrm>
            <a:off x="23374" y="2026847"/>
            <a:ext cx="12145251" cy="4247317"/>
          </a:xfrm>
          <a:prstGeom prst="rect">
            <a:avLst/>
          </a:prstGeom>
          <a:noFill/>
        </p:spPr>
        <p:txBody>
          <a:bodyPr wrap="square">
            <a:spAutoFit/>
          </a:bodyPr>
          <a:lstStyle/>
          <a:p>
            <a:pPr marL="285750" indent="-285750">
              <a:buFont typeface="Arial" panose="020B0604020202020204" pitchFamily="34" charset="0"/>
              <a:buChar char="•"/>
            </a:pPr>
            <a:r>
              <a:rPr lang="en-GB" dirty="0"/>
              <a:t>(73%) of UK tradespeople surveyed said they are experiencing mental ill health right now or have done so in the past;</a:t>
            </a:r>
          </a:p>
          <a:p>
            <a:endParaRPr lang="en-GB" dirty="0"/>
          </a:p>
          <a:p>
            <a:pPr marL="285750" indent="-285750">
              <a:buFont typeface="Arial" panose="020B0604020202020204" pitchFamily="34" charset="0"/>
              <a:buChar char="•"/>
            </a:pPr>
            <a:r>
              <a:rPr lang="en-GB" dirty="0"/>
              <a:t>Tradespeople are 26% more likely than workers in other industries to experience mental ill health in the UK.</a:t>
            </a:r>
          </a:p>
          <a:p>
            <a:endParaRPr lang="en-GB" dirty="0"/>
          </a:p>
          <a:p>
            <a:pPr marL="285750" indent="-285750">
              <a:buFont typeface="Arial" panose="020B0604020202020204" pitchFamily="34" charset="0"/>
              <a:buChar char="•"/>
            </a:pPr>
            <a:r>
              <a:rPr lang="en-GB" dirty="0"/>
              <a:t>Absenteeism due to mental ill health costs the </a:t>
            </a:r>
            <a:r>
              <a:rPr lang="en-GB" b="1" dirty="0"/>
              <a:t>construction industry almost £2.75 </a:t>
            </a:r>
            <a:r>
              <a:rPr lang="en-GB" dirty="0"/>
              <a:t>billion annually. </a:t>
            </a:r>
          </a:p>
          <a:p>
            <a:endParaRPr lang="en-GB" dirty="0"/>
          </a:p>
          <a:p>
            <a:pPr marL="285750" indent="-285750">
              <a:buFont typeface="Arial" panose="020B0604020202020204" pitchFamily="34" charset="0"/>
              <a:buChar char="•"/>
            </a:pPr>
            <a:r>
              <a:rPr lang="en-GB" dirty="0"/>
              <a:t>More than 8 in 10 tradespeople who </a:t>
            </a:r>
            <a:r>
              <a:rPr lang="en-GB" b="1" dirty="0"/>
              <a:t>lone work </a:t>
            </a:r>
            <a:r>
              <a:rPr lang="en-GB" dirty="0"/>
              <a:t>(84%) experience mental ill health.</a:t>
            </a:r>
          </a:p>
          <a:p>
            <a:endParaRPr lang="en-GB" dirty="0"/>
          </a:p>
          <a:p>
            <a:pPr marL="285750" indent="-285750">
              <a:buFont typeface="Arial" panose="020B0604020202020204" pitchFamily="34" charset="0"/>
              <a:buChar char="•"/>
            </a:pPr>
            <a:r>
              <a:rPr lang="en-GB" dirty="0"/>
              <a:t>65% of UK tradespeople surveyed reported that their own financial situation directly impacts their mental health.</a:t>
            </a:r>
          </a:p>
          <a:p>
            <a:endParaRPr lang="en-GB" dirty="0"/>
          </a:p>
          <a:p>
            <a:pPr marL="285750" indent="-285750">
              <a:buFont typeface="Arial" panose="020B0604020202020204" pitchFamily="34" charset="0"/>
              <a:buChar char="•"/>
            </a:pPr>
            <a:r>
              <a:rPr lang="en-GB" dirty="0"/>
              <a:t>64% of UK tradespeople surveyed reported misusing drugs, alcohol, or both drugs and alcohol in an attempt to mitigate symptoms of mental ill health.</a:t>
            </a:r>
          </a:p>
          <a:p>
            <a:endParaRPr lang="en-GB" dirty="0"/>
          </a:p>
          <a:p>
            <a:pPr marL="285750" indent="-285750">
              <a:buFont typeface="Arial" panose="020B0604020202020204" pitchFamily="34" charset="0"/>
              <a:buChar char="•"/>
            </a:pPr>
            <a:r>
              <a:rPr lang="en-GB" dirty="0"/>
              <a:t>(48%) of UK tradespeople surveyed told us they knew at least one person who has left the industry due to mental ill health.</a:t>
            </a:r>
          </a:p>
        </p:txBody>
      </p:sp>
    </p:spTree>
    <p:extLst>
      <p:ext uri="{BB962C8B-B14F-4D97-AF65-F5344CB8AC3E}">
        <p14:creationId xmlns:p14="http://schemas.microsoft.com/office/powerpoint/2010/main" val="2497290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9</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5" name="TextBox 14">
            <a:extLst>
              <a:ext uri="{FF2B5EF4-FFF2-40B4-BE49-F238E27FC236}">
                <a16:creationId xmlns:a16="http://schemas.microsoft.com/office/drawing/2014/main" id="{A36F7A54-156B-0E52-D696-CE79531FBEF2}"/>
              </a:ext>
            </a:extLst>
          </p:cNvPr>
          <p:cNvSpPr txBox="1"/>
          <p:nvPr/>
        </p:nvSpPr>
        <p:spPr>
          <a:xfrm>
            <a:off x="538542" y="748908"/>
            <a:ext cx="11424858" cy="646331"/>
          </a:xfrm>
          <a:prstGeom prst="rect">
            <a:avLst/>
          </a:prstGeom>
          <a:noFill/>
        </p:spPr>
        <p:txBody>
          <a:bodyPr wrap="square" rtlCol="0">
            <a:spAutoFit/>
          </a:bodyPr>
          <a:lstStyle/>
          <a:p>
            <a:r>
              <a:rPr lang="en-GB" b="1" i="0" dirty="0">
                <a:solidFill>
                  <a:srgbClr val="00B0F0"/>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Behind the High Vis: a Mental Health White Paper </a:t>
            </a:r>
            <a:r>
              <a:rPr lang="en-GB" b="1" i="0" dirty="0">
                <a:effectLst/>
                <a:latin typeface="Open Sans" panose="020B0606030504020204" pitchFamily="34" charset="0"/>
              </a:rPr>
              <a:t>– A report by </a:t>
            </a:r>
            <a:r>
              <a:rPr lang="en-GB" b="1" i="0" u="sng" dirty="0">
                <a:effectLst/>
                <a:latin typeface="Open Sans" panose="020B0606030504020204" pitchFamily="34" charset="0"/>
              </a:rPr>
              <a:t>On The Tools </a:t>
            </a:r>
            <a:r>
              <a:rPr lang="en-GB" b="1" i="0" dirty="0">
                <a:effectLst/>
                <a:latin typeface="Open Sans" panose="020B0606030504020204" pitchFamily="34" charset="0"/>
              </a:rPr>
              <a:t>exploring the extent of mental ill health in the construction industry.</a:t>
            </a:r>
            <a:endParaRPr lang="en-GB" b="1" dirty="0">
              <a:latin typeface="Aptos Serif" panose="02020604070405020304" pitchFamily="18" charset="0"/>
              <a:cs typeface="Aptos Serif" panose="02020604070405020304" pitchFamily="18" charset="0"/>
            </a:endParaRPr>
          </a:p>
        </p:txBody>
      </p:sp>
      <p:sp>
        <p:nvSpPr>
          <p:cNvPr id="3" name="TextBox 2">
            <a:extLst>
              <a:ext uri="{FF2B5EF4-FFF2-40B4-BE49-F238E27FC236}">
                <a16:creationId xmlns:a16="http://schemas.microsoft.com/office/drawing/2014/main" id="{8ED42B0C-6FEE-25D0-611C-F298D7EEF77A}"/>
              </a:ext>
            </a:extLst>
          </p:cNvPr>
          <p:cNvSpPr txBox="1"/>
          <p:nvPr/>
        </p:nvSpPr>
        <p:spPr>
          <a:xfrm>
            <a:off x="493665" y="2278358"/>
            <a:ext cx="11129874" cy="2862322"/>
          </a:xfrm>
          <a:prstGeom prst="rect">
            <a:avLst/>
          </a:prstGeom>
          <a:noFill/>
        </p:spPr>
        <p:txBody>
          <a:bodyPr wrap="square">
            <a:spAutoFit/>
          </a:bodyPr>
          <a:lstStyle/>
          <a:p>
            <a:r>
              <a:rPr lang="en-GB" dirty="0"/>
              <a:t>The causes and effects:</a:t>
            </a:r>
          </a:p>
          <a:p>
            <a:endParaRPr lang="en-GB" dirty="0"/>
          </a:p>
          <a:p>
            <a:r>
              <a:rPr lang="en-GB" dirty="0"/>
              <a:t>The most common factor that directly impacts a tradesperson’s mental health is their own finances, with 65% highlighting it as a contributing issue. The research also found that trade-specific factors, such as lone working, impacted a tradesperson’s mental health. </a:t>
            </a:r>
          </a:p>
          <a:p>
            <a:endParaRPr lang="en-GB" dirty="0"/>
          </a:p>
          <a:p>
            <a:r>
              <a:rPr lang="en-GB" dirty="0"/>
              <a:t>69% of UK tradespeople surveyed reported experiencing low motivation as a symptom of their mental ill health</a:t>
            </a:r>
          </a:p>
          <a:p>
            <a:endParaRPr lang="en-GB" dirty="0"/>
          </a:p>
          <a:p>
            <a:r>
              <a:rPr lang="en-GB" dirty="0"/>
              <a:t>47% of UK tradespeople surveyed reported they felt either somewhat or completely unsupported by their workplace(s) when experiencing mental ill health</a:t>
            </a:r>
          </a:p>
        </p:txBody>
      </p:sp>
    </p:spTree>
    <p:extLst>
      <p:ext uri="{BB962C8B-B14F-4D97-AF65-F5344CB8AC3E}">
        <p14:creationId xmlns:p14="http://schemas.microsoft.com/office/powerpoint/2010/main" val="436120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10</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5" name="TextBox 14">
            <a:extLst>
              <a:ext uri="{FF2B5EF4-FFF2-40B4-BE49-F238E27FC236}">
                <a16:creationId xmlns:a16="http://schemas.microsoft.com/office/drawing/2014/main" id="{A36F7A54-156B-0E52-D696-CE79531FBEF2}"/>
              </a:ext>
            </a:extLst>
          </p:cNvPr>
          <p:cNvSpPr txBox="1"/>
          <p:nvPr/>
        </p:nvSpPr>
        <p:spPr>
          <a:xfrm>
            <a:off x="306905" y="513729"/>
            <a:ext cx="11424858" cy="369332"/>
          </a:xfrm>
          <a:prstGeom prst="rect">
            <a:avLst/>
          </a:prstGeom>
          <a:noFill/>
        </p:spPr>
        <p:txBody>
          <a:bodyPr wrap="square" rtlCol="0">
            <a:spAutoFit/>
          </a:bodyPr>
          <a:lstStyle/>
          <a:p>
            <a:r>
              <a:rPr lang="en-GB" b="1" dirty="0">
                <a:solidFill>
                  <a:srgbClr val="00B0F0"/>
                </a:solidFill>
                <a:latin typeface="Aptos Serif" panose="02020604070405020304" pitchFamily="18" charset="0"/>
                <a:cs typeface="Aptos Serif" panose="02020604070405020304" pitchFamily="18" charset="0"/>
                <a:hlinkClick r:id="rId3">
                  <a:extLst>
                    <a:ext uri="{A12FA001-AC4F-418D-AE19-62706E023703}">
                      <ahyp:hlinkClr xmlns:ahyp="http://schemas.microsoft.com/office/drawing/2018/hyperlinkcolor" val="tx"/>
                    </a:ext>
                  </a:extLst>
                </a:hlinkClick>
              </a:rPr>
              <a:t>HSE</a:t>
            </a:r>
            <a:r>
              <a:rPr lang="en-GB" b="1" dirty="0">
                <a:solidFill>
                  <a:srgbClr val="00B0F0"/>
                </a:solidFill>
                <a:latin typeface="Aptos Serif" panose="02020604070405020304" pitchFamily="18" charset="0"/>
                <a:cs typeface="Aptos Serif" panose="02020604070405020304" pitchFamily="18" charset="0"/>
              </a:rPr>
              <a:t> </a:t>
            </a:r>
            <a:r>
              <a:rPr lang="en-GB" b="1" dirty="0">
                <a:latin typeface="Aptos Serif" panose="02020604070405020304" pitchFamily="18" charset="0"/>
                <a:cs typeface="Aptos Serif" panose="02020604070405020304" pitchFamily="18" charset="0"/>
              </a:rPr>
              <a:t>- Work-related stress, depression or anxiety statistics in Great Britain, 2025</a:t>
            </a:r>
          </a:p>
        </p:txBody>
      </p:sp>
      <p:pic>
        <p:nvPicPr>
          <p:cNvPr id="5" name="Picture 4">
            <a:extLst>
              <a:ext uri="{FF2B5EF4-FFF2-40B4-BE49-F238E27FC236}">
                <a16:creationId xmlns:a16="http://schemas.microsoft.com/office/drawing/2014/main" id="{0E9D9A51-C5C1-D83F-8E0C-581F827EE136}"/>
              </a:ext>
            </a:extLst>
          </p:cNvPr>
          <p:cNvPicPr>
            <a:picLocks noChangeAspect="1"/>
          </p:cNvPicPr>
          <p:nvPr/>
        </p:nvPicPr>
        <p:blipFill rotWithShape="1">
          <a:blip r:embed="rId4"/>
          <a:srcRect l="36360" t="15632" r="41211" b="69161"/>
          <a:stretch/>
        </p:blipFill>
        <p:spPr>
          <a:xfrm>
            <a:off x="100976" y="1452013"/>
            <a:ext cx="6142749" cy="4420535"/>
          </a:xfrm>
          <a:prstGeom prst="rect">
            <a:avLst/>
          </a:prstGeom>
        </p:spPr>
      </p:pic>
      <p:pic>
        <p:nvPicPr>
          <p:cNvPr id="12" name="Picture 11">
            <a:extLst>
              <a:ext uri="{FF2B5EF4-FFF2-40B4-BE49-F238E27FC236}">
                <a16:creationId xmlns:a16="http://schemas.microsoft.com/office/drawing/2014/main" id="{75C23255-F4D7-8DE3-216B-2F8621FEA0D9}"/>
              </a:ext>
            </a:extLst>
          </p:cNvPr>
          <p:cNvPicPr>
            <a:picLocks noChangeAspect="1"/>
          </p:cNvPicPr>
          <p:nvPr/>
        </p:nvPicPr>
        <p:blipFill rotWithShape="1">
          <a:blip r:embed="rId5"/>
          <a:srcRect l="34575" t="9898" r="39813" b="71616"/>
          <a:stretch/>
        </p:blipFill>
        <p:spPr>
          <a:xfrm>
            <a:off x="6019334" y="2140644"/>
            <a:ext cx="6142748" cy="4705967"/>
          </a:xfrm>
          <a:prstGeom prst="rect">
            <a:avLst/>
          </a:prstGeom>
        </p:spPr>
      </p:pic>
    </p:spTree>
    <p:extLst>
      <p:ext uri="{BB962C8B-B14F-4D97-AF65-F5344CB8AC3E}">
        <p14:creationId xmlns:p14="http://schemas.microsoft.com/office/powerpoint/2010/main" val="455521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11</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Sources of Info</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5" name="TextBox 14">
            <a:extLst>
              <a:ext uri="{FF2B5EF4-FFF2-40B4-BE49-F238E27FC236}">
                <a16:creationId xmlns:a16="http://schemas.microsoft.com/office/drawing/2014/main" id="{A36F7A54-156B-0E52-D696-CE79531FBEF2}"/>
              </a:ext>
            </a:extLst>
          </p:cNvPr>
          <p:cNvSpPr txBox="1"/>
          <p:nvPr/>
        </p:nvSpPr>
        <p:spPr>
          <a:xfrm>
            <a:off x="665935" y="512887"/>
            <a:ext cx="6570728" cy="646331"/>
          </a:xfrm>
          <a:prstGeom prst="rect">
            <a:avLst/>
          </a:prstGeom>
          <a:noFill/>
        </p:spPr>
        <p:txBody>
          <a:bodyPr wrap="square" rtlCol="0">
            <a:spAutoFit/>
          </a:bodyPr>
          <a:lstStyle/>
          <a:p>
            <a:r>
              <a:rPr lang="en-GB" b="1" dirty="0">
                <a:solidFill>
                  <a:srgbClr val="00B0F0"/>
                </a:solidFill>
                <a:latin typeface="Aptos Serif" panose="02020604070405020304" pitchFamily="18" charset="0"/>
                <a:cs typeface="Aptos Serif" panose="02020604070405020304" pitchFamily="18" charset="0"/>
                <a:hlinkClick r:id="rId3">
                  <a:extLst>
                    <a:ext uri="{A12FA001-AC4F-418D-AE19-62706E023703}">
                      <ahyp:hlinkClr xmlns:ahyp="http://schemas.microsoft.com/office/drawing/2018/hyperlinkcolor" val="tx"/>
                    </a:ext>
                  </a:extLst>
                </a:hlinkClick>
              </a:rPr>
              <a:t>HSE-2</a:t>
            </a:r>
            <a:r>
              <a:rPr lang="en-GB" b="1" dirty="0">
                <a:solidFill>
                  <a:srgbClr val="00B0F0"/>
                </a:solidFill>
                <a:latin typeface="Aptos Serif" panose="02020604070405020304" pitchFamily="18" charset="0"/>
                <a:cs typeface="Aptos Serif" panose="02020604070405020304" pitchFamily="18" charset="0"/>
              </a:rPr>
              <a:t> </a:t>
            </a:r>
            <a:r>
              <a:rPr lang="en-GB" b="1" dirty="0">
                <a:latin typeface="Aptos Serif" panose="02020604070405020304" pitchFamily="18" charset="0"/>
                <a:cs typeface="Aptos Serif" panose="02020604070405020304" pitchFamily="18" charset="0"/>
              </a:rPr>
              <a:t>– Stress and Mental Health at Work</a:t>
            </a:r>
          </a:p>
          <a:p>
            <a:r>
              <a:rPr lang="en-GB" b="1" dirty="0">
                <a:solidFill>
                  <a:srgbClr val="00B0F0"/>
                </a:solidFill>
                <a:latin typeface="Aptos Serif" panose="02020604070405020304" pitchFamily="18" charset="0"/>
                <a:cs typeface="Aptos Serif" panose="02020604070405020304" pitchFamily="18" charset="0"/>
                <a:hlinkClick r:id="rId4">
                  <a:extLst>
                    <a:ext uri="{A12FA001-AC4F-418D-AE19-62706E023703}">
                      <ahyp:hlinkClr xmlns:ahyp="http://schemas.microsoft.com/office/drawing/2018/hyperlinkcolor" val="tx"/>
                    </a:ext>
                  </a:extLst>
                </a:hlinkClick>
              </a:rPr>
              <a:t>HSE Management Standards Indicator Tool</a:t>
            </a:r>
            <a:r>
              <a:rPr lang="en-GB" b="1" dirty="0">
                <a:solidFill>
                  <a:srgbClr val="00B0F0"/>
                </a:solidFill>
                <a:latin typeface="Aptos Serif" panose="02020604070405020304" pitchFamily="18" charset="0"/>
                <a:cs typeface="Aptos Serif" panose="02020604070405020304" pitchFamily="18" charset="0"/>
              </a:rPr>
              <a:t> </a:t>
            </a:r>
            <a:r>
              <a:rPr lang="en-GB" b="1" dirty="0">
                <a:latin typeface="Aptos Serif" panose="02020604070405020304" pitchFamily="18" charset="0"/>
                <a:cs typeface="Aptos Serif" panose="02020604070405020304" pitchFamily="18" charset="0"/>
              </a:rPr>
              <a:t>(Survey)</a:t>
            </a:r>
          </a:p>
        </p:txBody>
      </p:sp>
      <p:pic>
        <p:nvPicPr>
          <p:cNvPr id="3" name="Picture 2">
            <a:extLst>
              <a:ext uri="{FF2B5EF4-FFF2-40B4-BE49-F238E27FC236}">
                <a16:creationId xmlns:a16="http://schemas.microsoft.com/office/drawing/2014/main" id="{9AEAD8DF-8485-71E9-2F3E-71D1BA4D5522}"/>
              </a:ext>
            </a:extLst>
          </p:cNvPr>
          <p:cNvPicPr>
            <a:picLocks noChangeAspect="1"/>
          </p:cNvPicPr>
          <p:nvPr/>
        </p:nvPicPr>
        <p:blipFill rotWithShape="1">
          <a:blip r:embed="rId5"/>
          <a:srcRect l="22900" t="2535" r="27122" b="65644"/>
          <a:stretch/>
        </p:blipFill>
        <p:spPr>
          <a:xfrm>
            <a:off x="0" y="1248007"/>
            <a:ext cx="8219617" cy="5554631"/>
          </a:xfrm>
          <a:prstGeom prst="rect">
            <a:avLst/>
          </a:prstGeom>
        </p:spPr>
      </p:pic>
      <p:sp>
        <p:nvSpPr>
          <p:cNvPr id="13" name="TextBox 12">
            <a:extLst>
              <a:ext uri="{FF2B5EF4-FFF2-40B4-BE49-F238E27FC236}">
                <a16:creationId xmlns:a16="http://schemas.microsoft.com/office/drawing/2014/main" id="{252F1A6A-C9B3-9BFD-8184-AE89C858BCD9}"/>
              </a:ext>
            </a:extLst>
          </p:cNvPr>
          <p:cNvSpPr txBox="1"/>
          <p:nvPr/>
        </p:nvSpPr>
        <p:spPr>
          <a:xfrm>
            <a:off x="8532530" y="1467402"/>
            <a:ext cx="3503329" cy="3970318"/>
          </a:xfrm>
          <a:prstGeom prst="rect">
            <a:avLst/>
          </a:prstGeom>
          <a:noFill/>
        </p:spPr>
        <p:txBody>
          <a:bodyPr wrap="square">
            <a:spAutoFit/>
          </a:bodyPr>
          <a:lstStyle/>
          <a:p>
            <a:r>
              <a:rPr kumimoji="0" lang="en-GB" sz="2800" b="0" i="0" u="none" strike="noStrike" kern="1200" cap="none" spc="0" normalizeH="0" baseline="0" noProof="0" dirty="0">
                <a:ln>
                  <a:noFill/>
                </a:ln>
                <a:solidFill>
                  <a:prstClr val="black">
                    <a:lumMod val="75000"/>
                    <a:lumOff val="25000"/>
                  </a:prstClr>
                </a:solidFill>
                <a:effectLst/>
                <a:uLnTx/>
                <a:uFillTx/>
                <a:latin typeface="Trebuchet MS"/>
                <a:ea typeface="+mn-ea"/>
                <a:cs typeface="+mn-cs"/>
              </a:rPr>
              <a:t>HSE and Local Authority inspectors recommend following the </a:t>
            </a:r>
            <a:r>
              <a:rPr kumimoji="0" lang="en-GB" sz="2800" b="0" i="0" u="none" strike="noStrike" kern="1200" cap="none" spc="0" normalizeH="0" baseline="0" noProof="0" dirty="0">
                <a:ln>
                  <a:noFill/>
                </a:ln>
                <a:solidFill>
                  <a:prstClr val="black">
                    <a:lumMod val="75000"/>
                    <a:lumOff val="25000"/>
                  </a:prstClr>
                </a:solidFill>
                <a:effectLst/>
                <a:uLnTx/>
                <a:uFillTx/>
                <a:latin typeface="Trebuchet MS"/>
                <a:ea typeface="+mn-ea"/>
                <a:cs typeface="+mn-cs"/>
                <a:hlinkClick r:id="rId6"/>
              </a:rPr>
              <a:t>Management Standards </a:t>
            </a:r>
            <a:r>
              <a:rPr kumimoji="0" lang="en-GB" sz="2800" b="0" i="0" u="none" strike="noStrike" kern="1200" cap="none" spc="0" normalizeH="0" baseline="0" noProof="0" dirty="0">
                <a:ln>
                  <a:noFill/>
                </a:ln>
                <a:solidFill>
                  <a:prstClr val="black">
                    <a:lumMod val="75000"/>
                    <a:lumOff val="25000"/>
                  </a:prstClr>
                </a:solidFill>
                <a:effectLst/>
                <a:uLnTx/>
                <a:uFillTx/>
                <a:latin typeface="Trebuchet MS"/>
                <a:ea typeface="+mn-ea"/>
                <a:cs typeface="+mn-cs"/>
              </a:rPr>
              <a:t>to assess the risks of work related stress in your organisation</a:t>
            </a:r>
            <a:endParaRPr lang="en-GB" dirty="0"/>
          </a:p>
        </p:txBody>
      </p:sp>
    </p:spTree>
    <p:extLst>
      <p:ext uri="{BB962C8B-B14F-4D97-AF65-F5344CB8AC3E}">
        <p14:creationId xmlns:p14="http://schemas.microsoft.com/office/powerpoint/2010/main" val="873341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0D98FD-5F1B-A02B-D7B1-5367ECF56F74}"/>
              </a:ext>
            </a:extLst>
          </p:cNvPr>
          <p:cNvPicPr>
            <a:picLocks noChangeAspect="1"/>
          </p:cNvPicPr>
          <p:nvPr/>
        </p:nvPicPr>
        <p:blipFill rotWithShape="1">
          <a:blip r:embed="rId2"/>
          <a:srcRect l="18236" t="42918" r="1832" b="4270"/>
          <a:stretch/>
        </p:blipFill>
        <p:spPr>
          <a:xfrm>
            <a:off x="0" y="0"/>
            <a:ext cx="9779200" cy="6858000"/>
          </a:xfrm>
          <a:prstGeom prst="rect">
            <a:avLst/>
          </a:prstGeom>
        </p:spPr>
      </p:pic>
      <p:pic>
        <p:nvPicPr>
          <p:cNvPr id="7" name="Picture 6">
            <a:extLst>
              <a:ext uri="{FF2B5EF4-FFF2-40B4-BE49-F238E27FC236}">
                <a16:creationId xmlns:a16="http://schemas.microsoft.com/office/drawing/2014/main" id="{FAF703C9-0CF1-2BE1-811D-BD3D2E02E66C}"/>
              </a:ext>
            </a:extLst>
          </p:cNvPr>
          <p:cNvPicPr>
            <a:picLocks noChangeAspect="1"/>
          </p:cNvPicPr>
          <p:nvPr/>
        </p:nvPicPr>
        <p:blipFill rotWithShape="1">
          <a:blip r:embed="rId3"/>
          <a:srcRect l="18674" t="57083" r="22285" b="11980"/>
          <a:stretch/>
        </p:blipFill>
        <p:spPr>
          <a:xfrm>
            <a:off x="6658852" y="3797845"/>
            <a:ext cx="5502094" cy="3060156"/>
          </a:xfrm>
          <a:prstGeom prst="rect">
            <a:avLst/>
          </a:prstGeom>
        </p:spPr>
      </p:pic>
    </p:spTree>
    <p:extLst>
      <p:ext uri="{BB962C8B-B14F-4D97-AF65-F5344CB8AC3E}">
        <p14:creationId xmlns:p14="http://schemas.microsoft.com/office/powerpoint/2010/main" val="1852971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23616-A1AF-CBF8-2EBB-6261E5F8DAC2}"/>
              </a:ext>
            </a:extLst>
          </p:cNvPr>
          <p:cNvPicPr>
            <a:picLocks noChangeAspect="1"/>
          </p:cNvPicPr>
          <p:nvPr/>
        </p:nvPicPr>
        <p:blipFill rotWithShape="1">
          <a:blip r:embed="rId2"/>
          <a:srcRect l="-122" t="42813" r="947" b="3646"/>
          <a:stretch/>
        </p:blipFill>
        <p:spPr>
          <a:xfrm>
            <a:off x="5073451" y="0"/>
            <a:ext cx="7118549" cy="4079081"/>
          </a:xfrm>
          <a:prstGeom prst="rect">
            <a:avLst/>
          </a:prstGeom>
        </p:spPr>
      </p:pic>
      <p:pic>
        <p:nvPicPr>
          <p:cNvPr id="5" name="Picture 4">
            <a:extLst>
              <a:ext uri="{FF2B5EF4-FFF2-40B4-BE49-F238E27FC236}">
                <a16:creationId xmlns:a16="http://schemas.microsoft.com/office/drawing/2014/main" id="{841E91F5-0816-5DAC-3818-A2729F83DF83}"/>
              </a:ext>
            </a:extLst>
          </p:cNvPr>
          <p:cNvPicPr>
            <a:picLocks noChangeAspect="1"/>
          </p:cNvPicPr>
          <p:nvPr/>
        </p:nvPicPr>
        <p:blipFill rotWithShape="1">
          <a:blip r:embed="rId3"/>
          <a:srcRect l="2863" t="44585" r="8575" b="3853"/>
          <a:stretch/>
        </p:blipFill>
        <p:spPr>
          <a:xfrm>
            <a:off x="0" y="3228974"/>
            <a:ext cx="5722144" cy="3536157"/>
          </a:xfrm>
          <a:prstGeom prst="rect">
            <a:avLst/>
          </a:prstGeom>
        </p:spPr>
      </p:pic>
      <p:sp>
        <p:nvSpPr>
          <p:cNvPr id="6" name="TextBox 5">
            <a:extLst>
              <a:ext uri="{FF2B5EF4-FFF2-40B4-BE49-F238E27FC236}">
                <a16:creationId xmlns:a16="http://schemas.microsoft.com/office/drawing/2014/main" id="{2D119EC6-028F-7726-4068-05DB84F82892}"/>
              </a:ext>
            </a:extLst>
          </p:cNvPr>
          <p:cNvSpPr txBox="1"/>
          <p:nvPr/>
        </p:nvSpPr>
        <p:spPr>
          <a:xfrm>
            <a:off x="6047383" y="5143499"/>
            <a:ext cx="5504062" cy="646331"/>
          </a:xfrm>
          <a:prstGeom prst="rect">
            <a:avLst/>
          </a:prstGeom>
          <a:noFill/>
        </p:spPr>
        <p:txBody>
          <a:bodyPr wrap="square" rtlCol="0">
            <a:spAutoFit/>
          </a:bodyPr>
          <a:lstStyle/>
          <a:p>
            <a:r>
              <a:rPr lang="en-GB" dirty="0">
                <a:solidFill>
                  <a:srgbClr val="00B0F0"/>
                </a:solidFill>
                <a:hlinkClick r:id="rId4">
                  <a:extLst>
                    <a:ext uri="{A12FA001-AC4F-418D-AE19-62706E023703}">
                      <ahyp:hlinkClr xmlns:ahyp="http://schemas.microsoft.com/office/drawing/2018/hyperlinkcolor" val="tx"/>
                    </a:ext>
                  </a:extLst>
                </a:hlinkClick>
              </a:rPr>
              <a:t>Link to the UWTSD Wellbeing </a:t>
            </a:r>
            <a:r>
              <a:rPr lang="en-GB" dirty="0"/>
              <a:t>support page with different apps available for different support</a:t>
            </a:r>
          </a:p>
        </p:txBody>
      </p:sp>
      <p:pic>
        <p:nvPicPr>
          <p:cNvPr id="8" name="Picture 7">
            <a:extLst>
              <a:ext uri="{FF2B5EF4-FFF2-40B4-BE49-F238E27FC236}">
                <a16:creationId xmlns:a16="http://schemas.microsoft.com/office/drawing/2014/main" id="{99111A24-5A71-9B4B-04E3-0B61FC64D5E9}"/>
              </a:ext>
            </a:extLst>
          </p:cNvPr>
          <p:cNvPicPr>
            <a:picLocks noChangeAspect="1"/>
          </p:cNvPicPr>
          <p:nvPr/>
        </p:nvPicPr>
        <p:blipFill rotWithShape="1">
          <a:blip r:embed="rId5"/>
          <a:srcRect l="36806" t="50000" r="21623" b="12396"/>
          <a:stretch/>
        </p:blipFill>
        <p:spPr>
          <a:xfrm>
            <a:off x="878681" y="156830"/>
            <a:ext cx="3125391" cy="3000707"/>
          </a:xfrm>
          <a:prstGeom prst="rect">
            <a:avLst/>
          </a:prstGeom>
        </p:spPr>
      </p:pic>
    </p:spTree>
    <p:extLst>
      <p:ext uri="{BB962C8B-B14F-4D97-AF65-F5344CB8AC3E}">
        <p14:creationId xmlns:p14="http://schemas.microsoft.com/office/powerpoint/2010/main" val="2379386551"/>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2.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0</TotalTime>
  <Words>1038</Words>
  <Application>Microsoft Office PowerPoint</Application>
  <PresentationFormat>Widescreen</PresentationFormat>
  <Paragraphs>120</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museo-sans</vt:lpstr>
      <vt:lpstr>Aptos Serif</vt:lpstr>
      <vt:lpstr>Arial</vt:lpstr>
      <vt:lpstr>Calibri</vt:lpstr>
      <vt:lpstr>Century Gothic</vt:lpstr>
      <vt:lpstr>Open Sans</vt:lpstr>
      <vt:lpstr>Segoe UI Light</vt:lpstr>
      <vt:lpstr>Trebuchet MS</vt:lpstr>
      <vt:lpstr>Office Theme</vt:lpstr>
      <vt:lpstr>Mental Health in the UK Construction Industry  R  Thomas</vt:lpstr>
      <vt:lpstr>PowerPoint Presentation</vt:lpstr>
      <vt:lpstr>Project analysis slide 7</vt:lpstr>
      <vt:lpstr>Project analysis slide 7</vt:lpstr>
      <vt:lpstr>Project analysis slide 7</vt:lpstr>
      <vt:lpstr>Project analysis slide 2</vt:lpstr>
      <vt:lpstr>Project analysis slide 7</vt:lpstr>
      <vt:lpstr>Project analysis slide 7</vt:lpstr>
      <vt:lpstr>Project analysis slide 7</vt:lpstr>
      <vt:lpstr>Project analysis slide 7</vt:lpstr>
      <vt:lpstr>Project analysis slide 7</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in the UK Construction Industry  R  Thomas</dc:title>
  <dc:creator>Rhodri Thomas</dc:creator>
  <cp:lastModifiedBy>Rhodri Thomas</cp:lastModifiedBy>
  <cp:revision>1</cp:revision>
  <dcterms:created xsi:type="dcterms:W3CDTF">2026-04-14T09:04:33Z</dcterms:created>
  <dcterms:modified xsi:type="dcterms:W3CDTF">2026-04-23T08:31:40Z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