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2"/>
  </p:sldMasterIdLst>
  <p:notesMasterIdLst>
    <p:notesMasterId r:id="rId16"/>
  </p:notesMasterIdLst>
  <p:handoutMasterIdLst>
    <p:handoutMasterId r:id="rId17"/>
  </p:handoutMasterIdLst>
  <p:sldIdLst>
    <p:sldId id="264" r:id="rId3"/>
    <p:sldId id="276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92" r:id="rId13"/>
    <p:sldId id="295" r:id="rId14"/>
    <p:sldId id="293" r:id="rId15"/>
  </p:sldIdLst>
  <p:sldSz cx="12188825" cy="6858000"/>
  <p:notesSz cx="6669088" cy="97536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howGuides="1">
      <p:cViewPr varScale="1">
        <p:scale>
          <a:sx n="72" d="100"/>
          <a:sy n="72" d="100"/>
        </p:scale>
        <p:origin x="660" y="7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6/9/2019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6/9/2019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5725" y="731838"/>
            <a:ext cx="6497638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6/9/2019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6/9/2019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6/9/2019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6/9/2019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6/9/2019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6/9/2019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6/9/2019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6/9/2019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6/9/2019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/>
              <a:pPr/>
              <a:t>6/9/2019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EB37DED6-D4C7-42EE-AB49-D2E39E64FDE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SJIE6005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Classroom Management 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</a:t>
            </a:r>
            <a:r>
              <a:rPr lang="en-US" dirty="0" err="1"/>
              <a:t>Amcan</a:t>
            </a:r>
            <a:r>
              <a:rPr lang="en-US" dirty="0"/>
              <a:t>                    </a:t>
            </a:r>
            <a:r>
              <a:rPr lang="en-US" i="1" dirty="0"/>
              <a:t>Aim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y-GB" dirty="0"/>
              <a:t>Arsylwi, adfyfyrio’n feirniadol a gwerthuso ymagweddau allweddol at reolaeth dosbarth, yn seiliedig ar theori seicolegol allweddol ac ymchwil diweddar a pherthnasol. 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i="1" dirty="0"/>
              <a:t>To observe, critically reflect and evaluate key approaches to classroom management, based on key psychological theory and recent and relevant research. </a:t>
            </a:r>
          </a:p>
          <a:p>
            <a:endParaRPr lang="en-GB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6220" y="4509120"/>
            <a:ext cx="2520280" cy="2074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182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        </a:t>
            </a:r>
            <a:br>
              <a:rPr lang="en-GB" dirty="0"/>
            </a:br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   </a:t>
            </a:r>
            <a:r>
              <a:rPr lang="en-GB" i="1" dirty="0"/>
              <a:t>Learning Outcomes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 fontAlgn="base" hangingPunct="0"/>
            <a:r>
              <a:rPr lang="cy-GB" sz="3200" dirty="0"/>
              <a:t>Dangos dadansoddiad beirniadol o sgiliau rheoli dosbarth fel elfen allweddol o amgylchedd dysgu cadarnhaol a chynhwysol yn cynnwys y defnydd o DGCh.</a:t>
            </a:r>
            <a:endParaRPr lang="en-GB" sz="3200" dirty="0"/>
          </a:p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3200" i="1" dirty="0"/>
              <a:t>Demonstrate a critical analysis of classroom management skills as a key element of a positive and inclusive learning environment including the use of ICT.</a:t>
            </a:r>
          </a:p>
          <a:p>
            <a:pPr marL="0" lvl="0" indent="0">
              <a:buNone/>
            </a:pPr>
            <a:r>
              <a:rPr lang="en-GB" i="1" dirty="0"/>
              <a:t> </a:t>
            </a:r>
          </a:p>
          <a:p>
            <a:endParaRPr lang="en-GB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3" y="5055729"/>
            <a:ext cx="3096343" cy="1819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56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        </a:t>
            </a:r>
            <a:br>
              <a:rPr lang="en-GB" dirty="0"/>
            </a:br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   </a:t>
            </a:r>
            <a:r>
              <a:rPr lang="en-GB" i="1" dirty="0"/>
              <a:t>Learning Outcomes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base" hangingPunct="0"/>
            <a:r>
              <a:rPr lang="cy-GB" sz="3200" dirty="0"/>
              <a:t>Dangos dealltwriaeth feirniadol o ddamcaniaethau seicolegol allweddol yn ymwneud â rheolaeth dosbarth effeithiol.</a:t>
            </a:r>
            <a:endParaRPr lang="en-GB" sz="3200" dirty="0"/>
          </a:p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 </a:t>
            </a:r>
            <a:r>
              <a:rPr lang="en-GB" sz="3200" i="1" dirty="0"/>
              <a:t>Demonstrate a critical understanding of key psychological theories concerning effective classroom management.</a:t>
            </a:r>
          </a:p>
          <a:p>
            <a:pPr marL="0" lvl="0" indent="0">
              <a:buNone/>
            </a:pPr>
            <a:endParaRPr lang="en-GB" i="1" dirty="0"/>
          </a:p>
          <a:p>
            <a:endParaRPr lang="en-GB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3" y="5055729"/>
            <a:ext cx="3096343" cy="1819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866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        </a:t>
            </a:r>
            <a:br>
              <a:rPr lang="en-GB" dirty="0"/>
            </a:br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   </a:t>
            </a:r>
            <a:r>
              <a:rPr lang="en-GB" i="1" dirty="0"/>
              <a:t>Learning Outcomes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 fontAlgn="base" hangingPunct="0"/>
            <a:r>
              <a:rPr lang="cy-GB" sz="3200" dirty="0"/>
              <a:t>Dangos ymwybyddiaeth feirniadol o ymddygiadau disgyblion a gwerthfawrogi rhai o’r heriau sy’n wynebu staff ysgol yn y cyd-destun cyfoes, gan awgrymu ymatebion priodol.</a:t>
            </a:r>
            <a:endParaRPr lang="en-GB" sz="3200" dirty="0"/>
          </a:p>
          <a:p>
            <a:pPr fontAlgn="base" hangingPunct="0"/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lvl="0" fontAlgn="base" hangingPunct="0"/>
            <a:r>
              <a:rPr lang="en-GB" i="1" dirty="0"/>
              <a:t> </a:t>
            </a:r>
            <a:r>
              <a:rPr lang="en-GB" sz="3000" i="1" dirty="0"/>
              <a:t>Demonstrate a critical awareness of pupil behaviours and appreciate some of the challenges facing school staff in the contemporary context, suggesting appropriate responses.</a:t>
            </a:r>
          </a:p>
          <a:p>
            <a:pPr marL="0" indent="0">
              <a:buNone/>
            </a:pPr>
            <a:endParaRPr lang="en-GB" i="1" dirty="0"/>
          </a:p>
          <a:p>
            <a:endParaRPr lang="en-GB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3" y="5055729"/>
            <a:ext cx="3096343" cy="1819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3400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        </a:t>
            </a:r>
            <a:br>
              <a:rPr lang="en-GB" dirty="0"/>
            </a:br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   Learning Outcomes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sz="3600" dirty="0"/>
              <a:t>Trefnu eu dysgu’n effeithiol ac adfyfyrio ar eu cynnydd eu hunain a’u datblygiad i’r dyfodol.</a:t>
            </a:r>
            <a:r>
              <a:rPr lang="en-GB" sz="3600" dirty="0"/>
              <a:t> </a:t>
            </a:r>
          </a:p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9" y="1701800"/>
            <a:ext cx="4977104" cy="4470400"/>
          </a:xfrm>
        </p:spPr>
        <p:txBody>
          <a:bodyPr>
            <a:normAutofit/>
          </a:bodyPr>
          <a:lstStyle/>
          <a:p>
            <a:r>
              <a:rPr lang="en-GB" sz="3600" i="1" dirty="0"/>
              <a:t>Organise their learning effectively and reflect upon their own progress and future development. </a:t>
            </a:r>
          </a:p>
          <a:p>
            <a:pPr marL="0" indent="0">
              <a:buNone/>
            </a:pPr>
            <a:endParaRPr lang="en-GB" i="1" dirty="0"/>
          </a:p>
          <a:p>
            <a:endParaRPr lang="en-GB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0036" y="4941168"/>
            <a:ext cx="3096343" cy="1819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700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Assignment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1117310" y="1473200"/>
            <a:ext cx="10953766" cy="5052144"/>
          </a:xfrm>
        </p:spPr>
        <p:txBody>
          <a:bodyPr>
            <a:normAutofit/>
          </a:bodyPr>
          <a:lstStyle/>
          <a:p>
            <a:endParaRPr lang="en-GB" sz="3000" b="1" i="1" dirty="0"/>
          </a:p>
          <a:p>
            <a:pPr marL="0" indent="0">
              <a:buNone/>
            </a:pPr>
            <a:r>
              <a:rPr lang="en-GB" sz="3000" b="1" i="1" dirty="0"/>
              <a:t>Assignment 1 (60%) </a:t>
            </a:r>
            <a:r>
              <a:rPr lang="en-GB" sz="3000" i="1" dirty="0"/>
              <a:t>Assignment (3000 words)</a:t>
            </a:r>
          </a:p>
          <a:p>
            <a:pPr marL="0" indent="0">
              <a:buNone/>
            </a:pPr>
            <a:r>
              <a:rPr lang="en-GB" dirty="0"/>
              <a:t>Critically discuss the principles of a positive and inclusive classroom environment. Support your discussion with at least two theoretical frameworks.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 err="1"/>
              <a:t>Trafodwch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feirniadol</a:t>
            </a:r>
            <a:r>
              <a:rPr lang="en-GB" i="1" dirty="0"/>
              <a:t> </a:t>
            </a:r>
            <a:r>
              <a:rPr lang="en-GB" i="1" dirty="0" err="1"/>
              <a:t>egwyddorion</a:t>
            </a:r>
            <a:r>
              <a:rPr lang="en-GB" i="1" dirty="0"/>
              <a:t> </a:t>
            </a:r>
            <a:r>
              <a:rPr lang="en-GB" i="1" dirty="0" err="1"/>
              <a:t>amgylchedd</a:t>
            </a:r>
            <a:r>
              <a:rPr lang="en-GB" i="1" dirty="0"/>
              <a:t> </a:t>
            </a:r>
            <a:r>
              <a:rPr lang="en-GB" i="1" dirty="0" err="1"/>
              <a:t>cadarnhaol</a:t>
            </a:r>
            <a:r>
              <a:rPr lang="en-GB" i="1" dirty="0"/>
              <a:t> a </a:t>
            </a:r>
            <a:r>
              <a:rPr lang="en-GB" i="1" dirty="0" err="1"/>
              <a:t>chynhwysol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yr</a:t>
            </a:r>
            <a:r>
              <a:rPr lang="en-GB" i="1" dirty="0"/>
              <a:t> </a:t>
            </a:r>
            <a:r>
              <a:rPr lang="en-GB" i="1" dirty="0" err="1"/>
              <a:t>ystafell</a:t>
            </a:r>
            <a:r>
              <a:rPr lang="en-GB" i="1" dirty="0"/>
              <a:t> </a:t>
            </a:r>
            <a:r>
              <a:rPr lang="en-GB" i="1" dirty="0" err="1"/>
              <a:t>ddosbarth</a:t>
            </a:r>
            <a:r>
              <a:rPr lang="en-GB" i="1" dirty="0"/>
              <a:t>. </a:t>
            </a:r>
            <a:r>
              <a:rPr lang="en-GB" i="1" dirty="0" err="1"/>
              <a:t>Cefnogwch</a:t>
            </a:r>
            <a:r>
              <a:rPr lang="en-GB" i="1" dirty="0"/>
              <a:t> </a:t>
            </a:r>
            <a:r>
              <a:rPr lang="en-GB" i="1" dirty="0" err="1"/>
              <a:t>eich</a:t>
            </a:r>
            <a:r>
              <a:rPr lang="en-GB" i="1" dirty="0"/>
              <a:t> </a:t>
            </a:r>
            <a:r>
              <a:rPr lang="en-GB" i="1" dirty="0" err="1"/>
              <a:t>trafodaeth</a:t>
            </a:r>
            <a:r>
              <a:rPr lang="en-GB" i="1" dirty="0"/>
              <a:t> </a:t>
            </a:r>
            <a:r>
              <a:rPr lang="en-GB" i="1" dirty="0" err="1"/>
              <a:t>gydag</a:t>
            </a:r>
            <a:r>
              <a:rPr lang="en-GB" i="1" dirty="0"/>
              <a:t> o </a:t>
            </a:r>
            <a:r>
              <a:rPr lang="en-GB" i="1" dirty="0" err="1"/>
              <a:t>leiaf</a:t>
            </a:r>
            <a:r>
              <a:rPr lang="en-GB" i="1" dirty="0"/>
              <a:t> </a:t>
            </a:r>
            <a:r>
              <a:rPr lang="en-GB" i="1" dirty="0" err="1"/>
              <a:t>dau</a:t>
            </a:r>
            <a:r>
              <a:rPr lang="en-GB" i="1" dirty="0"/>
              <a:t> </a:t>
            </a:r>
            <a:r>
              <a:rPr lang="en-GB" i="1" dirty="0" err="1"/>
              <a:t>fframwaith</a:t>
            </a:r>
            <a:r>
              <a:rPr lang="en-GB" i="1" dirty="0"/>
              <a:t> </a:t>
            </a:r>
            <a:r>
              <a:rPr lang="en-GB" i="1" dirty="0" err="1"/>
              <a:t>damcaniaethol</a:t>
            </a:r>
            <a:r>
              <a:rPr lang="en-GB" sz="2800" i="1" dirty="0"/>
              <a:t>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0317" y="6820047"/>
            <a:ext cx="1296144" cy="45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218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dirty="0" err="1"/>
              <a:t>Aseiniad</a:t>
            </a:r>
            <a:r>
              <a:rPr lang="en-GB" dirty="0"/>
              <a:t>                          </a:t>
            </a:r>
            <a:r>
              <a:rPr lang="en-GB" i="1" dirty="0"/>
              <a:t>Assignment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base" hangingPunct="0"/>
            <a:r>
              <a:rPr lang="en-GB" sz="3200" b="1" dirty="0" err="1"/>
              <a:t>Aseiniad</a:t>
            </a:r>
            <a:r>
              <a:rPr lang="en-GB" sz="3200" b="1" dirty="0"/>
              <a:t> 2 (</a:t>
            </a:r>
            <a:r>
              <a:rPr lang="cy-GB" sz="3200" b="1" dirty="0"/>
              <a:t>40%) </a:t>
            </a:r>
            <a:r>
              <a:rPr lang="cy-GB" sz="3200" dirty="0"/>
              <a:t>Pecyn Adnoddau(2000 o eiriau)</a:t>
            </a:r>
            <a:endParaRPr lang="en-GB" sz="3200" dirty="0"/>
          </a:p>
          <a:p>
            <a:pPr marL="0" lvl="0" indent="0">
              <a:buNone/>
            </a:pPr>
            <a:r>
              <a:rPr lang="en-GB" dirty="0" err="1"/>
              <a:t>Dyluniwch</a:t>
            </a:r>
            <a:r>
              <a:rPr lang="en-GB" dirty="0"/>
              <a:t> </a:t>
            </a:r>
            <a:r>
              <a:rPr lang="en-GB" dirty="0" err="1"/>
              <a:t>pecyn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elfen</a:t>
            </a:r>
            <a:r>
              <a:rPr lang="en-GB" dirty="0"/>
              <a:t> o </a:t>
            </a:r>
            <a:r>
              <a:rPr lang="en-GB" dirty="0" err="1"/>
              <a:t>reoli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.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9" y="1701800"/>
            <a:ext cx="4977104" cy="4470400"/>
          </a:xfrm>
        </p:spPr>
        <p:txBody>
          <a:bodyPr>
            <a:normAutofit/>
          </a:bodyPr>
          <a:lstStyle/>
          <a:p>
            <a:pPr fontAlgn="base" hangingPunct="0"/>
            <a:r>
              <a:rPr lang="en-GB" sz="3200" b="1" i="1" dirty="0"/>
              <a:t>Assignment 2 (40%) </a:t>
            </a:r>
            <a:r>
              <a:rPr lang="en-GB" sz="3200" i="1" dirty="0"/>
              <a:t>Resource</a:t>
            </a:r>
            <a:r>
              <a:rPr lang="en-GB" sz="3200" b="1" i="1" dirty="0"/>
              <a:t> </a:t>
            </a:r>
            <a:r>
              <a:rPr lang="en-GB" sz="3200" i="1" dirty="0"/>
              <a:t>Pack (2000 words)</a:t>
            </a:r>
          </a:p>
          <a:p>
            <a:pPr marL="0" indent="0" fontAlgn="base" hangingPunct="0">
              <a:buNone/>
            </a:pPr>
            <a:endParaRPr lang="en-GB" dirty="0"/>
          </a:p>
          <a:p>
            <a:pPr marL="0" indent="0" fontAlgn="base" hangingPunct="0">
              <a:buNone/>
            </a:pPr>
            <a:r>
              <a:rPr lang="en-GB" dirty="0"/>
              <a:t>Design a resource pack to support an element of effective classroom management.</a:t>
            </a:r>
          </a:p>
          <a:p>
            <a:pPr marL="0" indent="0" fontAlgn="base" hangingPunct="0">
              <a:buNone/>
            </a:pPr>
            <a:endParaRPr lang="en-GB" dirty="0"/>
          </a:p>
          <a:p>
            <a:pPr marL="0" indent="0" fontAlgn="base" hangingPunct="0">
              <a:buNone/>
            </a:pP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8308" y="76200"/>
            <a:ext cx="1423721" cy="1791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648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6166420" y="188640"/>
            <a:ext cx="5108243" cy="1397000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                     </a:t>
            </a:r>
            <a:r>
              <a:rPr lang="en-GB" i="1" dirty="0"/>
              <a:t>Submission dates   </a:t>
            </a:r>
            <a:br>
              <a:rPr lang="en-GB" i="1" dirty="0"/>
            </a:br>
            <a:r>
              <a:rPr lang="en-GB" i="1" dirty="0"/>
              <a:t>                                      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base" hangingPunct="0"/>
            <a:r>
              <a:rPr lang="en-GB" sz="3600" b="1" dirty="0" err="1"/>
              <a:t>Aseiniad</a:t>
            </a:r>
            <a:r>
              <a:rPr lang="en-GB" sz="3600" b="1" dirty="0"/>
              <a:t> 1 </a:t>
            </a:r>
            <a:r>
              <a:rPr lang="cy-GB" sz="3600" b="1" dirty="0"/>
              <a:t>(60%) </a:t>
            </a:r>
            <a:r>
              <a:rPr lang="cy-GB" sz="3600" dirty="0"/>
              <a:t>Aseiniad (3000 o eiriau)</a:t>
            </a:r>
          </a:p>
          <a:p>
            <a:pPr fontAlgn="base" hangingPunct="0"/>
            <a:r>
              <a:rPr lang="cy-GB" sz="3600" dirty="0"/>
              <a:t>25/8/19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9" y="1701800"/>
            <a:ext cx="4977104" cy="4470400"/>
          </a:xfrm>
        </p:spPr>
        <p:txBody>
          <a:bodyPr>
            <a:normAutofit/>
          </a:bodyPr>
          <a:lstStyle/>
          <a:p>
            <a:pPr fontAlgn="base" hangingPunct="0"/>
            <a:r>
              <a:rPr lang="en-GB" sz="3600" b="1" i="1" dirty="0"/>
              <a:t>Assignment 1 (60%) </a:t>
            </a:r>
            <a:r>
              <a:rPr lang="en-GB" sz="3600" i="1" dirty="0"/>
              <a:t>Assignment (3000 words)</a:t>
            </a:r>
          </a:p>
          <a:p>
            <a:pPr fontAlgn="base" hangingPunct="0"/>
            <a:r>
              <a:rPr lang="en-GB" sz="3600" i="1" dirty="0"/>
              <a:t>25/8/19</a:t>
            </a:r>
          </a:p>
          <a:p>
            <a:pPr marL="0" indent="0" fontAlgn="base" hangingPunc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2164" y="4581128"/>
            <a:ext cx="3096344" cy="2088232"/>
          </a:xfrm>
          <a:prstGeom prst="rect">
            <a:avLst/>
          </a:prstGeom>
        </p:spPr>
      </p:pic>
      <p:sp>
        <p:nvSpPr>
          <p:cNvPr id="6" name="Title 12"/>
          <p:cNvSpPr txBox="1">
            <a:spLocks/>
          </p:cNvSpPr>
          <p:nvPr/>
        </p:nvSpPr>
        <p:spPr>
          <a:xfrm>
            <a:off x="549796" y="188640"/>
            <a:ext cx="5108243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 fontScale="90000" lnSpcReduction="20000"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                                   </a:t>
            </a:r>
            <a:r>
              <a:rPr lang="en-GB" i="1" dirty="0" err="1"/>
              <a:t>Dyddiadau</a:t>
            </a:r>
            <a:r>
              <a:rPr lang="en-GB" i="1" dirty="0"/>
              <a:t> </a:t>
            </a:r>
            <a:r>
              <a:rPr lang="en-GB" i="1" dirty="0" err="1"/>
              <a:t>cyflwyno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072327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909836" y="0"/>
            <a:ext cx="10157354" cy="1397000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                                   </a:t>
            </a:r>
            <a:r>
              <a:rPr lang="en-GB" i="1" dirty="0"/>
              <a:t>Submission   </a:t>
            </a:r>
            <a:br>
              <a:rPr lang="en-GB" i="1" dirty="0"/>
            </a:br>
            <a:r>
              <a:rPr lang="en-GB" i="1" dirty="0"/>
              <a:t>                                         dates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base" hangingPunct="0"/>
            <a:r>
              <a:rPr lang="en-GB" sz="3600" b="1" dirty="0" err="1"/>
              <a:t>Aseiniad</a:t>
            </a:r>
            <a:r>
              <a:rPr lang="en-GB" sz="3600" b="1" dirty="0"/>
              <a:t> 2 (</a:t>
            </a:r>
            <a:r>
              <a:rPr lang="cy-GB" sz="3600" b="1" dirty="0"/>
              <a:t>40%) </a:t>
            </a:r>
            <a:r>
              <a:rPr lang="cy-GB" sz="3600" dirty="0"/>
              <a:t>Pecyn Adnoddau (2000 o eiriau)</a:t>
            </a:r>
          </a:p>
          <a:p>
            <a:pPr fontAlgn="base" hangingPunct="0"/>
            <a:r>
              <a:rPr lang="cy-GB" sz="3600" dirty="0"/>
              <a:t>28/7/19</a:t>
            </a:r>
            <a:endParaRPr lang="en-GB" sz="3600" dirty="0"/>
          </a:p>
          <a:p>
            <a:pPr fontAlgn="base" hangingPunct="0"/>
            <a:endParaRPr lang="en-GB" sz="36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9" y="1701800"/>
            <a:ext cx="4977104" cy="4470400"/>
          </a:xfrm>
        </p:spPr>
        <p:txBody>
          <a:bodyPr>
            <a:normAutofit/>
          </a:bodyPr>
          <a:lstStyle/>
          <a:p>
            <a:pPr fontAlgn="base" hangingPunct="0"/>
            <a:r>
              <a:rPr lang="en-GB" sz="3600" b="1" i="1" dirty="0"/>
              <a:t>Assignment 2 (40%) </a:t>
            </a:r>
            <a:r>
              <a:rPr lang="en-GB" sz="3600" i="1" dirty="0"/>
              <a:t>Resource</a:t>
            </a:r>
            <a:r>
              <a:rPr lang="en-GB" sz="3600" b="1" i="1" dirty="0"/>
              <a:t> </a:t>
            </a:r>
            <a:r>
              <a:rPr lang="en-GB" sz="3600" i="1" dirty="0"/>
              <a:t>Pack (2000 words)</a:t>
            </a:r>
          </a:p>
          <a:p>
            <a:pPr fontAlgn="base" hangingPunct="0"/>
            <a:r>
              <a:rPr lang="en-GB" sz="3600" i="1" dirty="0"/>
              <a:t>28/7/19</a:t>
            </a:r>
          </a:p>
          <a:p>
            <a:pPr marL="0" indent="0" fontAlgn="base" hangingPunc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2164" y="4581128"/>
            <a:ext cx="3096344" cy="2088232"/>
          </a:xfrm>
          <a:prstGeom prst="rect">
            <a:avLst/>
          </a:prstGeom>
        </p:spPr>
      </p:pic>
      <p:sp>
        <p:nvSpPr>
          <p:cNvPr id="6" name="Title 12"/>
          <p:cNvSpPr txBox="1">
            <a:spLocks/>
          </p:cNvSpPr>
          <p:nvPr/>
        </p:nvSpPr>
        <p:spPr>
          <a:xfrm>
            <a:off x="302093" y="-99392"/>
            <a:ext cx="5108243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 fontScale="90000" lnSpcReduction="20000"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                                   </a:t>
            </a:r>
            <a:r>
              <a:rPr lang="en-GB" i="1" dirty="0" err="1"/>
              <a:t>Dyddiadau</a:t>
            </a:r>
            <a:r>
              <a:rPr lang="en-GB" i="1" dirty="0"/>
              <a:t> </a:t>
            </a:r>
            <a:r>
              <a:rPr lang="en-GB" i="1" dirty="0" err="1"/>
              <a:t>cyflwyno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59000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Haim </a:t>
            </a:r>
            <a:r>
              <a:rPr lang="en-GB" dirty="0" err="1"/>
              <a:t>Ginott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“I have come to the frightening conclusion that I am the decisive element. It is my personal approach that creates the climate. It is my daily mood that makes the weather. I possess tremendous power to make life miserable or joyous. I can be a tool of torture or an instrument of inspiration, I can humiliate or humour, hurt or heal. In all situations, it is my response that decides whether a crisis is escalated or de-escalated, and a person is humanized or de-humanized. If we treat people as they are, we make them worse. If we treat people as they ought to be, we help them become what they are capable of becoming.” </a:t>
            </a:r>
            <a:r>
              <a:rPr lang="en-GB" dirty="0" err="1">
                <a:solidFill>
                  <a:schemeClr val="tx2">
                    <a:lumMod val="95000"/>
                    <a:lumOff val="5000"/>
                  </a:schemeClr>
                </a:solidFill>
              </a:rPr>
              <a:t>Ginott</a:t>
            </a:r>
            <a:r>
              <a:rPr lang="en-GB" dirty="0">
                <a:solidFill>
                  <a:schemeClr val="tx2">
                    <a:lumMod val="95000"/>
                    <a:lumOff val="5000"/>
                  </a:schemeClr>
                </a:solidFill>
              </a:rPr>
              <a:t>(1975)</a:t>
            </a:r>
            <a:endParaRPr lang="en-GB" dirty="0"/>
          </a:p>
        </p:txBody>
      </p:sp>
      <p:pic>
        <p:nvPicPr>
          <p:cNvPr id="6" name="Content Placeholder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0676" y="5013176"/>
            <a:ext cx="3528392" cy="1844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15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</a:t>
            </a:r>
            <a:r>
              <a:rPr lang="en-GB" dirty="0" err="1"/>
              <a:t>Tasg</a:t>
            </a:r>
            <a:r>
              <a:rPr lang="en-GB" dirty="0"/>
              <a:t>                      Task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4292" y="4309719"/>
            <a:ext cx="1791310" cy="1789481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742484" y="1700808"/>
            <a:ext cx="4977104" cy="4470400"/>
          </a:xfrm>
        </p:spPr>
        <p:txBody>
          <a:bodyPr/>
          <a:lstStyle/>
          <a:p>
            <a:r>
              <a:rPr lang="en-GB" sz="2800" i="1" dirty="0"/>
              <a:t>Reflect on </a:t>
            </a:r>
            <a:r>
              <a:rPr lang="en-GB" sz="2800" i="1" dirty="0" err="1"/>
              <a:t>Ginott’s</a:t>
            </a:r>
            <a:r>
              <a:rPr lang="en-GB" sz="2800" i="1" dirty="0"/>
              <a:t> statement in terms of your own experiences</a:t>
            </a:r>
          </a:p>
          <a:p>
            <a:r>
              <a:rPr lang="en-GB" sz="2800" i="1" dirty="0"/>
              <a:t>Prioritise three key characteristics of an effective classroom manager.</a:t>
            </a:r>
          </a:p>
          <a:p>
            <a:r>
              <a:rPr lang="en-GB" sz="2800" i="1" dirty="0"/>
              <a:t>Feedback</a:t>
            </a:r>
          </a:p>
          <a:p>
            <a:endParaRPr lang="en-GB" dirty="0"/>
          </a:p>
        </p:txBody>
      </p:sp>
      <p:sp>
        <p:nvSpPr>
          <p:cNvPr id="5" name="Content Placeholder 5"/>
          <p:cNvSpPr txBox="1">
            <a:spLocks/>
          </p:cNvSpPr>
          <p:nvPr/>
        </p:nvSpPr>
        <p:spPr>
          <a:xfrm>
            <a:off x="367571" y="1628800"/>
            <a:ext cx="497710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i="1" dirty="0" err="1"/>
              <a:t>Adlewyrchwch</a:t>
            </a:r>
            <a:r>
              <a:rPr lang="en-GB" sz="2800" i="1" dirty="0"/>
              <a:t> </a:t>
            </a:r>
            <a:r>
              <a:rPr lang="en-GB" sz="2800" i="1" dirty="0" err="1"/>
              <a:t>ar</a:t>
            </a:r>
            <a:r>
              <a:rPr lang="en-GB" sz="2800" i="1" dirty="0"/>
              <a:t> </a:t>
            </a:r>
            <a:r>
              <a:rPr lang="en-GB" sz="2800" i="1" dirty="0" err="1"/>
              <a:t>osodiad</a:t>
            </a:r>
            <a:r>
              <a:rPr lang="en-GB" sz="2800" i="1" dirty="0"/>
              <a:t> </a:t>
            </a:r>
            <a:r>
              <a:rPr lang="en-GB" sz="2800" i="1" dirty="0" err="1"/>
              <a:t>Ginott</a:t>
            </a:r>
            <a:r>
              <a:rPr lang="en-GB" sz="2800" i="1" dirty="0"/>
              <a:t> </a:t>
            </a:r>
            <a:r>
              <a:rPr lang="en-GB" sz="2800" i="1" dirty="0" err="1"/>
              <a:t>yn</a:t>
            </a:r>
            <a:r>
              <a:rPr lang="en-GB" sz="2800" i="1" dirty="0"/>
              <a:t> </a:t>
            </a:r>
            <a:r>
              <a:rPr lang="en-GB" sz="2800" i="1" dirty="0" err="1"/>
              <a:t>nhermau</a:t>
            </a:r>
            <a:r>
              <a:rPr lang="en-GB" sz="2800" i="1" dirty="0"/>
              <a:t> </a:t>
            </a:r>
            <a:r>
              <a:rPr lang="en-GB" sz="2800" i="1" dirty="0" err="1"/>
              <a:t>eich</a:t>
            </a:r>
            <a:r>
              <a:rPr lang="en-GB" sz="2800" i="1" dirty="0"/>
              <a:t> </a:t>
            </a:r>
            <a:r>
              <a:rPr lang="en-GB" sz="2800" i="1" dirty="0" err="1"/>
              <a:t>profiadau</a:t>
            </a:r>
            <a:r>
              <a:rPr lang="en-GB" sz="2800" i="1" dirty="0"/>
              <a:t> </a:t>
            </a:r>
            <a:r>
              <a:rPr lang="en-GB" sz="2800" i="1" dirty="0" err="1"/>
              <a:t>personol</a:t>
            </a:r>
            <a:endParaRPr lang="en-GB" sz="2800" i="1" dirty="0"/>
          </a:p>
          <a:p>
            <a:r>
              <a:rPr lang="en-GB" sz="2800" i="1" dirty="0" err="1"/>
              <a:t>Blaenoriaethwch</a:t>
            </a:r>
            <a:r>
              <a:rPr lang="en-GB" sz="2800" i="1" dirty="0"/>
              <a:t> tri </a:t>
            </a:r>
            <a:r>
              <a:rPr lang="en-GB" sz="2800" i="1" dirty="0" err="1"/>
              <a:t>nodwedd</a:t>
            </a:r>
            <a:r>
              <a:rPr lang="en-GB" sz="2800" i="1" dirty="0"/>
              <a:t> </a:t>
            </a:r>
            <a:r>
              <a:rPr lang="en-GB" sz="2800" i="1" dirty="0" err="1"/>
              <a:t>allweddol</a:t>
            </a:r>
            <a:r>
              <a:rPr lang="en-GB" sz="2800" i="1" dirty="0"/>
              <a:t> o </a:t>
            </a:r>
            <a:r>
              <a:rPr lang="en-GB" sz="2800" i="1" dirty="0" err="1"/>
              <a:t>rheolaeth</a:t>
            </a:r>
            <a:r>
              <a:rPr lang="en-GB" sz="2800" i="1" dirty="0"/>
              <a:t> </a:t>
            </a:r>
            <a:r>
              <a:rPr lang="en-GB" sz="2800" i="1" dirty="0" err="1"/>
              <a:t>dosbarth</a:t>
            </a:r>
            <a:r>
              <a:rPr lang="en-GB" sz="2800" i="1" dirty="0"/>
              <a:t> </a:t>
            </a:r>
            <a:r>
              <a:rPr lang="en-GB" sz="2800" i="1" dirty="0" err="1"/>
              <a:t>effeithiol</a:t>
            </a:r>
            <a:endParaRPr lang="en-GB" sz="2800" i="1" dirty="0"/>
          </a:p>
          <a:p>
            <a:r>
              <a:rPr lang="en-GB" sz="2800" i="1" dirty="0" err="1"/>
              <a:t>Adborth</a:t>
            </a:r>
            <a:endParaRPr lang="en-GB" sz="28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2161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gyfeirnodi</a:t>
            </a:r>
            <a:r>
              <a:rPr lang="en-GB" dirty="0"/>
              <a:t>      Reference list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Ginott</a:t>
            </a:r>
            <a:r>
              <a:rPr lang="en-GB" dirty="0"/>
              <a:t>, H. (1975) </a:t>
            </a:r>
            <a:r>
              <a:rPr lang="en-GB" i="1" dirty="0"/>
              <a:t>Teacher and Child: A book for parents and teachers, </a:t>
            </a:r>
            <a:r>
              <a:rPr lang="en-GB" dirty="0"/>
              <a:t>New York: Macmillan.</a:t>
            </a:r>
          </a:p>
          <a:p>
            <a:r>
              <a:rPr lang="en-GB" dirty="0"/>
              <a:t>Rogers, B. (2011) </a:t>
            </a:r>
            <a:r>
              <a:rPr lang="en-GB" i="1" dirty="0"/>
              <a:t>Classroom Behaviour (3</a:t>
            </a:r>
            <a:r>
              <a:rPr lang="en-GB" i="1" baseline="30000" dirty="0"/>
              <a:t>rd</a:t>
            </a:r>
            <a:r>
              <a:rPr lang="en-GB" i="1" dirty="0"/>
              <a:t> edition), </a:t>
            </a:r>
            <a:r>
              <a:rPr lang="en-GB" dirty="0"/>
              <a:t>London: Sage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423058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0</TotalTime>
  <Words>600</Words>
  <Application>Microsoft Office PowerPoint</Application>
  <PresentationFormat>Custom</PresentationFormat>
  <Paragraphs>53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Century Gothic</vt:lpstr>
      <vt:lpstr>Books 16x9</vt:lpstr>
      <vt:lpstr>SJIE6005  Classroom Management 1</vt:lpstr>
      <vt:lpstr>        Amcan                    Aim</vt:lpstr>
      <vt:lpstr>         Deilliannau Dysgu    Learning Outcomes</vt:lpstr>
      <vt:lpstr>         Deilliannau Dysgu    Learning Outcomes</vt:lpstr>
      <vt:lpstr>         Deilliannau Dysgu    Learning Outcomes</vt:lpstr>
      <vt:lpstr>         Deilliannau Dysgu    Learning Outcomes</vt:lpstr>
      <vt:lpstr>Assignment</vt:lpstr>
      <vt:lpstr> Aseiniad                          Assignment</vt:lpstr>
      <vt:lpstr>                                Submission dates                                          </vt:lpstr>
      <vt:lpstr>                                   Submission                                             dates</vt:lpstr>
      <vt:lpstr>Haim Ginott</vt:lpstr>
      <vt:lpstr>          Tasg                      Task</vt:lpstr>
      <vt:lpstr>Rhestr gyfeirnodi     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2015-01-04T10:10:18Z</dcterms:created>
  <dcterms:modified xsi:type="dcterms:W3CDTF">2019-06-09T21:25:11Z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</Properties>
</file>