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3" r:id="rId7"/>
    <p:sldId id="264" r:id="rId8"/>
    <p:sldId id="265" r:id="rId9"/>
    <p:sldId id="266" r:id="rId10"/>
    <p:sldId id="269" r:id="rId11"/>
    <p:sldId id="268" r:id="rId12"/>
    <p:sldId id="267" r:id="rId13"/>
    <p:sldId id="260" r:id="rId14"/>
    <p:sldId id="261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5/15/2018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5/15/2018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northtexasdrifter.blogspot.co.uk/2013/09/leonidas-and-battle-at-thermopylae.html" TargetMode="External"/><Relationship Id="rId13" Type="http://schemas.openxmlformats.org/officeDocument/2006/relationships/hyperlink" Target="https://www.worldatlas.com/articles/herodotus-important-figures-in-history.html" TargetMode="External"/><Relationship Id="rId3" Type="http://schemas.openxmlformats.org/officeDocument/2006/relationships/hyperlink" Target="https://undevicesimus.deviantart.com/art/The-Greco-Persian-Wars-499-479-BC-597566299" TargetMode="External"/><Relationship Id="rId7" Type="http://schemas.openxmlformats.org/officeDocument/2006/relationships/hyperlink" Target="https://www.realmofhistory.com/2017/07/24/14-facts-battle-of-marathon/" TargetMode="External"/><Relationship Id="rId12" Type="http://schemas.openxmlformats.org/officeDocument/2006/relationships/hyperlink" Target="http://www.ancientgreekbattles.net/Pages/47930_BattleOfMycale.htm" TargetMode="External"/><Relationship Id="rId2" Type="http://schemas.openxmlformats.org/officeDocument/2006/relationships/hyperlink" Target="http://www.unb.ca/fredericton/arts/centres/gregg/news/lecture-25feb14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ancient.eu/marathon/" TargetMode="External"/><Relationship Id="rId11" Type="http://schemas.openxmlformats.org/officeDocument/2006/relationships/hyperlink" Target="http://www.ancientmilitary.com/spartan-weapons.htm" TargetMode="External"/><Relationship Id="rId5" Type="http://schemas.openxmlformats.org/officeDocument/2006/relationships/hyperlink" Target="https://www.pinterest.com/skifsv/%D0%B0%D1%80%D0%BC%D0%B8%D0%B8-%D0%BF%D0%B5%D1%80%D1%81%D0%B8%D0%B8/" TargetMode="External"/><Relationship Id="rId10" Type="http://schemas.openxmlformats.org/officeDocument/2006/relationships/hyperlink" Target="http://www.learning-history.com/persian-wars-battle-plataea/" TargetMode="External"/><Relationship Id="rId4" Type="http://schemas.openxmlformats.org/officeDocument/2006/relationships/hyperlink" Target="https://en.wikipedia.org/wiki/Hoplite#/media/File:Two_hoplites.jpg" TargetMode="External"/><Relationship Id="rId9" Type="http://schemas.openxmlformats.org/officeDocument/2006/relationships/hyperlink" Target="https://www.realmofhistory.com/2017/01/23/10-facts-battle-of-thermopylae/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730549-7BE6-4EE4-81EB-3442B65120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37331" y="-67244"/>
            <a:ext cx="10148533" cy="1718492"/>
          </a:xfrm>
        </p:spPr>
        <p:txBody>
          <a:bodyPr>
            <a:normAutofit/>
          </a:bodyPr>
          <a:lstStyle/>
          <a:p>
            <a:r>
              <a:rPr lang="en-GB" sz="3600" dirty="0"/>
              <a:t>A discussion on Herodotean presentation of hoplite battle against non-Greeks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97B178-8194-47B5-9F62-59BF952F35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95268" y="5915249"/>
            <a:ext cx="9001462" cy="942750"/>
          </a:xfrm>
        </p:spPr>
        <p:txBody>
          <a:bodyPr>
            <a:normAutofit/>
          </a:bodyPr>
          <a:lstStyle/>
          <a:p>
            <a:r>
              <a:rPr lang="en-GB" sz="1800" dirty="0"/>
              <a:t>David Cunningham - 1501145</a:t>
            </a:r>
          </a:p>
          <a:p>
            <a:r>
              <a:rPr lang="en-GB" sz="1800" dirty="0"/>
              <a:t>CLAH6003 Presentation</a:t>
            </a:r>
          </a:p>
        </p:txBody>
      </p:sp>
      <p:pic>
        <p:nvPicPr>
          <p:cNvPr id="1036" name="Picture 12" descr="Image result for ancient greek kylix battle">
            <a:extLst>
              <a:ext uri="{FF2B5EF4-FFF2-40B4-BE49-F238E27FC236}">
                <a16:creationId xmlns:a16="http://schemas.microsoft.com/office/drawing/2014/main" id="{E1A24666-A977-4EA5-9076-05DD28F37B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4605" y="1651248"/>
            <a:ext cx="4242787" cy="4264001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A0DB943-D5EA-40AC-90FD-AE0C67972635}"/>
              </a:ext>
            </a:extLst>
          </p:cNvPr>
          <p:cNvSpPr txBox="1"/>
          <p:nvPr/>
        </p:nvSpPr>
        <p:spPr>
          <a:xfrm>
            <a:off x="8302748" y="5650692"/>
            <a:ext cx="1198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(1)</a:t>
            </a:r>
          </a:p>
        </p:txBody>
      </p:sp>
    </p:spTree>
    <p:extLst>
      <p:ext uri="{BB962C8B-B14F-4D97-AF65-F5344CB8AC3E}">
        <p14:creationId xmlns:p14="http://schemas.microsoft.com/office/powerpoint/2010/main" val="37337070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1D0F0B-5B98-4CB4-AD94-51597B3EDB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3320" y="190500"/>
            <a:ext cx="10353761" cy="577049"/>
          </a:xfrm>
        </p:spPr>
        <p:txBody>
          <a:bodyPr/>
          <a:lstStyle/>
          <a:p>
            <a:r>
              <a:rPr lang="en-GB" u="sng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445C4E-3B94-42D6-B288-889898F726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688" y="870946"/>
            <a:ext cx="4918834" cy="5893838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Greco-Persian Wars a key component of Herodotus’ </a:t>
            </a:r>
            <a:r>
              <a:rPr lang="en-GB" sz="2400" i="1" dirty="0"/>
              <a:t>Histories</a:t>
            </a:r>
          </a:p>
          <a:p>
            <a:r>
              <a:rPr lang="en-GB" sz="2400" dirty="0"/>
              <a:t>Battles of Marathon (Hdt. 6.112), Thermopylae (Hdt. 7.210), Plataea (Hdt. 9.58), and Mycale (Hdt. 9.102)</a:t>
            </a:r>
          </a:p>
          <a:p>
            <a:r>
              <a:rPr lang="en-GB" sz="2400" dirty="0"/>
              <a:t>All saw hoplite vs non-Greek engagements</a:t>
            </a:r>
          </a:p>
          <a:p>
            <a:r>
              <a:rPr lang="en-GB" sz="2400" dirty="0"/>
              <a:t>Analysis of different sources alongside modern understandings to scrutinise Herodotus</a:t>
            </a:r>
          </a:p>
        </p:txBody>
      </p:sp>
      <p:pic>
        <p:nvPicPr>
          <p:cNvPr id="1026" name="Picture 2" descr="Image result for greco persian war">
            <a:extLst>
              <a:ext uri="{FF2B5EF4-FFF2-40B4-BE49-F238E27FC236}">
                <a16:creationId xmlns:a16="http://schemas.microsoft.com/office/drawing/2014/main" id="{8C6BA489-E8A2-427E-BCB3-58F12939A3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6575" y="1271667"/>
            <a:ext cx="6232525" cy="4700508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CB836D7-1632-4DDB-897D-FEF277BAF251}"/>
              </a:ext>
            </a:extLst>
          </p:cNvPr>
          <p:cNvSpPr txBox="1"/>
          <p:nvPr/>
        </p:nvSpPr>
        <p:spPr>
          <a:xfrm>
            <a:off x="11468809" y="5972175"/>
            <a:ext cx="10386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(2)</a:t>
            </a:r>
          </a:p>
        </p:txBody>
      </p:sp>
    </p:spTree>
    <p:extLst>
      <p:ext uri="{BB962C8B-B14F-4D97-AF65-F5344CB8AC3E}">
        <p14:creationId xmlns:p14="http://schemas.microsoft.com/office/powerpoint/2010/main" val="67721927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DD634-EB2B-4FE0-9A91-A1A176D75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6" y="0"/>
            <a:ext cx="10353761" cy="825623"/>
          </a:xfrm>
        </p:spPr>
        <p:txBody>
          <a:bodyPr/>
          <a:lstStyle/>
          <a:p>
            <a:r>
              <a:rPr lang="en-GB" u="sng" dirty="0"/>
              <a:t>Greek Hoplite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953CF5-7DC0-41DF-A8C7-82D868EB8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235" y="1043126"/>
            <a:ext cx="5922011" cy="5841507"/>
          </a:xfrm>
        </p:spPr>
        <p:txBody>
          <a:bodyPr>
            <a:normAutofit/>
          </a:bodyPr>
          <a:lstStyle/>
          <a:p>
            <a:r>
              <a:rPr lang="en-GB" sz="2400" dirty="0"/>
              <a:t>Heavily armoured infantryman </a:t>
            </a:r>
          </a:p>
          <a:p>
            <a:r>
              <a:rPr lang="en-GB" sz="2400" dirty="0"/>
              <a:t>Corinthian helmet, breastplate, spear and Argive shield (</a:t>
            </a:r>
            <a:r>
              <a:rPr lang="en-GB" sz="2400" dirty="0">
                <a:effectLst/>
              </a:rPr>
              <a:t>Echeverria 2012: 292) </a:t>
            </a:r>
          </a:p>
          <a:p>
            <a:r>
              <a:rPr lang="en-GB" sz="2400" dirty="0">
                <a:effectLst/>
              </a:rPr>
              <a:t>Phalanx was the defining formation due to the Argive shield (Kagan and Viggiano 2013: 6)</a:t>
            </a:r>
          </a:p>
          <a:p>
            <a:r>
              <a:rPr lang="en-GB" sz="2400" dirty="0">
                <a:effectLst/>
              </a:rPr>
              <a:t>Spears used to harass the enemy (Goldsworthy 1997: 2) </a:t>
            </a:r>
          </a:p>
          <a:p>
            <a:r>
              <a:rPr lang="en-GB" sz="2400" dirty="0">
                <a:effectLst/>
              </a:rPr>
              <a:t>Hoplites proved very effective against Persian troops</a:t>
            </a:r>
            <a:endParaRPr lang="en-GB" sz="2400" dirty="0"/>
          </a:p>
        </p:txBody>
      </p:sp>
      <p:pic>
        <p:nvPicPr>
          <p:cNvPr id="2050" name="Picture 2" descr="https://upload.wikimedia.org/wikipedia/commons/9/9a/Two_hoplites.jpg">
            <a:extLst>
              <a:ext uri="{FF2B5EF4-FFF2-40B4-BE49-F238E27FC236}">
                <a16:creationId xmlns:a16="http://schemas.microsoft.com/office/drawing/2014/main" id="{C88D649C-1F9F-4574-85BF-F92F705BC5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390" b="91549" l="2824" r="97010">
                        <a14:foregroundMark x1="96206" y1="21021" x2="91812" y2="20663"/>
                        <a14:foregroundMark x1="91581" y1="21160" x2="95521" y2="22230"/>
                        <a14:foregroundMark x1="96346" y1="21831" x2="97342" y2="21596"/>
                        <a14:foregroundMark x1="8918" y1="47148" x2="9967" y2="47183"/>
                        <a14:foregroundMark x1="3841" y1="46981" x2="5836" y2="47047"/>
                        <a14:foregroundMark x1="80565" y1="46479" x2="82060" y2="46948"/>
                        <a14:foregroundMark x1="11628" y1="89202" x2="12625" y2="88732"/>
                        <a14:foregroundMark x1="31229" y1="89202" x2="32558" y2="90610"/>
                        <a14:foregroundMark x1="12458" y1="90610" x2="13621" y2="89906"/>
                        <a14:foregroundMark x1="52159" y1="90610" x2="52159" y2="91080"/>
                        <a14:foregroundMark x1="69767" y1="91315" x2="69269" y2="91549"/>
                        <a14:foregroundMark x1="87043" y1="46714" x2="87043" y2="46714"/>
                        <a14:foregroundMark x1="14286" y1="91315" x2="14286" y2="91315"/>
                        <a14:backgroundMark x1="25748" y1="27934" x2="25581" y2="27700"/>
                        <a14:backgroundMark x1="88704" y1="19249" x2="92359" y2="19484"/>
                        <a14:backgroundMark x1="96678" y1="20188" x2="96961" y2="20321"/>
                        <a14:backgroundMark x1="96917" y1="22640" x2="97508" y2="22535"/>
                        <a14:backgroundMark x1="4983" y1="49061" x2="8306" y2="48592"/>
                        <a14:backgroundMark x1="2492" y1="46479" x2="4153" y2="46244"/>
                        <a14:backgroundMark x1="91528" y1="20188" x2="91528" y2="20188"/>
                        <a14:backgroundMark x1="91694" y1="20423" x2="91694" y2="20423"/>
                        <a14:backgroundMark x1="92027" y1="19953" x2="92027" y2="19953"/>
                        <a14:backgroundMark x1="92027" y1="20423" x2="92027" y2="20423"/>
                        <a14:backgroundMark x1="96346" y1="20657" x2="96346" y2="20657"/>
                        <a14:backgroundMark x1="96013" y1="20423" x2="96013" y2="204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0149" y="720871"/>
            <a:ext cx="7259333" cy="5137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F8782EB-36C2-4040-9172-F6ACF16857A6}"/>
              </a:ext>
            </a:extLst>
          </p:cNvPr>
          <p:cNvSpPr txBox="1"/>
          <p:nvPr/>
        </p:nvSpPr>
        <p:spPr>
          <a:xfrm>
            <a:off x="10648950" y="5153025"/>
            <a:ext cx="8953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(3)</a:t>
            </a:r>
          </a:p>
        </p:txBody>
      </p:sp>
    </p:spTree>
    <p:extLst>
      <p:ext uri="{BB962C8B-B14F-4D97-AF65-F5344CB8AC3E}">
        <p14:creationId xmlns:p14="http://schemas.microsoft.com/office/powerpoint/2010/main" val="40886848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351AB-1FDE-4D71-9A2B-77693E5DAE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6" y="0"/>
            <a:ext cx="10353761" cy="914400"/>
          </a:xfrm>
        </p:spPr>
        <p:txBody>
          <a:bodyPr/>
          <a:lstStyle/>
          <a:p>
            <a:r>
              <a:rPr lang="en-GB" u="sng" dirty="0"/>
              <a:t>Persian infantry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7A888F-1763-411B-8058-94CDE326DC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676" y="1323976"/>
            <a:ext cx="5010755" cy="5448300"/>
          </a:xfrm>
        </p:spPr>
        <p:txBody>
          <a:bodyPr>
            <a:normAutofit fontScale="92500"/>
          </a:bodyPr>
          <a:lstStyle/>
          <a:p>
            <a:r>
              <a:rPr lang="en-GB" sz="2800" dirty="0"/>
              <a:t>Lightly armed and armoured (Hdt. 7. 61-88)</a:t>
            </a:r>
          </a:p>
          <a:p>
            <a:r>
              <a:rPr lang="en-GB" sz="2800" dirty="0"/>
              <a:t>Short weapons such as swords and axes (Matthew 2015: 8)</a:t>
            </a:r>
          </a:p>
          <a:p>
            <a:r>
              <a:rPr lang="en-GB" sz="2800" dirty="0"/>
              <a:t>Versatile ‘</a:t>
            </a:r>
            <a:r>
              <a:rPr lang="en-GB" sz="2800" i="1" dirty="0"/>
              <a:t>paltrons</a:t>
            </a:r>
            <a:r>
              <a:rPr lang="en-GB" sz="2800" dirty="0"/>
              <a:t>’ proved ineffective against hoplite spears in a phalanx (Matthew 2014: 87-92)</a:t>
            </a:r>
          </a:p>
          <a:p>
            <a:r>
              <a:rPr lang="en-GB" sz="2800" dirty="0"/>
              <a:t>Reach was the main problem</a:t>
            </a:r>
          </a:p>
        </p:txBody>
      </p:sp>
      <p:pic>
        <p:nvPicPr>
          <p:cNvPr id="3074" name="Picture 2" descr="Image result for persian immortal">
            <a:extLst>
              <a:ext uri="{FF2B5EF4-FFF2-40B4-BE49-F238E27FC236}">
                <a16:creationId xmlns:a16="http://schemas.microsoft.com/office/drawing/2014/main" id="{9C725950-C72B-49DE-B365-9F7D418197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627" b="91395" l="9783" r="89946">
                        <a14:foregroundMark x1="29755" y1="2627" x2="29755" y2="2627"/>
                        <a14:foregroundMark x1="28668" y1="5797" x2="28668" y2="5797"/>
                        <a14:foregroundMark x1="29484" y1="5435" x2="29484" y2="5435"/>
                        <a14:foregroundMark x1="28940" y1="5525" x2="28940" y2="5525"/>
                        <a14:foregroundMark x1="28940" y1="4710" x2="28940" y2="4710"/>
                        <a14:foregroundMark x1="48370" y1="18297" x2="48370" y2="18297"/>
                        <a14:foregroundMark x1="33696" y1="90308" x2="33696" y2="90308"/>
                        <a14:foregroundMark x1="45109" y1="90489" x2="45109" y2="90489"/>
                        <a14:foregroundMark x1="63043" y1="91395" x2="63043" y2="91395"/>
                        <a14:foregroundMark x1="28261" y1="5344" x2="28261" y2="53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5375" y="142875"/>
            <a:ext cx="457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01A766B-003F-4FD7-AC86-72D263486DE6}"/>
              </a:ext>
            </a:extLst>
          </p:cNvPr>
          <p:cNvSpPr txBox="1"/>
          <p:nvPr/>
        </p:nvSpPr>
        <p:spPr>
          <a:xfrm>
            <a:off x="2047875" y="6086475"/>
            <a:ext cx="8858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(4)</a:t>
            </a:r>
          </a:p>
        </p:txBody>
      </p:sp>
    </p:spTree>
    <p:extLst>
      <p:ext uri="{BB962C8B-B14F-4D97-AF65-F5344CB8AC3E}">
        <p14:creationId xmlns:p14="http://schemas.microsoft.com/office/powerpoint/2010/main" val="13862369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E56EB4-D6E2-434C-9F5D-E23CB610ED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0"/>
            <a:ext cx="10353761" cy="838200"/>
          </a:xfrm>
        </p:spPr>
        <p:txBody>
          <a:bodyPr/>
          <a:lstStyle/>
          <a:p>
            <a:r>
              <a:rPr lang="en-GB" u="sng" dirty="0"/>
              <a:t>The Battle of Marathon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473B3A-AA3E-4D2A-B07F-2C045131FE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337" y="1390289"/>
            <a:ext cx="5558026" cy="5751796"/>
          </a:xfrm>
        </p:spPr>
        <p:txBody>
          <a:bodyPr>
            <a:normAutofit/>
          </a:bodyPr>
          <a:lstStyle/>
          <a:p>
            <a:r>
              <a:rPr lang="en-GB" sz="2600" dirty="0"/>
              <a:t>Battle began with a charging run of 8 stades (Hdt. 6.113)</a:t>
            </a:r>
          </a:p>
          <a:p>
            <a:r>
              <a:rPr lang="en-GB" sz="2600" dirty="0"/>
              <a:t>Distance taken at a run would have made hoplites incapable of sustaining a fight (Fink 2014: 159)</a:t>
            </a:r>
          </a:p>
          <a:p>
            <a:r>
              <a:rPr lang="en-GB" sz="2600" dirty="0"/>
              <a:t>Most hoplite engagements short (Holoka 1997: 337)</a:t>
            </a:r>
          </a:p>
          <a:p>
            <a:r>
              <a:rPr lang="en-GB" sz="2600" dirty="0"/>
              <a:t>No mention of the run in Plutarch’s account of the battle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6" name="Picture 2" descr="Related image">
            <a:extLst>
              <a:ext uri="{FF2B5EF4-FFF2-40B4-BE49-F238E27FC236}">
                <a16:creationId xmlns:a16="http://schemas.microsoft.com/office/drawing/2014/main" id="{07309C8A-350F-4F35-9499-3911025C27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9828" y="1609725"/>
            <a:ext cx="5858322" cy="46101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673F45F-8ACA-45DF-9105-281DB18D8170}"/>
              </a:ext>
            </a:extLst>
          </p:cNvPr>
          <p:cNvSpPr txBox="1"/>
          <p:nvPr/>
        </p:nvSpPr>
        <p:spPr>
          <a:xfrm>
            <a:off x="11458575" y="6145105"/>
            <a:ext cx="819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(5)</a:t>
            </a:r>
          </a:p>
        </p:txBody>
      </p:sp>
    </p:spTree>
    <p:extLst>
      <p:ext uri="{BB962C8B-B14F-4D97-AF65-F5344CB8AC3E}">
        <p14:creationId xmlns:p14="http://schemas.microsoft.com/office/powerpoint/2010/main" val="42871894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AB8409-43DC-4D80-9D41-EA0837C6AF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0"/>
            <a:ext cx="10353761" cy="843379"/>
          </a:xfrm>
        </p:spPr>
        <p:txBody>
          <a:bodyPr/>
          <a:lstStyle/>
          <a:p>
            <a:r>
              <a:rPr lang="en-GB" u="sng" dirty="0"/>
              <a:t>The Battle of Marathon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9BAE04-9264-4AAE-A078-DCDDE551F2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258" y="1415988"/>
            <a:ext cx="5469250" cy="5442012"/>
          </a:xfrm>
        </p:spPr>
        <p:txBody>
          <a:bodyPr>
            <a:normAutofit fontScale="85000" lnSpcReduction="10000"/>
          </a:bodyPr>
          <a:lstStyle/>
          <a:p>
            <a:r>
              <a:rPr lang="en-GB" sz="2800" dirty="0"/>
              <a:t>Hoplites could have run once within range of archers (Fink 2014: 160)</a:t>
            </a:r>
          </a:p>
          <a:p>
            <a:r>
              <a:rPr lang="en-GB" sz="2800" dirty="0"/>
              <a:t>March back to Athens after the battle would have proved exhausting (Hdt. 6.116)</a:t>
            </a:r>
          </a:p>
          <a:p>
            <a:r>
              <a:rPr lang="en-GB" sz="2800" dirty="0"/>
              <a:t>Unclear which day this march took place</a:t>
            </a:r>
          </a:p>
          <a:p>
            <a:r>
              <a:rPr lang="en-GB" sz="2800" dirty="0"/>
              <a:t>Possible 38 miles covered in a day</a:t>
            </a:r>
          </a:p>
          <a:p>
            <a:r>
              <a:rPr lang="en-GB" sz="2800" dirty="0"/>
              <a:t>Would have proved disastrous for the Athenians (Holoka 1997: 342)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0" name="Picture 2" descr="Image result for battle of marathon">
            <a:extLst>
              <a:ext uri="{FF2B5EF4-FFF2-40B4-BE49-F238E27FC236}">
                <a16:creationId xmlns:a16="http://schemas.microsoft.com/office/drawing/2014/main" id="{79F09776-2C44-4139-AC6E-6F0CCDAD91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1508" y="2095500"/>
            <a:ext cx="5974812" cy="33909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A10E0FB-355B-4255-BA6B-D835FD37F3CA}"/>
              </a:ext>
            </a:extLst>
          </p:cNvPr>
          <p:cNvSpPr txBox="1"/>
          <p:nvPr/>
        </p:nvSpPr>
        <p:spPr>
          <a:xfrm>
            <a:off x="11452194" y="5486400"/>
            <a:ext cx="9765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(6)</a:t>
            </a:r>
          </a:p>
        </p:txBody>
      </p:sp>
    </p:spTree>
    <p:extLst>
      <p:ext uri="{BB962C8B-B14F-4D97-AF65-F5344CB8AC3E}">
        <p14:creationId xmlns:p14="http://schemas.microsoft.com/office/powerpoint/2010/main" val="5151687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595A2-5F72-4C8A-AB47-61A21AC30B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1"/>
            <a:ext cx="10353761" cy="816746"/>
          </a:xfrm>
        </p:spPr>
        <p:txBody>
          <a:bodyPr/>
          <a:lstStyle/>
          <a:p>
            <a:r>
              <a:rPr lang="en-GB" u="sng" dirty="0"/>
              <a:t>Battle of Thermopylae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800C3-4E21-411B-AB59-FBAB188E3F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67450" y="1034250"/>
            <a:ext cx="5717404" cy="5823750"/>
          </a:xfrm>
        </p:spPr>
        <p:txBody>
          <a:bodyPr>
            <a:normAutofit/>
          </a:bodyPr>
          <a:lstStyle/>
          <a:p>
            <a:r>
              <a:rPr lang="en-GB" sz="2400" dirty="0"/>
              <a:t>Greeks occupied the narrow pass (Hdt. 7.176)</a:t>
            </a:r>
          </a:p>
          <a:p>
            <a:r>
              <a:rPr lang="en-GB" sz="2400" dirty="0"/>
              <a:t>Minimised Persian numerical advantage (Lazenby 1993: 248)</a:t>
            </a:r>
          </a:p>
          <a:p>
            <a:r>
              <a:rPr lang="en-GB" sz="2400" dirty="0"/>
              <a:t>Feigned retreat tactic used by Spartans (Hdt. 7.211)</a:t>
            </a:r>
          </a:p>
          <a:p>
            <a:r>
              <a:rPr lang="en-GB" sz="2400" dirty="0"/>
              <a:t>Only </a:t>
            </a:r>
            <a:r>
              <a:rPr lang="en-GB" sz="2400"/>
              <a:t>effective due to </a:t>
            </a:r>
            <a:r>
              <a:rPr lang="en-GB" sz="2400" dirty="0"/>
              <a:t>size of force and Spartan training (Cartledge 2011: 145)</a:t>
            </a:r>
          </a:p>
          <a:p>
            <a:r>
              <a:rPr lang="en-GB" sz="2400" dirty="0"/>
              <a:t>Ineffective at larger battles (Lazenby 1993: 132)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6" name="Picture 2" descr="Image result for battle of thermopylae plan">
            <a:extLst>
              <a:ext uri="{FF2B5EF4-FFF2-40B4-BE49-F238E27FC236}">
                <a16:creationId xmlns:a16="http://schemas.microsoft.com/office/drawing/2014/main" id="{AA4715B5-0833-45DD-B53E-85E182DDA2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175" y="1374374"/>
            <a:ext cx="5778500" cy="433387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C714DA1-E283-4A84-92E7-D0DB73FBA5A7}"/>
              </a:ext>
            </a:extLst>
          </p:cNvPr>
          <p:cNvSpPr txBox="1"/>
          <p:nvPr/>
        </p:nvSpPr>
        <p:spPr>
          <a:xfrm>
            <a:off x="248575" y="5708249"/>
            <a:ext cx="14736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(7)</a:t>
            </a:r>
          </a:p>
        </p:txBody>
      </p:sp>
    </p:spTree>
    <p:extLst>
      <p:ext uri="{BB962C8B-B14F-4D97-AF65-F5344CB8AC3E}">
        <p14:creationId xmlns:p14="http://schemas.microsoft.com/office/powerpoint/2010/main" val="10478491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2AA3E-191A-4D9A-9747-55F21F6D2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2673" y="159798"/>
            <a:ext cx="10353761" cy="704295"/>
          </a:xfrm>
        </p:spPr>
        <p:txBody>
          <a:bodyPr/>
          <a:lstStyle/>
          <a:p>
            <a:r>
              <a:rPr lang="en-GB" u="sng" dirty="0"/>
              <a:t>Battle of Thermopylae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FA528D-0D08-4C42-A29C-BE8579E918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0913" y="1438183"/>
            <a:ext cx="4687409" cy="4841289"/>
          </a:xfrm>
        </p:spPr>
        <p:txBody>
          <a:bodyPr>
            <a:normAutofit/>
          </a:bodyPr>
          <a:lstStyle/>
          <a:p>
            <a:r>
              <a:rPr lang="en-GB" sz="2600" dirty="0"/>
              <a:t>Fighting deteriorated into a melee (Hdt. 7.224-225)</a:t>
            </a:r>
          </a:p>
          <a:p>
            <a:r>
              <a:rPr lang="en-GB" sz="2600" dirty="0"/>
              <a:t>Breaking down of the Othismos (Goldsworthy 1997: 19)</a:t>
            </a:r>
          </a:p>
          <a:p>
            <a:r>
              <a:rPr lang="en-GB" sz="2600" dirty="0"/>
              <a:t>Diodorus’ night attack doesn’t correspond with hoplite tactics (Diod. 11.10)</a:t>
            </a:r>
          </a:p>
          <a:p>
            <a:endParaRPr lang="en-GB" dirty="0"/>
          </a:p>
        </p:txBody>
      </p:sp>
      <p:pic>
        <p:nvPicPr>
          <p:cNvPr id="2050" name="Picture 2" descr="Image result for battle of thermopylae">
            <a:extLst>
              <a:ext uri="{FF2B5EF4-FFF2-40B4-BE49-F238E27FC236}">
                <a16:creationId xmlns:a16="http://schemas.microsoft.com/office/drawing/2014/main" id="{1E09F36F-92A0-42F4-9043-373B4BF4D1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579" y="1747930"/>
            <a:ext cx="6493371" cy="370206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5A44B43-93C8-4FD6-9D79-3FFD73FCE21C}"/>
              </a:ext>
            </a:extLst>
          </p:cNvPr>
          <p:cNvSpPr txBox="1"/>
          <p:nvPr/>
        </p:nvSpPr>
        <p:spPr>
          <a:xfrm>
            <a:off x="377341" y="5449995"/>
            <a:ext cx="7051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(8)</a:t>
            </a:r>
          </a:p>
        </p:txBody>
      </p:sp>
    </p:spTree>
    <p:extLst>
      <p:ext uri="{BB962C8B-B14F-4D97-AF65-F5344CB8AC3E}">
        <p14:creationId xmlns:p14="http://schemas.microsoft.com/office/powerpoint/2010/main" val="12047617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29F72E-0114-4B2E-8452-B58E96458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139277"/>
            <a:ext cx="10353761" cy="816746"/>
          </a:xfrm>
        </p:spPr>
        <p:txBody>
          <a:bodyPr/>
          <a:lstStyle/>
          <a:p>
            <a:r>
              <a:rPr lang="en-GB" u="sng" dirty="0"/>
              <a:t>Battle of Plataea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F11781-8E75-4076-A00F-5FBF4D36A7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6847" y="1359216"/>
            <a:ext cx="4981903" cy="5423323"/>
          </a:xfrm>
        </p:spPr>
        <p:txBody>
          <a:bodyPr>
            <a:normAutofit/>
          </a:bodyPr>
          <a:lstStyle/>
          <a:p>
            <a:r>
              <a:rPr lang="en-GB" sz="2400" dirty="0"/>
              <a:t>Persians assembled a wall of shields (Hdt. 9.61)</a:t>
            </a:r>
          </a:p>
          <a:p>
            <a:r>
              <a:rPr lang="en-GB" sz="2400" dirty="0"/>
              <a:t>Topography may have made a cohesive phalanx impossible (Cartledge 2013: 112-113)</a:t>
            </a:r>
          </a:p>
          <a:p>
            <a:r>
              <a:rPr lang="en-GB" sz="2400" dirty="0"/>
              <a:t>Plutarch’s account goes against Cartledge’s assessment (Plut. 18)</a:t>
            </a:r>
          </a:p>
          <a:p>
            <a:r>
              <a:rPr lang="en-GB" sz="2400" dirty="0"/>
              <a:t>Persians attacked in small groups (Hdt. 9.62) </a:t>
            </a:r>
          </a:p>
        </p:txBody>
      </p:sp>
      <p:pic>
        <p:nvPicPr>
          <p:cNvPr id="3074" name="Picture 2" descr="Image result for battle of plataea">
            <a:extLst>
              <a:ext uri="{FF2B5EF4-FFF2-40B4-BE49-F238E27FC236}">
                <a16:creationId xmlns:a16="http://schemas.microsoft.com/office/drawing/2014/main" id="{725A8EF9-80F7-4868-88C3-8CD14CABD3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3025" y="1752600"/>
            <a:ext cx="6775104" cy="38100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F840DEA-E801-411F-9E68-58F55702087F}"/>
              </a:ext>
            </a:extLst>
          </p:cNvPr>
          <p:cNvSpPr txBox="1"/>
          <p:nvPr/>
        </p:nvSpPr>
        <p:spPr>
          <a:xfrm>
            <a:off x="11568252" y="5562600"/>
            <a:ext cx="10382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(9)</a:t>
            </a:r>
          </a:p>
        </p:txBody>
      </p:sp>
    </p:spTree>
    <p:extLst>
      <p:ext uri="{BB962C8B-B14F-4D97-AF65-F5344CB8AC3E}">
        <p14:creationId xmlns:p14="http://schemas.microsoft.com/office/powerpoint/2010/main" val="1895206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D9939-1E98-4F2A-81DB-A7DBA8714B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6" y="0"/>
            <a:ext cx="10353761" cy="819705"/>
          </a:xfrm>
        </p:spPr>
        <p:txBody>
          <a:bodyPr/>
          <a:lstStyle/>
          <a:p>
            <a:r>
              <a:rPr lang="en-GB" u="sng" dirty="0"/>
              <a:t>Battle of Plataea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4F6DCB-101F-48E1-8324-FF138CEFCF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5623" y="1226051"/>
            <a:ext cx="6750501" cy="5476589"/>
          </a:xfrm>
        </p:spPr>
        <p:txBody>
          <a:bodyPr>
            <a:normAutofit/>
          </a:bodyPr>
          <a:lstStyle/>
          <a:p>
            <a:r>
              <a:rPr lang="en-GB" sz="2400" dirty="0"/>
              <a:t>Herodotus’ description doesn’t suggest the Othismos (Goldsworthy 1997: 18-19)</a:t>
            </a:r>
          </a:p>
          <a:p>
            <a:r>
              <a:rPr lang="en-GB" sz="2400" dirty="0"/>
              <a:t>Heavy armour and better training allowed for Greek battlefield supremacy (Goldsworthy 1997: 19)</a:t>
            </a:r>
          </a:p>
          <a:p>
            <a:r>
              <a:rPr lang="en-GB" sz="2400" dirty="0"/>
              <a:t>Spartans hoplites ineffective against the wooden fort (Hdt. 9.70)</a:t>
            </a:r>
          </a:p>
          <a:p>
            <a:r>
              <a:rPr lang="en-GB" sz="2400" dirty="0"/>
              <a:t>Krentz argues that superior armour mitigated heavy losses to missile troops (Krentz 1985: 13)</a:t>
            </a:r>
          </a:p>
          <a:p>
            <a:endParaRPr lang="en-GB" dirty="0"/>
          </a:p>
        </p:txBody>
      </p:sp>
      <p:pic>
        <p:nvPicPr>
          <p:cNvPr id="4098" name="Picture 2" descr="Image result for spartan hoplite">
            <a:extLst>
              <a:ext uri="{FF2B5EF4-FFF2-40B4-BE49-F238E27FC236}">
                <a16:creationId xmlns:a16="http://schemas.microsoft.com/office/drawing/2014/main" id="{C3E25E95-020A-49D2-81FA-118361493A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642" b="95283" l="2410" r="96386">
                        <a14:foregroundMark x1="43373" y1="6981" x2="43373" y2="6981"/>
                        <a14:foregroundMark x1="45181" y1="3585" x2="45181" y2="3585"/>
                        <a14:foregroundMark x1="27711" y1="2642" x2="27711" y2="2642"/>
                        <a14:foregroundMark x1="65663" y1="50566" x2="65663" y2="50566"/>
                        <a14:foregroundMark x1="96386" y1="90943" x2="96386" y2="90943"/>
                        <a14:foregroundMark x1="9036" y1="61321" x2="9036" y2="61321"/>
                        <a14:foregroundMark x1="2410" y1="70943" x2="2410" y2="70943"/>
                        <a14:foregroundMark x1="21386" y1="91887" x2="21386" y2="91887"/>
                        <a14:foregroundMark x1="30422" y1="95283" x2="30422" y2="95283"/>
                        <a14:foregroundMark x1="87048" y1="78302" x2="87048" y2="78302"/>
                        <a14:foregroundMark x1="87952" y1="79811" x2="87952" y2="79811"/>
                        <a14:foregroundMark x1="92169" y1="85094" x2="92169" y2="85094"/>
                        <a14:foregroundMark x1="89458" y1="80755" x2="89458" y2="80755"/>
                        <a14:foregroundMark x1="89759" y1="81509" x2="89759" y2="81509"/>
                        <a14:foregroundMark x1="88554" y1="80566" x2="88554" y2="80566"/>
                        <a14:foregroundMark x1="88554" y1="80377" x2="88554" y2="80377"/>
                        <a14:foregroundMark x1="88554" y1="80000" x2="88554" y2="80000"/>
                        <a14:foregroundMark x1="88855" y1="80377" x2="88855" y2="80377"/>
                        <a14:foregroundMark x1="88855" y1="80189" x2="88855" y2="80189"/>
                        <a14:foregroundMark x1="88855" y1="80189" x2="88855" y2="80189"/>
                        <a14:foregroundMark x1="89458" y1="80000" x2="89458" y2="80000"/>
                        <a14:backgroundMark x1="301" y1="69623" x2="301" y2="69623"/>
                        <a14:backgroundMark x1="301" y1="71509" x2="301" y2="71509"/>
                        <a14:backgroundMark x1="85843" y1="74906" x2="85843" y2="74906"/>
                        <a14:backgroundMark x1="87349" y1="76981" x2="87349" y2="76981"/>
                        <a14:backgroundMark x1="87952" y1="77170" x2="85843" y2="74906"/>
                        <a14:backgroundMark x1="94496" y1="85094" x2="95181" y2="85849"/>
                        <a14:backgroundMark x1="91245" y1="81509" x2="94496" y2="85094"/>
                        <a14:backgroundMark x1="90561" y1="80755" x2="91245" y2="81509"/>
                        <a14:backgroundMark x1="90390" y1="80566" x2="90561" y2="80755"/>
                        <a14:backgroundMark x1="90219" y1="80377" x2="90390" y2="80566"/>
                        <a14:backgroundMark x1="90048" y1="80189" x2="90219" y2="80377"/>
                        <a14:backgroundMark x1="89877" y1="80000" x2="90048" y2="80189"/>
                        <a14:backgroundMark x1="89705" y1="79811" x2="89877" y2="80000"/>
                        <a14:backgroundMark x1="88336" y1="78302" x2="89705" y2="79811"/>
                        <a14:backgroundMark x1="87651" y1="77547" x2="88336" y2="78302"/>
                        <a14:backgroundMark x1="95181" y1="85849" x2="95181" y2="86038"/>
                        <a14:backgroundMark x1="86446" y1="75660" x2="89458" y2="78113"/>
                        <a14:backgroundMark x1="84337" y1="73962" x2="87048" y2="75283"/>
                        <a14:backgroundMark x1="54217" y1="38302" x2="54217" y2="38302"/>
                        <a14:backgroundMark x1="31627" y1="23019" x2="31627" y2="23019"/>
                        <a14:backgroundMark x1="89759" y1="80755" x2="89759" y2="80755"/>
                        <a14:backgroundMark x1="88554" y1="79245" x2="88554" y2="79245"/>
                        <a14:backgroundMark x1="90663" y1="81698" x2="90663" y2="81698"/>
                        <a14:backgroundMark x1="90361" y1="81321" x2="90361" y2="81321"/>
                        <a14:backgroundMark x1="88855" y1="80189" x2="88855" y2="80189"/>
                        <a14:backgroundMark x1="88554" y1="79811" x2="88554" y2="7981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3124" y="819705"/>
            <a:ext cx="3724275" cy="5945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1AE95FB-20BA-4475-9D5D-9ED4E88031E8}"/>
              </a:ext>
            </a:extLst>
          </p:cNvPr>
          <p:cNvSpPr txBox="1"/>
          <p:nvPr/>
        </p:nvSpPr>
        <p:spPr>
          <a:xfrm>
            <a:off x="11074399" y="6239934"/>
            <a:ext cx="7789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(10)</a:t>
            </a:r>
          </a:p>
        </p:txBody>
      </p:sp>
    </p:spTree>
    <p:extLst>
      <p:ext uri="{BB962C8B-B14F-4D97-AF65-F5344CB8AC3E}">
        <p14:creationId xmlns:p14="http://schemas.microsoft.com/office/powerpoint/2010/main" val="41056123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B382A3-D36E-448C-B997-5DC0AFCBDD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0"/>
            <a:ext cx="10353761" cy="801950"/>
          </a:xfrm>
        </p:spPr>
        <p:txBody>
          <a:bodyPr/>
          <a:lstStyle/>
          <a:p>
            <a:r>
              <a:rPr lang="en-GB" u="sng" dirty="0"/>
              <a:t>Battle of Mycale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EC689B-1AAA-4BC1-B81F-E3E53DA630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320" y="952500"/>
            <a:ext cx="4867880" cy="5657850"/>
          </a:xfrm>
        </p:spPr>
        <p:txBody>
          <a:bodyPr>
            <a:normAutofit/>
          </a:bodyPr>
          <a:lstStyle/>
          <a:p>
            <a:r>
              <a:rPr lang="en-GB" sz="2500" dirty="0"/>
              <a:t>Persians defended a palisade much like Plataea (Hdt. 9.102)</a:t>
            </a:r>
          </a:p>
          <a:p>
            <a:r>
              <a:rPr lang="en-GB" sz="2500" dirty="0"/>
              <a:t>Persian attempt at mirroring hoplites?</a:t>
            </a:r>
          </a:p>
          <a:p>
            <a:r>
              <a:rPr lang="en-GB" sz="2500" dirty="0"/>
              <a:t>Othismos was vital to removing such a barrier (Luginbill 1994: 54-55)</a:t>
            </a:r>
          </a:p>
          <a:p>
            <a:r>
              <a:rPr lang="en-GB" sz="2500" dirty="0"/>
              <a:t>Phalanx must have been formed to initiate a push on a defensive structure (Luginbill 1994: 54-55)</a:t>
            </a:r>
          </a:p>
        </p:txBody>
      </p:sp>
      <p:pic>
        <p:nvPicPr>
          <p:cNvPr id="5122" name="Picture 2" descr="Image result for battle of mycale">
            <a:extLst>
              <a:ext uri="{FF2B5EF4-FFF2-40B4-BE49-F238E27FC236}">
                <a16:creationId xmlns:a16="http://schemas.microsoft.com/office/drawing/2014/main" id="{AF43D4FA-DF1D-4991-8E4F-DD9B40B45B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00" y="1604963"/>
            <a:ext cx="6008416" cy="3881437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31F28F3-67AD-4BCD-B2A2-3E65383D554C}"/>
              </a:ext>
            </a:extLst>
          </p:cNvPr>
          <p:cNvSpPr txBox="1"/>
          <p:nvPr/>
        </p:nvSpPr>
        <p:spPr>
          <a:xfrm>
            <a:off x="11077575" y="5572125"/>
            <a:ext cx="6948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(11)</a:t>
            </a:r>
          </a:p>
        </p:txBody>
      </p:sp>
    </p:spTree>
    <p:extLst>
      <p:ext uri="{BB962C8B-B14F-4D97-AF65-F5344CB8AC3E}">
        <p14:creationId xmlns:p14="http://schemas.microsoft.com/office/powerpoint/2010/main" val="30134470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6FADC1-6705-4961-AA69-90D6F769DA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9820" y="1257300"/>
            <a:ext cx="9197555" cy="5372100"/>
          </a:xfrm>
        </p:spPr>
        <p:txBody>
          <a:bodyPr>
            <a:normAutofit/>
          </a:bodyPr>
          <a:lstStyle/>
          <a:p>
            <a:r>
              <a:rPr lang="en-GB" sz="2500" dirty="0"/>
              <a:t>Herodotus’ hoplite victories unlike those seen before</a:t>
            </a:r>
          </a:p>
          <a:p>
            <a:r>
              <a:rPr lang="en-GB" sz="2500" dirty="0"/>
              <a:t>Thermopylae is the exception</a:t>
            </a:r>
          </a:p>
          <a:p>
            <a:r>
              <a:rPr lang="en-GB" sz="2500" dirty="0"/>
              <a:t>Aristotle says hoplites are useless without good order (Arist. 4.1297b)</a:t>
            </a:r>
          </a:p>
          <a:p>
            <a:r>
              <a:rPr lang="en-GB" sz="2500" dirty="0"/>
              <a:t>Herodotus’ descriptions go against this</a:t>
            </a:r>
          </a:p>
          <a:p>
            <a:r>
              <a:rPr lang="en-GB" sz="2500" dirty="0"/>
              <a:t>Even in loose formation, hoplites are superior against Persian infantry </a:t>
            </a:r>
          </a:p>
          <a:p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9EBB1E2-99D7-4710-9780-A5CA6AD327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152400"/>
            <a:ext cx="10353761" cy="885825"/>
          </a:xfrm>
        </p:spPr>
        <p:txBody>
          <a:bodyPr/>
          <a:lstStyle/>
          <a:p>
            <a:r>
              <a:rPr lang="en-GB" u="sng" dirty="0"/>
              <a:t>Conclusion</a:t>
            </a:r>
          </a:p>
        </p:txBody>
      </p:sp>
      <p:pic>
        <p:nvPicPr>
          <p:cNvPr id="6146" name="Picture 2" descr="Image result for herodotus">
            <a:extLst>
              <a:ext uri="{FF2B5EF4-FFF2-40B4-BE49-F238E27FC236}">
                <a16:creationId xmlns:a16="http://schemas.microsoft.com/office/drawing/2014/main" id="{30EC5EA1-87B0-49DD-A8CB-5FC65AB666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8255" b="98113" l="9753" r="89973">
                        <a14:foregroundMark x1="53434" y1="87736" x2="53434" y2="87736"/>
                        <a14:foregroundMark x1="54670" y1="83962" x2="46841" y2="81368"/>
                        <a14:foregroundMark x1="46841" y1="81368" x2="42720" y2="91274"/>
                        <a14:foregroundMark x1="42720" y1="91274" x2="48626" y2="98585"/>
                        <a14:foregroundMark x1="48626" y1="98585" x2="55907" y2="98821"/>
                        <a14:foregroundMark x1="55907" y1="98821" x2="64698" y2="94104"/>
                        <a14:foregroundMark x1="64698" y1="94104" x2="59753" y2="85377"/>
                        <a14:foregroundMark x1="59753" y1="85377" x2="55082" y2="81132"/>
                        <a14:foregroundMark x1="19643" y1="89858" x2="19643" y2="89858"/>
                        <a14:foregroundMark x1="82555" y1="57783" x2="82555" y2="57783"/>
                        <a14:foregroundMark x1="83929" y1="58726" x2="83929" y2="58726"/>
                        <a14:foregroundMark x1="83929" y1="60142" x2="82830" y2="57547"/>
                        <a14:foregroundMark x1="82830" y1="60613" x2="84341" y2="66038"/>
                        <a14:foregroundMark x1="84615" y1="72170" x2="83791" y2="59906"/>
                        <a14:foregroundMark x1="83791" y1="59906" x2="83654" y2="59198"/>
                        <a14:foregroundMark x1="84203" y1="58962" x2="84890" y2="70755"/>
                        <a14:foregroundMark x1="84890" y1="70755" x2="84753" y2="72642"/>
                        <a14:foregroundMark x1="44780" y1="21698" x2="44780" y2="21698"/>
                        <a14:foregroundMark x1="43544" y1="16745" x2="43544" y2="16745"/>
                        <a14:foregroundMark x1="45467" y1="6840" x2="42170" y2="18632"/>
                        <a14:foregroundMark x1="42170" y1="18632" x2="45742" y2="8255"/>
                        <a14:foregroundMark x1="45742" y1="8255" x2="45742" y2="8255"/>
                        <a14:foregroundMark x1="39423" y1="10613" x2="39423" y2="10613"/>
                        <a14:foregroundMark x1="38874" y1="13443" x2="38874" y2="13443"/>
                        <a14:foregroundMark x1="38736" y1="15094" x2="38736" y2="15094"/>
                        <a14:foregroundMark x1="51374" y1="13915" x2="51374" y2="13915"/>
                        <a14:foregroundMark x1="52198" y1="24057" x2="52198" y2="24057"/>
                        <a14:foregroundMark x1="52473" y1="25472" x2="52473" y2="25472"/>
                        <a14:foregroundMark x1="40797" y1="98113" x2="40797" y2="981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7800" y="2819400"/>
            <a:ext cx="6934200" cy="403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7D21784-FE75-4ED7-AB96-88D04674AE5B}"/>
              </a:ext>
            </a:extLst>
          </p:cNvPr>
          <p:cNvSpPr txBox="1"/>
          <p:nvPr/>
        </p:nvSpPr>
        <p:spPr>
          <a:xfrm>
            <a:off x="11601450" y="6444734"/>
            <a:ext cx="8953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(12)</a:t>
            </a:r>
          </a:p>
        </p:txBody>
      </p:sp>
    </p:spTree>
    <p:extLst>
      <p:ext uri="{BB962C8B-B14F-4D97-AF65-F5344CB8AC3E}">
        <p14:creationId xmlns:p14="http://schemas.microsoft.com/office/powerpoint/2010/main" val="28671613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72749-7B1A-48A5-886C-88FCE99078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1"/>
            <a:ext cx="10353761" cy="754602"/>
          </a:xfrm>
        </p:spPr>
        <p:txBody>
          <a:bodyPr/>
          <a:lstStyle/>
          <a:p>
            <a:r>
              <a:rPr lang="en-GB" u="sng" dirty="0"/>
              <a:t>Image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BD73A-AFB5-4D9A-A075-97AD52A4E8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445" y="897478"/>
            <a:ext cx="11478230" cy="5823750"/>
          </a:xfrm>
        </p:spPr>
        <p:txBody>
          <a:bodyPr>
            <a:noAutofit/>
          </a:bodyPr>
          <a:lstStyle/>
          <a:p>
            <a:pPr marL="457200" indent="-457200">
              <a:buAutoNum type="arabicParenBoth"/>
            </a:pPr>
            <a:r>
              <a:rPr lang="en-GB" sz="1300" dirty="0"/>
              <a:t>Kylix depicting Greek fighting Persian 5</a:t>
            </a:r>
            <a:r>
              <a:rPr lang="en-GB" sz="1300" baseline="30000" dirty="0"/>
              <a:t>th</a:t>
            </a:r>
            <a:r>
              <a:rPr lang="en-GB" sz="1300" dirty="0"/>
              <a:t> Century B.C., University of New Brunswick, </a:t>
            </a:r>
            <a:r>
              <a:rPr lang="en-GB" sz="1300" dirty="0">
                <a:hlinkClick r:id="rId2"/>
              </a:rPr>
              <a:t>http://www.unb.ca/fredericton/arts/centres/gregg/news/lecture-25feb14.html</a:t>
            </a:r>
            <a:r>
              <a:rPr lang="en-GB" sz="1300" dirty="0"/>
              <a:t> [Accessed 11th May 2018]</a:t>
            </a:r>
          </a:p>
          <a:p>
            <a:pPr marL="457200" indent="-457200">
              <a:buAutoNum type="arabicParenBoth"/>
            </a:pPr>
            <a:r>
              <a:rPr lang="en-GB" sz="1300" dirty="0"/>
              <a:t>Map of the Greco-Persian Wars, </a:t>
            </a:r>
            <a:r>
              <a:rPr lang="en-GB" sz="1300" dirty="0">
                <a:hlinkClick r:id="rId3"/>
              </a:rPr>
              <a:t>https://undevicesimus.deviantart.com/art/The-Greco-Persian-Wars-499-479-BC-597566299</a:t>
            </a:r>
            <a:r>
              <a:rPr lang="en-GB" sz="1300" dirty="0"/>
              <a:t> [Accessed 11th May 2018]</a:t>
            </a:r>
          </a:p>
          <a:p>
            <a:pPr marL="457200" indent="-457200">
              <a:buAutoNum type="arabicParenBoth"/>
            </a:pPr>
            <a:r>
              <a:rPr lang="en-GB" sz="1300" dirty="0"/>
              <a:t>Hoplite in Underhand and Overhand Thrust, Wikipedia, </a:t>
            </a:r>
            <a:r>
              <a:rPr lang="en-GB" sz="1300" dirty="0">
                <a:hlinkClick r:id="rId4"/>
              </a:rPr>
              <a:t>https://en.wikipedia.org/wiki/Hoplite#/media/File:Two_hoplites.jpg</a:t>
            </a:r>
            <a:r>
              <a:rPr lang="en-GB" sz="1300" dirty="0"/>
              <a:t> [Accessed 11</a:t>
            </a:r>
            <a:r>
              <a:rPr lang="en-GB" sz="1300" baseline="30000" dirty="0"/>
              <a:t>th</a:t>
            </a:r>
            <a:r>
              <a:rPr lang="en-GB" sz="1300" dirty="0"/>
              <a:t> May 2018]</a:t>
            </a:r>
          </a:p>
          <a:p>
            <a:pPr marL="457200" indent="-457200">
              <a:buAutoNum type="arabicParenBoth"/>
            </a:pPr>
            <a:r>
              <a:rPr lang="en-GB" sz="1300" dirty="0"/>
              <a:t>Interpretation of a Persian ‘Immortal’ </a:t>
            </a:r>
            <a:r>
              <a:rPr lang="en-GB" sz="1300" dirty="0">
                <a:hlinkClick r:id="rId5"/>
              </a:rPr>
              <a:t>https://www.pinterest.com/skifsv/%D0%B0%D1%80%D0%BC%D0%B8%D0%B8-%D0%BF%D0%B5%D1%80%D1%81%D0%B8%D0%B8/</a:t>
            </a:r>
            <a:r>
              <a:rPr lang="en-GB" sz="1300" dirty="0"/>
              <a:t> [Accessed 12</a:t>
            </a:r>
            <a:r>
              <a:rPr lang="en-GB" sz="1300" baseline="30000" dirty="0"/>
              <a:t>th</a:t>
            </a:r>
            <a:r>
              <a:rPr lang="en-GB" sz="1300" dirty="0"/>
              <a:t> May 2018]</a:t>
            </a:r>
          </a:p>
          <a:p>
            <a:pPr marL="457200" indent="-457200">
              <a:buAutoNum type="arabicParenBoth"/>
            </a:pPr>
            <a:r>
              <a:rPr lang="en-GB" sz="1300" dirty="0"/>
              <a:t>Battleplan of the Battle of Marathon, Ancient History Encyclopaedia, </a:t>
            </a:r>
            <a:r>
              <a:rPr lang="en-GB" sz="1300" dirty="0">
                <a:hlinkClick r:id="rId6"/>
              </a:rPr>
              <a:t>https://www.ancient.eu/marathon/</a:t>
            </a:r>
            <a:r>
              <a:rPr lang="en-GB" sz="1300" dirty="0"/>
              <a:t> [Accessed 12</a:t>
            </a:r>
            <a:r>
              <a:rPr lang="en-GB" sz="1300" baseline="30000" dirty="0"/>
              <a:t>th</a:t>
            </a:r>
            <a:r>
              <a:rPr lang="en-GB" sz="1300" dirty="0"/>
              <a:t> May 2018]</a:t>
            </a:r>
          </a:p>
          <a:p>
            <a:pPr marL="457200" indent="-457200">
              <a:buAutoNum type="arabicParenBoth"/>
            </a:pPr>
            <a:r>
              <a:rPr lang="en-GB" sz="1300" dirty="0"/>
              <a:t>Hoplites in Battle, Realms of History, </a:t>
            </a:r>
            <a:r>
              <a:rPr lang="en-GB" sz="1300" dirty="0">
                <a:hlinkClick r:id="rId7"/>
              </a:rPr>
              <a:t>https://www.realmofhistory.com/2017/07/24/14-facts-battle-of-marathon/</a:t>
            </a:r>
            <a:r>
              <a:rPr lang="en-GB" sz="1300" dirty="0"/>
              <a:t> [Accessed 12</a:t>
            </a:r>
            <a:r>
              <a:rPr lang="en-GB" sz="1300" baseline="30000" dirty="0"/>
              <a:t>th</a:t>
            </a:r>
            <a:r>
              <a:rPr lang="en-GB" sz="1300" dirty="0"/>
              <a:t> May 2018]</a:t>
            </a:r>
          </a:p>
          <a:p>
            <a:pPr marL="457200" indent="-457200">
              <a:buAutoNum type="arabicParenBoth"/>
            </a:pPr>
            <a:r>
              <a:rPr lang="en-GB" sz="1300" dirty="0"/>
              <a:t>Battleplan of the Battle of Thermopylae, </a:t>
            </a:r>
            <a:r>
              <a:rPr lang="en-GB" sz="1300" dirty="0">
                <a:hlinkClick r:id="rId8"/>
              </a:rPr>
              <a:t>https://northtexasdrifter.blogspot.co.uk/2013/09/leonidas-and-battle-at-thermopylae.html</a:t>
            </a:r>
            <a:r>
              <a:rPr lang="en-GB" sz="1300" dirty="0"/>
              <a:t> [Accessed 13th May 2018]</a:t>
            </a:r>
          </a:p>
          <a:p>
            <a:pPr marL="457200" indent="-457200">
              <a:buAutoNum type="arabicParenBoth"/>
            </a:pPr>
            <a:r>
              <a:rPr lang="en-GB" sz="1300" dirty="0"/>
              <a:t>Last stand at Thermopylae, Realms of History, </a:t>
            </a:r>
            <a:r>
              <a:rPr lang="en-GB" sz="1300" dirty="0">
                <a:hlinkClick r:id="rId9"/>
              </a:rPr>
              <a:t>https://www.realmofhistory.com/2017/01/23/10-facts-battle-of-thermopylae/</a:t>
            </a:r>
            <a:r>
              <a:rPr lang="en-GB" sz="1300" dirty="0"/>
              <a:t> [Accessed 13</a:t>
            </a:r>
            <a:r>
              <a:rPr lang="en-GB" sz="1300" baseline="30000" dirty="0"/>
              <a:t>th</a:t>
            </a:r>
            <a:r>
              <a:rPr lang="en-GB" sz="1300" dirty="0"/>
              <a:t> May 2018] </a:t>
            </a:r>
          </a:p>
          <a:p>
            <a:pPr marL="457200" indent="-457200">
              <a:buAutoNum type="arabicParenBoth"/>
            </a:pPr>
            <a:r>
              <a:rPr lang="en-GB" sz="1300" dirty="0"/>
              <a:t>Battle of Plataea, Learning History, </a:t>
            </a:r>
            <a:r>
              <a:rPr lang="en-GB" sz="1300" dirty="0">
                <a:hlinkClick r:id="rId10"/>
              </a:rPr>
              <a:t>http://www.learning-history.com/persian-wars-battle-plataea/</a:t>
            </a:r>
            <a:r>
              <a:rPr lang="en-GB" sz="1300" dirty="0"/>
              <a:t> [Accessed 14</a:t>
            </a:r>
            <a:r>
              <a:rPr lang="en-GB" sz="1300" baseline="30000" dirty="0"/>
              <a:t>th</a:t>
            </a:r>
            <a:r>
              <a:rPr lang="en-GB" sz="1300" dirty="0"/>
              <a:t> May 2018]</a:t>
            </a:r>
          </a:p>
          <a:p>
            <a:pPr marL="457200" indent="-457200">
              <a:buAutoNum type="arabicParenBoth"/>
            </a:pPr>
            <a:r>
              <a:rPr lang="en-GB" sz="1300" dirty="0"/>
              <a:t>Spartan Hoplite, Ancient Military, </a:t>
            </a:r>
            <a:r>
              <a:rPr lang="en-GB" sz="1300" dirty="0">
                <a:hlinkClick r:id="rId11"/>
              </a:rPr>
              <a:t>http://www.ancientmilitary.com/spartan-weapons.htm</a:t>
            </a:r>
            <a:r>
              <a:rPr lang="en-GB" sz="1300" dirty="0"/>
              <a:t> [Accessed 14th May 2018]</a:t>
            </a:r>
          </a:p>
          <a:p>
            <a:pPr marL="457200" indent="-457200">
              <a:buAutoNum type="arabicParenBoth"/>
            </a:pPr>
            <a:r>
              <a:rPr lang="en-GB" sz="1300" dirty="0"/>
              <a:t>Advancing Hoplites, Ancient Greek Battles, </a:t>
            </a:r>
            <a:r>
              <a:rPr lang="en-GB" sz="1300" dirty="0">
                <a:hlinkClick r:id="rId12"/>
              </a:rPr>
              <a:t>http://www.ancientgreekbattles.net/Pages/47930_BattleOfMycale.htm</a:t>
            </a:r>
            <a:r>
              <a:rPr lang="en-GB" sz="1300" dirty="0"/>
              <a:t> [Accessed 15th May 2018]</a:t>
            </a:r>
          </a:p>
          <a:p>
            <a:pPr marL="457200" indent="-457200">
              <a:buAutoNum type="arabicParenBoth"/>
            </a:pPr>
            <a:r>
              <a:rPr lang="en-GB" sz="1300" dirty="0"/>
              <a:t>Statue of Herodotus, World Atlas, </a:t>
            </a:r>
            <a:r>
              <a:rPr lang="en-GB" sz="1300" dirty="0">
                <a:hlinkClick r:id="rId13"/>
              </a:rPr>
              <a:t>https://www.worldatlas.com/articles/herodotus-important-figures-in-history.html</a:t>
            </a:r>
            <a:r>
              <a:rPr lang="en-GB" sz="1300" dirty="0"/>
              <a:t> [Accessed 15th May 2018]</a:t>
            </a:r>
          </a:p>
        </p:txBody>
      </p:sp>
    </p:spTree>
    <p:extLst>
      <p:ext uri="{BB962C8B-B14F-4D97-AF65-F5344CB8AC3E}">
        <p14:creationId xmlns:p14="http://schemas.microsoft.com/office/powerpoint/2010/main" val="345008584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B3A33F-DA4A-49A7-B2FE-C04BD9631D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1"/>
            <a:ext cx="10353761" cy="692458"/>
          </a:xfrm>
        </p:spPr>
        <p:txBody>
          <a:bodyPr/>
          <a:lstStyle/>
          <a:p>
            <a:r>
              <a:rPr lang="en-GB" u="sng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C35B27-C32D-4824-BF10-2ACD755B07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449" y="606734"/>
            <a:ext cx="12020551" cy="6251265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u="sng" dirty="0"/>
              <a:t>Ancient Sources – </a:t>
            </a:r>
          </a:p>
          <a:p>
            <a:r>
              <a:rPr lang="en-GB" dirty="0"/>
              <a:t>Aristotle, </a:t>
            </a:r>
            <a:r>
              <a:rPr lang="en-GB" i="1" dirty="0"/>
              <a:t>Politics, </a:t>
            </a:r>
            <a:r>
              <a:rPr lang="en-GB" dirty="0"/>
              <a:t>H. Rackham (trans.) 1944. London: Heinemann Ltd.</a:t>
            </a:r>
          </a:p>
          <a:p>
            <a:r>
              <a:rPr lang="en-GB" dirty="0"/>
              <a:t>Diodorus Siculus, </a:t>
            </a:r>
            <a:r>
              <a:rPr lang="en-GB" i="1" dirty="0"/>
              <a:t>Library of History, </a:t>
            </a:r>
            <a:r>
              <a:rPr lang="en-GB" dirty="0"/>
              <a:t>C. H. Oldfather (trans.) 1989. London: Heinemann Ltd.</a:t>
            </a:r>
          </a:p>
          <a:p>
            <a:r>
              <a:rPr lang="en-GB" dirty="0"/>
              <a:t>Herodotus, </a:t>
            </a:r>
            <a:r>
              <a:rPr lang="en-GB" i="1" dirty="0"/>
              <a:t>The Histories, </a:t>
            </a:r>
            <a:r>
              <a:rPr lang="en-GB" dirty="0"/>
              <a:t>R. Waterfield (trans.) 2008. Oxford: Oxford University Press.</a:t>
            </a:r>
          </a:p>
          <a:p>
            <a:r>
              <a:rPr lang="en-GB" dirty="0"/>
              <a:t>Plutarch, </a:t>
            </a:r>
            <a:r>
              <a:rPr lang="en-GB" i="1" dirty="0"/>
              <a:t>Aristides, </a:t>
            </a:r>
            <a:r>
              <a:rPr lang="en-GB" dirty="0"/>
              <a:t>B. Perrin (trans.) 1914. London: Heinemann Ltd.</a:t>
            </a:r>
          </a:p>
          <a:p>
            <a:pPr marL="0" indent="0">
              <a:buNone/>
            </a:pPr>
            <a:r>
              <a:rPr lang="en-GB" b="1" u="sng" dirty="0"/>
              <a:t>Secondary Sources – </a:t>
            </a:r>
          </a:p>
          <a:p>
            <a:r>
              <a:rPr lang="en-GB" dirty="0"/>
              <a:t>Cartledge, P. </a:t>
            </a:r>
            <a:r>
              <a:rPr lang="en-GB" i="1" dirty="0"/>
              <a:t>After Thermopylae: The Oath of Plataea and the End of the Graeco-Persian Wars, </a:t>
            </a:r>
            <a:r>
              <a:rPr lang="en-GB" dirty="0"/>
              <a:t>2013. Oxford: Oxford University Press </a:t>
            </a:r>
          </a:p>
          <a:p>
            <a:r>
              <a:rPr lang="en-GB" dirty="0"/>
              <a:t>Cartledge, P. </a:t>
            </a:r>
            <a:r>
              <a:rPr lang="en-GB" i="1" dirty="0"/>
              <a:t>Thermopylae: The Battle that Changed the World, </a:t>
            </a:r>
            <a:r>
              <a:rPr lang="en-GB" dirty="0"/>
              <a:t>2011. Hampshire: Pan Macmillan</a:t>
            </a:r>
          </a:p>
          <a:p>
            <a:r>
              <a:rPr lang="en-GB" dirty="0"/>
              <a:t>Echeverria, F. 2012 ‘Hoplite and Phalanx in Archaic and Classical Greece: A Reassessment’ in </a:t>
            </a:r>
            <a:r>
              <a:rPr lang="en-GB" i="1" dirty="0"/>
              <a:t>Classical Philology, </a:t>
            </a:r>
            <a:r>
              <a:rPr lang="en-GB" dirty="0"/>
              <a:t>107, 4, 291-319 </a:t>
            </a:r>
            <a:r>
              <a:rPr lang="en-GB" i="1" dirty="0"/>
              <a:t>  </a:t>
            </a:r>
          </a:p>
          <a:p>
            <a:r>
              <a:rPr lang="en-GB" dirty="0"/>
              <a:t>Fink, D. </a:t>
            </a:r>
            <a:r>
              <a:rPr lang="en-GB" i="1" dirty="0"/>
              <a:t>The Battle of Marathon in Scholarship: Research, Theories and Controversies since 1850, </a:t>
            </a:r>
            <a:r>
              <a:rPr lang="en-GB" dirty="0"/>
              <a:t>2014. North Carolina: McFarland and Company Inc. Publishers</a:t>
            </a:r>
          </a:p>
          <a:p>
            <a:r>
              <a:rPr lang="en-GB" dirty="0"/>
              <a:t>Goldsworthy, A.K. 1997 ‘The Othismos, Myths and Heresies: The Nature of Hoplite Battle’ in </a:t>
            </a:r>
            <a:r>
              <a:rPr lang="en-GB" i="1" dirty="0"/>
              <a:t>War in History</a:t>
            </a:r>
            <a:r>
              <a:rPr lang="en-GB" dirty="0"/>
              <a:t>, 4, 1, 1-27</a:t>
            </a:r>
          </a:p>
          <a:p>
            <a:r>
              <a:rPr lang="en-GB" dirty="0"/>
              <a:t>Holoka, J. P. 1997 ‘Marathon and the Myth of the Same-Day March’ in </a:t>
            </a:r>
            <a:r>
              <a:rPr lang="en-GB" i="1" dirty="0"/>
              <a:t>Greek, Roman and Byzantine Studies, </a:t>
            </a:r>
            <a:r>
              <a:rPr lang="en-GB" dirty="0"/>
              <a:t>38, 4, 329-353 </a:t>
            </a:r>
          </a:p>
          <a:p>
            <a:r>
              <a:rPr lang="en-GB" dirty="0"/>
              <a:t>Kagan, D. and Viggiano, G. </a:t>
            </a:r>
            <a:r>
              <a:rPr lang="en-GB" i="1" dirty="0"/>
              <a:t>Men of Bronze: Hoplite Warfare in Ancient Greece, </a:t>
            </a:r>
            <a:r>
              <a:rPr lang="en-GB" dirty="0"/>
              <a:t>2013.</a:t>
            </a:r>
            <a:r>
              <a:rPr lang="en-GB" i="1" dirty="0"/>
              <a:t> </a:t>
            </a:r>
            <a:r>
              <a:rPr lang="en-GB" dirty="0"/>
              <a:t>Princeton: Princeton University Press. </a:t>
            </a:r>
          </a:p>
          <a:p>
            <a:r>
              <a:rPr lang="en-GB" dirty="0"/>
              <a:t>Krentz, P.  1985 ‘Casualties in Hoplite Battle’ in </a:t>
            </a:r>
            <a:r>
              <a:rPr lang="en-GB" i="1" dirty="0"/>
              <a:t>Greek, Roman and Byzantine Studies, </a:t>
            </a:r>
            <a:r>
              <a:rPr lang="en-GB" dirty="0"/>
              <a:t>26, 1.</a:t>
            </a:r>
          </a:p>
          <a:p>
            <a:r>
              <a:rPr lang="en-GB" dirty="0"/>
              <a:t>Lazenby, J. F. </a:t>
            </a:r>
            <a:r>
              <a:rPr lang="en-GB" i="1" dirty="0"/>
              <a:t>The Defence of Greece 490-479 BC, </a:t>
            </a:r>
            <a:r>
              <a:rPr lang="en-GB" dirty="0"/>
              <a:t>1993. Liverpool: Liverpool University Press</a:t>
            </a:r>
          </a:p>
          <a:p>
            <a:r>
              <a:rPr lang="en-GB" dirty="0"/>
              <a:t>Luginbill, R.D. 1994 ‘Othismos: The Importance of the Mass Shove in Hoplite Warfare’ in </a:t>
            </a:r>
            <a:r>
              <a:rPr lang="en-GB" i="1" dirty="0"/>
              <a:t>Phoenix, </a:t>
            </a:r>
            <a:r>
              <a:rPr lang="en-GB" dirty="0"/>
              <a:t>48, 1, 51-61</a:t>
            </a:r>
          </a:p>
          <a:p>
            <a:r>
              <a:rPr lang="en-GB" dirty="0"/>
              <a:t>Matthew, C. </a:t>
            </a:r>
            <a:r>
              <a:rPr lang="en-GB" i="1" dirty="0"/>
              <a:t>A Storm of Spears: Understanding the Greek Hoplite in Action, </a:t>
            </a:r>
            <a:r>
              <a:rPr lang="en-GB" dirty="0"/>
              <a:t>2014. Barnsley: Pen and Sword Military</a:t>
            </a:r>
          </a:p>
          <a:p>
            <a:r>
              <a:rPr lang="en-GB" dirty="0"/>
              <a:t>Matthew, C. 2015 ‘The Persian Wars (480–479 BCE) and the Defence of Thermopylae: How did the Greeks plan to meet the Persian invasion of 480 BCE?’ in </a:t>
            </a:r>
            <a:r>
              <a:rPr lang="en-GB" i="1" dirty="0"/>
              <a:t>Agora,</a:t>
            </a:r>
            <a:r>
              <a:rPr lang="en-GB" dirty="0"/>
              <a:t> 50, 3, 4-14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265148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6D8C60"/>
      </a:dk2>
      <a:lt2>
        <a:srgbClr val="B1D7A1"/>
      </a:lt2>
      <a:accent1>
        <a:srgbClr val="81B992"/>
      </a:accent1>
      <a:accent2>
        <a:srgbClr val="9ABC65"/>
      </a:accent2>
      <a:accent3>
        <a:srgbClr val="BDB564"/>
      </a:accent3>
      <a:accent4>
        <a:srgbClr val="BD8964"/>
      </a:accent4>
      <a:accent5>
        <a:srgbClr val="BD6466"/>
      </a:accent5>
      <a:accent6>
        <a:srgbClr val="64A4BD"/>
      </a:accent6>
      <a:hlink>
        <a:srgbClr val="8CCC71"/>
      </a:hlink>
      <a:folHlink>
        <a:srgbClr val="A4C795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4539428D-6454-4FE6-B992-2D59F0AC2F8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960</TotalTime>
  <Words>1414</Words>
  <Application>Microsoft Office PowerPoint</Application>
  <PresentationFormat>Widescreen</PresentationFormat>
  <Paragraphs>111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Bookman Old Style</vt:lpstr>
      <vt:lpstr>Rockwell</vt:lpstr>
      <vt:lpstr>Damask</vt:lpstr>
      <vt:lpstr>A discussion on Herodotean presentation of hoplite battle against non-Greeks</vt:lpstr>
      <vt:lpstr>Introduction</vt:lpstr>
      <vt:lpstr>Greek Hoplite</vt:lpstr>
      <vt:lpstr>Persian infantry</vt:lpstr>
      <vt:lpstr>The Battle of Marathon</vt:lpstr>
      <vt:lpstr>The Battle of Marathon</vt:lpstr>
      <vt:lpstr>Battle of Thermopylae</vt:lpstr>
      <vt:lpstr>Battle of Thermopylae</vt:lpstr>
      <vt:lpstr>Battle of Plataea</vt:lpstr>
      <vt:lpstr>Battle of Plataea</vt:lpstr>
      <vt:lpstr>Battle of Mycale</vt:lpstr>
      <vt:lpstr>Conclusion</vt:lpstr>
      <vt:lpstr>Image References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discussion on Herodotean presentation of hoplite battle against non-Greeks</dc:title>
  <dc:creator>David Cunningham</dc:creator>
  <cp:lastModifiedBy>David Cunningham</cp:lastModifiedBy>
  <cp:revision>52</cp:revision>
  <dcterms:created xsi:type="dcterms:W3CDTF">2018-05-12T14:01:30Z</dcterms:created>
  <dcterms:modified xsi:type="dcterms:W3CDTF">2018-05-15T19:21:53Z</dcterms:modified>
</cp:coreProperties>
</file>