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85" d="100"/>
          <a:sy n="85" d="100"/>
        </p:scale>
        <p:origin x="-144" y="-3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n H" userId="843544d1b9cf714d" providerId="LiveId" clId="{5F56A5B5-961D-4575-9CDF-19A31EB8364E}"/>
    <pc:docChg chg="modSld">
      <pc:chgData name="Eman H" userId="843544d1b9cf714d" providerId="LiveId" clId="{5F56A5B5-961D-4575-9CDF-19A31EB8364E}" dt="2025-11-06T16:26:43.027" v="127" actId="20577"/>
      <pc:docMkLst>
        <pc:docMk/>
      </pc:docMkLst>
      <pc:sldChg chg="modSp mod">
        <pc:chgData name="Eman H" userId="843544d1b9cf714d" providerId="LiveId" clId="{5F56A5B5-961D-4575-9CDF-19A31EB8364E}" dt="2025-11-06T16:26:43.027" v="127" actId="20577"/>
        <pc:sldMkLst>
          <pc:docMk/>
          <pc:sldMk cId="466876841" sldId="256"/>
        </pc:sldMkLst>
        <pc:spChg chg="mod">
          <ac:chgData name="Eman H" userId="843544d1b9cf714d" providerId="LiveId" clId="{5F56A5B5-961D-4575-9CDF-19A31EB8364E}" dt="2025-11-06T16:26:43.027" v="127" actId="20577"/>
          <ac:spMkLst>
            <pc:docMk/>
            <pc:sldMk cId="466876841" sldId="256"/>
            <ac:spMk id="3" creationId="{D289504C-40D8-8B2E-1288-16461123FB2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10" Type="http://schemas.openxmlformats.org/officeDocument/2006/relationships/image" Target="../media/image56.svg"/><Relationship Id="rId4" Type="http://schemas.openxmlformats.org/officeDocument/2006/relationships/image" Target="../media/image50.svg"/><Relationship Id="rId9" Type="http://schemas.openxmlformats.org/officeDocument/2006/relationships/image" Target="../media/image5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10" Type="http://schemas.openxmlformats.org/officeDocument/2006/relationships/image" Target="../media/image56.svg"/><Relationship Id="rId4" Type="http://schemas.openxmlformats.org/officeDocument/2006/relationships/image" Target="../media/image50.svg"/><Relationship Id="rId9" Type="http://schemas.openxmlformats.org/officeDocument/2006/relationships/image" Target="../media/image5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AE5DED-36AE-4276-909D-249E885D304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B4D5997-68BC-4D2E-A0AD-42E0B4CCDBAB}">
      <dgm:prSet/>
      <dgm:spPr/>
      <dgm:t>
        <a:bodyPr/>
        <a:lstStyle/>
        <a:p>
          <a:r>
            <a:rPr lang="en-GB"/>
            <a:t>Most of the employees in Flight Foods have low English levels and this limits their knowledge of hygiene and safety guidelines (Flight Foods Ltd case study).</a:t>
          </a:r>
          <a:endParaRPr lang="en-US"/>
        </a:p>
      </dgm:t>
    </dgm:pt>
    <dgm:pt modelId="{25762BE4-3F9B-4C88-8A35-577E7B5F2D8A}" type="parTrans" cxnId="{A30A29CA-3768-460D-B44A-5AD76A9BEA85}">
      <dgm:prSet/>
      <dgm:spPr/>
      <dgm:t>
        <a:bodyPr/>
        <a:lstStyle/>
        <a:p>
          <a:endParaRPr lang="en-US"/>
        </a:p>
      </dgm:t>
    </dgm:pt>
    <dgm:pt modelId="{FC92B52B-CABF-42E6-8198-B7C56FE2B5A3}" type="sibTrans" cxnId="{A30A29CA-3768-460D-B44A-5AD76A9BEA85}">
      <dgm:prSet/>
      <dgm:spPr/>
      <dgm:t>
        <a:bodyPr/>
        <a:lstStyle/>
        <a:p>
          <a:endParaRPr lang="en-US"/>
        </a:p>
      </dgm:t>
    </dgm:pt>
    <dgm:pt modelId="{5D43B02D-7C24-4A4B-BF08-E81C63927FE4}">
      <dgm:prSet/>
      <dgm:spPr/>
      <dgm:t>
        <a:bodyPr/>
        <a:lstStyle/>
        <a:p>
          <a:r>
            <a:rPr lang="en-GB"/>
            <a:t>The needs of a multilingual workforce are not satisfied by Gary with his English only signage.</a:t>
          </a:r>
          <a:endParaRPr lang="en-US"/>
        </a:p>
      </dgm:t>
    </dgm:pt>
    <dgm:pt modelId="{7A1B73C2-5837-4AB8-BED9-4C6FDF9D4A2D}" type="parTrans" cxnId="{946FB53F-99F6-4FDB-8CD7-214429FA41B0}">
      <dgm:prSet/>
      <dgm:spPr/>
      <dgm:t>
        <a:bodyPr/>
        <a:lstStyle/>
        <a:p>
          <a:endParaRPr lang="en-US"/>
        </a:p>
      </dgm:t>
    </dgm:pt>
    <dgm:pt modelId="{77E10039-A288-48A6-852E-B38F81431EF0}" type="sibTrans" cxnId="{946FB53F-99F6-4FDB-8CD7-214429FA41B0}">
      <dgm:prSet/>
      <dgm:spPr/>
      <dgm:t>
        <a:bodyPr/>
        <a:lstStyle/>
        <a:p>
          <a:endParaRPr lang="en-US"/>
        </a:p>
      </dgm:t>
    </dgm:pt>
    <dgm:pt modelId="{193B9AAF-14C9-4F61-9C91-CFA9E7E5A2E7}">
      <dgm:prSet/>
      <dgm:spPr/>
      <dgm:t>
        <a:bodyPr/>
        <a:lstStyle/>
        <a:p>
          <a:r>
            <a:rPr lang="en-GB"/>
            <a:t>The workers use their languages and create confusion and ineffective work habits.</a:t>
          </a:r>
          <a:endParaRPr lang="en-US"/>
        </a:p>
      </dgm:t>
    </dgm:pt>
    <dgm:pt modelId="{3FEEB7F4-7CA2-43BE-A320-F2FDAB4E6703}" type="parTrans" cxnId="{ECC2AACA-89B1-4ACB-8C20-0EB0C426444E}">
      <dgm:prSet/>
      <dgm:spPr/>
      <dgm:t>
        <a:bodyPr/>
        <a:lstStyle/>
        <a:p>
          <a:endParaRPr lang="en-US"/>
        </a:p>
      </dgm:t>
    </dgm:pt>
    <dgm:pt modelId="{4A22B655-5482-456B-AAE7-8095292D84F3}" type="sibTrans" cxnId="{ECC2AACA-89B1-4ACB-8C20-0EB0C426444E}">
      <dgm:prSet/>
      <dgm:spPr/>
      <dgm:t>
        <a:bodyPr/>
        <a:lstStyle/>
        <a:p>
          <a:endParaRPr lang="en-US"/>
        </a:p>
      </dgm:t>
    </dgm:pt>
    <dgm:pt modelId="{C7AD9008-1688-4B29-820A-5E2BCA99A946}">
      <dgm:prSet/>
      <dgm:spPr/>
      <dgm:t>
        <a:bodyPr/>
        <a:lstStyle/>
        <a:p>
          <a:r>
            <a:rPr lang="en-GB"/>
            <a:t>The behaviour of culture also influences the behaviour such as the younger employees are less respectful to the authority whereas older employees are more co-operative (Hofstede, 2011).</a:t>
          </a:r>
          <a:endParaRPr lang="en-US"/>
        </a:p>
      </dgm:t>
    </dgm:pt>
    <dgm:pt modelId="{564A0895-123B-45B5-B3B5-E35A4E8BB310}" type="parTrans" cxnId="{FB323C98-8D17-4449-8006-187B4A53C75E}">
      <dgm:prSet/>
      <dgm:spPr/>
      <dgm:t>
        <a:bodyPr/>
        <a:lstStyle/>
        <a:p>
          <a:endParaRPr lang="en-US"/>
        </a:p>
      </dgm:t>
    </dgm:pt>
    <dgm:pt modelId="{95D26012-48C3-4244-8983-C8E2038639B9}" type="sibTrans" cxnId="{FB323C98-8D17-4449-8006-187B4A53C75E}">
      <dgm:prSet/>
      <dgm:spPr/>
      <dgm:t>
        <a:bodyPr/>
        <a:lstStyle/>
        <a:p>
          <a:endParaRPr lang="en-US"/>
        </a:p>
      </dgm:t>
    </dgm:pt>
    <dgm:pt modelId="{2540BE05-B958-4F4B-9770-3A43469A2D9E}">
      <dgm:prSet/>
      <dgm:spPr/>
      <dgm:t>
        <a:bodyPr/>
        <a:lstStyle/>
        <a:p>
          <a:r>
            <a:rPr lang="en-GB"/>
            <a:t>Such language and cultural differences decrease trust, clarity, and motivations in the team.</a:t>
          </a:r>
          <a:endParaRPr lang="en-US"/>
        </a:p>
      </dgm:t>
    </dgm:pt>
    <dgm:pt modelId="{F031123C-5E9B-464E-8A80-5252B3CDFB83}" type="parTrans" cxnId="{ED143341-F555-4F2D-B187-DB47664FA7C3}">
      <dgm:prSet/>
      <dgm:spPr/>
      <dgm:t>
        <a:bodyPr/>
        <a:lstStyle/>
        <a:p>
          <a:endParaRPr lang="en-US"/>
        </a:p>
      </dgm:t>
    </dgm:pt>
    <dgm:pt modelId="{F9ACD466-CC64-43AA-98AA-B04F3C02FE78}" type="sibTrans" cxnId="{ED143341-F555-4F2D-B187-DB47664FA7C3}">
      <dgm:prSet/>
      <dgm:spPr/>
      <dgm:t>
        <a:bodyPr/>
        <a:lstStyle/>
        <a:p>
          <a:endParaRPr lang="en-US"/>
        </a:p>
      </dgm:t>
    </dgm:pt>
    <dgm:pt modelId="{9628305F-3685-4BF7-BE71-F57488809398}" type="pres">
      <dgm:prSet presAssocID="{64AE5DED-36AE-4276-909D-249E885D3047}" presName="root" presStyleCnt="0">
        <dgm:presLayoutVars>
          <dgm:dir/>
          <dgm:resizeHandles val="exact"/>
        </dgm:presLayoutVars>
      </dgm:prSet>
      <dgm:spPr/>
    </dgm:pt>
    <dgm:pt modelId="{57503DD1-51C2-4B33-8F4B-D24D2A610A91}" type="pres">
      <dgm:prSet presAssocID="{1B4D5997-68BC-4D2E-A0AD-42E0B4CCDBAB}" presName="compNode" presStyleCnt="0"/>
      <dgm:spPr/>
    </dgm:pt>
    <dgm:pt modelId="{0FFA13C1-6926-4BC5-99D4-4E1B11625B83}" type="pres">
      <dgm:prSet presAssocID="{1B4D5997-68BC-4D2E-A0AD-42E0B4CCDBAB}" presName="bgRect" presStyleLbl="bgShp" presStyleIdx="0" presStyleCnt="5"/>
      <dgm:spPr/>
    </dgm:pt>
    <dgm:pt modelId="{0C810F99-B38A-4FCB-9DD7-761DE97AFC33}" type="pres">
      <dgm:prSet presAssocID="{1B4D5997-68BC-4D2E-A0AD-42E0B4CCDBA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F501BFC6-BCF6-492B-BBEF-4BEC02A92C69}" type="pres">
      <dgm:prSet presAssocID="{1B4D5997-68BC-4D2E-A0AD-42E0B4CCDBAB}" presName="spaceRect" presStyleCnt="0"/>
      <dgm:spPr/>
    </dgm:pt>
    <dgm:pt modelId="{B8B5DA41-87D8-40DD-B4C7-35171FEE1B02}" type="pres">
      <dgm:prSet presAssocID="{1B4D5997-68BC-4D2E-A0AD-42E0B4CCDBAB}" presName="parTx" presStyleLbl="revTx" presStyleIdx="0" presStyleCnt="5">
        <dgm:presLayoutVars>
          <dgm:chMax val="0"/>
          <dgm:chPref val="0"/>
        </dgm:presLayoutVars>
      </dgm:prSet>
      <dgm:spPr/>
    </dgm:pt>
    <dgm:pt modelId="{2C8AF848-2C06-4AEE-839B-704B9C3115A0}" type="pres">
      <dgm:prSet presAssocID="{FC92B52B-CABF-42E6-8198-B7C56FE2B5A3}" presName="sibTrans" presStyleCnt="0"/>
      <dgm:spPr/>
    </dgm:pt>
    <dgm:pt modelId="{9536089A-896E-4B5F-B9D4-2BD2F8D74898}" type="pres">
      <dgm:prSet presAssocID="{5D43B02D-7C24-4A4B-BF08-E81C63927FE4}" presName="compNode" presStyleCnt="0"/>
      <dgm:spPr/>
    </dgm:pt>
    <dgm:pt modelId="{A620FA33-013F-4AEF-A16B-4A58D48D679B}" type="pres">
      <dgm:prSet presAssocID="{5D43B02D-7C24-4A4B-BF08-E81C63927FE4}" presName="bgRect" presStyleLbl="bgShp" presStyleIdx="1" presStyleCnt="5"/>
      <dgm:spPr/>
    </dgm:pt>
    <dgm:pt modelId="{FDCCD20D-8D84-4CEC-9647-5A670A702A71}" type="pres">
      <dgm:prSet presAssocID="{5D43B02D-7C24-4A4B-BF08-E81C63927FE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F188719F-3D81-4693-AF20-89F61DDD44B5}" type="pres">
      <dgm:prSet presAssocID="{5D43B02D-7C24-4A4B-BF08-E81C63927FE4}" presName="spaceRect" presStyleCnt="0"/>
      <dgm:spPr/>
    </dgm:pt>
    <dgm:pt modelId="{196B4F21-1C12-421C-9FC7-F4D8EBAFEB3C}" type="pres">
      <dgm:prSet presAssocID="{5D43B02D-7C24-4A4B-BF08-E81C63927FE4}" presName="parTx" presStyleLbl="revTx" presStyleIdx="1" presStyleCnt="5">
        <dgm:presLayoutVars>
          <dgm:chMax val="0"/>
          <dgm:chPref val="0"/>
        </dgm:presLayoutVars>
      </dgm:prSet>
      <dgm:spPr/>
    </dgm:pt>
    <dgm:pt modelId="{E6C196F5-A876-4816-9FDD-9775F81C0973}" type="pres">
      <dgm:prSet presAssocID="{77E10039-A288-48A6-852E-B38F81431EF0}" presName="sibTrans" presStyleCnt="0"/>
      <dgm:spPr/>
    </dgm:pt>
    <dgm:pt modelId="{BC1CD4C2-03E7-4F04-A23E-3176486F3B51}" type="pres">
      <dgm:prSet presAssocID="{193B9AAF-14C9-4F61-9C91-CFA9E7E5A2E7}" presName="compNode" presStyleCnt="0"/>
      <dgm:spPr/>
    </dgm:pt>
    <dgm:pt modelId="{6A18AAC6-47AB-427F-A0CD-24E519980911}" type="pres">
      <dgm:prSet presAssocID="{193B9AAF-14C9-4F61-9C91-CFA9E7E5A2E7}" presName="bgRect" presStyleLbl="bgShp" presStyleIdx="2" presStyleCnt="5"/>
      <dgm:spPr/>
    </dgm:pt>
    <dgm:pt modelId="{2ED90C3B-B61F-4339-8B16-7BA3F48B25D0}" type="pres">
      <dgm:prSet presAssocID="{193B9AAF-14C9-4F61-9C91-CFA9E7E5A2E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4F3B2371-FBE1-4561-B98B-48372C3763B8}" type="pres">
      <dgm:prSet presAssocID="{193B9AAF-14C9-4F61-9C91-CFA9E7E5A2E7}" presName="spaceRect" presStyleCnt="0"/>
      <dgm:spPr/>
    </dgm:pt>
    <dgm:pt modelId="{FE2590D8-1172-40D3-B4B3-46556DE6AB8D}" type="pres">
      <dgm:prSet presAssocID="{193B9AAF-14C9-4F61-9C91-CFA9E7E5A2E7}" presName="parTx" presStyleLbl="revTx" presStyleIdx="2" presStyleCnt="5">
        <dgm:presLayoutVars>
          <dgm:chMax val="0"/>
          <dgm:chPref val="0"/>
        </dgm:presLayoutVars>
      </dgm:prSet>
      <dgm:spPr/>
    </dgm:pt>
    <dgm:pt modelId="{93A9372B-C784-48C8-9093-E1E10CB5AC18}" type="pres">
      <dgm:prSet presAssocID="{4A22B655-5482-456B-AAE7-8095292D84F3}" presName="sibTrans" presStyleCnt="0"/>
      <dgm:spPr/>
    </dgm:pt>
    <dgm:pt modelId="{FB4C9FE9-3533-462E-8226-1B836982CD61}" type="pres">
      <dgm:prSet presAssocID="{C7AD9008-1688-4B29-820A-5E2BCA99A946}" presName="compNode" presStyleCnt="0"/>
      <dgm:spPr/>
    </dgm:pt>
    <dgm:pt modelId="{818DF197-42D8-46C7-9A79-24155736366B}" type="pres">
      <dgm:prSet presAssocID="{C7AD9008-1688-4B29-820A-5E2BCA99A946}" presName="bgRect" presStyleLbl="bgShp" presStyleIdx="3" presStyleCnt="5"/>
      <dgm:spPr/>
    </dgm:pt>
    <dgm:pt modelId="{CCD3EA3E-D056-4CB5-9CEE-6F4077BE0BFE}" type="pres">
      <dgm:prSet presAssocID="{C7AD9008-1688-4B29-820A-5E2BCA99A94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5B9C636-3575-49A6-ACF2-CEC59532B104}" type="pres">
      <dgm:prSet presAssocID="{C7AD9008-1688-4B29-820A-5E2BCA99A946}" presName="spaceRect" presStyleCnt="0"/>
      <dgm:spPr/>
    </dgm:pt>
    <dgm:pt modelId="{C5DE9D7C-6D69-4AB5-915D-66850A6B7722}" type="pres">
      <dgm:prSet presAssocID="{C7AD9008-1688-4B29-820A-5E2BCA99A946}" presName="parTx" presStyleLbl="revTx" presStyleIdx="3" presStyleCnt="5">
        <dgm:presLayoutVars>
          <dgm:chMax val="0"/>
          <dgm:chPref val="0"/>
        </dgm:presLayoutVars>
      </dgm:prSet>
      <dgm:spPr/>
    </dgm:pt>
    <dgm:pt modelId="{8E18D4C1-D315-4522-95F2-3D026502A992}" type="pres">
      <dgm:prSet presAssocID="{95D26012-48C3-4244-8983-C8E2038639B9}" presName="sibTrans" presStyleCnt="0"/>
      <dgm:spPr/>
    </dgm:pt>
    <dgm:pt modelId="{74630917-1ACE-4A3C-9598-08C7D2556742}" type="pres">
      <dgm:prSet presAssocID="{2540BE05-B958-4F4B-9770-3A43469A2D9E}" presName="compNode" presStyleCnt="0"/>
      <dgm:spPr/>
    </dgm:pt>
    <dgm:pt modelId="{E43BB313-9CA8-48A0-BD11-BE5447C1778A}" type="pres">
      <dgm:prSet presAssocID="{2540BE05-B958-4F4B-9770-3A43469A2D9E}" presName="bgRect" presStyleLbl="bgShp" presStyleIdx="4" presStyleCnt="5"/>
      <dgm:spPr/>
    </dgm:pt>
    <dgm:pt modelId="{F91E8616-B1A0-4452-BB4C-955004F59656}" type="pres">
      <dgm:prSet presAssocID="{2540BE05-B958-4F4B-9770-3A43469A2D9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9BD74DC0-9BC8-4BAB-A743-6F9B8EF663FD}" type="pres">
      <dgm:prSet presAssocID="{2540BE05-B958-4F4B-9770-3A43469A2D9E}" presName="spaceRect" presStyleCnt="0"/>
      <dgm:spPr/>
    </dgm:pt>
    <dgm:pt modelId="{EEA730A5-E6DC-448C-A1E0-974576CF3F5E}" type="pres">
      <dgm:prSet presAssocID="{2540BE05-B958-4F4B-9770-3A43469A2D9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C1E7303-3304-4BBC-8BE4-F326BA4A60FD}" type="presOf" srcId="{5D43B02D-7C24-4A4B-BF08-E81C63927FE4}" destId="{196B4F21-1C12-421C-9FC7-F4D8EBAFEB3C}" srcOrd="0" destOrd="0" presId="urn:microsoft.com/office/officeart/2018/2/layout/IconVerticalSolidList"/>
    <dgm:cxn modelId="{54910D04-FA2E-48F0-893C-DC871D3BD4CC}" type="presOf" srcId="{1B4D5997-68BC-4D2E-A0AD-42E0B4CCDBAB}" destId="{B8B5DA41-87D8-40DD-B4C7-35171FEE1B02}" srcOrd="0" destOrd="0" presId="urn:microsoft.com/office/officeart/2018/2/layout/IconVerticalSolidList"/>
    <dgm:cxn modelId="{F6007E23-671F-4E4A-8179-B8FE51240F71}" type="presOf" srcId="{64AE5DED-36AE-4276-909D-249E885D3047}" destId="{9628305F-3685-4BF7-BE71-F57488809398}" srcOrd="0" destOrd="0" presId="urn:microsoft.com/office/officeart/2018/2/layout/IconVerticalSolidList"/>
    <dgm:cxn modelId="{946FB53F-99F6-4FDB-8CD7-214429FA41B0}" srcId="{64AE5DED-36AE-4276-909D-249E885D3047}" destId="{5D43B02D-7C24-4A4B-BF08-E81C63927FE4}" srcOrd="1" destOrd="0" parTransId="{7A1B73C2-5837-4AB8-BED9-4C6FDF9D4A2D}" sibTransId="{77E10039-A288-48A6-852E-B38F81431EF0}"/>
    <dgm:cxn modelId="{ED143341-F555-4F2D-B187-DB47664FA7C3}" srcId="{64AE5DED-36AE-4276-909D-249E885D3047}" destId="{2540BE05-B958-4F4B-9770-3A43469A2D9E}" srcOrd="4" destOrd="0" parTransId="{F031123C-5E9B-464E-8A80-5252B3CDFB83}" sibTransId="{F9ACD466-CC64-43AA-98AA-B04F3C02FE78}"/>
    <dgm:cxn modelId="{D9729F43-6AB0-47DD-95B3-E471832FD6D9}" type="presOf" srcId="{C7AD9008-1688-4B29-820A-5E2BCA99A946}" destId="{C5DE9D7C-6D69-4AB5-915D-66850A6B7722}" srcOrd="0" destOrd="0" presId="urn:microsoft.com/office/officeart/2018/2/layout/IconVerticalSolidList"/>
    <dgm:cxn modelId="{FB323C98-8D17-4449-8006-187B4A53C75E}" srcId="{64AE5DED-36AE-4276-909D-249E885D3047}" destId="{C7AD9008-1688-4B29-820A-5E2BCA99A946}" srcOrd="3" destOrd="0" parTransId="{564A0895-123B-45B5-B3B5-E35A4E8BB310}" sibTransId="{95D26012-48C3-4244-8983-C8E2038639B9}"/>
    <dgm:cxn modelId="{CBEE9A98-8669-4CBD-8E10-0BBE12260F74}" type="presOf" srcId="{193B9AAF-14C9-4F61-9C91-CFA9E7E5A2E7}" destId="{FE2590D8-1172-40D3-B4B3-46556DE6AB8D}" srcOrd="0" destOrd="0" presId="urn:microsoft.com/office/officeart/2018/2/layout/IconVerticalSolidList"/>
    <dgm:cxn modelId="{822E3CAD-4D1C-41F9-8AD1-DF51A84721B3}" type="presOf" srcId="{2540BE05-B958-4F4B-9770-3A43469A2D9E}" destId="{EEA730A5-E6DC-448C-A1E0-974576CF3F5E}" srcOrd="0" destOrd="0" presId="urn:microsoft.com/office/officeart/2018/2/layout/IconVerticalSolidList"/>
    <dgm:cxn modelId="{A30A29CA-3768-460D-B44A-5AD76A9BEA85}" srcId="{64AE5DED-36AE-4276-909D-249E885D3047}" destId="{1B4D5997-68BC-4D2E-A0AD-42E0B4CCDBAB}" srcOrd="0" destOrd="0" parTransId="{25762BE4-3F9B-4C88-8A35-577E7B5F2D8A}" sibTransId="{FC92B52B-CABF-42E6-8198-B7C56FE2B5A3}"/>
    <dgm:cxn modelId="{ECC2AACA-89B1-4ACB-8C20-0EB0C426444E}" srcId="{64AE5DED-36AE-4276-909D-249E885D3047}" destId="{193B9AAF-14C9-4F61-9C91-CFA9E7E5A2E7}" srcOrd="2" destOrd="0" parTransId="{3FEEB7F4-7CA2-43BE-A320-F2FDAB4E6703}" sibTransId="{4A22B655-5482-456B-AAE7-8095292D84F3}"/>
    <dgm:cxn modelId="{2EEA7382-442F-46BC-99BC-DE5E66AED00F}" type="presParOf" srcId="{9628305F-3685-4BF7-BE71-F57488809398}" destId="{57503DD1-51C2-4B33-8F4B-D24D2A610A91}" srcOrd="0" destOrd="0" presId="urn:microsoft.com/office/officeart/2018/2/layout/IconVerticalSolidList"/>
    <dgm:cxn modelId="{EBB5BF6D-F149-4B18-8C70-A613E799EDD0}" type="presParOf" srcId="{57503DD1-51C2-4B33-8F4B-D24D2A610A91}" destId="{0FFA13C1-6926-4BC5-99D4-4E1B11625B83}" srcOrd="0" destOrd="0" presId="urn:microsoft.com/office/officeart/2018/2/layout/IconVerticalSolidList"/>
    <dgm:cxn modelId="{0AB08A9C-CAF6-440D-A0BA-422B2F63A798}" type="presParOf" srcId="{57503DD1-51C2-4B33-8F4B-D24D2A610A91}" destId="{0C810F99-B38A-4FCB-9DD7-761DE97AFC33}" srcOrd="1" destOrd="0" presId="urn:microsoft.com/office/officeart/2018/2/layout/IconVerticalSolidList"/>
    <dgm:cxn modelId="{7B54E338-80FF-47B1-B9A8-6DD2339AEA29}" type="presParOf" srcId="{57503DD1-51C2-4B33-8F4B-D24D2A610A91}" destId="{F501BFC6-BCF6-492B-BBEF-4BEC02A92C69}" srcOrd="2" destOrd="0" presId="urn:microsoft.com/office/officeart/2018/2/layout/IconVerticalSolidList"/>
    <dgm:cxn modelId="{BED0B784-5C45-43BF-BFE6-38ADE177D975}" type="presParOf" srcId="{57503DD1-51C2-4B33-8F4B-D24D2A610A91}" destId="{B8B5DA41-87D8-40DD-B4C7-35171FEE1B02}" srcOrd="3" destOrd="0" presId="urn:microsoft.com/office/officeart/2018/2/layout/IconVerticalSolidList"/>
    <dgm:cxn modelId="{0CC8C416-0C12-47F2-9210-79EF822E751F}" type="presParOf" srcId="{9628305F-3685-4BF7-BE71-F57488809398}" destId="{2C8AF848-2C06-4AEE-839B-704B9C3115A0}" srcOrd="1" destOrd="0" presId="urn:microsoft.com/office/officeart/2018/2/layout/IconVerticalSolidList"/>
    <dgm:cxn modelId="{A9B8B172-03C2-4FB2-BC1D-E8DBFCDDE621}" type="presParOf" srcId="{9628305F-3685-4BF7-BE71-F57488809398}" destId="{9536089A-896E-4B5F-B9D4-2BD2F8D74898}" srcOrd="2" destOrd="0" presId="urn:microsoft.com/office/officeart/2018/2/layout/IconVerticalSolidList"/>
    <dgm:cxn modelId="{082C8101-4EA3-427A-AF68-7789DF2179DD}" type="presParOf" srcId="{9536089A-896E-4B5F-B9D4-2BD2F8D74898}" destId="{A620FA33-013F-4AEF-A16B-4A58D48D679B}" srcOrd="0" destOrd="0" presId="urn:microsoft.com/office/officeart/2018/2/layout/IconVerticalSolidList"/>
    <dgm:cxn modelId="{15B46860-6C9D-4645-A4A7-3103B4A5A1B2}" type="presParOf" srcId="{9536089A-896E-4B5F-B9D4-2BD2F8D74898}" destId="{FDCCD20D-8D84-4CEC-9647-5A670A702A71}" srcOrd="1" destOrd="0" presId="urn:microsoft.com/office/officeart/2018/2/layout/IconVerticalSolidList"/>
    <dgm:cxn modelId="{F1C83FBB-5737-460A-976F-680A2C7F0EF4}" type="presParOf" srcId="{9536089A-896E-4B5F-B9D4-2BD2F8D74898}" destId="{F188719F-3D81-4693-AF20-89F61DDD44B5}" srcOrd="2" destOrd="0" presId="urn:microsoft.com/office/officeart/2018/2/layout/IconVerticalSolidList"/>
    <dgm:cxn modelId="{E7AC6BA9-843B-4FFE-930A-715028011A1C}" type="presParOf" srcId="{9536089A-896E-4B5F-B9D4-2BD2F8D74898}" destId="{196B4F21-1C12-421C-9FC7-F4D8EBAFEB3C}" srcOrd="3" destOrd="0" presId="urn:microsoft.com/office/officeart/2018/2/layout/IconVerticalSolidList"/>
    <dgm:cxn modelId="{2115A978-39E9-4A7E-A2FD-5B864B29D2DC}" type="presParOf" srcId="{9628305F-3685-4BF7-BE71-F57488809398}" destId="{E6C196F5-A876-4816-9FDD-9775F81C0973}" srcOrd="3" destOrd="0" presId="urn:microsoft.com/office/officeart/2018/2/layout/IconVerticalSolidList"/>
    <dgm:cxn modelId="{5A4323B4-078A-4E19-99BD-AA5845AC5147}" type="presParOf" srcId="{9628305F-3685-4BF7-BE71-F57488809398}" destId="{BC1CD4C2-03E7-4F04-A23E-3176486F3B51}" srcOrd="4" destOrd="0" presId="urn:microsoft.com/office/officeart/2018/2/layout/IconVerticalSolidList"/>
    <dgm:cxn modelId="{1D145348-3D00-4406-8F2B-8EE1FCF37773}" type="presParOf" srcId="{BC1CD4C2-03E7-4F04-A23E-3176486F3B51}" destId="{6A18AAC6-47AB-427F-A0CD-24E519980911}" srcOrd="0" destOrd="0" presId="urn:microsoft.com/office/officeart/2018/2/layout/IconVerticalSolidList"/>
    <dgm:cxn modelId="{0B34D9AC-6BBA-4B72-BC58-C919DEF1EB1C}" type="presParOf" srcId="{BC1CD4C2-03E7-4F04-A23E-3176486F3B51}" destId="{2ED90C3B-B61F-4339-8B16-7BA3F48B25D0}" srcOrd="1" destOrd="0" presId="urn:microsoft.com/office/officeart/2018/2/layout/IconVerticalSolidList"/>
    <dgm:cxn modelId="{90B7CF5C-983C-41E2-A553-228869A87BA0}" type="presParOf" srcId="{BC1CD4C2-03E7-4F04-A23E-3176486F3B51}" destId="{4F3B2371-FBE1-4561-B98B-48372C3763B8}" srcOrd="2" destOrd="0" presId="urn:microsoft.com/office/officeart/2018/2/layout/IconVerticalSolidList"/>
    <dgm:cxn modelId="{472A7050-9C6D-4361-9933-78F264D21D56}" type="presParOf" srcId="{BC1CD4C2-03E7-4F04-A23E-3176486F3B51}" destId="{FE2590D8-1172-40D3-B4B3-46556DE6AB8D}" srcOrd="3" destOrd="0" presId="urn:microsoft.com/office/officeart/2018/2/layout/IconVerticalSolidList"/>
    <dgm:cxn modelId="{0EE9CBE7-F246-448F-A027-C5B567A2C98C}" type="presParOf" srcId="{9628305F-3685-4BF7-BE71-F57488809398}" destId="{93A9372B-C784-48C8-9093-E1E10CB5AC18}" srcOrd="5" destOrd="0" presId="urn:microsoft.com/office/officeart/2018/2/layout/IconVerticalSolidList"/>
    <dgm:cxn modelId="{CB378C54-58D5-4F08-B89A-FF15DDAF4615}" type="presParOf" srcId="{9628305F-3685-4BF7-BE71-F57488809398}" destId="{FB4C9FE9-3533-462E-8226-1B836982CD61}" srcOrd="6" destOrd="0" presId="urn:microsoft.com/office/officeart/2018/2/layout/IconVerticalSolidList"/>
    <dgm:cxn modelId="{4E27998B-B0F5-4320-AA87-C93F21A97CA0}" type="presParOf" srcId="{FB4C9FE9-3533-462E-8226-1B836982CD61}" destId="{818DF197-42D8-46C7-9A79-24155736366B}" srcOrd="0" destOrd="0" presId="urn:microsoft.com/office/officeart/2018/2/layout/IconVerticalSolidList"/>
    <dgm:cxn modelId="{30617D4A-42CD-4126-B6CC-A730E695F18C}" type="presParOf" srcId="{FB4C9FE9-3533-462E-8226-1B836982CD61}" destId="{CCD3EA3E-D056-4CB5-9CEE-6F4077BE0BFE}" srcOrd="1" destOrd="0" presId="urn:microsoft.com/office/officeart/2018/2/layout/IconVerticalSolidList"/>
    <dgm:cxn modelId="{DB8472E7-4D00-47C8-B371-4DE355F83EE2}" type="presParOf" srcId="{FB4C9FE9-3533-462E-8226-1B836982CD61}" destId="{95B9C636-3575-49A6-ACF2-CEC59532B104}" srcOrd="2" destOrd="0" presId="urn:microsoft.com/office/officeart/2018/2/layout/IconVerticalSolidList"/>
    <dgm:cxn modelId="{0A89AE97-147A-41F6-B12F-E929E2A8A961}" type="presParOf" srcId="{FB4C9FE9-3533-462E-8226-1B836982CD61}" destId="{C5DE9D7C-6D69-4AB5-915D-66850A6B7722}" srcOrd="3" destOrd="0" presId="urn:microsoft.com/office/officeart/2018/2/layout/IconVerticalSolidList"/>
    <dgm:cxn modelId="{42FC23A7-FD98-4D36-908F-C643FE333C1F}" type="presParOf" srcId="{9628305F-3685-4BF7-BE71-F57488809398}" destId="{8E18D4C1-D315-4522-95F2-3D026502A992}" srcOrd="7" destOrd="0" presId="urn:microsoft.com/office/officeart/2018/2/layout/IconVerticalSolidList"/>
    <dgm:cxn modelId="{7220CD6E-F5D0-450A-B4E7-6D1F8EE6E9AC}" type="presParOf" srcId="{9628305F-3685-4BF7-BE71-F57488809398}" destId="{74630917-1ACE-4A3C-9598-08C7D2556742}" srcOrd="8" destOrd="0" presId="urn:microsoft.com/office/officeart/2018/2/layout/IconVerticalSolidList"/>
    <dgm:cxn modelId="{4A70128A-9ADE-4C6D-92AE-BFA4EA2AA797}" type="presParOf" srcId="{74630917-1ACE-4A3C-9598-08C7D2556742}" destId="{E43BB313-9CA8-48A0-BD11-BE5447C1778A}" srcOrd="0" destOrd="0" presId="urn:microsoft.com/office/officeart/2018/2/layout/IconVerticalSolidList"/>
    <dgm:cxn modelId="{8A6274BF-7CAC-421A-8F43-093730A8CA25}" type="presParOf" srcId="{74630917-1ACE-4A3C-9598-08C7D2556742}" destId="{F91E8616-B1A0-4452-BB4C-955004F59656}" srcOrd="1" destOrd="0" presId="urn:microsoft.com/office/officeart/2018/2/layout/IconVerticalSolidList"/>
    <dgm:cxn modelId="{3003FA3B-8524-4FEF-BC91-FDCF4234316A}" type="presParOf" srcId="{74630917-1ACE-4A3C-9598-08C7D2556742}" destId="{9BD74DC0-9BC8-4BAB-A743-6F9B8EF663FD}" srcOrd="2" destOrd="0" presId="urn:microsoft.com/office/officeart/2018/2/layout/IconVerticalSolidList"/>
    <dgm:cxn modelId="{31220DEE-DE5B-4C36-A257-9ADF960BE982}" type="presParOf" srcId="{74630917-1ACE-4A3C-9598-08C7D2556742}" destId="{EEA730A5-E6DC-448C-A1E0-974576CF3F5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A06F4B-C360-4069-97D1-E09B14A80DE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570D48F-58AD-4532-BA26-E052A6E0B5A3}">
      <dgm:prSet/>
      <dgm:spPr/>
      <dgm:t>
        <a:bodyPr/>
        <a:lstStyle/>
        <a:p>
          <a:r>
            <a:rPr lang="en-GB"/>
            <a:t>Shannon and Weaver model of communication involves a linear process:</a:t>
          </a:r>
          <a:endParaRPr lang="en-US"/>
        </a:p>
      </dgm:t>
    </dgm:pt>
    <dgm:pt modelId="{22E1EC33-6A1C-438D-AC5A-ABC8A06D625F}" type="parTrans" cxnId="{273D6E9F-C77B-4895-ABB4-AC31B34F5326}">
      <dgm:prSet/>
      <dgm:spPr/>
      <dgm:t>
        <a:bodyPr/>
        <a:lstStyle/>
        <a:p>
          <a:endParaRPr lang="en-US"/>
        </a:p>
      </dgm:t>
    </dgm:pt>
    <dgm:pt modelId="{A693EBCE-A36E-47CB-8807-0E581A74C8FF}" type="sibTrans" cxnId="{273D6E9F-C77B-4895-ABB4-AC31B34F5326}">
      <dgm:prSet/>
      <dgm:spPr/>
      <dgm:t>
        <a:bodyPr/>
        <a:lstStyle/>
        <a:p>
          <a:endParaRPr lang="en-US"/>
        </a:p>
      </dgm:t>
    </dgm:pt>
    <dgm:pt modelId="{24BF3356-1F72-4D1A-8967-E8925843860F}">
      <dgm:prSet/>
      <dgm:spPr/>
      <dgm:t>
        <a:bodyPr/>
        <a:lstStyle/>
        <a:p>
          <a:r>
            <a:rPr lang="en-GB"/>
            <a:t>The sender, encoder, channel, decoder, and receiver with any possible interference known as noise.</a:t>
          </a:r>
          <a:endParaRPr lang="en-US"/>
        </a:p>
      </dgm:t>
    </dgm:pt>
    <dgm:pt modelId="{0EC4DEC2-7C45-426E-ACB8-88E425D4A675}" type="parTrans" cxnId="{97DD559D-0FB1-43E0-866A-20EDA114E85C}">
      <dgm:prSet/>
      <dgm:spPr/>
      <dgm:t>
        <a:bodyPr/>
        <a:lstStyle/>
        <a:p>
          <a:endParaRPr lang="en-US"/>
        </a:p>
      </dgm:t>
    </dgm:pt>
    <dgm:pt modelId="{33530BA4-08E5-4D86-85B9-662440DB99FC}" type="sibTrans" cxnId="{97DD559D-0FB1-43E0-866A-20EDA114E85C}">
      <dgm:prSet/>
      <dgm:spPr/>
      <dgm:t>
        <a:bodyPr/>
        <a:lstStyle/>
        <a:p>
          <a:endParaRPr lang="en-US"/>
        </a:p>
      </dgm:t>
    </dgm:pt>
    <dgm:pt modelId="{34A388CD-1BE3-477D-B1EB-7916D1201EDB}">
      <dgm:prSet/>
      <dgm:spPr/>
      <dgm:t>
        <a:bodyPr/>
        <a:lstStyle/>
        <a:p>
          <a:r>
            <a:rPr lang="en-GB"/>
            <a:t>In Flight Foods, Gary is the sender, and workers are the receivers.</a:t>
          </a:r>
          <a:endParaRPr lang="en-US"/>
        </a:p>
      </dgm:t>
    </dgm:pt>
    <dgm:pt modelId="{3A181597-22D6-4323-8500-EFF68CCD52B4}" type="parTrans" cxnId="{B987BC94-7045-4F9F-B680-93D701287DC1}">
      <dgm:prSet/>
      <dgm:spPr/>
      <dgm:t>
        <a:bodyPr/>
        <a:lstStyle/>
        <a:p>
          <a:endParaRPr lang="en-US"/>
        </a:p>
      </dgm:t>
    </dgm:pt>
    <dgm:pt modelId="{68E68C51-837E-4C46-9228-897DF9A8A0C6}" type="sibTrans" cxnId="{B987BC94-7045-4F9F-B680-93D701287DC1}">
      <dgm:prSet/>
      <dgm:spPr/>
      <dgm:t>
        <a:bodyPr/>
        <a:lstStyle/>
        <a:p>
          <a:endParaRPr lang="en-US"/>
        </a:p>
      </dgm:t>
    </dgm:pt>
    <dgm:pt modelId="{70CF89DD-7841-4094-83EA-835D2F8317B4}">
      <dgm:prSet/>
      <dgm:spPr/>
      <dgm:t>
        <a:bodyPr/>
        <a:lstStyle/>
        <a:p>
          <a:r>
            <a:rPr lang="en-GB"/>
            <a:t>Noise is made in the form of language differences, environmental distraction and incomprehensible written communication.</a:t>
          </a:r>
          <a:endParaRPr lang="en-US"/>
        </a:p>
      </dgm:t>
    </dgm:pt>
    <dgm:pt modelId="{03DBF864-2B05-4737-BB69-0FE17AC65531}" type="parTrans" cxnId="{030F1C35-37F2-482B-B83E-3B2976490886}">
      <dgm:prSet/>
      <dgm:spPr/>
      <dgm:t>
        <a:bodyPr/>
        <a:lstStyle/>
        <a:p>
          <a:endParaRPr lang="en-US"/>
        </a:p>
      </dgm:t>
    </dgm:pt>
    <dgm:pt modelId="{54347DB9-8AF0-4DBC-830D-4D07F15F053A}" type="sibTrans" cxnId="{030F1C35-37F2-482B-B83E-3B2976490886}">
      <dgm:prSet/>
      <dgm:spPr/>
      <dgm:t>
        <a:bodyPr/>
        <a:lstStyle/>
        <a:p>
          <a:endParaRPr lang="en-US"/>
        </a:p>
      </dgm:t>
    </dgm:pt>
    <dgm:pt modelId="{B734B8A0-1F08-4305-B961-88BE9092C778}">
      <dgm:prSet/>
      <dgm:spPr/>
      <dgm:t>
        <a:bodyPr/>
        <a:lstStyle/>
        <a:p>
          <a:r>
            <a:rPr lang="en-GB"/>
            <a:t>The absence of feedback implies that it is impossible to rectify any misunderstanding after the message is delivered (Fiset, Bhave and Jha, 2023).</a:t>
          </a:r>
          <a:endParaRPr lang="en-US"/>
        </a:p>
      </dgm:t>
    </dgm:pt>
    <dgm:pt modelId="{F93A2DF3-83E2-4C9B-92D4-CA8B5ACF4520}" type="parTrans" cxnId="{F91F1146-6AA6-401F-BCDB-80249E9EDC6D}">
      <dgm:prSet/>
      <dgm:spPr/>
      <dgm:t>
        <a:bodyPr/>
        <a:lstStyle/>
        <a:p>
          <a:endParaRPr lang="en-US"/>
        </a:p>
      </dgm:t>
    </dgm:pt>
    <dgm:pt modelId="{60558C66-93B7-4339-B79B-1522A8D52B47}" type="sibTrans" cxnId="{F91F1146-6AA6-401F-BCDB-80249E9EDC6D}">
      <dgm:prSet/>
      <dgm:spPr/>
      <dgm:t>
        <a:bodyPr/>
        <a:lstStyle/>
        <a:p>
          <a:endParaRPr lang="en-US"/>
        </a:p>
      </dgm:t>
    </dgm:pt>
    <dgm:pt modelId="{7AED573F-8B19-4F0D-897B-C4AB61B302C1}">
      <dgm:prSet/>
      <dgm:spPr/>
      <dgm:t>
        <a:bodyPr/>
        <a:lstStyle/>
        <a:p>
          <a:r>
            <a:rPr lang="en-GB"/>
            <a:t>This model describes the process of failure of even correct instructions when they are interrupted by various types of noise.</a:t>
          </a:r>
          <a:endParaRPr lang="en-US"/>
        </a:p>
      </dgm:t>
    </dgm:pt>
    <dgm:pt modelId="{326278D2-DD3C-4065-8F36-B20DF19AF43E}" type="parTrans" cxnId="{5E5BA47C-0994-4184-98FE-4F3D4F38FCCA}">
      <dgm:prSet/>
      <dgm:spPr/>
      <dgm:t>
        <a:bodyPr/>
        <a:lstStyle/>
        <a:p>
          <a:endParaRPr lang="en-US"/>
        </a:p>
      </dgm:t>
    </dgm:pt>
    <dgm:pt modelId="{754620AF-7962-4E86-8B3B-3CE031D41FD4}" type="sibTrans" cxnId="{5E5BA47C-0994-4184-98FE-4F3D4F38FCCA}">
      <dgm:prSet/>
      <dgm:spPr/>
      <dgm:t>
        <a:bodyPr/>
        <a:lstStyle/>
        <a:p>
          <a:endParaRPr lang="en-US"/>
        </a:p>
      </dgm:t>
    </dgm:pt>
    <dgm:pt modelId="{1C2876B3-718D-4523-856D-399098CD0938}" type="pres">
      <dgm:prSet presAssocID="{D3A06F4B-C360-4069-97D1-E09B14A80DE4}" presName="root" presStyleCnt="0">
        <dgm:presLayoutVars>
          <dgm:dir/>
          <dgm:resizeHandles val="exact"/>
        </dgm:presLayoutVars>
      </dgm:prSet>
      <dgm:spPr/>
    </dgm:pt>
    <dgm:pt modelId="{3458F873-2476-41BA-B4CB-E31EB192B59D}" type="pres">
      <dgm:prSet presAssocID="{0570D48F-58AD-4532-BA26-E052A6E0B5A3}" presName="compNode" presStyleCnt="0"/>
      <dgm:spPr/>
    </dgm:pt>
    <dgm:pt modelId="{3A08CA2D-7E57-4D7D-91A0-CE5D19D24AC3}" type="pres">
      <dgm:prSet presAssocID="{0570D48F-58AD-4532-BA26-E052A6E0B5A3}" presName="bgRect" presStyleLbl="bgShp" presStyleIdx="0" presStyleCnt="6"/>
      <dgm:spPr/>
    </dgm:pt>
    <dgm:pt modelId="{3B46A50A-48FB-4CAD-B1D4-35530092D39A}" type="pres">
      <dgm:prSet presAssocID="{0570D48F-58AD-4532-BA26-E052A6E0B5A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 Diagram"/>
        </a:ext>
      </dgm:extLst>
    </dgm:pt>
    <dgm:pt modelId="{1E642A44-994F-4F5B-B55C-536E3340B1B4}" type="pres">
      <dgm:prSet presAssocID="{0570D48F-58AD-4532-BA26-E052A6E0B5A3}" presName="spaceRect" presStyleCnt="0"/>
      <dgm:spPr/>
    </dgm:pt>
    <dgm:pt modelId="{238EE38A-58A8-486C-8C9F-E31A2D6FD32B}" type="pres">
      <dgm:prSet presAssocID="{0570D48F-58AD-4532-BA26-E052A6E0B5A3}" presName="parTx" presStyleLbl="revTx" presStyleIdx="0" presStyleCnt="6">
        <dgm:presLayoutVars>
          <dgm:chMax val="0"/>
          <dgm:chPref val="0"/>
        </dgm:presLayoutVars>
      </dgm:prSet>
      <dgm:spPr/>
    </dgm:pt>
    <dgm:pt modelId="{FE69C2B1-03B5-4103-ACE4-AC2DCAD06D11}" type="pres">
      <dgm:prSet presAssocID="{A693EBCE-A36E-47CB-8807-0E581A74C8FF}" presName="sibTrans" presStyleCnt="0"/>
      <dgm:spPr/>
    </dgm:pt>
    <dgm:pt modelId="{8A9201D0-E0D1-4F74-A7F7-A8E59E3C51AB}" type="pres">
      <dgm:prSet presAssocID="{24BF3356-1F72-4D1A-8967-E8925843860F}" presName="compNode" presStyleCnt="0"/>
      <dgm:spPr/>
    </dgm:pt>
    <dgm:pt modelId="{B77EBCC4-2C1E-4A6A-A1A5-18061EC6C03E}" type="pres">
      <dgm:prSet presAssocID="{24BF3356-1F72-4D1A-8967-E8925843860F}" presName="bgRect" presStyleLbl="bgShp" presStyleIdx="1" presStyleCnt="6"/>
      <dgm:spPr/>
    </dgm:pt>
    <dgm:pt modelId="{4A32C471-4562-467F-9427-7608D71EFEA1}" type="pres">
      <dgm:prSet presAssocID="{24BF3356-1F72-4D1A-8967-E8925843860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tellite dish"/>
        </a:ext>
      </dgm:extLst>
    </dgm:pt>
    <dgm:pt modelId="{3CE101F4-0AA2-49D8-B97A-859F4231B47D}" type="pres">
      <dgm:prSet presAssocID="{24BF3356-1F72-4D1A-8967-E8925843860F}" presName="spaceRect" presStyleCnt="0"/>
      <dgm:spPr/>
    </dgm:pt>
    <dgm:pt modelId="{D8F03967-7BDE-4051-859E-481E46D4C80E}" type="pres">
      <dgm:prSet presAssocID="{24BF3356-1F72-4D1A-8967-E8925843860F}" presName="parTx" presStyleLbl="revTx" presStyleIdx="1" presStyleCnt="6">
        <dgm:presLayoutVars>
          <dgm:chMax val="0"/>
          <dgm:chPref val="0"/>
        </dgm:presLayoutVars>
      </dgm:prSet>
      <dgm:spPr/>
    </dgm:pt>
    <dgm:pt modelId="{69B11C0D-788F-4FCE-94D6-85CEC783F28F}" type="pres">
      <dgm:prSet presAssocID="{33530BA4-08E5-4D86-85B9-662440DB99FC}" presName="sibTrans" presStyleCnt="0"/>
      <dgm:spPr/>
    </dgm:pt>
    <dgm:pt modelId="{BC0CE017-3921-46BB-A7CC-ED1BDBCB277A}" type="pres">
      <dgm:prSet presAssocID="{34A388CD-1BE3-477D-B1EB-7916D1201EDB}" presName="compNode" presStyleCnt="0"/>
      <dgm:spPr/>
    </dgm:pt>
    <dgm:pt modelId="{8B0B1F04-9E27-4D3E-BB7B-C818CFF59237}" type="pres">
      <dgm:prSet presAssocID="{34A388CD-1BE3-477D-B1EB-7916D1201EDB}" presName="bgRect" presStyleLbl="bgShp" presStyleIdx="2" presStyleCnt="6"/>
      <dgm:spPr/>
    </dgm:pt>
    <dgm:pt modelId="{FE245E80-E9C1-487C-90DB-81F9F5150AFC}" type="pres">
      <dgm:prSet presAssocID="{34A388CD-1BE3-477D-B1EB-7916D1201ED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t Air Balloon"/>
        </a:ext>
      </dgm:extLst>
    </dgm:pt>
    <dgm:pt modelId="{3AD25751-2D3A-4CBC-9A38-73151D7879A3}" type="pres">
      <dgm:prSet presAssocID="{34A388CD-1BE3-477D-B1EB-7916D1201EDB}" presName="spaceRect" presStyleCnt="0"/>
      <dgm:spPr/>
    </dgm:pt>
    <dgm:pt modelId="{E7D2EEF7-69E7-4D39-BDB6-E8491C81ACA4}" type="pres">
      <dgm:prSet presAssocID="{34A388CD-1BE3-477D-B1EB-7916D1201EDB}" presName="parTx" presStyleLbl="revTx" presStyleIdx="2" presStyleCnt="6">
        <dgm:presLayoutVars>
          <dgm:chMax val="0"/>
          <dgm:chPref val="0"/>
        </dgm:presLayoutVars>
      </dgm:prSet>
      <dgm:spPr/>
    </dgm:pt>
    <dgm:pt modelId="{80364BF7-B9B8-45D4-B918-7E4C800BB8D2}" type="pres">
      <dgm:prSet presAssocID="{68E68C51-837E-4C46-9228-897DF9A8A0C6}" presName="sibTrans" presStyleCnt="0"/>
      <dgm:spPr/>
    </dgm:pt>
    <dgm:pt modelId="{DE1C70A9-8A6B-4FEA-A872-28F5A76A3519}" type="pres">
      <dgm:prSet presAssocID="{70CF89DD-7841-4094-83EA-835D2F8317B4}" presName="compNode" presStyleCnt="0"/>
      <dgm:spPr/>
    </dgm:pt>
    <dgm:pt modelId="{A7015C1B-6F87-4794-986B-B1C8F438132A}" type="pres">
      <dgm:prSet presAssocID="{70CF89DD-7841-4094-83EA-835D2F8317B4}" presName="bgRect" presStyleLbl="bgShp" presStyleIdx="3" presStyleCnt="6"/>
      <dgm:spPr/>
    </dgm:pt>
    <dgm:pt modelId="{B2E65CC0-376A-47E8-A64E-3609984F0BC0}" type="pres">
      <dgm:prSet presAssocID="{70CF89DD-7841-4094-83EA-835D2F8317B4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8936B13C-F1C5-40F0-A4EA-3E1F078D2DAA}" type="pres">
      <dgm:prSet presAssocID="{70CF89DD-7841-4094-83EA-835D2F8317B4}" presName="spaceRect" presStyleCnt="0"/>
      <dgm:spPr/>
    </dgm:pt>
    <dgm:pt modelId="{3B36CBDF-3F2D-4E1E-AF48-AA77579896DC}" type="pres">
      <dgm:prSet presAssocID="{70CF89DD-7841-4094-83EA-835D2F8317B4}" presName="parTx" presStyleLbl="revTx" presStyleIdx="3" presStyleCnt="6">
        <dgm:presLayoutVars>
          <dgm:chMax val="0"/>
          <dgm:chPref val="0"/>
        </dgm:presLayoutVars>
      </dgm:prSet>
      <dgm:spPr/>
    </dgm:pt>
    <dgm:pt modelId="{CAA34CBB-8330-46A5-8770-E9F36EC716ED}" type="pres">
      <dgm:prSet presAssocID="{54347DB9-8AF0-4DBC-830D-4D07F15F053A}" presName="sibTrans" presStyleCnt="0"/>
      <dgm:spPr/>
    </dgm:pt>
    <dgm:pt modelId="{A8B61DB2-2015-41E8-8E86-BFFE2A2014F5}" type="pres">
      <dgm:prSet presAssocID="{B734B8A0-1F08-4305-B961-88BE9092C778}" presName="compNode" presStyleCnt="0"/>
      <dgm:spPr/>
    </dgm:pt>
    <dgm:pt modelId="{C653ED6F-C91F-4BE8-A9B8-EECF36DEA76B}" type="pres">
      <dgm:prSet presAssocID="{B734B8A0-1F08-4305-B961-88BE9092C778}" presName="bgRect" presStyleLbl="bgShp" presStyleIdx="4" presStyleCnt="6"/>
      <dgm:spPr/>
    </dgm:pt>
    <dgm:pt modelId="{4BB2405B-FF60-4DA7-A4D6-B2D782197B66}" type="pres">
      <dgm:prSet presAssocID="{B734B8A0-1F08-4305-B961-88BE9092C77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3638F925-86A8-4ABF-AD3C-7AA3B51A796C}" type="pres">
      <dgm:prSet presAssocID="{B734B8A0-1F08-4305-B961-88BE9092C778}" presName="spaceRect" presStyleCnt="0"/>
      <dgm:spPr/>
    </dgm:pt>
    <dgm:pt modelId="{F0053BE5-1430-4556-9D8F-15AAEA21B0DE}" type="pres">
      <dgm:prSet presAssocID="{B734B8A0-1F08-4305-B961-88BE9092C778}" presName="parTx" presStyleLbl="revTx" presStyleIdx="4" presStyleCnt="6">
        <dgm:presLayoutVars>
          <dgm:chMax val="0"/>
          <dgm:chPref val="0"/>
        </dgm:presLayoutVars>
      </dgm:prSet>
      <dgm:spPr/>
    </dgm:pt>
    <dgm:pt modelId="{41EF2A7B-9621-4138-8043-69D5C8960D28}" type="pres">
      <dgm:prSet presAssocID="{60558C66-93B7-4339-B79B-1522A8D52B47}" presName="sibTrans" presStyleCnt="0"/>
      <dgm:spPr/>
    </dgm:pt>
    <dgm:pt modelId="{62AB3E67-E28E-4ED3-BD1A-795CD8F44380}" type="pres">
      <dgm:prSet presAssocID="{7AED573F-8B19-4F0D-897B-C4AB61B302C1}" presName="compNode" presStyleCnt="0"/>
      <dgm:spPr/>
    </dgm:pt>
    <dgm:pt modelId="{4186CB45-B209-4EE1-8FF6-4B327D4982E3}" type="pres">
      <dgm:prSet presAssocID="{7AED573F-8B19-4F0D-897B-C4AB61B302C1}" presName="bgRect" presStyleLbl="bgShp" presStyleIdx="5" presStyleCnt="6"/>
      <dgm:spPr/>
    </dgm:pt>
    <dgm:pt modelId="{08CBFF66-A447-4E2E-92F3-9419A07734BB}" type="pres">
      <dgm:prSet presAssocID="{7AED573F-8B19-4F0D-897B-C4AB61B302C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95294FBE-E4C8-44BC-A919-5803B6ED4FFE}" type="pres">
      <dgm:prSet presAssocID="{7AED573F-8B19-4F0D-897B-C4AB61B302C1}" presName="spaceRect" presStyleCnt="0"/>
      <dgm:spPr/>
    </dgm:pt>
    <dgm:pt modelId="{2A36153F-C3A7-4462-8986-C3E22D04D763}" type="pres">
      <dgm:prSet presAssocID="{7AED573F-8B19-4F0D-897B-C4AB61B302C1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534052F-92C5-4A55-B1A2-05379D7E263B}" type="presOf" srcId="{7AED573F-8B19-4F0D-897B-C4AB61B302C1}" destId="{2A36153F-C3A7-4462-8986-C3E22D04D763}" srcOrd="0" destOrd="0" presId="urn:microsoft.com/office/officeart/2018/2/layout/IconVerticalSolidList"/>
    <dgm:cxn modelId="{030F1C35-37F2-482B-B83E-3B2976490886}" srcId="{D3A06F4B-C360-4069-97D1-E09B14A80DE4}" destId="{70CF89DD-7841-4094-83EA-835D2F8317B4}" srcOrd="3" destOrd="0" parTransId="{03DBF864-2B05-4737-BB69-0FE17AC65531}" sibTransId="{54347DB9-8AF0-4DBC-830D-4D07F15F053A}"/>
    <dgm:cxn modelId="{F91F1146-6AA6-401F-BCDB-80249E9EDC6D}" srcId="{D3A06F4B-C360-4069-97D1-E09B14A80DE4}" destId="{B734B8A0-1F08-4305-B961-88BE9092C778}" srcOrd="4" destOrd="0" parTransId="{F93A2DF3-83E2-4C9B-92D4-CA8B5ACF4520}" sibTransId="{60558C66-93B7-4339-B79B-1522A8D52B47}"/>
    <dgm:cxn modelId="{BABFF048-7807-4C8D-9D74-2E6BAC3E7CD9}" type="presOf" srcId="{0570D48F-58AD-4532-BA26-E052A6E0B5A3}" destId="{238EE38A-58A8-486C-8C9F-E31A2D6FD32B}" srcOrd="0" destOrd="0" presId="urn:microsoft.com/office/officeart/2018/2/layout/IconVerticalSolidList"/>
    <dgm:cxn modelId="{5E5BA47C-0994-4184-98FE-4F3D4F38FCCA}" srcId="{D3A06F4B-C360-4069-97D1-E09B14A80DE4}" destId="{7AED573F-8B19-4F0D-897B-C4AB61B302C1}" srcOrd="5" destOrd="0" parTransId="{326278D2-DD3C-4065-8F36-B20DF19AF43E}" sibTransId="{754620AF-7962-4E86-8B3B-3CE031D41FD4}"/>
    <dgm:cxn modelId="{B64C8E91-4C70-4AD3-9D8F-287548BC3A49}" type="presOf" srcId="{B734B8A0-1F08-4305-B961-88BE9092C778}" destId="{F0053BE5-1430-4556-9D8F-15AAEA21B0DE}" srcOrd="0" destOrd="0" presId="urn:microsoft.com/office/officeart/2018/2/layout/IconVerticalSolidList"/>
    <dgm:cxn modelId="{B987BC94-7045-4F9F-B680-93D701287DC1}" srcId="{D3A06F4B-C360-4069-97D1-E09B14A80DE4}" destId="{34A388CD-1BE3-477D-B1EB-7916D1201EDB}" srcOrd="2" destOrd="0" parTransId="{3A181597-22D6-4323-8500-EFF68CCD52B4}" sibTransId="{68E68C51-837E-4C46-9228-897DF9A8A0C6}"/>
    <dgm:cxn modelId="{D9DF2B9B-A8A9-48AB-B083-B9F8172D3ADE}" type="presOf" srcId="{70CF89DD-7841-4094-83EA-835D2F8317B4}" destId="{3B36CBDF-3F2D-4E1E-AF48-AA77579896DC}" srcOrd="0" destOrd="0" presId="urn:microsoft.com/office/officeart/2018/2/layout/IconVerticalSolidList"/>
    <dgm:cxn modelId="{97DD559D-0FB1-43E0-866A-20EDA114E85C}" srcId="{D3A06F4B-C360-4069-97D1-E09B14A80DE4}" destId="{24BF3356-1F72-4D1A-8967-E8925843860F}" srcOrd="1" destOrd="0" parTransId="{0EC4DEC2-7C45-426E-ACB8-88E425D4A675}" sibTransId="{33530BA4-08E5-4D86-85B9-662440DB99FC}"/>
    <dgm:cxn modelId="{273D6E9F-C77B-4895-ABB4-AC31B34F5326}" srcId="{D3A06F4B-C360-4069-97D1-E09B14A80DE4}" destId="{0570D48F-58AD-4532-BA26-E052A6E0B5A3}" srcOrd="0" destOrd="0" parTransId="{22E1EC33-6A1C-438D-AC5A-ABC8A06D625F}" sibTransId="{A693EBCE-A36E-47CB-8807-0E581A74C8FF}"/>
    <dgm:cxn modelId="{E5F09ACC-4077-4ECF-B49A-C79025C41A77}" type="presOf" srcId="{34A388CD-1BE3-477D-B1EB-7916D1201EDB}" destId="{E7D2EEF7-69E7-4D39-BDB6-E8491C81ACA4}" srcOrd="0" destOrd="0" presId="urn:microsoft.com/office/officeart/2018/2/layout/IconVerticalSolidList"/>
    <dgm:cxn modelId="{EE188EF0-3FF5-4AD3-9996-87A890D24835}" type="presOf" srcId="{24BF3356-1F72-4D1A-8967-E8925843860F}" destId="{D8F03967-7BDE-4051-859E-481E46D4C80E}" srcOrd="0" destOrd="0" presId="urn:microsoft.com/office/officeart/2018/2/layout/IconVerticalSolidList"/>
    <dgm:cxn modelId="{C98A06FC-CFB6-4B98-9F50-502A9085D946}" type="presOf" srcId="{D3A06F4B-C360-4069-97D1-E09B14A80DE4}" destId="{1C2876B3-718D-4523-856D-399098CD0938}" srcOrd="0" destOrd="0" presId="urn:microsoft.com/office/officeart/2018/2/layout/IconVerticalSolidList"/>
    <dgm:cxn modelId="{3BAC17AB-BCEA-4087-9C1D-D5916767B2DF}" type="presParOf" srcId="{1C2876B3-718D-4523-856D-399098CD0938}" destId="{3458F873-2476-41BA-B4CB-E31EB192B59D}" srcOrd="0" destOrd="0" presId="urn:microsoft.com/office/officeart/2018/2/layout/IconVerticalSolidList"/>
    <dgm:cxn modelId="{A456BE88-D82F-4C9F-9EA8-CEFEC8C7324A}" type="presParOf" srcId="{3458F873-2476-41BA-B4CB-E31EB192B59D}" destId="{3A08CA2D-7E57-4D7D-91A0-CE5D19D24AC3}" srcOrd="0" destOrd="0" presId="urn:microsoft.com/office/officeart/2018/2/layout/IconVerticalSolidList"/>
    <dgm:cxn modelId="{D31E3898-E1D4-4F01-A823-940B777BD333}" type="presParOf" srcId="{3458F873-2476-41BA-B4CB-E31EB192B59D}" destId="{3B46A50A-48FB-4CAD-B1D4-35530092D39A}" srcOrd="1" destOrd="0" presId="urn:microsoft.com/office/officeart/2018/2/layout/IconVerticalSolidList"/>
    <dgm:cxn modelId="{7B4314BD-C04F-4110-851F-998C037200DC}" type="presParOf" srcId="{3458F873-2476-41BA-B4CB-E31EB192B59D}" destId="{1E642A44-994F-4F5B-B55C-536E3340B1B4}" srcOrd="2" destOrd="0" presId="urn:microsoft.com/office/officeart/2018/2/layout/IconVerticalSolidList"/>
    <dgm:cxn modelId="{6EE25DC3-CB9C-47AA-A1EB-67ACECDB8648}" type="presParOf" srcId="{3458F873-2476-41BA-B4CB-E31EB192B59D}" destId="{238EE38A-58A8-486C-8C9F-E31A2D6FD32B}" srcOrd="3" destOrd="0" presId="urn:microsoft.com/office/officeart/2018/2/layout/IconVerticalSolidList"/>
    <dgm:cxn modelId="{C7B7F8BE-5D90-43BB-BCD2-2F75D50B5A40}" type="presParOf" srcId="{1C2876B3-718D-4523-856D-399098CD0938}" destId="{FE69C2B1-03B5-4103-ACE4-AC2DCAD06D11}" srcOrd="1" destOrd="0" presId="urn:microsoft.com/office/officeart/2018/2/layout/IconVerticalSolidList"/>
    <dgm:cxn modelId="{55BDAD8E-A855-4274-87B6-87DED69E0A8D}" type="presParOf" srcId="{1C2876B3-718D-4523-856D-399098CD0938}" destId="{8A9201D0-E0D1-4F74-A7F7-A8E59E3C51AB}" srcOrd="2" destOrd="0" presId="urn:microsoft.com/office/officeart/2018/2/layout/IconVerticalSolidList"/>
    <dgm:cxn modelId="{8CCF11B3-DB6B-4188-AB3A-41ABF3A03B97}" type="presParOf" srcId="{8A9201D0-E0D1-4F74-A7F7-A8E59E3C51AB}" destId="{B77EBCC4-2C1E-4A6A-A1A5-18061EC6C03E}" srcOrd="0" destOrd="0" presId="urn:microsoft.com/office/officeart/2018/2/layout/IconVerticalSolidList"/>
    <dgm:cxn modelId="{D53EF09C-1F97-4F5A-BE3D-AF408B30913F}" type="presParOf" srcId="{8A9201D0-E0D1-4F74-A7F7-A8E59E3C51AB}" destId="{4A32C471-4562-467F-9427-7608D71EFEA1}" srcOrd="1" destOrd="0" presId="urn:microsoft.com/office/officeart/2018/2/layout/IconVerticalSolidList"/>
    <dgm:cxn modelId="{802CCE72-CDC3-44B0-8395-B6D476BAD878}" type="presParOf" srcId="{8A9201D0-E0D1-4F74-A7F7-A8E59E3C51AB}" destId="{3CE101F4-0AA2-49D8-B97A-859F4231B47D}" srcOrd="2" destOrd="0" presId="urn:microsoft.com/office/officeart/2018/2/layout/IconVerticalSolidList"/>
    <dgm:cxn modelId="{11F12AED-EB0D-4BAE-9441-506FCA5C71CF}" type="presParOf" srcId="{8A9201D0-E0D1-4F74-A7F7-A8E59E3C51AB}" destId="{D8F03967-7BDE-4051-859E-481E46D4C80E}" srcOrd="3" destOrd="0" presId="urn:microsoft.com/office/officeart/2018/2/layout/IconVerticalSolidList"/>
    <dgm:cxn modelId="{EE6BEE3C-D5C1-436E-869D-7D190D754296}" type="presParOf" srcId="{1C2876B3-718D-4523-856D-399098CD0938}" destId="{69B11C0D-788F-4FCE-94D6-85CEC783F28F}" srcOrd="3" destOrd="0" presId="urn:microsoft.com/office/officeart/2018/2/layout/IconVerticalSolidList"/>
    <dgm:cxn modelId="{6D22BFC7-B6C5-476B-B3A5-0EB4C7292A6F}" type="presParOf" srcId="{1C2876B3-718D-4523-856D-399098CD0938}" destId="{BC0CE017-3921-46BB-A7CC-ED1BDBCB277A}" srcOrd="4" destOrd="0" presId="urn:microsoft.com/office/officeart/2018/2/layout/IconVerticalSolidList"/>
    <dgm:cxn modelId="{B77FBA82-ACC0-4023-8EED-4E167B5A1EDE}" type="presParOf" srcId="{BC0CE017-3921-46BB-A7CC-ED1BDBCB277A}" destId="{8B0B1F04-9E27-4D3E-BB7B-C818CFF59237}" srcOrd="0" destOrd="0" presId="urn:microsoft.com/office/officeart/2018/2/layout/IconVerticalSolidList"/>
    <dgm:cxn modelId="{80694F7B-F26B-4C96-B413-DEF6A2F3D9E9}" type="presParOf" srcId="{BC0CE017-3921-46BB-A7CC-ED1BDBCB277A}" destId="{FE245E80-E9C1-487C-90DB-81F9F5150AFC}" srcOrd="1" destOrd="0" presId="urn:microsoft.com/office/officeart/2018/2/layout/IconVerticalSolidList"/>
    <dgm:cxn modelId="{C3BFF2E9-A621-4291-B061-1873FA7260B8}" type="presParOf" srcId="{BC0CE017-3921-46BB-A7CC-ED1BDBCB277A}" destId="{3AD25751-2D3A-4CBC-9A38-73151D7879A3}" srcOrd="2" destOrd="0" presId="urn:microsoft.com/office/officeart/2018/2/layout/IconVerticalSolidList"/>
    <dgm:cxn modelId="{4C240E47-571F-4A33-8A9F-0804B7C9F561}" type="presParOf" srcId="{BC0CE017-3921-46BB-A7CC-ED1BDBCB277A}" destId="{E7D2EEF7-69E7-4D39-BDB6-E8491C81ACA4}" srcOrd="3" destOrd="0" presId="urn:microsoft.com/office/officeart/2018/2/layout/IconVerticalSolidList"/>
    <dgm:cxn modelId="{7B1DF018-3C40-47DB-A2DF-247D103E93DE}" type="presParOf" srcId="{1C2876B3-718D-4523-856D-399098CD0938}" destId="{80364BF7-B9B8-45D4-B918-7E4C800BB8D2}" srcOrd="5" destOrd="0" presId="urn:microsoft.com/office/officeart/2018/2/layout/IconVerticalSolidList"/>
    <dgm:cxn modelId="{0894F8CB-13D7-4151-BA3F-957ACC31FAC8}" type="presParOf" srcId="{1C2876B3-718D-4523-856D-399098CD0938}" destId="{DE1C70A9-8A6B-4FEA-A872-28F5A76A3519}" srcOrd="6" destOrd="0" presId="urn:microsoft.com/office/officeart/2018/2/layout/IconVerticalSolidList"/>
    <dgm:cxn modelId="{99AA6E80-97A3-4604-8CCD-E3491C211D4B}" type="presParOf" srcId="{DE1C70A9-8A6B-4FEA-A872-28F5A76A3519}" destId="{A7015C1B-6F87-4794-986B-B1C8F438132A}" srcOrd="0" destOrd="0" presId="urn:microsoft.com/office/officeart/2018/2/layout/IconVerticalSolidList"/>
    <dgm:cxn modelId="{E6F6DE56-4B1B-4722-8A92-7BAF00FF9DBA}" type="presParOf" srcId="{DE1C70A9-8A6B-4FEA-A872-28F5A76A3519}" destId="{B2E65CC0-376A-47E8-A64E-3609984F0BC0}" srcOrd="1" destOrd="0" presId="urn:microsoft.com/office/officeart/2018/2/layout/IconVerticalSolidList"/>
    <dgm:cxn modelId="{7AE3B2D8-ADA5-4762-B620-0E075CBB44BD}" type="presParOf" srcId="{DE1C70A9-8A6B-4FEA-A872-28F5A76A3519}" destId="{8936B13C-F1C5-40F0-A4EA-3E1F078D2DAA}" srcOrd="2" destOrd="0" presId="urn:microsoft.com/office/officeart/2018/2/layout/IconVerticalSolidList"/>
    <dgm:cxn modelId="{4D07499A-72AB-477A-8882-FB8D27C934A0}" type="presParOf" srcId="{DE1C70A9-8A6B-4FEA-A872-28F5A76A3519}" destId="{3B36CBDF-3F2D-4E1E-AF48-AA77579896DC}" srcOrd="3" destOrd="0" presId="urn:microsoft.com/office/officeart/2018/2/layout/IconVerticalSolidList"/>
    <dgm:cxn modelId="{93E13672-AA22-4ED5-B364-7FEC5A925181}" type="presParOf" srcId="{1C2876B3-718D-4523-856D-399098CD0938}" destId="{CAA34CBB-8330-46A5-8770-E9F36EC716ED}" srcOrd="7" destOrd="0" presId="urn:microsoft.com/office/officeart/2018/2/layout/IconVerticalSolidList"/>
    <dgm:cxn modelId="{E3FB76B3-1CA1-4AC9-9DC5-4F00327ED0AE}" type="presParOf" srcId="{1C2876B3-718D-4523-856D-399098CD0938}" destId="{A8B61DB2-2015-41E8-8E86-BFFE2A2014F5}" srcOrd="8" destOrd="0" presId="urn:microsoft.com/office/officeart/2018/2/layout/IconVerticalSolidList"/>
    <dgm:cxn modelId="{1971A0EE-44E8-4E30-9CA8-3DAB8B837AFC}" type="presParOf" srcId="{A8B61DB2-2015-41E8-8E86-BFFE2A2014F5}" destId="{C653ED6F-C91F-4BE8-A9B8-EECF36DEA76B}" srcOrd="0" destOrd="0" presId="urn:microsoft.com/office/officeart/2018/2/layout/IconVerticalSolidList"/>
    <dgm:cxn modelId="{8E6620ED-3C84-4694-B668-B74165A5DA0C}" type="presParOf" srcId="{A8B61DB2-2015-41E8-8E86-BFFE2A2014F5}" destId="{4BB2405B-FF60-4DA7-A4D6-B2D782197B66}" srcOrd="1" destOrd="0" presId="urn:microsoft.com/office/officeart/2018/2/layout/IconVerticalSolidList"/>
    <dgm:cxn modelId="{C48C67D6-B212-4B94-AEC2-2D750F28E6EC}" type="presParOf" srcId="{A8B61DB2-2015-41E8-8E86-BFFE2A2014F5}" destId="{3638F925-86A8-4ABF-AD3C-7AA3B51A796C}" srcOrd="2" destOrd="0" presId="urn:microsoft.com/office/officeart/2018/2/layout/IconVerticalSolidList"/>
    <dgm:cxn modelId="{BEB48878-F063-4D94-9836-78E8AEBAC97F}" type="presParOf" srcId="{A8B61DB2-2015-41E8-8E86-BFFE2A2014F5}" destId="{F0053BE5-1430-4556-9D8F-15AAEA21B0DE}" srcOrd="3" destOrd="0" presId="urn:microsoft.com/office/officeart/2018/2/layout/IconVerticalSolidList"/>
    <dgm:cxn modelId="{A9787858-0772-4BF1-A067-B35846FC3341}" type="presParOf" srcId="{1C2876B3-718D-4523-856D-399098CD0938}" destId="{41EF2A7B-9621-4138-8043-69D5C8960D28}" srcOrd="9" destOrd="0" presId="urn:microsoft.com/office/officeart/2018/2/layout/IconVerticalSolidList"/>
    <dgm:cxn modelId="{DF770A01-EF45-4D4C-B929-0611C5B0A4EC}" type="presParOf" srcId="{1C2876B3-718D-4523-856D-399098CD0938}" destId="{62AB3E67-E28E-4ED3-BD1A-795CD8F44380}" srcOrd="10" destOrd="0" presId="urn:microsoft.com/office/officeart/2018/2/layout/IconVerticalSolidList"/>
    <dgm:cxn modelId="{1A804036-5BB9-4B8A-93A6-BF249264644C}" type="presParOf" srcId="{62AB3E67-E28E-4ED3-BD1A-795CD8F44380}" destId="{4186CB45-B209-4EE1-8FF6-4B327D4982E3}" srcOrd="0" destOrd="0" presId="urn:microsoft.com/office/officeart/2018/2/layout/IconVerticalSolidList"/>
    <dgm:cxn modelId="{659FAE63-E8C4-499D-959D-258D3B26AA9A}" type="presParOf" srcId="{62AB3E67-E28E-4ED3-BD1A-795CD8F44380}" destId="{08CBFF66-A447-4E2E-92F3-9419A07734BB}" srcOrd="1" destOrd="0" presId="urn:microsoft.com/office/officeart/2018/2/layout/IconVerticalSolidList"/>
    <dgm:cxn modelId="{F2773081-3E4D-4B51-865C-ED5DCEEBE798}" type="presParOf" srcId="{62AB3E67-E28E-4ED3-BD1A-795CD8F44380}" destId="{95294FBE-E4C8-44BC-A919-5803B6ED4FFE}" srcOrd="2" destOrd="0" presId="urn:microsoft.com/office/officeart/2018/2/layout/IconVerticalSolidList"/>
    <dgm:cxn modelId="{F537A02C-DF4D-4025-BC0D-282146EBB483}" type="presParOf" srcId="{62AB3E67-E28E-4ED3-BD1A-795CD8F44380}" destId="{2A36153F-C3A7-4462-8986-C3E22D04D76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4CA5EAC-B07C-4941-9E86-787CFCD66B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DE8C1E0C-2017-41C1-B535-28652DA0AC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communication in Flight Foods Ltd is largely unidirectional as Gary gives orders but does not get a lot of feedback on his part (Flight Foods Ltd case study).</a:t>
          </a:r>
          <a:endParaRPr lang="en-US"/>
        </a:p>
      </dgm:t>
    </dgm:pt>
    <dgm:pt modelId="{0A62E3EB-8F3B-4C00-80E0-428B72944949}" type="parTrans" cxnId="{CB393216-065D-4A9F-9473-D2300CC4E51E}">
      <dgm:prSet/>
      <dgm:spPr/>
      <dgm:t>
        <a:bodyPr/>
        <a:lstStyle/>
        <a:p>
          <a:endParaRPr lang="en-US"/>
        </a:p>
      </dgm:t>
    </dgm:pt>
    <dgm:pt modelId="{D973B4D6-A4C8-4103-B027-A8C426CD66DA}" type="sibTrans" cxnId="{CB393216-065D-4A9F-9473-D2300CC4E51E}">
      <dgm:prSet/>
      <dgm:spPr/>
      <dgm:t>
        <a:bodyPr/>
        <a:lstStyle/>
        <a:p>
          <a:endParaRPr lang="en-US"/>
        </a:p>
      </dgm:t>
    </dgm:pt>
    <dgm:pt modelId="{5A91732C-3E2E-4805-9488-D670F43516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employees hardly cheque whether they get the message, and the hygiene mistakes happen repeatedly.</a:t>
          </a:r>
          <a:endParaRPr lang="en-US"/>
        </a:p>
      </dgm:t>
    </dgm:pt>
    <dgm:pt modelId="{4C1386C1-A45A-4EE9-8422-5E17D724EE02}" type="parTrans" cxnId="{A1761B84-C6E7-4F4B-9D76-FDCA0154C94B}">
      <dgm:prSet/>
      <dgm:spPr/>
      <dgm:t>
        <a:bodyPr/>
        <a:lstStyle/>
        <a:p>
          <a:endParaRPr lang="en-US"/>
        </a:p>
      </dgm:t>
    </dgm:pt>
    <dgm:pt modelId="{3A74420B-8E85-48CC-B7C4-2FB71182CA7D}" type="sibTrans" cxnId="{A1761B84-C6E7-4F4B-9D76-FDCA0154C94B}">
      <dgm:prSet/>
      <dgm:spPr/>
      <dgm:t>
        <a:bodyPr/>
        <a:lstStyle/>
        <a:p>
          <a:endParaRPr lang="en-US"/>
        </a:p>
      </dgm:t>
    </dgm:pt>
    <dgm:pt modelId="{162F9287-4345-458C-9DFE-565DAC1F40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need to provide feedback in communication was stressed by Schramm (1955) as a way of reaching mutual understanding.</a:t>
          </a:r>
          <a:endParaRPr lang="en-US"/>
        </a:p>
      </dgm:t>
    </dgm:pt>
    <dgm:pt modelId="{BAC1122A-F7E9-49F3-9CD1-AC514EB825F8}" type="parTrans" cxnId="{0CC6243E-CED3-403F-8BF5-61FF4C54778F}">
      <dgm:prSet/>
      <dgm:spPr/>
      <dgm:t>
        <a:bodyPr/>
        <a:lstStyle/>
        <a:p>
          <a:endParaRPr lang="en-US"/>
        </a:p>
      </dgm:t>
    </dgm:pt>
    <dgm:pt modelId="{82A2EE5C-7DF8-4D08-B98A-72BA3558868F}" type="sibTrans" cxnId="{0CC6243E-CED3-403F-8BF5-61FF4C54778F}">
      <dgm:prSet/>
      <dgm:spPr/>
      <dgm:t>
        <a:bodyPr/>
        <a:lstStyle/>
        <a:p>
          <a:endParaRPr lang="en-US"/>
        </a:p>
      </dgm:t>
    </dgm:pt>
    <dgm:pt modelId="{1D417DC8-E7A7-4D97-9419-02E47D0EBB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leads to confusion and frustration on both sides due to the lack of feedback loops (Carless, 2019).</a:t>
          </a:r>
          <a:endParaRPr lang="en-US"/>
        </a:p>
      </dgm:t>
    </dgm:pt>
    <dgm:pt modelId="{B3B9E2F0-537E-43F7-B3F8-18BD07E262A3}" type="parTrans" cxnId="{EE6D319A-17D7-42A1-A88E-972727FFD9F5}">
      <dgm:prSet/>
      <dgm:spPr/>
      <dgm:t>
        <a:bodyPr/>
        <a:lstStyle/>
        <a:p>
          <a:endParaRPr lang="en-US"/>
        </a:p>
      </dgm:t>
    </dgm:pt>
    <dgm:pt modelId="{B7BEBDA0-4670-4026-BCF7-1B96DFCF45BA}" type="sibTrans" cxnId="{EE6D319A-17D7-42A1-A88E-972727FFD9F5}">
      <dgm:prSet/>
      <dgm:spPr/>
      <dgm:t>
        <a:bodyPr/>
        <a:lstStyle/>
        <a:p>
          <a:endParaRPr lang="en-US"/>
        </a:p>
      </dgm:t>
    </dgm:pt>
    <dgm:pt modelId="{38316BC8-FE45-476A-9CDB-07E7FA7BC2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principle of effective communication involves an uninterrupted process of sending, receiving, and confirming messages (Carless, 2019).</a:t>
          </a:r>
          <a:endParaRPr lang="en-US"/>
        </a:p>
      </dgm:t>
    </dgm:pt>
    <dgm:pt modelId="{0D9D1B56-3136-4EC1-9B28-0C4132F177E3}" type="parTrans" cxnId="{5E632143-0D32-4782-B5A0-CEE6899D9D7D}">
      <dgm:prSet/>
      <dgm:spPr/>
      <dgm:t>
        <a:bodyPr/>
        <a:lstStyle/>
        <a:p>
          <a:endParaRPr lang="en-US"/>
        </a:p>
      </dgm:t>
    </dgm:pt>
    <dgm:pt modelId="{BD916290-9820-499B-81FE-CA26923D7809}" type="sibTrans" cxnId="{5E632143-0D32-4782-B5A0-CEE6899D9D7D}">
      <dgm:prSet/>
      <dgm:spPr/>
      <dgm:t>
        <a:bodyPr/>
        <a:lstStyle/>
        <a:p>
          <a:endParaRPr lang="en-US"/>
        </a:p>
      </dgm:t>
    </dgm:pt>
    <dgm:pt modelId="{81DB4120-AB17-4C9C-A4D5-F56A31BAC66E}" type="pres">
      <dgm:prSet presAssocID="{F4CA5EAC-B07C-4941-9E86-787CFCD66BDA}" presName="root" presStyleCnt="0">
        <dgm:presLayoutVars>
          <dgm:dir/>
          <dgm:resizeHandles val="exact"/>
        </dgm:presLayoutVars>
      </dgm:prSet>
      <dgm:spPr/>
    </dgm:pt>
    <dgm:pt modelId="{0EC10AB3-775B-488B-8736-F88CEAD067F8}" type="pres">
      <dgm:prSet presAssocID="{DE8C1E0C-2017-41C1-B535-28652DA0AC67}" presName="compNode" presStyleCnt="0"/>
      <dgm:spPr/>
    </dgm:pt>
    <dgm:pt modelId="{2CA46208-233B-47E5-981B-DFDC6E0922F3}" type="pres">
      <dgm:prSet presAssocID="{DE8C1E0C-2017-41C1-B535-28652DA0AC67}" presName="bgRect" presStyleLbl="bgShp" presStyleIdx="0" presStyleCnt="5"/>
      <dgm:spPr/>
    </dgm:pt>
    <dgm:pt modelId="{B35379E8-94B5-427A-A5ED-BD2D47BAD824}" type="pres">
      <dgm:prSet presAssocID="{DE8C1E0C-2017-41C1-B535-28652DA0AC6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D7EACBBA-B491-469B-90F6-8D3F9A6EEBC0}" type="pres">
      <dgm:prSet presAssocID="{DE8C1E0C-2017-41C1-B535-28652DA0AC67}" presName="spaceRect" presStyleCnt="0"/>
      <dgm:spPr/>
    </dgm:pt>
    <dgm:pt modelId="{1655B302-B48F-48AB-BE39-18007D9C2359}" type="pres">
      <dgm:prSet presAssocID="{DE8C1E0C-2017-41C1-B535-28652DA0AC67}" presName="parTx" presStyleLbl="revTx" presStyleIdx="0" presStyleCnt="5">
        <dgm:presLayoutVars>
          <dgm:chMax val="0"/>
          <dgm:chPref val="0"/>
        </dgm:presLayoutVars>
      </dgm:prSet>
      <dgm:spPr/>
    </dgm:pt>
    <dgm:pt modelId="{AE89461E-059F-4564-B1DB-E6E215A19F4C}" type="pres">
      <dgm:prSet presAssocID="{D973B4D6-A4C8-4103-B027-A8C426CD66DA}" presName="sibTrans" presStyleCnt="0"/>
      <dgm:spPr/>
    </dgm:pt>
    <dgm:pt modelId="{30519893-B067-4018-8845-EEC44EE31238}" type="pres">
      <dgm:prSet presAssocID="{5A91732C-3E2E-4805-9488-D670F4351612}" presName="compNode" presStyleCnt="0"/>
      <dgm:spPr/>
    </dgm:pt>
    <dgm:pt modelId="{42B6BEA6-1CE6-4C5E-BA7F-95D129AC2060}" type="pres">
      <dgm:prSet presAssocID="{5A91732C-3E2E-4805-9488-D670F4351612}" presName="bgRect" presStyleLbl="bgShp" presStyleIdx="1" presStyleCnt="5"/>
      <dgm:spPr/>
    </dgm:pt>
    <dgm:pt modelId="{AF85D049-F921-4BC9-BAD5-0F1C160C1C37}" type="pres">
      <dgm:prSet presAssocID="{5A91732C-3E2E-4805-9488-D670F435161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3EA1305F-E02C-4B6B-960C-0B4853C54297}" type="pres">
      <dgm:prSet presAssocID="{5A91732C-3E2E-4805-9488-D670F4351612}" presName="spaceRect" presStyleCnt="0"/>
      <dgm:spPr/>
    </dgm:pt>
    <dgm:pt modelId="{FBBE0936-3D8F-44A4-B032-3C996908D76D}" type="pres">
      <dgm:prSet presAssocID="{5A91732C-3E2E-4805-9488-D670F4351612}" presName="parTx" presStyleLbl="revTx" presStyleIdx="1" presStyleCnt="5">
        <dgm:presLayoutVars>
          <dgm:chMax val="0"/>
          <dgm:chPref val="0"/>
        </dgm:presLayoutVars>
      </dgm:prSet>
      <dgm:spPr/>
    </dgm:pt>
    <dgm:pt modelId="{3BCF2793-4F85-4B2E-8850-0AD9747CBE70}" type="pres">
      <dgm:prSet presAssocID="{3A74420B-8E85-48CC-B7C4-2FB71182CA7D}" presName="sibTrans" presStyleCnt="0"/>
      <dgm:spPr/>
    </dgm:pt>
    <dgm:pt modelId="{D6333E92-E9CB-40A9-9137-CDAC87449F54}" type="pres">
      <dgm:prSet presAssocID="{162F9287-4345-458C-9DFE-565DAC1F40DC}" presName="compNode" presStyleCnt="0"/>
      <dgm:spPr/>
    </dgm:pt>
    <dgm:pt modelId="{67A5E3E8-4174-498C-9259-DDACC0E17F27}" type="pres">
      <dgm:prSet presAssocID="{162F9287-4345-458C-9DFE-565DAC1F40DC}" presName="bgRect" presStyleLbl="bgShp" presStyleIdx="2" presStyleCnt="5"/>
      <dgm:spPr/>
    </dgm:pt>
    <dgm:pt modelId="{621C4ECA-82C6-467B-AC4C-9666044EC837}" type="pres">
      <dgm:prSet presAssocID="{162F9287-4345-458C-9DFE-565DAC1F40D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BBD7E7B4-8090-467A-AD29-C38910220F8E}" type="pres">
      <dgm:prSet presAssocID="{162F9287-4345-458C-9DFE-565DAC1F40DC}" presName="spaceRect" presStyleCnt="0"/>
      <dgm:spPr/>
    </dgm:pt>
    <dgm:pt modelId="{7D4B63C1-8325-4AF7-84FE-2ABBF37E3C7A}" type="pres">
      <dgm:prSet presAssocID="{162F9287-4345-458C-9DFE-565DAC1F40DC}" presName="parTx" presStyleLbl="revTx" presStyleIdx="2" presStyleCnt="5">
        <dgm:presLayoutVars>
          <dgm:chMax val="0"/>
          <dgm:chPref val="0"/>
        </dgm:presLayoutVars>
      </dgm:prSet>
      <dgm:spPr/>
    </dgm:pt>
    <dgm:pt modelId="{BA3EE6BE-A35C-43F8-9BFA-14858A176134}" type="pres">
      <dgm:prSet presAssocID="{82A2EE5C-7DF8-4D08-B98A-72BA3558868F}" presName="sibTrans" presStyleCnt="0"/>
      <dgm:spPr/>
    </dgm:pt>
    <dgm:pt modelId="{E58B09D5-05F3-45AB-9EFA-139A68DF025C}" type="pres">
      <dgm:prSet presAssocID="{1D417DC8-E7A7-4D97-9419-02E47D0EBBB2}" presName="compNode" presStyleCnt="0"/>
      <dgm:spPr/>
    </dgm:pt>
    <dgm:pt modelId="{7D283F81-EE35-41CC-8850-EACA9223A6D9}" type="pres">
      <dgm:prSet presAssocID="{1D417DC8-E7A7-4D97-9419-02E47D0EBBB2}" presName="bgRect" presStyleLbl="bgShp" presStyleIdx="3" presStyleCnt="5"/>
      <dgm:spPr/>
    </dgm:pt>
    <dgm:pt modelId="{50F97A1D-AC66-4674-BF46-862972297613}" type="pres">
      <dgm:prSet presAssocID="{1D417DC8-E7A7-4D97-9419-02E47D0EBBB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985A64B3-D628-482B-9327-447395594F95}" type="pres">
      <dgm:prSet presAssocID="{1D417DC8-E7A7-4D97-9419-02E47D0EBBB2}" presName="spaceRect" presStyleCnt="0"/>
      <dgm:spPr/>
    </dgm:pt>
    <dgm:pt modelId="{CA87FE6A-C7C8-4C1D-8912-DFB620DCC3D5}" type="pres">
      <dgm:prSet presAssocID="{1D417DC8-E7A7-4D97-9419-02E47D0EBBB2}" presName="parTx" presStyleLbl="revTx" presStyleIdx="3" presStyleCnt="5">
        <dgm:presLayoutVars>
          <dgm:chMax val="0"/>
          <dgm:chPref val="0"/>
        </dgm:presLayoutVars>
      </dgm:prSet>
      <dgm:spPr/>
    </dgm:pt>
    <dgm:pt modelId="{5FC64D95-4F6E-4A96-B178-4D188CB3B1AA}" type="pres">
      <dgm:prSet presAssocID="{B7BEBDA0-4670-4026-BCF7-1B96DFCF45BA}" presName="sibTrans" presStyleCnt="0"/>
      <dgm:spPr/>
    </dgm:pt>
    <dgm:pt modelId="{B65B713B-F25F-45AC-9512-DD6760014345}" type="pres">
      <dgm:prSet presAssocID="{38316BC8-FE45-476A-9CDB-07E7FA7BC230}" presName="compNode" presStyleCnt="0"/>
      <dgm:spPr/>
    </dgm:pt>
    <dgm:pt modelId="{4C49615E-3618-4781-8709-CCBA1D59AE3F}" type="pres">
      <dgm:prSet presAssocID="{38316BC8-FE45-476A-9CDB-07E7FA7BC230}" presName="bgRect" presStyleLbl="bgShp" presStyleIdx="4" presStyleCnt="5"/>
      <dgm:spPr/>
    </dgm:pt>
    <dgm:pt modelId="{BAC28169-6C66-4807-BC47-742471721282}" type="pres">
      <dgm:prSet presAssocID="{38316BC8-FE45-476A-9CDB-07E7FA7BC23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ECC173DB-16CF-4BAA-877E-34EC550422A5}" type="pres">
      <dgm:prSet presAssocID="{38316BC8-FE45-476A-9CDB-07E7FA7BC230}" presName="spaceRect" presStyleCnt="0"/>
      <dgm:spPr/>
    </dgm:pt>
    <dgm:pt modelId="{AE41424E-DABC-4461-B83A-879A4F003358}" type="pres">
      <dgm:prSet presAssocID="{38316BC8-FE45-476A-9CDB-07E7FA7BC23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B393216-065D-4A9F-9473-D2300CC4E51E}" srcId="{F4CA5EAC-B07C-4941-9E86-787CFCD66BDA}" destId="{DE8C1E0C-2017-41C1-B535-28652DA0AC67}" srcOrd="0" destOrd="0" parTransId="{0A62E3EB-8F3B-4C00-80E0-428B72944949}" sibTransId="{D973B4D6-A4C8-4103-B027-A8C426CD66DA}"/>
    <dgm:cxn modelId="{0CC6243E-CED3-403F-8BF5-61FF4C54778F}" srcId="{F4CA5EAC-B07C-4941-9E86-787CFCD66BDA}" destId="{162F9287-4345-458C-9DFE-565DAC1F40DC}" srcOrd="2" destOrd="0" parTransId="{BAC1122A-F7E9-49F3-9CD1-AC514EB825F8}" sibTransId="{82A2EE5C-7DF8-4D08-B98A-72BA3558868F}"/>
    <dgm:cxn modelId="{5E632143-0D32-4782-B5A0-CEE6899D9D7D}" srcId="{F4CA5EAC-B07C-4941-9E86-787CFCD66BDA}" destId="{38316BC8-FE45-476A-9CDB-07E7FA7BC230}" srcOrd="4" destOrd="0" parTransId="{0D9D1B56-3136-4EC1-9B28-0C4132F177E3}" sibTransId="{BD916290-9820-499B-81FE-CA26923D7809}"/>
    <dgm:cxn modelId="{078EF46B-4DED-4D4F-B865-EA3321C636E9}" type="presOf" srcId="{162F9287-4345-458C-9DFE-565DAC1F40DC}" destId="{7D4B63C1-8325-4AF7-84FE-2ABBF37E3C7A}" srcOrd="0" destOrd="0" presId="urn:microsoft.com/office/officeart/2018/2/layout/IconVerticalSolidList"/>
    <dgm:cxn modelId="{9BB16B56-B17E-4F17-9AA2-39971CD5C457}" type="presOf" srcId="{DE8C1E0C-2017-41C1-B535-28652DA0AC67}" destId="{1655B302-B48F-48AB-BE39-18007D9C2359}" srcOrd="0" destOrd="0" presId="urn:microsoft.com/office/officeart/2018/2/layout/IconVerticalSolidList"/>
    <dgm:cxn modelId="{A1761B84-C6E7-4F4B-9D76-FDCA0154C94B}" srcId="{F4CA5EAC-B07C-4941-9E86-787CFCD66BDA}" destId="{5A91732C-3E2E-4805-9488-D670F4351612}" srcOrd="1" destOrd="0" parTransId="{4C1386C1-A45A-4EE9-8422-5E17D724EE02}" sibTransId="{3A74420B-8E85-48CC-B7C4-2FB71182CA7D}"/>
    <dgm:cxn modelId="{EE6D319A-17D7-42A1-A88E-972727FFD9F5}" srcId="{F4CA5EAC-B07C-4941-9E86-787CFCD66BDA}" destId="{1D417DC8-E7A7-4D97-9419-02E47D0EBBB2}" srcOrd="3" destOrd="0" parTransId="{B3B9E2F0-537E-43F7-B3F8-18BD07E262A3}" sibTransId="{B7BEBDA0-4670-4026-BCF7-1B96DFCF45BA}"/>
    <dgm:cxn modelId="{2A3FFDDE-8545-40A2-9E7E-57FCEAD51BFB}" type="presOf" srcId="{F4CA5EAC-B07C-4941-9E86-787CFCD66BDA}" destId="{81DB4120-AB17-4C9C-A4D5-F56A31BAC66E}" srcOrd="0" destOrd="0" presId="urn:microsoft.com/office/officeart/2018/2/layout/IconVerticalSolidList"/>
    <dgm:cxn modelId="{252136EA-52A5-49C1-9F39-71A5DDDDFEC0}" type="presOf" srcId="{5A91732C-3E2E-4805-9488-D670F4351612}" destId="{FBBE0936-3D8F-44A4-B032-3C996908D76D}" srcOrd="0" destOrd="0" presId="urn:microsoft.com/office/officeart/2018/2/layout/IconVerticalSolidList"/>
    <dgm:cxn modelId="{B28710F9-2C9F-4E62-A736-5F3A6D92BDB6}" type="presOf" srcId="{1D417DC8-E7A7-4D97-9419-02E47D0EBBB2}" destId="{CA87FE6A-C7C8-4C1D-8912-DFB620DCC3D5}" srcOrd="0" destOrd="0" presId="urn:microsoft.com/office/officeart/2018/2/layout/IconVerticalSolidList"/>
    <dgm:cxn modelId="{47C6BEFA-A321-4C6B-BBD8-B15EED5C6679}" type="presOf" srcId="{38316BC8-FE45-476A-9CDB-07E7FA7BC230}" destId="{AE41424E-DABC-4461-B83A-879A4F003358}" srcOrd="0" destOrd="0" presId="urn:microsoft.com/office/officeart/2018/2/layout/IconVerticalSolidList"/>
    <dgm:cxn modelId="{D3FBB455-4648-4305-8DC0-259BAE998B80}" type="presParOf" srcId="{81DB4120-AB17-4C9C-A4D5-F56A31BAC66E}" destId="{0EC10AB3-775B-488B-8736-F88CEAD067F8}" srcOrd="0" destOrd="0" presId="urn:microsoft.com/office/officeart/2018/2/layout/IconVerticalSolidList"/>
    <dgm:cxn modelId="{E3F00DC6-2F52-4010-AD91-914642B17D33}" type="presParOf" srcId="{0EC10AB3-775B-488B-8736-F88CEAD067F8}" destId="{2CA46208-233B-47E5-981B-DFDC6E0922F3}" srcOrd="0" destOrd="0" presId="urn:microsoft.com/office/officeart/2018/2/layout/IconVerticalSolidList"/>
    <dgm:cxn modelId="{314AE6A0-67BA-4D64-864B-68AACDE8E137}" type="presParOf" srcId="{0EC10AB3-775B-488B-8736-F88CEAD067F8}" destId="{B35379E8-94B5-427A-A5ED-BD2D47BAD824}" srcOrd="1" destOrd="0" presId="urn:microsoft.com/office/officeart/2018/2/layout/IconVerticalSolidList"/>
    <dgm:cxn modelId="{CB8A6988-8F51-4B27-8662-428CA030B596}" type="presParOf" srcId="{0EC10AB3-775B-488B-8736-F88CEAD067F8}" destId="{D7EACBBA-B491-469B-90F6-8D3F9A6EEBC0}" srcOrd="2" destOrd="0" presId="urn:microsoft.com/office/officeart/2018/2/layout/IconVerticalSolidList"/>
    <dgm:cxn modelId="{FF020F9C-1F99-44D1-8569-54CFFB9AF382}" type="presParOf" srcId="{0EC10AB3-775B-488B-8736-F88CEAD067F8}" destId="{1655B302-B48F-48AB-BE39-18007D9C2359}" srcOrd="3" destOrd="0" presId="urn:microsoft.com/office/officeart/2018/2/layout/IconVerticalSolidList"/>
    <dgm:cxn modelId="{5AB82BA1-A8C3-40ED-94A1-1FF7B1240841}" type="presParOf" srcId="{81DB4120-AB17-4C9C-A4D5-F56A31BAC66E}" destId="{AE89461E-059F-4564-B1DB-E6E215A19F4C}" srcOrd="1" destOrd="0" presId="urn:microsoft.com/office/officeart/2018/2/layout/IconVerticalSolidList"/>
    <dgm:cxn modelId="{9286F338-3C36-4298-B410-2FEF7FEE02E7}" type="presParOf" srcId="{81DB4120-AB17-4C9C-A4D5-F56A31BAC66E}" destId="{30519893-B067-4018-8845-EEC44EE31238}" srcOrd="2" destOrd="0" presId="urn:microsoft.com/office/officeart/2018/2/layout/IconVerticalSolidList"/>
    <dgm:cxn modelId="{5E50E0BB-0315-4E03-B588-EF2B5A29292A}" type="presParOf" srcId="{30519893-B067-4018-8845-EEC44EE31238}" destId="{42B6BEA6-1CE6-4C5E-BA7F-95D129AC2060}" srcOrd="0" destOrd="0" presId="urn:microsoft.com/office/officeart/2018/2/layout/IconVerticalSolidList"/>
    <dgm:cxn modelId="{37AD9DE7-FBE6-47C6-BE15-66AF251D0E80}" type="presParOf" srcId="{30519893-B067-4018-8845-EEC44EE31238}" destId="{AF85D049-F921-4BC9-BAD5-0F1C160C1C37}" srcOrd="1" destOrd="0" presId="urn:microsoft.com/office/officeart/2018/2/layout/IconVerticalSolidList"/>
    <dgm:cxn modelId="{2528DA3F-7270-40CB-8109-152065829F85}" type="presParOf" srcId="{30519893-B067-4018-8845-EEC44EE31238}" destId="{3EA1305F-E02C-4B6B-960C-0B4853C54297}" srcOrd="2" destOrd="0" presId="urn:microsoft.com/office/officeart/2018/2/layout/IconVerticalSolidList"/>
    <dgm:cxn modelId="{F128A0CB-96F5-45ED-8D6E-380BD5323EF3}" type="presParOf" srcId="{30519893-B067-4018-8845-EEC44EE31238}" destId="{FBBE0936-3D8F-44A4-B032-3C996908D76D}" srcOrd="3" destOrd="0" presId="urn:microsoft.com/office/officeart/2018/2/layout/IconVerticalSolidList"/>
    <dgm:cxn modelId="{529C75CA-6B35-43E0-8765-774F281AF16B}" type="presParOf" srcId="{81DB4120-AB17-4C9C-A4D5-F56A31BAC66E}" destId="{3BCF2793-4F85-4B2E-8850-0AD9747CBE70}" srcOrd="3" destOrd="0" presId="urn:microsoft.com/office/officeart/2018/2/layout/IconVerticalSolidList"/>
    <dgm:cxn modelId="{6598EAA8-2A57-41EA-AEF1-E902449DB239}" type="presParOf" srcId="{81DB4120-AB17-4C9C-A4D5-F56A31BAC66E}" destId="{D6333E92-E9CB-40A9-9137-CDAC87449F54}" srcOrd="4" destOrd="0" presId="urn:microsoft.com/office/officeart/2018/2/layout/IconVerticalSolidList"/>
    <dgm:cxn modelId="{16F8C494-FA74-4F9B-ADA1-78CBB9EF1428}" type="presParOf" srcId="{D6333E92-E9CB-40A9-9137-CDAC87449F54}" destId="{67A5E3E8-4174-498C-9259-DDACC0E17F27}" srcOrd="0" destOrd="0" presId="urn:microsoft.com/office/officeart/2018/2/layout/IconVerticalSolidList"/>
    <dgm:cxn modelId="{F09C2BDB-11D1-4AFC-8739-F070A0EEAEC1}" type="presParOf" srcId="{D6333E92-E9CB-40A9-9137-CDAC87449F54}" destId="{621C4ECA-82C6-467B-AC4C-9666044EC837}" srcOrd="1" destOrd="0" presId="urn:microsoft.com/office/officeart/2018/2/layout/IconVerticalSolidList"/>
    <dgm:cxn modelId="{A5945AC7-BCE7-4543-B0D1-BC7BC4D34437}" type="presParOf" srcId="{D6333E92-E9CB-40A9-9137-CDAC87449F54}" destId="{BBD7E7B4-8090-467A-AD29-C38910220F8E}" srcOrd="2" destOrd="0" presId="urn:microsoft.com/office/officeart/2018/2/layout/IconVerticalSolidList"/>
    <dgm:cxn modelId="{0C355C78-E7CC-4FFB-9D73-01BE19742381}" type="presParOf" srcId="{D6333E92-E9CB-40A9-9137-CDAC87449F54}" destId="{7D4B63C1-8325-4AF7-84FE-2ABBF37E3C7A}" srcOrd="3" destOrd="0" presId="urn:microsoft.com/office/officeart/2018/2/layout/IconVerticalSolidList"/>
    <dgm:cxn modelId="{E5669259-901A-4E4C-AA29-3887E2BF0E7C}" type="presParOf" srcId="{81DB4120-AB17-4C9C-A4D5-F56A31BAC66E}" destId="{BA3EE6BE-A35C-43F8-9BFA-14858A176134}" srcOrd="5" destOrd="0" presId="urn:microsoft.com/office/officeart/2018/2/layout/IconVerticalSolidList"/>
    <dgm:cxn modelId="{8841C325-1DB6-4B10-AAA8-0B6A6AF4CF6F}" type="presParOf" srcId="{81DB4120-AB17-4C9C-A4D5-F56A31BAC66E}" destId="{E58B09D5-05F3-45AB-9EFA-139A68DF025C}" srcOrd="6" destOrd="0" presId="urn:microsoft.com/office/officeart/2018/2/layout/IconVerticalSolidList"/>
    <dgm:cxn modelId="{B6EF573A-7B0C-4327-9C08-5442D9318F49}" type="presParOf" srcId="{E58B09D5-05F3-45AB-9EFA-139A68DF025C}" destId="{7D283F81-EE35-41CC-8850-EACA9223A6D9}" srcOrd="0" destOrd="0" presId="urn:microsoft.com/office/officeart/2018/2/layout/IconVerticalSolidList"/>
    <dgm:cxn modelId="{98350F32-E0EC-4613-B7D6-4BAA16A313D5}" type="presParOf" srcId="{E58B09D5-05F3-45AB-9EFA-139A68DF025C}" destId="{50F97A1D-AC66-4674-BF46-862972297613}" srcOrd="1" destOrd="0" presId="urn:microsoft.com/office/officeart/2018/2/layout/IconVerticalSolidList"/>
    <dgm:cxn modelId="{08BC782C-2004-4215-9AC0-F2D93CE9073F}" type="presParOf" srcId="{E58B09D5-05F3-45AB-9EFA-139A68DF025C}" destId="{985A64B3-D628-482B-9327-447395594F95}" srcOrd="2" destOrd="0" presId="urn:microsoft.com/office/officeart/2018/2/layout/IconVerticalSolidList"/>
    <dgm:cxn modelId="{0DB58F54-1E99-44C1-9886-117A86902156}" type="presParOf" srcId="{E58B09D5-05F3-45AB-9EFA-139A68DF025C}" destId="{CA87FE6A-C7C8-4C1D-8912-DFB620DCC3D5}" srcOrd="3" destOrd="0" presId="urn:microsoft.com/office/officeart/2018/2/layout/IconVerticalSolidList"/>
    <dgm:cxn modelId="{D084D9D7-7D7E-448A-8AE6-1134DA33FC31}" type="presParOf" srcId="{81DB4120-AB17-4C9C-A4D5-F56A31BAC66E}" destId="{5FC64D95-4F6E-4A96-B178-4D188CB3B1AA}" srcOrd="7" destOrd="0" presId="urn:microsoft.com/office/officeart/2018/2/layout/IconVerticalSolidList"/>
    <dgm:cxn modelId="{7A425BE6-6F3D-4745-A651-CA9C6A475C6B}" type="presParOf" srcId="{81DB4120-AB17-4C9C-A4D5-F56A31BAC66E}" destId="{B65B713B-F25F-45AC-9512-DD6760014345}" srcOrd="8" destOrd="0" presId="urn:microsoft.com/office/officeart/2018/2/layout/IconVerticalSolidList"/>
    <dgm:cxn modelId="{6B69CD8F-FBDF-4D91-B0CC-1C8F463D0676}" type="presParOf" srcId="{B65B713B-F25F-45AC-9512-DD6760014345}" destId="{4C49615E-3618-4781-8709-CCBA1D59AE3F}" srcOrd="0" destOrd="0" presId="urn:microsoft.com/office/officeart/2018/2/layout/IconVerticalSolidList"/>
    <dgm:cxn modelId="{467D2A91-E8A2-4FA8-ACD4-47E77616C407}" type="presParOf" srcId="{B65B713B-F25F-45AC-9512-DD6760014345}" destId="{BAC28169-6C66-4807-BC47-742471721282}" srcOrd="1" destOrd="0" presId="urn:microsoft.com/office/officeart/2018/2/layout/IconVerticalSolidList"/>
    <dgm:cxn modelId="{25A3F5E0-2E64-4310-996B-3798A6D0C8C9}" type="presParOf" srcId="{B65B713B-F25F-45AC-9512-DD6760014345}" destId="{ECC173DB-16CF-4BAA-877E-34EC550422A5}" srcOrd="2" destOrd="0" presId="urn:microsoft.com/office/officeart/2018/2/layout/IconVerticalSolidList"/>
    <dgm:cxn modelId="{4E058620-EDC1-4D19-8EB0-3490EE69C757}" type="presParOf" srcId="{B65B713B-F25F-45AC-9512-DD6760014345}" destId="{AE41424E-DABC-4461-B83A-879A4F00335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B1BC139-F7F7-4C8C-BE8C-5D42ED5A1E36}" type="doc">
      <dgm:prSet loTypeId="urn:microsoft.com/office/officeart/2005/8/layout/default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D2C8AA5-B5F0-4120-A18A-2EA749AA9FD4}">
      <dgm:prSet/>
      <dgm:spPr/>
      <dgm:t>
        <a:bodyPr/>
        <a:lstStyle/>
        <a:p>
          <a:r>
            <a:rPr lang="en-GB"/>
            <a:t>The model of SMCR as developed by Berlo (1960) indicates that the quality of communication is because of the skill, attitude, knowledge, and culture of the sender.</a:t>
          </a:r>
          <a:endParaRPr lang="en-US"/>
        </a:p>
      </dgm:t>
    </dgm:pt>
    <dgm:pt modelId="{99689AC3-C535-4F7B-8C45-98FA667E9173}" type="parTrans" cxnId="{5A14AE7E-1C76-4A6E-93EC-344C35291E80}">
      <dgm:prSet/>
      <dgm:spPr/>
      <dgm:t>
        <a:bodyPr/>
        <a:lstStyle/>
        <a:p>
          <a:endParaRPr lang="en-US"/>
        </a:p>
      </dgm:t>
    </dgm:pt>
    <dgm:pt modelId="{C784F589-D241-42D5-A9E4-B81D2CEED3E4}" type="sibTrans" cxnId="{5A14AE7E-1C76-4A6E-93EC-344C35291E80}">
      <dgm:prSet/>
      <dgm:spPr/>
      <dgm:t>
        <a:bodyPr/>
        <a:lstStyle/>
        <a:p>
          <a:endParaRPr lang="en-US"/>
        </a:p>
      </dgm:t>
    </dgm:pt>
    <dgm:pt modelId="{C314F2D8-B822-4C45-9336-C3D6CF8063AE}">
      <dgm:prSet/>
      <dgm:spPr/>
      <dgm:t>
        <a:bodyPr/>
        <a:lstStyle/>
        <a:p>
          <a:r>
            <a:rPr lang="en-GB"/>
            <a:t>Gary has a poor cultural understanding and overdependence on written communication which undermines his message encoding.</a:t>
          </a:r>
          <a:endParaRPr lang="en-US"/>
        </a:p>
      </dgm:t>
    </dgm:pt>
    <dgm:pt modelId="{AFBCD90A-C7E3-4225-A2E8-56D4789CFB86}" type="parTrans" cxnId="{EC18B1AA-074B-4356-A3C7-135A6A212AF6}">
      <dgm:prSet/>
      <dgm:spPr/>
      <dgm:t>
        <a:bodyPr/>
        <a:lstStyle/>
        <a:p>
          <a:endParaRPr lang="en-US"/>
        </a:p>
      </dgm:t>
    </dgm:pt>
    <dgm:pt modelId="{18B4B510-F97B-451E-B646-0B4E97692522}" type="sibTrans" cxnId="{EC18B1AA-074B-4356-A3C7-135A6A212AF6}">
      <dgm:prSet/>
      <dgm:spPr/>
      <dgm:t>
        <a:bodyPr/>
        <a:lstStyle/>
        <a:p>
          <a:endParaRPr lang="en-US"/>
        </a:p>
      </dgm:t>
    </dgm:pt>
    <dgm:pt modelId="{AB81FC1F-44AA-4D0F-B7B4-8EC4967CE047}">
      <dgm:prSet/>
      <dgm:spPr/>
      <dgm:t>
        <a:bodyPr/>
        <a:lstStyle/>
        <a:p>
          <a:r>
            <a:rPr lang="en-GB"/>
            <a:t>Low English proficiency and lack of training also limit the decoding capacity of the receiver (Berlo, 1960).</a:t>
          </a:r>
          <a:endParaRPr lang="en-US"/>
        </a:p>
      </dgm:t>
    </dgm:pt>
    <dgm:pt modelId="{8CE2DDDF-28CC-4C10-B0C8-05F40712FEB0}" type="parTrans" cxnId="{6FD50FDE-5CCF-4999-84F4-9358E866A0BA}">
      <dgm:prSet/>
      <dgm:spPr/>
      <dgm:t>
        <a:bodyPr/>
        <a:lstStyle/>
        <a:p>
          <a:endParaRPr lang="en-US"/>
        </a:p>
      </dgm:t>
    </dgm:pt>
    <dgm:pt modelId="{B6DCF585-29EF-4E2F-8B55-C48BEFDECBA3}" type="sibTrans" cxnId="{6FD50FDE-5CCF-4999-84F4-9358E866A0BA}">
      <dgm:prSet/>
      <dgm:spPr/>
      <dgm:t>
        <a:bodyPr/>
        <a:lstStyle/>
        <a:p>
          <a:endParaRPr lang="en-US"/>
        </a:p>
      </dgm:t>
    </dgm:pt>
    <dgm:pt modelId="{6A84E819-012D-4CCC-BA9A-2C3360DA1B20}">
      <dgm:prSet/>
      <dgm:spPr/>
      <dgm:t>
        <a:bodyPr/>
        <a:lstStyle/>
        <a:p>
          <a:r>
            <a:rPr lang="en-GB"/>
            <a:t>Leadership demands that the message should be tailored to the context and level of understanding of the audience (Salsabila et al., 2025).</a:t>
          </a:r>
          <a:endParaRPr lang="en-US"/>
        </a:p>
      </dgm:t>
    </dgm:pt>
    <dgm:pt modelId="{52808C78-6EE9-4FAA-AD4A-6382A9CCBC8C}" type="parTrans" cxnId="{2EC7EE0A-1D64-44E8-972C-AEED00F122C3}">
      <dgm:prSet/>
      <dgm:spPr/>
      <dgm:t>
        <a:bodyPr/>
        <a:lstStyle/>
        <a:p>
          <a:endParaRPr lang="en-US"/>
        </a:p>
      </dgm:t>
    </dgm:pt>
    <dgm:pt modelId="{454776D3-9219-4EE4-ABF8-531265E88DF8}" type="sibTrans" cxnId="{2EC7EE0A-1D64-44E8-972C-AEED00F122C3}">
      <dgm:prSet/>
      <dgm:spPr/>
      <dgm:t>
        <a:bodyPr/>
        <a:lstStyle/>
        <a:p>
          <a:endParaRPr lang="en-US"/>
        </a:p>
      </dgm:t>
    </dgm:pt>
    <dgm:pt modelId="{BA457A3B-7009-47F7-8A54-9B5D98CC2CAB}">
      <dgm:prSet/>
      <dgm:spPr/>
      <dgm:t>
        <a:bodyPr/>
        <a:lstStyle/>
        <a:p>
          <a:r>
            <a:rPr lang="en-GB"/>
            <a:t>Inconsistent hygiene practises and low motivation of the employees are linked to poor encoding (Yitagesu Habtu et al., 2025).</a:t>
          </a:r>
          <a:endParaRPr lang="en-US"/>
        </a:p>
      </dgm:t>
    </dgm:pt>
    <dgm:pt modelId="{131931A8-CCB7-4E98-B275-D17F4104F737}" type="parTrans" cxnId="{3A46AC8F-0742-4DE6-8C04-4F52D9DC6E46}">
      <dgm:prSet/>
      <dgm:spPr/>
      <dgm:t>
        <a:bodyPr/>
        <a:lstStyle/>
        <a:p>
          <a:endParaRPr lang="en-US"/>
        </a:p>
      </dgm:t>
    </dgm:pt>
    <dgm:pt modelId="{76592076-0583-4B62-A24F-25F17D13DEB0}" type="sibTrans" cxnId="{3A46AC8F-0742-4DE6-8C04-4F52D9DC6E46}">
      <dgm:prSet/>
      <dgm:spPr/>
      <dgm:t>
        <a:bodyPr/>
        <a:lstStyle/>
        <a:p>
          <a:endParaRPr lang="en-US"/>
        </a:p>
      </dgm:t>
    </dgm:pt>
    <dgm:pt modelId="{EA844204-85BD-42AB-8E8A-894E49D46B51}" type="pres">
      <dgm:prSet presAssocID="{1B1BC139-F7F7-4C8C-BE8C-5D42ED5A1E36}" presName="diagram" presStyleCnt="0">
        <dgm:presLayoutVars>
          <dgm:dir/>
          <dgm:resizeHandles val="exact"/>
        </dgm:presLayoutVars>
      </dgm:prSet>
      <dgm:spPr/>
    </dgm:pt>
    <dgm:pt modelId="{B6D4F095-E7A1-48D6-A0FD-032CE4436BDE}" type="pres">
      <dgm:prSet presAssocID="{0D2C8AA5-B5F0-4120-A18A-2EA749AA9FD4}" presName="node" presStyleLbl="node1" presStyleIdx="0" presStyleCnt="5">
        <dgm:presLayoutVars>
          <dgm:bulletEnabled val="1"/>
        </dgm:presLayoutVars>
      </dgm:prSet>
      <dgm:spPr/>
    </dgm:pt>
    <dgm:pt modelId="{6E5F2A9B-29DD-48E7-B597-A35D3BDEFE0E}" type="pres">
      <dgm:prSet presAssocID="{C784F589-D241-42D5-A9E4-B81D2CEED3E4}" presName="sibTrans" presStyleCnt="0"/>
      <dgm:spPr/>
    </dgm:pt>
    <dgm:pt modelId="{60F0D571-BD01-462D-B505-43366E847CF7}" type="pres">
      <dgm:prSet presAssocID="{C314F2D8-B822-4C45-9336-C3D6CF8063AE}" presName="node" presStyleLbl="node1" presStyleIdx="1" presStyleCnt="5">
        <dgm:presLayoutVars>
          <dgm:bulletEnabled val="1"/>
        </dgm:presLayoutVars>
      </dgm:prSet>
      <dgm:spPr/>
    </dgm:pt>
    <dgm:pt modelId="{48EBB1AD-026B-4909-97D7-58EB0D8EA63B}" type="pres">
      <dgm:prSet presAssocID="{18B4B510-F97B-451E-B646-0B4E97692522}" presName="sibTrans" presStyleCnt="0"/>
      <dgm:spPr/>
    </dgm:pt>
    <dgm:pt modelId="{BF5F952A-5B8D-4473-9CF3-665F2EE3652A}" type="pres">
      <dgm:prSet presAssocID="{AB81FC1F-44AA-4D0F-B7B4-8EC4967CE047}" presName="node" presStyleLbl="node1" presStyleIdx="2" presStyleCnt="5">
        <dgm:presLayoutVars>
          <dgm:bulletEnabled val="1"/>
        </dgm:presLayoutVars>
      </dgm:prSet>
      <dgm:spPr/>
    </dgm:pt>
    <dgm:pt modelId="{424CA48C-17E8-4655-9F71-D95494A600B4}" type="pres">
      <dgm:prSet presAssocID="{B6DCF585-29EF-4E2F-8B55-C48BEFDECBA3}" presName="sibTrans" presStyleCnt="0"/>
      <dgm:spPr/>
    </dgm:pt>
    <dgm:pt modelId="{D1DB4C9F-0DF0-4752-B9ED-98312058FB38}" type="pres">
      <dgm:prSet presAssocID="{6A84E819-012D-4CCC-BA9A-2C3360DA1B20}" presName="node" presStyleLbl="node1" presStyleIdx="3" presStyleCnt="5">
        <dgm:presLayoutVars>
          <dgm:bulletEnabled val="1"/>
        </dgm:presLayoutVars>
      </dgm:prSet>
      <dgm:spPr/>
    </dgm:pt>
    <dgm:pt modelId="{AE74A1C7-9C41-43CE-B322-40F993CD4DFD}" type="pres">
      <dgm:prSet presAssocID="{454776D3-9219-4EE4-ABF8-531265E88DF8}" presName="sibTrans" presStyleCnt="0"/>
      <dgm:spPr/>
    </dgm:pt>
    <dgm:pt modelId="{B008AA22-35BD-4FC7-8D95-3965C0343188}" type="pres">
      <dgm:prSet presAssocID="{BA457A3B-7009-47F7-8A54-9B5D98CC2CAB}" presName="node" presStyleLbl="node1" presStyleIdx="4" presStyleCnt="5">
        <dgm:presLayoutVars>
          <dgm:bulletEnabled val="1"/>
        </dgm:presLayoutVars>
      </dgm:prSet>
      <dgm:spPr/>
    </dgm:pt>
  </dgm:ptLst>
  <dgm:cxnLst>
    <dgm:cxn modelId="{2EC7EE0A-1D64-44E8-972C-AEED00F122C3}" srcId="{1B1BC139-F7F7-4C8C-BE8C-5D42ED5A1E36}" destId="{6A84E819-012D-4CCC-BA9A-2C3360DA1B20}" srcOrd="3" destOrd="0" parTransId="{52808C78-6EE9-4FAA-AD4A-6382A9CCBC8C}" sibTransId="{454776D3-9219-4EE4-ABF8-531265E88DF8}"/>
    <dgm:cxn modelId="{63421828-04D7-462B-BC05-5CECF2E8BD9B}" type="presOf" srcId="{0D2C8AA5-B5F0-4120-A18A-2EA749AA9FD4}" destId="{B6D4F095-E7A1-48D6-A0FD-032CE4436BDE}" srcOrd="0" destOrd="0" presId="urn:microsoft.com/office/officeart/2005/8/layout/default"/>
    <dgm:cxn modelId="{45280E54-A4BD-452F-BE43-84A35970AD10}" type="presOf" srcId="{C314F2D8-B822-4C45-9336-C3D6CF8063AE}" destId="{60F0D571-BD01-462D-B505-43366E847CF7}" srcOrd="0" destOrd="0" presId="urn:microsoft.com/office/officeart/2005/8/layout/default"/>
    <dgm:cxn modelId="{EAA6F17A-0959-403A-9B65-C3BD2A104A2E}" type="presOf" srcId="{6A84E819-012D-4CCC-BA9A-2C3360DA1B20}" destId="{D1DB4C9F-0DF0-4752-B9ED-98312058FB38}" srcOrd="0" destOrd="0" presId="urn:microsoft.com/office/officeart/2005/8/layout/default"/>
    <dgm:cxn modelId="{5A14AE7E-1C76-4A6E-93EC-344C35291E80}" srcId="{1B1BC139-F7F7-4C8C-BE8C-5D42ED5A1E36}" destId="{0D2C8AA5-B5F0-4120-A18A-2EA749AA9FD4}" srcOrd="0" destOrd="0" parTransId="{99689AC3-C535-4F7B-8C45-98FA667E9173}" sibTransId="{C784F589-D241-42D5-A9E4-B81D2CEED3E4}"/>
    <dgm:cxn modelId="{3A46AC8F-0742-4DE6-8C04-4F52D9DC6E46}" srcId="{1B1BC139-F7F7-4C8C-BE8C-5D42ED5A1E36}" destId="{BA457A3B-7009-47F7-8A54-9B5D98CC2CAB}" srcOrd="4" destOrd="0" parTransId="{131931A8-CCB7-4E98-B275-D17F4104F737}" sibTransId="{76592076-0583-4B62-A24F-25F17D13DEB0}"/>
    <dgm:cxn modelId="{A22C7A96-D8B9-45BD-A505-B252E0356DBE}" type="presOf" srcId="{AB81FC1F-44AA-4D0F-B7B4-8EC4967CE047}" destId="{BF5F952A-5B8D-4473-9CF3-665F2EE3652A}" srcOrd="0" destOrd="0" presId="urn:microsoft.com/office/officeart/2005/8/layout/default"/>
    <dgm:cxn modelId="{DE928CA0-E664-49EB-91E3-2150F17E7598}" type="presOf" srcId="{1B1BC139-F7F7-4C8C-BE8C-5D42ED5A1E36}" destId="{EA844204-85BD-42AB-8E8A-894E49D46B51}" srcOrd="0" destOrd="0" presId="urn:microsoft.com/office/officeart/2005/8/layout/default"/>
    <dgm:cxn modelId="{EC18B1AA-074B-4356-A3C7-135A6A212AF6}" srcId="{1B1BC139-F7F7-4C8C-BE8C-5D42ED5A1E36}" destId="{C314F2D8-B822-4C45-9336-C3D6CF8063AE}" srcOrd="1" destOrd="0" parTransId="{AFBCD90A-C7E3-4225-A2E8-56D4789CFB86}" sibTransId="{18B4B510-F97B-451E-B646-0B4E97692522}"/>
    <dgm:cxn modelId="{6FD50FDE-5CCF-4999-84F4-9358E866A0BA}" srcId="{1B1BC139-F7F7-4C8C-BE8C-5D42ED5A1E36}" destId="{AB81FC1F-44AA-4D0F-B7B4-8EC4967CE047}" srcOrd="2" destOrd="0" parTransId="{8CE2DDDF-28CC-4C10-B0C8-05F40712FEB0}" sibTransId="{B6DCF585-29EF-4E2F-8B55-C48BEFDECBA3}"/>
    <dgm:cxn modelId="{9EA30DED-95E3-4FF9-8BAC-89E29A18D37B}" type="presOf" srcId="{BA457A3B-7009-47F7-8A54-9B5D98CC2CAB}" destId="{B008AA22-35BD-4FC7-8D95-3965C0343188}" srcOrd="0" destOrd="0" presId="urn:microsoft.com/office/officeart/2005/8/layout/default"/>
    <dgm:cxn modelId="{0D43048C-0E25-4D65-ABDF-17C4D7B25991}" type="presParOf" srcId="{EA844204-85BD-42AB-8E8A-894E49D46B51}" destId="{B6D4F095-E7A1-48D6-A0FD-032CE4436BDE}" srcOrd="0" destOrd="0" presId="urn:microsoft.com/office/officeart/2005/8/layout/default"/>
    <dgm:cxn modelId="{8709A14E-DA8E-411E-AF9A-A4196EBF6E01}" type="presParOf" srcId="{EA844204-85BD-42AB-8E8A-894E49D46B51}" destId="{6E5F2A9B-29DD-48E7-B597-A35D3BDEFE0E}" srcOrd="1" destOrd="0" presId="urn:microsoft.com/office/officeart/2005/8/layout/default"/>
    <dgm:cxn modelId="{16BFADD0-559D-4D22-852F-6FAC77CA1A50}" type="presParOf" srcId="{EA844204-85BD-42AB-8E8A-894E49D46B51}" destId="{60F0D571-BD01-462D-B505-43366E847CF7}" srcOrd="2" destOrd="0" presId="urn:microsoft.com/office/officeart/2005/8/layout/default"/>
    <dgm:cxn modelId="{874885F9-5FC3-4A47-A1FE-F6F71B4655FB}" type="presParOf" srcId="{EA844204-85BD-42AB-8E8A-894E49D46B51}" destId="{48EBB1AD-026B-4909-97D7-58EB0D8EA63B}" srcOrd="3" destOrd="0" presId="urn:microsoft.com/office/officeart/2005/8/layout/default"/>
    <dgm:cxn modelId="{5B4F5616-D675-43D0-82D6-6E9D78AF46E2}" type="presParOf" srcId="{EA844204-85BD-42AB-8E8A-894E49D46B51}" destId="{BF5F952A-5B8D-4473-9CF3-665F2EE3652A}" srcOrd="4" destOrd="0" presId="urn:microsoft.com/office/officeart/2005/8/layout/default"/>
    <dgm:cxn modelId="{2F4AF94B-92B5-4AC7-8B42-1486C5969A81}" type="presParOf" srcId="{EA844204-85BD-42AB-8E8A-894E49D46B51}" destId="{424CA48C-17E8-4655-9F71-D95494A600B4}" srcOrd="5" destOrd="0" presId="urn:microsoft.com/office/officeart/2005/8/layout/default"/>
    <dgm:cxn modelId="{B23ED4D6-5F4E-4BF7-A222-6A3CBA249DB7}" type="presParOf" srcId="{EA844204-85BD-42AB-8E8A-894E49D46B51}" destId="{D1DB4C9F-0DF0-4752-B9ED-98312058FB38}" srcOrd="6" destOrd="0" presId="urn:microsoft.com/office/officeart/2005/8/layout/default"/>
    <dgm:cxn modelId="{B807D8AE-CD30-44F7-A132-A13792EA13C2}" type="presParOf" srcId="{EA844204-85BD-42AB-8E8A-894E49D46B51}" destId="{AE74A1C7-9C41-43CE-B322-40F993CD4DFD}" srcOrd="7" destOrd="0" presId="urn:microsoft.com/office/officeart/2005/8/layout/default"/>
    <dgm:cxn modelId="{4233E903-5AA1-42FF-9EFC-B145EECE4114}" type="presParOf" srcId="{EA844204-85BD-42AB-8E8A-894E49D46B51}" destId="{B008AA22-35BD-4FC7-8D95-3965C034318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1BFD44E-6739-408D-B8D3-94B345CD091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ADBFF95-5EDD-4CE8-8D74-52776016104B}">
      <dgm:prSet/>
      <dgm:spPr/>
      <dgm:t>
        <a:bodyPr/>
        <a:lstStyle/>
        <a:p>
          <a:r>
            <a:rPr lang="en-GB"/>
            <a:t>The lack of communication has decreased trust, morale, and collaboration amongst employees (Okunade, 2025).</a:t>
          </a:r>
          <a:endParaRPr lang="en-US"/>
        </a:p>
      </dgm:t>
    </dgm:pt>
    <dgm:pt modelId="{4FA1277C-347C-4F8B-919F-DE654332F3B0}" type="parTrans" cxnId="{47E053FD-9A28-47CD-B689-86B6DEBCDB00}">
      <dgm:prSet/>
      <dgm:spPr/>
      <dgm:t>
        <a:bodyPr/>
        <a:lstStyle/>
        <a:p>
          <a:endParaRPr lang="en-US"/>
        </a:p>
      </dgm:t>
    </dgm:pt>
    <dgm:pt modelId="{84CC06E0-EAE3-44FD-9686-C784F619E211}" type="sibTrans" cxnId="{47E053FD-9A28-47CD-B689-86B6DEBCDB00}">
      <dgm:prSet/>
      <dgm:spPr/>
      <dgm:t>
        <a:bodyPr/>
        <a:lstStyle/>
        <a:p>
          <a:endParaRPr lang="en-US"/>
        </a:p>
      </dgm:t>
    </dgm:pt>
    <dgm:pt modelId="{EEE09579-FBC7-44AF-B4E4-73D93760924B}">
      <dgm:prSet/>
      <dgm:spPr/>
      <dgm:t>
        <a:bodyPr/>
        <a:lstStyle/>
        <a:p>
          <a:r>
            <a:rPr lang="en-GB"/>
            <a:t>Lack of feedback does not allow mistakes to be learned and be accountable.</a:t>
          </a:r>
          <a:endParaRPr lang="en-US"/>
        </a:p>
      </dgm:t>
    </dgm:pt>
    <dgm:pt modelId="{DF585B2D-0941-4505-9C3F-A16899D0080B}" type="parTrans" cxnId="{A0A3E6B2-4A14-4345-9293-8B9E05DCD222}">
      <dgm:prSet/>
      <dgm:spPr/>
      <dgm:t>
        <a:bodyPr/>
        <a:lstStyle/>
        <a:p>
          <a:endParaRPr lang="en-US"/>
        </a:p>
      </dgm:t>
    </dgm:pt>
    <dgm:pt modelId="{9EF67F17-5110-4088-9B34-ED6FF60788BE}" type="sibTrans" cxnId="{A0A3E6B2-4A14-4345-9293-8B9E05DCD222}">
      <dgm:prSet/>
      <dgm:spPr/>
      <dgm:t>
        <a:bodyPr/>
        <a:lstStyle/>
        <a:p>
          <a:endParaRPr lang="en-US"/>
        </a:p>
      </dgm:t>
    </dgm:pt>
    <dgm:pt modelId="{3338FA6B-C4A8-4E33-975D-E9175D2E8337}">
      <dgm:prSet/>
      <dgm:spPr/>
      <dgm:t>
        <a:bodyPr/>
        <a:lstStyle/>
        <a:p>
          <a:r>
            <a:rPr lang="en-GB"/>
            <a:t>A leader who does not promote dialogue will have a low engagement top-down culture (Thielen, 2019).</a:t>
          </a:r>
          <a:endParaRPr lang="en-US"/>
        </a:p>
      </dgm:t>
    </dgm:pt>
    <dgm:pt modelId="{A23D0968-1A36-4B00-A324-EFFD323F5771}" type="parTrans" cxnId="{F883A3DE-CCE5-44F1-A96B-B6BA5C6FC33B}">
      <dgm:prSet/>
      <dgm:spPr/>
      <dgm:t>
        <a:bodyPr/>
        <a:lstStyle/>
        <a:p>
          <a:endParaRPr lang="en-US"/>
        </a:p>
      </dgm:t>
    </dgm:pt>
    <dgm:pt modelId="{E59B66D3-933F-4472-8C81-B26F5F23EB7E}" type="sibTrans" cxnId="{F883A3DE-CCE5-44F1-A96B-B6BA5C6FC33B}">
      <dgm:prSet/>
      <dgm:spPr/>
      <dgm:t>
        <a:bodyPr/>
        <a:lstStyle/>
        <a:p>
          <a:endParaRPr lang="en-US"/>
        </a:p>
      </dgm:t>
    </dgm:pt>
    <dgm:pt modelId="{A4E11A74-78DD-4B0F-8988-DF8B1C35AD41}">
      <dgm:prSet/>
      <dgm:spPr/>
      <dgm:t>
        <a:bodyPr/>
        <a:lstStyle/>
        <a:p>
          <a:r>
            <a:rPr lang="en-GB"/>
            <a:t>According to the examples of Schramm and Berlo, successful communication requires understanding, appropriate channels, and flexible leadership.</a:t>
          </a:r>
          <a:endParaRPr lang="en-US"/>
        </a:p>
      </dgm:t>
    </dgm:pt>
    <dgm:pt modelId="{A7103EF6-605F-4D07-9427-C4A1892BE548}" type="parTrans" cxnId="{DC13C693-0860-467B-8E22-49593C35FDE0}">
      <dgm:prSet/>
      <dgm:spPr/>
      <dgm:t>
        <a:bodyPr/>
        <a:lstStyle/>
        <a:p>
          <a:endParaRPr lang="en-US"/>
        </a:p>
      </dgm:t>
    </dgm:pt>
    <dgm:pt modelId="{7990101D-72FE-4B86-BC5F-8955D252FF33}" type="sibTrans" cxnId="{DC13C693-0860-467B-8E22-49593C35FDE0}">
      <dgm:prSet/>
      <dgm:spPr/>
      <dgm:t>
        <a:bodyPr/>
        <a:lstStyle/>
        <a:p>
          <a:endParaRPr lang="en-US"/>
        </a:p>
      </dgm:t>
    </dgm:pt>
    <dgm:pt modelId="{1BB48A24-7C16-4BB8-8CAB-4BC010F1D719}">
      <dgm:prSet/>
      <dgm:spPr/>
      <dgm:t>
        <a:bodyPr/>
        <a:lstStyle/>
        <a:p>
          <a:r>
            <a:rPr lang="en-GB"/>
            <a:t>These areas of weakness should be addressed to enhance teamwork and food-safety standards.</a:t>
          </a:r>
          <a:endParaRPr lang="en-US"/>
        </a:p>
      </dgm:t>
    </dgm:pt>
    <dgm:pt modelId="{CEECD140-CE8C-4588-82FA-789A63F12485}" type="parTrans" cxnId="{7FED0202-A17E-486D-9B95-12C29F0DA0EF}">
      <dgm:prSet/>
      <dgm:spPr/>
      <dgm:t>
        <a:bodyPr/>
        <a:lstStyle/>
        <a:p>
          <a:endParaRPr lang="en-US"/>
        </a:p>
      </dgm:t>
    </dgm:pt>
    <dgm:pt modelId="{94EA4023-F3D7-4DB5-A28B-CF645236A12B}" type="sibTrans" cxnId="{7FED0202-A17E-486D-9B95-12C29F0DA0EF}">
      <dgm:prSet/>
      <dgm:spPr/>
      <dgm:t>
        <a:bodyPr/>
        <a:lstStyle/>
        <a:p>
          <a:endParaRPr lang="en-US"/>
        </a:p>
      </dgm:t>
    </dgm:pt>
    <dgm:pt modelId="{76164A2C-4B2A-4CF1-BBF8-D42A9C38B1BF}" type="pres">
      <dgm:prSet presAssocID="{D1BFD44E-6739-408D-B8D3-94B345CD0911}" presName="root" presStyleCnt="0">
        <dgm:presLayoutVars>
          <dgm:dir/>
          <dgm:resizeHandles val="exact"/>
        </dgm:presLayoutVars>
      </dgm:prSet>
      <dgm:spPr/>
    </dgm:pt>
    <dgm:pt modelId="{C8F35115-1652-4831-9DEA-8E2FB2B14F70}" type="pres">
      <dgm:prSet presAssocID="{1ADBFF95-5EDD-4CE8-8D74-52776016104B}" presName="compNode" presStyleCnt="0"/>
      <dgm:spPr/>
    </dgm:pt>
    <dgm:pt modelId="{0201DDD2-A076-4CC8-97CF-9A55D7512A6E}" type="pres">
      <dgm:prSet presAssocID="{1ADBFF95-5EDD-4CE8-8D74-52776016104B}" presName="bgRect" presStyleLbl="bgShp" presStyleIdx="0" presStyleCnt="5"/>
      <dgm:spPr/>
    </dgm:pt>
    <dgm:pt modelId="{717D7594-7658-429F-99AD-4A24F4C1772F}" type="pres">
      <dgm:prSet presAssocID="{1ADBFF95-5EDD-4CE8-8D74-52776016104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B72A54D2-03EB-4D54-8C2E-18B109C87F30}" type="pres">
      <dgm:prSet presAssocID="{1ADBFF95-5EDD-4CE8-8D74-52776016104B}" presName="spaceRect" presStyleCnt="0"/>
      <dgm:spPr/>
    </dgm:pt>
    <dgm:pt modelId="{CB5DD6CC-9850-4B4F-9F0D-E25AB926608F}" type="pres">
      <dgm:prSet presAssocID="{1ADBFF95-5EDD-4CE8-8D74-52776016104B}" presName="parTx" presStyleLbl="revTx" presStyleIdx="0" presStyleCnt="5">
        <dgm:presLayoutVars>
          <dgm:chMax val="0"/>
          <dgm:chPref val="0"/>
        </dgm:presLayoutVars>
      </dgm:prSet>
      <dgm:spPr/>
    </dgm:pt>
    <dgm:pt modelId="{AD40FB9E-D217-43C4-B9FF-5C7244B81B81}" type="pres">
      <dgm:prSet presAssocID="{84CC06E0-EAE3-44FD-9686-C784F619E211}" presName="sibTrans" presStyleCnt="0"/>
      <dgm:spPr/>
    </dgm:pt>
    <dgm:pt modelId="{3DA3986D-B9CF-47F6-858B-CCB060BEAC46}" type="pres">
      <dgm:prSet presAssocID="{EEE09579-FBC7-44AF-B4E4-73D93760924B}" presName="compNode" presStyleCnt="0"/>
      <dgm:spPr/>
    </dgm:pt>
    <dgm:pt modelId="{4F4720DF-0046-48C9-A5AE-13986E1C0EB1}" type="pres">
      <dgm:prSet presAssocID="{EEE09579-FBC7-44AF-B4E4-73D93760924B}" presName="bgRect" presStyleLbl="bgShp" presStyleIdx="1" presStyleCnt="5"/>
      <dgm:spPr/>
    </dgm:pt>
    <dgm:pt modelId="{5BB6238D-8522-4220-8A22-C5FDAEE887CA}" type="pres">
      <dgm:prSet presAssocID="{EEE09579-FBC7-44AF-B4E4-73D93760924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F617167A-672B-4CEC-AB03-34F277F38175}" type="pres">
      <dgm:prSet presAssocID="{EEE09579-FBC7-44AF-B4E4-73D93760924B}" presName="spaceRect" presStyleCnt="0"/>
      <dgm:spPr/>
    </dgm:pt>
    <dgm:pt modelId="{9F02B187-486B-4C95-8BCB-9E55784A4F37}" type="pres">
      <dgm:prSet presAssocID="{EEE09579-FBC7-44AF-B4E4-73D93760924B}" presName="parTx" presStyleLbl="revTx" presStyleIdx="1" presStyleCnt="5">
        <dgm:presLayoutVars>
          <dgm:chMax val="0"/>
          <dgm:chPref val="0"/>
        </dgm:presLayoutVars>
      </dgm:prSet>
      <dgm:spPr/>
    </dgm:pt>
    <dgm:pt modelId="{9D4A2613-BA52-4BC0-9BAB-F8BC7FCEA23F}" type="pres">
      <dgm:prSet presAssocID="{9EF67F17-5110-4088-9B34-ED6FF60788BE}" presName="sibTrans" presStyleCnt="0"/>
      <dgm:spPr/>
    </dgm:pt>
    <dgm:pt modelId="{BEC650A6-9AF4-4314-A64B-7052A8425135}" type="pres">
      <dgm:prSet presAssocID="{3338FA6B-C4A8-4E33-975D-E9175D2E8337}" presName="compNode" presStyleCnt="0"/>
      <dgm:spPr/>
    </dgm:pt>
    <dgm:pt modelId="{EB487DD9-4107-4ABB-BB3F-576D7FAB2C55}" type="pres">
      <dgm:prSet presAssocID="{3338FA6B-C4A8-4E33-975D-E9175D2E8337}" presName="bgRect" presStyleLbl="bgShp" presStyleIdx="2" presStyleCnt="5"/>
      <dgm:spPr/>
    </dgm:pt>
    <dgm:pt modelId="{60C98D5B-BF0F-4543-B543-05A91AAADB77}" type="pres">
      <dgm:prSet presAssocID="{3338FA6B-C4A8-4E33-975D-E9175D2E833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62D9EC5E-7B33-4C6F-921F-0B978322465F}" type="pres">
      <dgm:prSet presAssocID="{3338FA6B-C4A8-4E33-975D-E9175D2E8337}" presName="spaceRect" presStyleCnt="0"/>
      <dgm:spPr/>
    </dgm:pt>
    <dgm:pt modelId="{04A7CF26-BFE7-47AD-BF14-E90B8EA0BC6C}" type="pres">
      <dgm:prSet presAssocID="{3338FA6B-C4A8-4E33-975D-E9175D2E8337}" presName="parTx" presStyleLbl="revTx" presStyleIdx="2" presStyleCnt="5">
        <dgm:presLayoutVars>
          <dgm:chMax val="0"/>
          <dgm:chPref val="0"/>
        </dgm:presLayoutVars>
      </dgm:prSet>
      <dgm:spPr/>
    </dgm:pt>
    <dgm:pt modelId="{7265394C-2610-403B-AAED-39641EEC9DE1}" type="pres">
      <dgm:prSet presAssocID="{E59B66D3-933F-4472-8C81-B26F5F23EB7E}" presName="sibTrans" presStyleCnt="0"/>
      <dgm:spPr/>
    </dgm:pt>
    <dgm:pt modelId="{579535DD-4102-44A4-B008-2284735CDFFF}" type="pres">
      <dgm:prSet presAssocID="{A4E11A74-78DD-4B0F-8988-DF8B1C35AD41}" presName="compNode" presStyleCnt="0"/>
      <dgm:spPr/>
    </dgm:pt>
    <dgm:pt modelId="{8E92FECD-C4A2-449B-A2A6-EC24F41C190D}" type="pres">
      <dgm:prSet presAssocID="{A4E11A74-78DD-4B0F-8988-DF8B1C35AD41}" presName="bgRect" presStyleLbl="bgShp" presStyleIdx="3" presStyleCnt="5"/>
      <dgm:spPr/>
    </dgm:pt>
    <dgm:pt modelId="{840FC60C-A070-4F90-90AD-36B73B88C4AA}" type="pres">
      <dgm:prSet presAssocID="{A4E11A74-78DD-4B0F-8988-DF8B1C35AD4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73C7A6BC-A000-4C60-A5F2-FEE90ADFE9D4}" type="pres">
      <dgm:prSet presAssocID="{A4E11A74-78DD-4B0F-8988-DF8B1C35AD41}" presName="spaceRect" presStyleCnt="0"/>
      <dgm:spPr/>
    </dgm:pt>
    <dgm:pt modelId="{5D1B2F73-C8B0-499C-BFB8-E65485E80C05}" type="pres">
      <dgm:prSet presAssocID="{A4E11A74-78DD-4B0F-8988-DF8B1C35AD41}" presName="parTx" presStyleLbl="revTx" presStyleIdx="3" presStyleCnt="5">
        <dgm:presLayoutVars>
          <dgm:chMax val="0"/>
          <dgm:chPref val="0"/>
        </dgm:presLayoutVars>
      </dgm:prSet>
      <dgm:spPr/>
    </dgm:pt>
    <dgm:pt modelId="{4D1F4675-57C4-4AA9-BEDE-95266F0A62FE}" type="pres">
      <dgm:prSet presAssocID="{7990101D-72FE-4B86-BC5F-8955D252FF33}" presName="sibTrans" presStyleCnt="0"/>
      <dgm:spPr/>
    </dgm:pt>
    <dgm:pt modelId="{4578D94A-4E63-406A-9726-3894B2ADF0B6}" type="pres">
      <dgm:prSet presAssocID="{1BB48A24-7C16-4BB8-8CAB-4BC010F1D719}" presName="compNode" presStyleCnt="0"/>
      <dgm:spPr/>
    </dgm:pt>
    <dgm:pt modelId="{02C0EFE0-A856-414F-AF01-EEA11223EED5}" type="pres">
      <dgm:prSet presAssocID="{1BB48A24-7C16-4BB8-8CAB-4BC010F1D719}" presName="bgRect" presStyleLbl="bgShp" presStyleIdx="4" presStyleCnt="5"/>
      <dgm:spPr/>
    </dgm:pt>
    <dgm:pt modelId="{E369F76D-CD9D-42EC-B068-E7D2ACB74B92}" type="pres">
      <dgm:prSet presAssocID="{1BB48A24-7C16-4BB8-8CAB-4BC010F1D71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064EE738-78C6-4428-AFC1-961E7A804D75}" type="pres">
      <dgm:prSet presAssocID="{1BB48A24-7C16-4BB8-8CAB-4BC010F1D719}" presName="spaceRect" presStyleCnt="0"/>
      <dgm:spPr/>
    </dgm:pt>
    <dgm:pt modelId="{03F9E61C-1B22-4DE9-BE0F-09AFC2EE8E36}" type="pres">
      <dgm:prSet presAssocID="{1BB48A24-7C16-4BB8-8CAB-4BC010F1D71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FED0202-A17E-486D-9B95-12C29F0DA0EF}" srcId="{D1BFD44E-6739-408D-B8D3-94B345CD0911}" destId="{1BB48A24-7C16-4BB8-8CAB-4BC010F1D719}" srcOrd="4" destOrd="0" parTransId="{CEECD140-CE8C-4588-82FA-789A63F12485}" sibTransId="{94EA4023-F3D7-4DB5-A28B-CF645236A12B}"/>
    <dgm:cxn modelId="{8155640A-6F31-48C6-AF7F-0425F6CE88D4}" type="presOf" srcId="{1ADBFF95-5EDD-4CE8-8D74-52776016104B}" destId="{CB5DD6CC-9850-4B4F-9F0D-E25AB926608F}" srcOrd="0" destOrd="0" presId="urn:microsoft.com/office/officeart/2018/2/layout/IconVerticalSolidList"/>
    <dgm:cxn modelId="{9C72B416-81EB-4277-88D6-8D33EF3561BA}" type="presOf" srcId="{EEE09579-FBC7-44AF-B4E4-73D93760924B}" destId="{9F02B187-486B-4C95-8BCB-9E55784A4F37}" srcOrd="0" destOrd="0" presId="urn:microsoft.com/office/officeart/2018/2/layout/IconVerticalSolidList"/>
    <dgm:cxn modelId="{A327BF4E-41D3-418D-9C48-F33DB988E0C2}" type="presOf" srcId="{A4E11A74-78DD-4B0F-8988-DF8B1C35AD41}" destId="{5D1B2F73-C8B0-499C-BFB8-E65485E80C05}" srcOrd="0" destOrd="0" presId="urn:microsoft.com/office/officeart/2018/2/layout/IconVerticalSolidList"/>
    <dgm:cxn modelId="{E21DBC70-BD2C-46D6-947F-8AE624FEB414}" type="presOf" srcId="{3338FA6B-C4A8-4E33-975D-E9175D2E8337}" destId="{04A7CF26-BFE7-47AD-BF14-E90B8EA0BC6C}" srcOrd="0" destOrd="0" presId="urn:microsoft.com/office/officeart/2018/2/layout/IconVerticalSolidList"/>
    <dgm:cxn modelId="{DC13C693-0860-467B-8E22-49593C35FDE0}" srcId="{D1BFD44E-6739-408D-B8D3-94B345CD0911}" destId="{A4E11A74-78DD-4B0F-8988-DF8B1C35AD41}" srcOrd="3" destOrd="0" parTransId="{A7103EF6-605F-4D07-9427-C4A1892BE548}" sibTransId="{7990101D-72FE-4B86-BC5F-8955D252FF33}"/>
    <dgm:cxn modelId="{AA21C8A2-EF5D-4B3B-B1FE-D6B9C0E7EC51}" type="presOf" srcId="{D1BFD44E-6739-408D-B8D3-94B345CD0911}" destId="{76164A2C-4B2A-4CF1-BBF8-D42A9C38B1BF}" srcOrd="0" destOrd="0" presId="urn:microsoft.com/office/officeart/2018/2/layout/IconVerticalSolidList"/>
    <dgm:cxn modelId="{A0A3E6B2-4A14-4345-9293-8B9E05DCD222}" srcId="{D1BFD44E-6739-408D-B8D3-94B345CD0911}" destId="{EEE09579-FBC7-44AF-B4E4-73D93760924B}" srcOrd="1" destOrd="0" parTransId="{DF585B2D-0941-4505-9C3F-A16899D0080B}" sibTransId="{9EF67F17-5110-4088-9B34-ED6FF60788BE}"/>
    <dgm:cxn modelId="{F883A3DE-CCE5-44F1-A96B-B6BA5C6FC33B}" srcId="{D1BFD44E-6739-408D-B8D3-94B345CD0911}" destId="{3338FA6B-C4A8-4E33-975D-E9175D2E8337}" srcOrd="2" destOrd="0" parTransId="{A23D0968-1A36-4B00-A324-EFFD323F5771}" sibTransId="{E59B66D3-933F-4472-8C81-B26F5F23EB7E}"/>
    <dgm:cxn modelId="{2D6B28F8-3863-47DA-B942-829A4BC7E1B4}" type="presOf" srcId="{1BB48A24-7C16-4BB8-8CAB-4BC010F1D719}" destId="{03F9E61C-1B22-4DE9-BE0F-09AFC2EE8E36}" srcOrd="0" destOrd="0" presId="urn:microsoft.com/office/officeart/2018/2/layout/IconVerticalSolidList"/>
    <dgm:cxn modelId="{47E053FD-9A28-47CD-B689-86B6DEBCDB00}" srcId="{D1BFD44E-6739-408D-B8D3-94B345CD0911}" destId="{1ADBFF95-5EDD-4CE8-8D74-52776016104B}" srcOrd="0" destOrd="0" parTransId="{4FA1277C-347C-4F8B-919F-DE654332F3B0}" sibTransId="{84CC06E0-EAE3-44FD-9686-C784F619E211}"/>
    <dgm:cxn modelId="{9CE7698D-0750-4A2A-A330-13B15ADD2CB1}" type="presParOf" srcId="{76164A2C-4B2A-4CF1-BBF8-D42A9C38B1BF}" destId="{C8F35115-1652-4831-9DEA-8E2FB2B14F70}" srcOrd="0" destOrd="0" presId="urn:microsoft.com/office/officeart/2018/2/layout/IconVerticalSolidList"/>
    <dgm:cxn modelId="{7BA9B2FF-8B4D-45F1-A441-D4BD6D261390}" type="presParOf" srcId="{C8F35115-1652-4831-9DEA-8E2FB2B14F70}" destId="{0201DDD2-A076-4CC8-97CF-9A55D7512A6E}" srcOrd="0" destOrd="0" presId="urn:microsoft.com/office/officeart/2018/2/layout/IconVerticalSolidList"/>
    <dgm:cxn modelId="{39C0F6A7-1121-4975-92F3-151EEA62EDB7}" type="presParOf" srcId="{C8F35115-1652-4831-9DEA-8E2FB2B14F70}" destId="{717D7594-7658-429F-99AD-4A24F4C1772F}" srcOrd="1" destOrd="0" presId="urn:microsoft.com/office/officeart/2018/2/layout/IconVerticalSolidList"/>
    <dgm:cxn modelId="{88281364-6C31-4D4E-BDBD-A4284D66D1F4}" type="presParOf" srcId="{C8F35115-1652-4831-9DEA-8E2FB2B14F70}" destId="{B72A54D2-03EB-4D54-8C2E-18B109C87F30}" srcOrd="2" destOrd="0" presId="urn:microsoft.com/office/officeart/2018/2/layout/IconVerticalSolidList"/>
    <dgm:cxn modelId="{36572597-4E10-490A-A70E-893F4415A70C}" type="presParOf" srcId="{C8F35115-1652-4831-9DEA-8E2FB2B14F70}" destId="{CB5DD6CC-9850-4B4F-9F0D-E25AB926608F}" srcOrd="3" destOrd="0" presId="urn:microsoft.com/office/officeart/2018/2/layout/IconVerticalSolidList"/>
    <dgm:cxn modelId="{61E55336-1B75-4008-ABE5-FA529AC2BD0E}" type="presParOf" srcId="{76164A2C-4B2A-4CF1-BBF8-D42A9C38B1BF}" destId="{AD40FB9E-D217-43C4-B9FF-5C7244B81B81}" srcOrd="1" destOrd="0" presId="urn:microsoft.com/office/officeart/2018/2/layout/IconVerticalSolidList"/>
    <dgm:cxn modelId="{B3675F78-44BD-436C-A2C2-6007E5608286}" type="presParOf" srcId="{76164A2C-4B2A-4CF1-BBF8-D42A9C38B1BF}" destId="{3DA3986D-B9CF-47F6-858B-CCB060BEAC46}" srcOrd="2" destOrd="0" presId="urn:microsoft.com/office/officeart/2018/2/layout/IconVerticalSolidList"/>
    <dgm:cxn modelId="{7E1564D6-E0BD-45D2-B7CB-894A4938FD18}" type="presParOf" srcId="{3DA3986D-B9CF-47F6-858B-CCB060BEAC46}" destId="{4F4720DF-0046-48C9-A5AE-13986E1C0EB1}" srcOrd="0" destOrd="0" presId="urn:microsoft.com/office/officeart/2018/2/layout/IconVerticalSolidList"/>
    <dgm:cxn modelId="{8CE0E022-F0B6-4020-B75C-730148FEC8F9}" type="presParOf" srcId="{3DA3986D-B9CF-47F6-858B-CCB060BEAC46}" destId="{5BB6238D-8522-4220-8A22-C5FDAEE887CA}" srcOrd="1" destOrd="0" presId="urn:microsoft.com/office/officeart/2018/2/layout/IconVerticalSolidList"/>
    <dgm:cxn modelId="{F19A50D9-EE19-482F-847F-2EABC04B4E18}" type="presParOf" srcId="{3DA3986D-B9CF-47F6-858B-CCB060BEAC46}" destId="{F617167A-672B-4CEC-AB03-34F277F38175}" srcOrd="2" destOrd="0" presId="urn:microsoft.com/office/officeart/2018/2/layout/IconVerticalSolidList"/>
    <dgm:cxn modelId="{C3E931C1-B339-4ABA-A48A-12D0D8DB7006}" type="presParOf" srcId="{3DA3986D-B9CF-47F6-858B-CCB060BEAC46}" destId="{9F02B187-486B-4C95-8BCB-9E55784A4F37}" srcOrd="3" destOrd="0" presId="urn:microsoft.com/office/officeart/2018/2/layout/IconVerticalSolidList"/>
    <dgm:cxn modelId="{5096C6D3-9AA5-414C-99B9-14044CC3D985}" type="presParOf" srcId="{76164A2C-4B2A-4CF1-BBF8-D42A9C38B1BF}" destId="{9D4A2613-BA52-4BC0-9BAB-F8BC7FCEA23F}" srcOrd="3" destOrd="0" presId="urn:microsoft.com/office/officeart/2018/2/layout/IconVerticalSolidList"/>
    <dgm:cxn modelId="{C26BC920-799B-43F7-A98C-39E5EACC93F7}" type="presParOf" srcId="{76164A2C-4B2A-4CF1-BBF8-D42A9C38B1BF}" destId="{BEC650A6-9AF4-4314-A64B-7052A8425135}" srcOrd="4" destOrd="0" presId="urn:microsoft.com/office/officeart/2018/2/layout/IconVerticalSolidList"/>
    <dgm:cxn modelId="{30C52454-A9AE-4527-B934-10210DA6EF1E}" type="presParOf" srcId="{BEC650A6-9AF4-4314-A64B-7052A8425135}" destId="{EB487DD9-4107-4ABB-BB3F-576D7FAB2C55}" srcOrd="0" destOrd="0" presId="urn:microsoft.com/office/officeart/2018/2/layout/IconVerticalSolidList"/>
    <dgm:cxn modelId="{A20D6D28-586B-4C4F-8280-B1B82573B3BD}" type="presParOf" srcId="{BEC650A6-9AF4-4314-A64B-7052A8425135}" destId="{60C98D5B-BF0F-4543-B543-05A91AAADB77}" srcOrd="1" destOrd="0" presId="urn:microsoft.com/office/officeart/2018/2/layout/IconVerticalSolidList"/>
    <dgm:cxn modelId="{D76D073E-2C22-44A7-863A-5E852BD5D7F3}" type="presParOf" srcId="{BEC650A6-9AF4-4314-A64B-7052A8425135}" destId="{62D9EC5E-7B33-4C6F-921F-0B978322465F}" srcOrd="2" destOrd="0" presId="urn:microsoft.com/office/officeart/2018/2/layout/IconVerticalSolidList"/>
    <dgm:cxn modelId="{D1427219-012A-4609-B863-C38AF848105A}" type="presParOf" srcId="{BEC650A6-9AF4-4314-A64B-7052A8425135}" destId="{04A7CF26-BFE7-47AD-BF14-E90B8EA0BC6C}" srcOrd="3" destOrd="0" presId="urn:microsoft.com/office/officeart/2018/2/layout/IconVerticalSolidList"/>
    <dgm:cxn modelId="{6C33275F-C93F-4867-9CDE-04F820D4C7D3}" type="presParOf" srcId="{76164A2C-4B2A-4CF1-BBF8-D42A9C38B1BF}" destId="{7265394C-2610-403B-AAED-39641EEC9DE1}" srcOrd="5" destOrd="0" presId="urn:microsoft.com/office/officeart/2018/2/layout/IconVerticalSolidList"/>
    <dgm:cxn modelId="{43CA64DF-6602-4AC4-866E-1CD765A7A3A4}" type="presParOf" srcId="{76164A2C-4B2A-4CF1-BBF8-D42A9C38B1BF}" destId="{579535DD-4102-44A4-B008-2284735CDFFF}" srcOrd="6" destOrd="0" presId="urn:microsoft.com/office/officeart/2018/2/layout/IconVerticalSolidList"/>
    <dgm:cxn modelId="{19E51CB6-D2B9-4EE5-817F-D5F02279A6A9}" type="presParOf" srcId="{579535DD-4102-44A4-B008-2284735CDFFF}" destId="{8E92FECD-C4A2-449B-A2A6-EC24F41C190D}" srcOrd="0" destOrd="0" presId="urn:microsoft.com/office/officeart/2018/2/layout/IconVerticalSolidList"/>
    <dgm:cxn modelId="{AF50C4DC-E366-4FA9-8EA8-E0AED51D4EF8}" type="presParOf" srcId="{579535DD-4102-44A4-B008-2284735CDFFF}" destId="{840FC60C-A070-4F90-90AD-36B73B88C4AA}" srcOrd="1" destOrd="0" presId="urn:microsoft.com/office/officeart/2018/2/layout/IconVerticalSolidList"/>
    <dgm:cxn modelId="{128D34FF-FAF8-49D6-8A7D-4DBF38DDF64D}" type="presParOf" srcId="{579535DD-4102-44A4-B008-2284735CDFFF}" destId="{73C7A6BC-A000-4C60-A5F2-FEE90ADFE9D4}" srcOrd="2" destOrd="0" presId="urn:microsoft.com/office/officeart/2018/2/layout/IconVerticalSolidList"/>
    <dgm:cxn modelId="{FB0C3E40-03E3-48CD-A27D-A482188DEF3D}" type="presParOf" srcId="{579535DD-4102-44A4-B008-2284735CDFFF}" destId="{5D1B2F73-C8B0-499C-BFB8-E65485E80C05}" srcOrd="3" destOrd="0" presId="urn:microsoft.com/office/officeart/2018/2/layout/IconVerticalSolidList"/>
    <dgm:cxn modelId="{2DB31652-7E2A-449E-934F-8B71EF06E3F9}" type="presParOf" srcId="{76164A2C-4B2A-4CF1-BBF8-D42A9C38B1BF}" destId="{4D1F4675-57C4-4AA9-BEDE-95266F0A62FE}" srcOrd="7" destOrd="0" presId="urn:microsoft.com/office/officeart/2018/2/layout/IconVerticalSolidList"/>
    <dgm:cxn modelId="{19AB3389-1EBE-40AC-AB0D-457554563B7F}" type="presParOf" srcId="{76164A2C-4B2A-4CF1-BBF8-D42A9C38B1BF}" destId="{4578D94A-4E63-406A-9726-3894B2ADF0B6}" srcOrd="8" destOrd="0" presId="urn:microsoft.com/office/officeart/2018/2/layout/IconVerticalSolidList"/>
    <dgm:cxn modelId="{42C51F60-CB36-458F-A3AA-D7CC2E267436}" type="presParOf" srcId="{4578D94A-4E63-406A-9726-3894B2ADF0B6}" destId="{02C0EFE0-A856-414F-AF01-EEA11223EED5}" srcOrd="0" destOrd="0" presId="urn:microsoft.com/office/officeart/2018/2/layout/IconVerticalSolidList"/>
    <dgm:cxn modelId="{7C485E31-5FB0-4689-90FF-2226A80E16BA}" type="presParOf" srcId="{4578D94A-4E63-406A-9726-3894B2ADF0B6}" destId="{E369F76D-CD9D-42EC-B068-E7D2ACB74B92}" srcOrd="1" destOrd="0" presId="urn:microsoft.com/office/officeart/2018/2/layout/IconVerticalSolidList"/>
    <dgm:cxn modelId="{BB6C49E7-3FA6-48CA-AF67-47AF033B8BB6}" type="presParOf" srcId="{4578D94A-4E63-406A-9726-3894B2ADF0B6}" destId="{064EE738-78C6-4428-AFC1-961E7A804D75}" srcOrd="2" destOrd="0" presId="urn:microsoft.com/office/officeart/2018/2/layout/IconVerticalSolidList"/>
    <dgm:cxn modelId="{5F592368-167E-479F-8406-3E36BC8DA212}" type="presParOf" srcId="{4578D94A-4E63-406A-9726-3894B2ADF0B6}" destId="{03F9E61C-1B22-4DE9-BE0F-09AFC2EE8E3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836D289-72FC-4D8E-BD9A-32AB1D04EAD2}" type="doc">
      <dgm:prSet loTypeId="urn:microsoft.com/office/officeart/2016/7/layout/VerticalSolidActionList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71BA3E0-E05B-46EE-8D87-C830AEC3FCF7}">
      <dgm:prSet/>
      <dgm:spPr/>
      <dgm:t>
        <a:bodyPr/>
        <a:lstStyle/>
        <a:p>
          <a:r>
            <a:rPr lang="en-US"/>
            <a:t>Provide</a:t>
          </a:r>
        </a:p>
      </dgm:t>
    </dgm:pt>
    <dgm:pt modelId="{4E470DB0-8164-444A-8A1E-881C7D57322E}" type="parTrans" cxnId="{CE9ED680-5333-44F3-8FDA-B8AF08D105DD}">
      <dgm:prSet/>
      <dgm:spPr/>
      <dgm:t>
        <a:bodyPr/>
        <a:lstStyle/>
        <a:p>
          <a:endParaRPr lang="en-US"/>
        </a:p>
      </dgm:t>
    </dgm:pt>
    <dgm:pt modelId="{55FE3723-3A73-4785-A79B-0A0402118A26}" type="sibTrans" cxnId="{CE9ED680-5333-44F3-8FDA-B8AF08D105DD}">
      <dgm:prSet/>
      <dgm:spPr/>
      <dgm:t>
        <a:bodyPr/>
        <a:lstStyle/>
        <a:p>
          <a:endParaRPr lang="en-US"/>
        </a:p>
      </dgm:t>
    </dgm:pt>
    <dgm:pt modelId="{A6EAE057-9938-4ACC-A416-5C2348393FF2}">
      <dgm:prSet/>
      <dgm:spPr/>
      <dgm:t>
        <a:bodyPr/>
        <a:lstStyle/>
        <a:p>
          <a:r>
            <a:rPr lang="en-US"/>
            <a:t>Provide Gary with the inclusive-leadership training that centres on active listening, empathy, and feedback loops (Narayan et al., 2024).</a:t>
          </a:r>
        </a:p>
      </dgm:t>
    </dgm:pt>
    <dgm:pt modelId="{AD94EB48-5716-467F-9BF7-A71516964EBC}" type="parTrans" cxnId="{6A708D37-FA58-4C01-B8D4-0EC3E96B78AD}">
      <dgm:prSet/>
      <dgm:spPr/>
      <dgm:t>
        <a:bodyPr/>
        <a:lstStyle/>
        <a:p>
          <a:endParaRPr lang="en-US"/>
        </a:p>
      </dgm:t>
    </dgm:pt>
    <dgm:pt modelId="{13A937CF-7A3E-4749-801A-C4CF42324D04}" type="sibTrans" cxnId="{6A708D37-FA58-4C01-B8D4-0EC3E96B78AD}">
      <dgm:prSet/>
      <dgm:spPr/>
      <dgm:t>
        <a:bodyPr/>
        <a:lstStyle/>
        <a:p>
          <a:endParaRPr lang="en-US"/>
        </a:p>
      </dgm:t>
    </dgm:pt>
    <dgm:pt modelId="{6DCB5E74-4E20-4B1F-A0F6-ADBF6383A8FF}">
      <dgm:prSet/>
      <dgm:spPr/>
      <dgm:t>
        <a:bodyPr/>
        <a:lstStyle/>
        <a:p>
          <a:r>
            <a:rPr lang="en-US"/>
            <a:t>Create</a:t>
          </a:r>
        </a:p>
      </dgm:t>
    </dgm:pt>
    <dgm:pt modelId="{616CB2E6-3D31-4803-92AB-5C6FCA7F5DF9}" type="parTrans" cxnId="{64A538DD-5E05-4940-AFA0-747EBE8BA5B6}">
      <dgm:prSet/>
      <dgm:spPr/>
      <dgm:t>
        <a:bodyPr/>
        <a:lstStyle/>
        <a:p>
          <a:endParaRPr lang="en-US"/>
        </a:p>
      </dgm:t>
    </dgm:pt>
    <dgm:pt modelId="{98A494EB-3EDB-46E4-9460-A3E60FCAF9FB}" type="sibTrans" cxnId="{64A538DD-5E05-4940-AFA0-747EBE8BA5B6}">
      <dgm:prSet/>
      <dgm:spPr/>
      <dgm:t>
        <a:bodyPr/>
        <a:lstStyle/>
        <a:p>
          <a:endParaRPr lang="en-US"/>
        </a:p>
      </dgm:t>
    </dgm:pt>
    <dgm:pt modelId="{17A998AF-3927-4696-BD87-7D16F86E941C}">
      <dgm:prSet/>
      <dgm:spPr/>
      <dgm:t>
        <a:bodyPr/>
        <a:lstStyle/>
        <a:p>
          <a:r>
            <a:rPr lang="en-US"/>
            <a:t>Create daily briefs to enable workers to ask questions and clarify instructions.</a:t>
          </a:r>
        </a:p>
      </dgm:t>
    </dgm:pt>
    <dgm:pt modelId="{7A8151FD-DA72-4F64-943B-74141CD46A3C}" type="parTrans" cxnId="{6449E711-81F0-420A-B450-FAB5E27176DD}">
      <dgm:prSet/>
      <dgm:spPr/>
      <dgm:t>
        <a:bodyPr/>
        <a:lstStyle/>
        <a:p>
          <a:endParaRPr lang="en-US"/>
        </a:p>
      </dgm:t>
    </dgm:pt>
    <dgm:pt modelId="{13ACAE2B-998A-4E16-A44D-45237754CF80}" type="sibTrans" cxnId="{6449E711-81F0-420A-B450-FAB5E27176DD}">
      <dgm:prSet/>
      <dgm:spPr/>
      <dgm:t>
        <a:bodyPr/>
        <a:lstStyle/>
        <a:p>
          <a:endParaRPr lang="en-US"/>
        </a:p>
      </dgm:t>
    </dgm:pt>
    <dgm:pt modelId="{5368DE74-3B24-4FD5-BA2A-446CE47283AF}">
      <dgm:prSet/>
      <dgm:spPr/>
      <dgm:t>
        <a:bodyPr/>
        <a:lstStyle/>
        <a:p>
          <a:r>
            <a:rPr lang="en-US"/>
            <a:t>Monitor</a:t>
          </a:r>
        </a:p>
      </dgm:t>
    </dgm:pt>
    <dgm:pt modelId="{03B0F1EE-CF5C-4660-BE40-3B10A5727392}" type="parTrans" cxnId="{2D7463C6-0820-46AA-B980-DE6ED4869D87}">
      <dgm:prSet/>
      <dgm:spPr/>
      <dgm:t>
        <a:bodyPr/>
        <a:lstStyle/>
        <a:p>
          <a:endParaRPr lang="en-US"/>
        </a:p>
      </dgm:t>
    </dgm:pt>
    <dgm:pt modelId="{8090C39B-F698-42DE-8937-3D23A21450DD}" type="sibTrans" cxnId="{2D7463C6-0820-46AA-B980-DE6ED4869D87}">
      <dgm:prSet/>
      <dgm:spPr/>
      <dgm:t>
        <a:bodyPr/>
        <a:lstStyle/>
        <a:p>
          <a:endParaRPr lang="en-US"/>
        </a:p>
      </dgm:t>
    </dgm:pt>
    <dgm:pt modelId="{FBA5543F-FA87-4741-A3F5-0B8E4855BF08}">
      <dgm:prSet/>
      <dgm:spPr/>
      <dgm:t>
        <a:bodyPr/>
        <a:lstStyle/>
        <a:p>
          <a:r>
            <a:rPr lang="en-US"/>
            <a:t>Monitor the clarity of communication and hygiene compliance through use of feedback forms or checklists after shifts (Nasiri et al., 2021).</a:t>
          </a:r>
        </a:p>
      </dgm:t>
    </dgm:pt>
    <dgm:pt modelId="{F8F47758-6821-41B0-B444-E448DB91E80C}" type="parTrans" cxnId="{62B9661D-AF20-4E83-991C-DF9912E24592}">
      <dgm:prSet/>
      <dgm:spPr/>
      <dgm:t>
        <a:bodyPr/>
        <a:lstStyle/>
        <a:p>
          <a:endParaRPr lang="en-US"/>
        </a:p>
      </dgm:t>
    </dgm:pt>
    <dgm:pt modelId="{B82F84A7-AF62-4756-BF32-B3E2B8C375BC}" type="sibTrans" cxnId="{62B9661D-AF20-4E83-991C-DF9912E24592}">
      <dgm:prSet/>
      <dgm:spPr/>
      <dgm:t>
        <a:bodyPr/>
        <a:lstStyle/>
        <a:p>
          <a:endParaRPr lang="en-US"/>
        </a:p>
      </dgm:t>
    </dgm:pt>
    <dgm:pt modelId="{A781F4ED-A4B0-479E-9BEB-A7C37B1F3385}">
      <dgm:prSet/>
      <dgm:spPr/>
      <dgm:t>
        <a:bodyPr/>
        <a:lstStyle/>
        <a:p>
          <a:r>
            <a:rPr lang="en-US"/>
            <a:t>Establish</a:t>
          </a:r>
        </a:p>
      </dgm:t>
    </dgm:pt>
    <dgm:pt modelId="{95B9DA06-5C9F-44B1-A3CF-1ED192D794F1}" type="parTrans" cxnId="{8DF44DC4-5DB3-4B31-BBDF-6CA6054C74F6}">
      <dgm:prSet/>
      <dgm:spPr/>
      <dgm:t>
        <a:bodyPr/>
        <a:lstStyle/>
        <a:p>
          <a:endParaRPr lang="en-US"/>
        </a:p>
      </dgm:t>
    </dgm:pt>
    <dgm:pt modelId="{4BB59533-83D6-4C46-B016-02BA48B85B39}" type="sibTrans" cxnId="{8DF44DC4-5DB3-4B31-BBDF-6CA6054C74F6}">
      <dgm:prSet/>
      <dgm:spPr/>
      <dgm:t>
        <a:bodyPr/>
        <a:lstStyle/>
        <a:p>
          <a:endParaRPr lang="en-US"/>
        </a:p>
      </dgm:t>
    </dgm:pt>
    <dgm:pt modelId="{BB55BC34-B7C3-4C45-A8B1-12BCF431F6D2}">
      <dgm:prSet/>
      <dgm:spPr/>
      <dgm:t>
        <a:bodyPr/>
        <a:lstStyle/>
        <a:p>
          <a:r>
            <a:rPr lang="en-US"/>
            <a:t>Establish a system of two-way communications and messages are encoded and decoded (Berlo, 1960).</a:t>
          </a:r>
        </a:p>
      </dgm:t>
    </dgm:pt>
    <dgm:pt modelId="{57413CE4-2535-4731-B484-1DEB8D5CD24E}" type="parTrans" cxnId="{BF358BF0-7666-47B2-9A7D-0634FD05DA2C}">
      <dgm:prSet/>
      <dgm:spPr/>
      <dgm:t>
        <a:bodyPr/>
        <a:lstStyle/>
        <a:p>
          <a:endParaRPr lang="en-US"/>
        </a:p>
      </dgm:t>
    </dgm:pt>
    <dgm:pt modelId="{3DC3B53C-6C03-411D-932F-F49BC3759EFD}" type="sibTrans" cxnId="{BF358BF0-7666-47B2-9A7D-0634FD05DA2C}">
      <dgm:prSet/>
      <dgm:spPr/>
      <dgm:t>
        <a:bodyPr/>
        <a:lstStyle/>
        <a:p>
          <a:endParaRPr lang="en-US"/>
        </a:p>
      </dgm:t>
    </dgm:pt>
    <dgm:pt modelId="{61915B5C-E8FF-4EF3-845D-C57CED2FDAC9}">
      <dgm:prSet/>
      <dgm:spPr/>
      <dgm:t>
        <a:bodyPr/>
        <a:lstStyle/>
        <a:p>
          <a:r>
            <a:rPr lang="en-US"/>
            <a:t>Empower</a:t>
          </a:r>
        </a:p>
      </dgm:t>
    </dgm:pt>
    <dgm:pt modelId="{CFA58FC1-DAF6-441B-A665-9C039E704407}" type="parTrans" cxnId="{32B728C1-A2EB-4B76-AACD-ADA35E0618FC}">
      <dgm:prSet/>
      <dgm:spPr/>
      <dgm:t>
        <a:bodyPr/>
        <a:lstStyle/>
        <a:p>
          <a:endParaRPr lang="en-US"/>
        </a:p>
      </dgm:t>
    </dgm:pt>
    <dgm:pt modelId="{1A7E5ED1-E7F9-4EB0-8FD1-899E57032EA1}" type="sibTrans" cxnId="{32B728C1-A2EB-4B76-AACD-ADA35E0618FC}">
      <dgm:prSet/>
      <dgm:spPr/>
      <dgm:t>
        <a:bodyPr/>
        <a:lstStyle/>
        <a:p>
          <a:endParaRPr lang="en-US"/>
        </a:p>
      </dgm:t>
    </dgm:pt>
    <dgm:pt modelId="{6BF802A2-3135-47B7-97CB-C505404B419A}">
      <dgm:prSet/>
      <dgm:spPr/>
      <dgm:t>
        <a:bodyPr/>
        <a:lstStyle/>
        <a:p>
          <a:r>
            <a:rPr lang="en-US"/>
            <a:t>Empower employees to express themselves, making participation and responsibility more active.</a:t>
          </a:r>
        </a:p>
      </dgm:t>
    </dgm:pt>
    <dgm:pt modelId="{94903121-9FB7-46DB-88CC-1A447C0E2DF4}" type="parTrans" cxnId="{53D7AACA-EB5F-4B27-81E9-C20299E8346B}">
      <dgm:prSet/>
      <dgm:spPr/>
      <dgm:t>
        <a:bodyPr/>
        <a:lstStyle/>
        <a:p>
          <a:endParaRPr lang="en-US"/>
        </a:p>
      </dgm:t>
    </dgm:pt>
    <dgm:pt modelId="{54D4F1B9-33F2-4C09-A54B-17C7E0044BF7}" type="sibTrans" cxnId="{53D7AACA-EB5F-4B27-81E9-C20299E8346B}">
      <dgm:prSet/>
      <dgm:spPr/>
      <dgm:t>
        <a:bodyPr/>
        <a:lstStyle/>
        <a:p>
          <a:endParaRPr lang="en-US"/>
        </a:p>
      </dgm:t>
    </dgm:pt>
    <dgm:pt modelId="{AAADEBE5-E76A-45D1-843A-B811AC1C08A6}" type="pres">
      <dgm:prSet presAssocID="{D836D289-72FC-4D8E-BD9A-32AB1D04EAD2}" presName="Name0" presStyleCnt="0">
        <dgm:presLayoutVars>
          <dgm:dir/>
          <dgm:animLvl val="lvl"/>
          <dgm:resizeHandles val="exact"/>
        </dgm:presLayoutVars>
      </dgm:prSet>
      <dgm:spPr/>
    </dgm:pt>
    <dgm:pt modelId="{0A4FB586-42D7-4F3D-AD26-B0C143A8FF8F}" type="pres">
      <dgm:prSet presAssocID="{D71BA3E0-E05B-46EE-8D87-C830AEC3FCF7}" presName="linNode" presStyleCnt="0"/>
      <dgm:spPr/>
    </dgm:pt>
    <dgm:pt modelId="{1BC1BDBE-0597-40A3-9870-98EADE52FC86}" type="pres">
      <dgm:prSet presAssocID="{D71BA3E0-E05B-46EE-8D87-C830AEC3FCF7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ADE2956F-E735-46BA-9D4D-21F47E129AF4}" type="pres">
      <dgm:prSet presAssocID="{D71BA3E0-E05B-46EE-8D87-C830AEC3FCF7}" presName="descendantText" presStyleLbl="alignAccFollowNode1" presStyleIdx="0" presStyleCnt="5">
        <dgm:presLayoutVars>
          <dgm:bulletEnabled/>
        </dgm:presLayoutVars>
      </dgm:prSet>
      <dgm:spPr/>
    </dgm:pt>
    <dgm:pt modelId="{FA45E197-4A24-4066-AE0F-2F34076C370E}" type="pres">
      <dgm:prSet presAssocID="{55FE3723-3A73-4785-A79B-0A0402118A26}" presName="sp" presStyleCnt="0"/>
      <dgm:spPr/>
    </dgm:pt>
    <dgm:pt modelId="{2052FE09-3FDE-4921-9007-7C652DCBF68F}" type="pres">
      <dgm:prSet presAssocID="{6DCB5E74-4E20-4B1F-A0F6-ADBF6383A8FF}" presName="linNode" presStyleCnt="0"/>
      <dgm:spPr/>
    </dgm:pt>
    <dgm:pt modelId="{AAEBB0E1-6EE1-4FC2-92E9-ADCF4081480A}" type="pres">
      <dgm:prSet presAssocID="{6DCB5E74-4E20-4B1F-A0F6-ADBF6383A8FF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97AE6B09-7320-4791-8E90-5556AC79E2F0}" type="pres">
      <dgm:prSet presAssocID="{6DCB5E74-4E20-4B1F-A0F6-ADBF6383A8FF}" presName="descendantText" presStyleLbl="alignAccFollowNode1" presStyleIdx="1" presStyleCnt="5">
        <dgm:presLayoutVars>
          <dgm:bulletEnabled/>
        </dgm:presLayoutVars>
      </dgm:prSet>
      <dgm:spPr/>
    </dgm:pt>
    <dgm:pt modelId="{46B07B89-CA9C-476D-ABA4-44DE29410544}" type="pres">
      <dgm:prSet presAssocID="{98A494EB-3EDB-46E4-9460-A3E60FCAF9FB}" presName="sp" presStyleCnt="0"/>
      <dgm:spPr/>
    </dgm:pt>
    <dgm:pt modelId="{FF619E1A-1D74-4AEA-9538-4C3B49DBE8D3}" type="pres">
      <dgm:prSet presAssocID="{5368DE74-3B24-4FD5-BA2A-446CE47283AF}" presName="linNode" presStyleCnt="0"/>
      <dgm:spPr/>
    </dgm:pt>
    <dgm:pt modelId="{81E97423-D920-493B-95A7-CC80C01BC3CC}" type="pres">
      <dgm:prSet presAssocID="{5368DE74-3B24-4FD5-BA2A-446CE47283AF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02E26446-A4A9-4CCD-893B-44CBABCBCF8C}" type="pres">
      <dgm:prSet presAssocID="{5368DE74-3B24-4FD5-BA2A-446CE47283AF}" presName="descendantText" presStyleLbl="alignAccFollowNode1" presStyleIdx="2" presStyleCnt="5">
        <dgm:presLayoutVars>
          <dgm:bulletEnabled/>
        </dgm:presLayoutVars>
      </dgm:prSet>
      <dgm:spPr/>
    </dgm:pt>
    <dgm:pt modelId="{4CD4EB99-60DC-4F1C-A875-EB4A5000A3B0}" type="pres">
      <dgm:prSet presAssocID="{8090C39B-F698-42DE-8937-3D23A21450DD}" presName="sp" presStyleCnt="0"/>
      <dgm:spPr/>
    </dgm:pt>
    <dgm:pt modelId="{54845094-3395-43E1-A57D-BDA02302856A}" type="pres">
      <dgm:prSet presAssocID="{A781F4ED-A4B0-479E-9BEB-A7C37B1F3385}" presName="linNode" presStyleCnt="0"/>
      <dgm:spPr/>
    </dgm:pt>
    <dgm:pt modelId="{863D488C-19A3-4B0C-BD14-2446D04CCA34}" type="pres">
      <dgm:prSet presAssocID="{A781F4ED-A4B0-479E-9BEB-A7C37B1F3385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935CD969-727D-4CA1-BA0C-3BD2F8D08521}" type="pres">
      <dgm:prSet presAssocID="{A781F4ED-A4B0-479E-9BEB-A7C37B1F3385}" presName="descendantText" presStyleLbl="alignAccFollowNode1" presStyleIdx="3" presStyleCnt="5">
        <dgm:presLayoutVars>
          <dgm:bulletEnabled/>
        </dgm:presLayoutVars>
      </dgm:prSet>
      <dgm:spPr/>
    </dgm:pt>
    <dgm:pt modelId="{6A2D1F00-6E01-4B28-8B20-ABB8211929F3}" type="pres">
      <dgm:prSet presAssocID="{4BB59533-83D6-4C46-B016-02BA48B85B39}" presName="sp" presStyleCnt="0"/>
      <dgm:spPr/>
    </dgm:pt>
    <dgm:pt modelId="{579E0306-4829-4186-9564-073B3FFF1AD8}" type="pres">
      <dgm:prSet presAssocID="{61915B5C-E8FF-4EF3-845D-C57CED2FDAC9}" presName="linNode" presStyleCnt="0"/>
      <dgm:spPr/>
    </dgm:pt>
    <dgm:pt modelId="{7ADBA3DB-D2BB-4EC1-9A99-C5406B201541}" type="pres">
      <dgm:prSet presAssocID="{61915B5C-E8FF-4EF3-845D-C57CED2FDAC9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CAF3A795-F6F1-498B-9E53-E9265DCD8BFF}" type="pres">
      <dgm:prSet presAssocID="{61915B5C-E8FF-4EF3-845D-C57CED2FDAC9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A76EFE03-ECA5-4B71-BF4C-6D4A02B5BF47}" type="presOf" srcId="{A6EAE057-9938-4ACC-A416-5C2348393FF2}" destId="{ADE2956F-E735-46BA-9D4D-21F47E129AF4}" srcOrd="0" destOrd="0" presId="urn:microsoft.com/office/officeart/2016/7/layout/VerticalSolidActionList"/>
    <dgm:cxn modelId="{6449E711-81F0-420A-B450-FAB5E27176DD}" srcId="{6DCB5E74-4E20-4B1F-A0F6-ADBF6383A8FF}" destId="{17A998AF-3927-4696-BD87-7D16F86E941C}" srcOrd="0" destOrd="0" parTransId="{7A8151FD-DA72-4F64-943B-74141CD46A3C}" sibTransId="{13ACAE2B-998A-4E16-A44D-45237754CF80}"/>
    <dgm:cxn modelId="{62B9661D-AF20-4E83-991C-DF9912E24592}" srcId="{5368DE74-3B24-4FD5-BA2A-446CE47283AF}" destId="{FBA5543F-FA87-4741-A3F5-0B8E4855BF08}" srcOrd="0" destOrd="0" parTransId="{F8F47758-6821-41B0-B444-E448DB91E80C}" sibTransId="{B82F84A7-AF62-4756-BF32-B3E2B8C375BC}"/>
    <dgm:cxn modelId="{C1B9B42E-D321-4672-866F-16341932B772}" type="presOf" srcId="{FBA5543F-FA87-4741-A3F5-0B8E4855BF08}" destId="{02E26446-A4A9-4CCD-893B-44CBABCBCF8C}" srcOrd="0" destOrd="0" presId="urn:microsoft.com/office/officeart/2016/7/layout/VerticalSolidActionList"/>
    <dgm:cxn modelId="{6A708D37-FA58-4C01-B8D4-0EC3E96B78AD}" srcId="{D71BA3E0-E05B-46EE-8D87-C830AEC3FCF7}" destId="{A6EAE057-9938-4ACC-A416-5C2348393FF2}" srcOrd="0" destOrd="0" parTransId="{AD94EB48-5716-467F-9BF7-A71516964EBC}" sibTransId="{13A937CF-7A3E-4749-801A-C4CF42324D04}"/>
    <dgm:cxn modelId="{5B3FFA39-DF16-419F-82AB-0A1A0C45F3AD}" type="presOf" srcId="{6DCB5E74-4E20-4B1F-A0F6-ADBF6383A8FF}" destId="{AAEBB0E1-6EE1-4FC2-92E9-ADCF4081480A}" srcOrd="0" destOrd="0" presId="urn:microsoft.com/office/officeart/2016/7/layout/VerticalSolidActionList"/>
    <dgm:cxn modelId="{226CC054-689F-4BF0-AE67-60980B52BBCA}" type="presOf" srcId="{A781F4ED-A4B0-479E-9BEB-A7C37B1F3385}" destId="{863D488C-19A3-4B0C-BD14-2446D04CCA34}" srcOrd="0" destOrd="0" presId="urn:microsoft.com/office/officeart/2016/7/layout/VerticalSolidActionList"/>
    <dgm:cxn modelId="{9942DE54-8DBB-43D9-A76E-48DC8BA7B2CC}" type="presOf" srcId="{5368DE74-3B24-4FD5-BA2A-446CE47283AF}" destId="{81E97423-D920-493B-95A7-CC80C01BC3CC}" srcOrd="0" destOrd="0" presId="urn:microsoft.com/office/officeart/2016/7/layout/VerticalSolidActionList"/>
    <dgm:cxn modelId="{02AADB77-8D9D-4C46-A815-B999E025FAB0}" type="presOf" srcId="{D71BA3E0-E05B-46EE-8D87-C830AEC3FCF7}" destId="{1BC1BDBE-0597-40A3-9870-98EADE52FC86}" srcOrd="0" destOrd="0" presId="urn:microsoft.com/office/officeart/2016/7/layout/VerticalSolidActionList"/>
    <dgm:cxn modelId="{CE9ED680-5333-44F3-8FDA-B8AF08D105DD}" srcId="{D836D289-72FC-4D8E-BD9A-32AB1D04EAD2}" destId="{D71BA3E0-E05B-46EE-8D87-C830AEC3FCF7}" srcOrd="0" destOrd="0" parTransId="{4E470DB0-8164-444A-8A1E-881C7D57322E}" sibTransId="{55FE3723-3A73-4785-A79B-0A0402118A26}"/>
    <dgm:cxn modelId="{C5CB2781-C364-4C9B-8192-67A764F84CD1}" type="presOf" srcId="{17A998AF-3927-4696-BD87-7D16F86E941C}" destId="{97AE6B09-7320-4791-8E90-5556AC79E2F0}" srcOrd="0" destOrd="0" presId="urn:microsoft.com/office/officeart/2016/7/layout/VerticalSolidActionList"/>
    <dgm:cxn modelId="{EFE45381-F4C3-4C9A-BAA6-39B6829318E2}" type="presOf" srcId="{61915B5C-E8FF-4EF3-845D-C57CED2FDAC9}" destId="{7ADBA3DB-D2BB-4EC1-9A99-C5406B201541}" srcOrd="0" destOrd="0" presId="urn:microsoft.com/office/officeart/2016/7/layout/VerticalSolidActionList"/>
    <dgm:cxn modelId="{9C6389B5-22C8-45B6-960E-A97527B7AE3D}" type="presOf" srcId="{BB55BC34-B7C3-4C45-A8B1-12BCF431F6D2}" destId="{935CD969-727D-4CA1-BA0C-3BD2F8D08521}" srcOrd="0" destOrd="0" presId="urn:microsoft.com/office/officeart/2016/7/layout/VerticalSolidActionList"/>
    <dgm:cxn modelId="{32B728C1-A2EB-4B76-AACD-ADA35E0618FC}" srcId="{D836D289-72FC-4D8E-BD9A-32AB1D04EAD2}" destId="{61915B5C-E8FF-4EF3-845D-C57CED2FDAC9}" srcOrd="4" destOrd="0" parTransId="{CFA58FC1-DAF6-441B-A665-9C039E704407}" sibTransId="{1A7E5ED1-E7F9-4EB0-8FD1-899E57032EA1}"/>
    <dgm:cxn modelId="{8DF44DC4-5DB3-4B31-BBDF-6CA6054C74F6}" srcId="{D836D289-72FC-4D8E-BD9A-32AB1D04EAD2}" destId="{A781F4ED-A4B0-479E-9BEB-A7C37B1F3385}" srcOrd="3" destOrd="0" parTransId="{95B9DA06-5C9F-44B1-A3CF-1ED192D794F1}" sibTransId="{4BB59533-83D6-4C46-B016-02BA48B85B39}"/>
    <dgm:cxn modelId="{2D7463C6-0820-46AA-B980-DE6ED4869D87}" srcId="{D836D289-72FC-4D8E-BD9A-32AB1D04EAD2}" destId="{5368DE74-3B24-4FD5-BA2A-446CE47283AF}" srcOrd="2" destOrd="0" parTransId="{03B0F1EE-CF5C-4660-BE40-3B10A5727392}" sibTransId="{8090C39B-F698-42DE-8937-3D23A21450DD}"/>
    <dgm:cxn modelId="{53D7AACA-EB5F-4B27-81E9-C20299E8346B}" srcId="{61915B5C-E8FF-4EF3-845D-C57CED2FDAC9}" destId="{6BF802A2-3135-47B7-97CB-C505404B419A}" srcOrd="0" destOrd="0" parTransId="{94903121-9FB7-46DB-88CC-1A447C0E2DF4}" sibTransId="{54D4F1B9-33F2-4C09-A54B-17C7E0044BF7}"/>
    <dgm:cxn modelId="{9598EBD7-A917-4E80-9BC4-466B8257EB9E}" type="presOf" srcId="{D836D289-72FC-4D8E-BD9A-32AB1D04EAD2}" destId="{AAADEBE5-E76A-45D1-843A-B811AC1C08A6}" srcOrd="0" destOrd="0" presId="urn:microsoft.com/office/officeart/2016/7/layout/VerticalSolidActionList"/>
    <dgm:cxn modelId="{64A538DD-5E05-4940-AFA0-747EBE8BA5B6}" srcId="{D836D289-72FC-4D8E-BD9A-32AB1D04EAD2}" destId="{6DCB5E74-4E20-4B1F-A0F6-ADBF6383A8FF}" srcOrd="1" destOrd="0" parTransId="{616CB2E6-3D31-4803-92AB-5C6FCA7F5DF9}" sibTransId="{98A494EB-3EDB-46E4-9460-A3E60FCAF9FB}"/>
    <dgm:cxn modelId="{578A0DED-916D-4D9C-B33D-13402E5C06EC}" type="presOf" srcId="{6BF802A2-3135-47B7-97CB-C505404B419A}" destId="{CAF3A795-F6F1-498B-9E53-E9265DCD8BFF}" srcOrd="0" destOrd="0" presId="urn:microsoft.com/office/officeart/2016/7/layout/VerticalSolidActionList"/>
    <dgm:cxn modelId="{BF358BF0-7666-47B2-9A7D-0634FD05DA2C}" srcId="{A781F4ED-A4B0-479E-9BEB-A7C37B1F3385}" destId="{BB55BC34-B7C3-4C45-A8B1-12BCF431F6D2}" srcOrd="0" destOrd="0" parTransId="{57413CE4-2535-4731-B484-1DEB8D5CD24E}" sibTransId="{3DC3B53C-6C03-411D-932F-F49BC3759EFD}"/>
    <dgm:cxn modelId="{AF67A4C9-6A1D-40F0-B61A-15612FAC1E41}" type="presParOf" srcId="{AAADEBE5-E76A-45D1-843A-B811AC1C08A6}" destId="{0A4FB586-42D7-4F3D-AD26-B0C143A8FF8F}" srcOrd="0" destOrd="0" presId="urn:microsoft.com/office/officeart/2016/7/layout/VerticalSolidActionList"/>
    <dgm:cxn modelId="{369F1C22-315D-47A5-9203-4B858B4D285C}" type="presParOf" srcId="{0A4FB586-42D7-4F3D-AD26-B0C143A8FF8F}" destId="{1BC1BDBE-0597-40A3-9870-98EADE52FC86}" srcOrd="0" destOrd="0" presId="urn:microsoft.com/office/officeart/2016/7/layout/VerticalSolidActionList"/>
    <dgm:cxn modelId="{403773EE-3C1F-455C-BD1D-7C8662D0CDA1}" type="presParOf" srcId="{0A4FB586-42D7-4F3D-AD26-B0C143A8FF8F}" destId="{ADE2956F-E735-46BA-9D4D-21F47E129AF4}" srcOrd="1" destOrd="0" presId="urn:microsoft.com/office/officeart/2016/7/layout/VerticalSolidActionList"/>
    <dgm:cxn modelId="{B6EE98F4-F932-4F70-9FDD-B3DBAB7BDCB2}" type="presParOf" srcId="{AAADEBE5-E76A-45D1-843A-B811AC1C08A6}" destId="{FA45E197-4A24-4066-AE0F-2F34076C370E}" srcOrd="1" destOrd="0" presId="urn:microsoft.com/office/officeart/2016/7/layout/VerticalSolidActionList"/>
    <dgm:cxn modelId="{EB96FAD6-33DF-4D9E-B1C9-66DA3042144D}" type="presParOf" srcId="{AAADEBE5-E76A-45D1-843A-B811AC1C08A6}" destId="{2052FE09-3FDE-4921-9007-7C652DCBF68F}" srcOrd="2" destOrd="0" presId="urn:microsoft.com/office/officeart/2016/7/layout/VerticalSolidActionList"/>
    <dgm:cxn modelId="{D181D9D9-0197-4405-B71C-3B8645502938}" type="presParOf" srcId="{2052FE09-3FDE-4921-9007-7C652DCBF68F}" destId="{AAEBB0E1-6EE1-4FC2-92E9-ADCF4081480A}" srcOrd="0" destOrd="0" presId="urn:microsoft.com/office/officeart/2016/7/layout/VerticalSolidActionList"/>
    <dgm:cxn modelId="{5D90242B-2325-474E-9FC0-0670B37EE793}" type="presParOf" srcId="{2052FE09-3FDE-4921-9007-7C652DCBF68F}" destId="{97AE6B09-7320-4791-8E90-5556AC79E2F0}" srcOrd="1" destOrd="0" presId="urn:microsoft.com/office/officeart/2016/7/layout/VerticalSolidActionList"/>
    <dgm:cxn modelId="{AB4A7FB9-1EC4-4D15-8AAD-E2A16DBD4737}" type="presParOf" srcId="{AAADEBE5-E76A-45D1-843A-B811AC1C08A6}" destId="{46B07B89-CA9C-476D-ABA4-44DE29410544}" srcOrd="3" destOrd="0" presId="urn:microsoft.com/office/officeart/2016/7/layout/VerticalSolidActionList"/>
    <dgm:cxn modelId="{316BC80D-EA50-42D7-A6B8-649CE1AC2ACC}" type="presParOf" srcId="{AAADEBE5-E76A-45D1-843A-B811AC1C08A6}" destId="{FF619E1A-1D74-4AEA-9538-4C3B49DBE8D3}" srcOrd="4" destOrd="0" presId="urn:microsoft.com/office/officeart/2016/7/layout/VerticalSolidActionList"/>
    <dgm:cxn modelId="{93635581-4E7B-4360-8523-CDCDE173BEBE}" type="presParOf" srcId="{FF619E1A-1D74-4AEA-9538-4C3B49DBE8D3}" destId="{81E97423-D920-493B-95A7-CC80C01BC3CC}" srcOrd="0" destOrd="0" presId="urn:microsoft.com/office/officeart/2016/7/layout/VerticalSolidActionList"/>
    <dgm:cxn modelId="{CE3750D1-1F7F-4198-A1F5-EA6ACE555666}" type="presParOf" srcId="{FF619E1A-1D74-4AEA-9538-4C3B49DBE8D3}" destId="{02E26446-A4A9-4CCD-893B-44CBABCBCF8C}" srcOrd="1" destOrd="0" presId="urn:microsoft.com/office/officeart/2016/7/layout/VerticalSolidActionList"/>
    <dgm:cxn modelId="{41F7FBB4-3BEE-49AC-ABC8-339D6D14B054}" type="presParOf" srcId="{AAADEBE5-E76A-45D1-843A-B811AC1C08A6}" destId="{4CD4EB99-60DC-4F1C-A875-EB4A5000A3B0}" srcOrd="5" destOrd="0" presId="urn:microsoft.com/office/officeart/2016/7/layout/VerticalSolidActionList"/>
    <dgm:cxn modelId="{EFFA8AF0-BFF5-4489-8621-7348A6356BE2}" type="presParOf" srcId="{AAADEBE5-E76A-45D1-843A-B811AC1C08A6}" destId="{54845094-3395-43E1-A57D-BDA02302856A}" srcOrd="6" destOrd="0" presId="urn:microsoft.com/office/officeart/2016/7/layout/VerticalSolidActionList"/>
    <dgm:cxn modelId="{D500F040-406F-4DAF-96B3-D517F0CE8FAD}" type="presParOf" srcId="{54845094-3395-43E1-A57D-BDA02302856A}" destId="{863D488C-19A3-4B0C-BD14-2446D04CCA34}" srcOrd="0" destOrd="0" presId="urn:microsoft.com/office/officeart/2016/7/layout/VerticalSolidActionList"/>
    <dgm:cxn modelId="{4A342E19-7935-498E-B467-9DCBD870FBEC}" type="presParOf" srcId="{54845094-3395-43E1-A57D-BDA02302856A}" destId="{935CD969-727D-4CA1-BA0C-3BD2F8D08521}" srcOrd="1" destOrd="0" presId="urn:microsoft.com/office/officeart/2016/7/layout/VerticalSolidActionList"/>
    <dgm:cxn modelId="{A7213612-DF89-40D9-9CD1-2C6797E15D59}" type="presParOf" srcId="{AAADEBE5-E76A-45D1-843A-B811AC1C08A6}" destId="{6A2D1F00-6E01-4B28-8B20-ABB8211929F3}" srcOrd="7" destOrd="0" presId="urn:microsoft.com/office/officeart/2016/7/layout/VerticalSolidActionList"/>
    <dgm:cxn modelId="{F26C0530-D7A3-4009-B5BD-6133AB213515}" type="presParOf" srcId="{AAADEBE5-E76A-45D1-843A-B811AC1C08A6}" destId="{579E0306-4829-4186-9564-073B3FFF1AD8}" srcOrd="8" destOrd="0" presId="urn:microsoft.com/office/officeart/2016/7/layout/VerticalSolidActionList"/>
    <dgm:cxn modelId="{28849CC5-11A6-44E0-A449-5D849FFEBB49}" type="presParOf" srcId="{579E0306-4829-4186-9564-073B3FFF1AD8}" destId="{7ADBA3DB-D2BB-4EC1-9A99-C5406B201541}" srcOrd="0" destOrd="0" presId="urn:microsoft.com/office/officeart/2016/7/layout/VerticalSolidActionList"/>
    <dgm:cxn modelId="{4F4D9A43-464E-4183-9D5D-794E917FAAF7}" type="presParOf" srcId="{579E0306-4829-4186-9564-073B3FFF1AD8}" destId="{CAF3A795-F6F1-498B-9E53-E9265DCD8BFF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FA13C1-6926-4BC5-99D4-4E1B11625B83}">
      <dsp:nvSpPr>
        <dsp:cNvPr id="0" name=""/>
        <dsp:cNvSpPr/>
      </dsp:nvSpPr>
      <dsp:spPr>
        <a:xfrm>
          <a:off x="0" y="3448"/>
          <a:ext cx="10945037" cy="7345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810F99-B38A-4FCB-9DD7-761DE97AFC33}">
      <dsp:nvSpPr>
        <dsp:cNvPr id="0" name=""/>
        <dsp:cNvSpPr/>
      </dsp:nvSpPr>
      <dsp:spPr>
        <a:xfrm>
          <a:off x="222209" y="168728"/>
          <a:ext cx="404016" cy="4040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B5DA41-87D8-40DD-B4C7-35171FEE1B02}">
      <dsp:nvSpPr>
        <dsp:cNvPr id="0" name=""/>
        <dsp:cNvSpPr/>
      </dsp:nvSpPr>
      <dsp:spPr>
        <a:xfrm>
          <a:off x="848435" y="3448"/>
          <a:ext cx="10096601" cy="734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743" tIns="77743" rIns="77743" bIns="7774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Most of the employees in Flight Foods have low English levels and this limits their knowledge of hygiene and safety guidelines (Flight Foods Ltd case study).</a:t>
          </a:r>
          <a:endParaRPr lang="en-US" sz="1700" kern="1200"/>
        </a:p>
      </dsp:txBody>
      <dsp:txXfrm>
        <a:off x="848435" y="3448"/>
        <a:ext cx="10096601" cy="734576"/>
      </dsp:txXfrm>
    </dsp:sp>
    <dsp:sp modelId="{A620FA33-013F-4AEF-A16B-4A58D48D679B}">
      <dsp:nvSpPr>
        <dsp:cNvPr id="0" name=""/>
        <dsp:cNvSpPr/>
      </dsp:nvSpPr>
      <dsp:spPr>
        <a:xfrm>
          <a:off x="0" y="921668"/>
          <a:ext cx="10945037" cy="7345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CCD20D-8D84-4CEC-9647-5A670A702A71}">
      <dsp:nvSpPr>
        <dsp:cNvPr id="0" name=""/>
        <dsp:cNvSpPr/>
      </dsp:nvSpPr>
      <dsp:spPr>
        <a:xfrm>
          <a:off x="222209" y="1086948"/>
          <a:ext cx="404016" cy="4040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6B4F21-1C12-421C-9FC7-F4D8EBAFEB3C}">
      <dsp:nvSpPr>
        <dsp:cNvPr id="0" name=""/>
        <dsp:cNvSpPr/>
      </dsp:nvSpPr>
      <dsp:spPr>
        <a:xfrm>
          <a:off x="848435" y="921668"/>
          <a:ext cx="10096601" cy="734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743" tIns="77743" rIns="77743" bIns="7774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needs of a multilingual workforce are not satisfied by Gary with his English only signage.</a:t>
          </a:r>
          <a:endParaRPr lang="en-US" sz="1700" kern="1200"/>
        </a:p>
      </dsp:txBody>
      <dsp:txXfrm>
        <a:off x="848435" y="921668"/>
        <a:ext cx="10096601" cy="734576"/>
      </dsp:txXfrm>
    </dsp:sp>
    <dsp:sp modelId="{6A18AAC6-47AB-427F-A0CD-24E519980911}">
      <dsp:nvSpPr>
        <dsp:cNvPr id="0" name=""/>
        <dsp:cNvSpPr/>
      </dsp:nvSpPr>
      <dsp:spPr>
        <a:xfrm>
          <a:off x="0" y="1839888"/>
          <a:ext cx="10945037" cy="7345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D90C3B-B61F-4339-8B16-7BA3F48B25D0}">
      <dsp:nvSpPr>
        <dsp:cNvPr id="0" name=""/>
        <dsp:cNvSpPr/>
      </dsp:nvSpPr>
      <dsp:spPr>
        <a:xfrm>
          <a:off x="222209" y="2005168"/>
          <a:ext cx="404016" cy="4040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2590D8-1172-40D3-B4B3-46556DE6AB8D}">
      <dsp:nvSpPr>
        <dsp:cNvPr id="0" name=""/>
        <dsp:cNvSpPr/>
      </dsp:nvSpPr>
      <dsp:spPr>
        <a:xfrm>
          <a:off x="848435" y="1839888"/>
          <a:ext cx="10096601" cy="734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743" tIns="77743" rIns="77743" bIns="7774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workers use their languages and create confusion and ineffective work habits.</a:t>
          </a:r>
          <a:endParaRPr lang="en-US" sz="1700" kern="1200"/>
        </a:p>
      </dsp:txBody>
      <dsp:txXfrm>
        <a:off x="848435" y="1839888"/>
        <a:ext cx="10096601" cy="734576"/>
      </dsp:txXfrm>
    </dsp:sp>
    <dsp:sp modelId="{818DF197-42D8-46C7-9A79-24155736366B}">
      <dsp:nvSpPr>
        <dsp:cNvPr id="0" name=""/>
        <dsp:cNvSpPr/>
      </dsp:nvSpPr>
      <dsp:spPr>
        <a:xfrm>
          <a:off x="0" y="2758109"/>
          <a:ext cx="10945037" cy="7345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D3EA3E-D056-4CB5-9CEE-6F4077BE0BFE}">
      <dsp:nvSpPr>
        <dsp:cNvPr id="0" name=""/>
        <dsp:cNvSpPr/>
      </dsp:nvSpPr>
      <dsp:spPr>
        <a:xfrm>
          <a:off x="222209" y="2923388"/>
          <a:ext cx="404016" cy="4040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DE9D7C-6D69-4AB5-915D-66850A6B7722}">
      <dsp:nvSpPr>
        <dsp:cNvPr id="0" name=""/>
        <dsp:cNvSpPr/>
      </dsp:nvSpPr>
      <dsp:spPr>
        <a:xfrm>
          <a:off x="848435" y="2758109"/>
          <a:ext cx="10096601" cy="734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743" tIns="77743" rIns="77743" bIns="7774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behaviour of culture also influences the behaviour such as the younger employees are less respectful to the authority whereas older employees are more co-operative (Hofstede, 2011).</a:t>
          </a:r>
          <a:endParaRPr lang="en-US" sz="1700" kern="1200"/>
        </a:p>
      </dsp:txBody>
      <dsp:txXfrm>
        <a:off x="848435" y="2758109"/>
        <a:ext cx="10096601" cy="734576"/>
      </dsp:txXfrm>
    </dsp:sp>
    <dsp:sp modelId="{E43BB313-9CA8-48A0-BD11-BE5447C1778A}">
      <dsp:nvSpPr>
        <dsp:cNvPr id="0" name=""/>
        <dsp:cNvSpPr/>
      </dsp:nvSpPr>
      <dsp:spPr>
        <a:xfrm>
          <a:off x="0" y="3676329"/>
          <a:ext cx="10945037" cy="7345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1E8616-B1A0-4452-BB4C-955004F59656}">
      <dsp:nvSpPr>
        <dsp:cNvPr id="0" name=""/>
        <dsp:cNvSpPr/>
      </dsp:nvSpPr>
      <dsp:spPr>
        <a:xfrm>
          <a:off x="222209" y="3841608"/>
          <a:ext cx="404016" cy="4040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A730A5-E6DC-448C-A1E0-974576CF3F5E}">
      <dsp:nvSpPr>
        <dsp:cNvPr id="0" name=""/>
        <dsp:cNvSpPr/>
      </dsp:nvSpPr>
      <dsp:spPr>
        <a:xfrm>
          <a:off x="848435" y="3676329"/>
          <a:ext cx="10096601" cy="734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743" tIns="77743" rIns="77743" bIns="7774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Such language and cultural differences decrease trust, clarity, and motivations in the team.</a:t>
          </a:r>
          <a:endParaRPr lang="en-US" sz="1700" kern="1200"/>
        </a:p>
      </dsp:txBody>
      <dsp:txXfrm>
        <a:off x="848435" y="3676329"/>
        <a:ext cx="10096601" cy="7345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08CA2D-7E57-4D7D-91A0-CE5D19D24AC3}">
      <dsp:nvSpPr>
        <dsp:cNvPr id="0" name=""/>
        <dsp:cNvSpPr/>
      </dsp:nvSpPr>
      <dsp:spPr>
        <a:xfrm>
          <a:off x="0" y="1427"/>
          <a:ext cx="10945037" cy="6084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46A50A-48FB-4CAD-B1D4-35530092D39A}">
      <dsp:nvSpPr>
        <dsp:cNvPr id="0" name=""/>
        <dsp:cNvSpPr/>
      </dsp:nvSpPr>
      <dsp:spPr>
        <a:xfrm>
          <a:off x="184065" y="138336"/>
          <a:ext cx="334665" cy="3346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8EE38A-58A8-486C-8C9F-E31A2D6FD32B}">
      <dsp:nvSpPr>
        <dsp:cNvPr id="0" name=""/>
        <dsp:cNvSpPr/>
      </dsp:nvSpPr>
      <dsp:spPr>
        <a:xfrm>
          <a:off x="702797" y="1427"/>
          <a:ext cx="10242239" cy="608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398" tIns="64398" rIns="64398" bIns="6439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Shannon and Weaver model of communication involves a linear process:</a:t>
          </a:r>
          <a:endParaRPr lang="en-US" sz="1700" kern="1200"/>
        </a:p>
      </dsp:txBody>
      <dsp:txXfrm>
        <a:off x="702797" y="1427"/>
        <a:ext cx="10242239" cy="608482"/>
      </dsp:txXfrm>
    </dsp:sp>
    <dsp:sp modelId="{B77EBCC4-2C1E-4A6A-A1A5-18061EC6C03E}">
      <dsp:nvSpPr>
        <dsp:cNvPr id="0" name=""/>
        <dsp:cNvSpPr/>
      </dsp:nvSpPr>
      <dsp:spPr>
        <a:xfrm>
          <a:off x="0" y="762031"/>
          <a:ext cx="10945037" cy="6084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32C471-4562-467F-9427-7608D71EFEA1}">
      <dsp:nvSpPr>
        <dsp:cNvPr id="0" name=""/>
        <dsp:cNvSpPr/>
      </dsp:nvSpPr>
      <dsp:spPr>
        <a:xfrm>
          <a:off x="184065" y="898939"/>
          <a:ext cx="334665" cy="3346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F03967-7BDE-4051-859E-481E46D4C80E}">
      <dsp:nvSpPr>
        <dsp:cNvPr id="0" name=""/>
        <dsp:cNvSpPr/>
      </dsp:nvSpPr>
      <dsp:spPr>
        <a:xfrm>
          <a:off x="702797" y="762031"/>
          <a:ext cx="10242239" cy="608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398" tIns="64398" rIns="64398" bIns="6439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sender, encoder, channel, decoder, and receiver with any possible interference known as noise.</a:t>
          </a:r>
          <a:endParaRPr lang="en-US" sz="1700" kern="1200"/>
        </a:p>
      </dsp:txBody>
      <dsp:txXfrm>
        <a:off x="702797" y="762031"/>
        <a:ext cx="10242239" cy="608482"/>
      </dsp:txXfrm>
    </dsp:sp>
    <dsp:sp modelId="{8B0B1F04-9E27-4D3E-BB7B-C818CFF59237}">
      <dsp:nvSpPr>
        <dsp:cNvPr id="0" name=""/>
        <dsp:cNvSpPr/>
      </dsp:nvSpPr>
      <dsp:spPr>
        <a:xfrm>
          <a:off x="0" y="1522634"/>
          <a:ext cx="10945037" cy="6084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245E80-E9C1-487C-90DB-81F9F5150AFC}">
      <dsp:nvSpPr>
        <dsp:cNvPr id="0" name=""/>
        <dsp:cNvSpPr/>
      </dsp:nvSpPr>
      <dsp:spPr>
        <a:xfrm>
          <a:off x="184065" y="1659542"/>
          <a:ext cx="334665" cy="3346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D2EEF7-69E7-4D39-BDB6-E8491C81ACA4}">
      <dsp:nvSpPr>
        <dsp:cNvPr id="0" name=""/>
        <dsp:cNvSpPr/>
      </dsp:nvSpPr>
      <dsp:spPr>
        <a:xfrm>
          <a:off x="702797" y="1522634"/>
          <a:ext cx="10242239" cy="608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398" tIns="64398" rIns="64398" bIns="6439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 Flight Foods, Gary is the sender, and workers are the receivers.</a:t>
          </a:r>
          <a:endParaRPr lang="en-US" sz="1700" kern="1200"/>
        </a:p>
      </dsp:txBody>
      <dsp:txXfrm>
        <a:off x="702797" y="1522634"/>
        <a:ext cx="10242239" cy="608482"/>
      </dsp:txXfrm>
    </dsp:sp>
    <dsp:sp modelId="{A7015C1B-6F87-4794-986B-B1C8F438132A}">
      <dsp:nvSpPr>
        <dsp:cNvPr id="0" name=""/>
        <dsp:cNvSpPr/>
      </dsp:nvSpPr>
      <dsp:spPr>
        <a:xfrm>
          <a:off x="0" y="2283237"/>
          <a:ext cx="10945037" cy="6084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E65CC0-376A-47E8-A64E-3609984F0BC0}">
      <dsp:nvSpPr>
        <dsp:cNvPr id="0" name=""/>
        <dsp:cNvSpPr/>
      </dsp:nvSpPr>
      <dsp:spPr>
        <a:xfrm>
          <a:off x="184065" y="2420145"/>
          <a:ext cx="334665" cy="3346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36CBDF-3F2D-4E1E-AF48-AA77579896DC}">
      <dsp:nvSpPr>
        <dsp:cNvPr id="0" name=""/>
        <dsp:cNvSpPr/>
      </dsp:nvSpPr>
      <dsp:spPr>
        <a:xfrm>
          <a:off x="702797" y="2283237"/>
          <a:ext cx="10242239" cy="608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398" tIns="64398" rIns="64398" bIns="6439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Noise is made in the form of language differences, environmental distraction and incomprehensible written communication.</a:t>
          </a:r>
          <a:endParaRPr lang="en-US" sz="1700" kern="1200"/>
        </a:p>
      </dsp:txBody>
      <dsp:txXfrm>
        <a:off x="702797" y="2283237"/>
        <a:ext cx="10242239" cy="608482"/>
      </dsp:txXfrm>
    </dsp:sp>
    <dsp:sp modelId="{C653ED6F-C91F-4BE8-A9B8-EECF36DEA76B}">
      <dsp:nvSpPr>
        <dsp:cNvPr id="0" name=""/>
        <dsp:cNvSpPr/>
      </dsp:nvSpPr>
      <dsp:spPr>
        <a:xfrm>
          <a:off x="0" y="3043840"/>
          <a:ext cx="10945037" cy="6084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B2405B-FF60-4DA7-A4D6-B2D782197B66}">
      <dsp:nvSpPr>
        <dsp:cNvPr id="0" name=""/>
        <dsp:cNvSpPr/>
      </dsp:nvSpPr>
      <dsp:spPr>
        <a:xfrm>
          <a:off x="184065" y="3180748"/>
          <a:ext cx="334665" cy="33466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053BE5-1430-4556-9D8F-15AAEA21B0DE}">
      <dsp:nvSpPr>
        <dsp:cNvPr id="0" name=""/>
        <dsp:cNvSpPr/>
      </dsp:nvSpPr>
      <dsp:spPr>
        <a:xfrm>
          <a:off x="702797" y="3043840"/>
          <a:ext cx="10242239" cy="608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398" tIns="64398" rIns="64398" bIns="6439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absence of feedback implies that it is impossible to rectify any misunderstanding after the message is delivered (Fiset, Bhave and Jha, 2023).</a:t>
          </a:r>
          <a:endParaRPr lang="en-US" sz="1700" kern="1200"/>
        </a:p>
      </dsp:txBody>
      <dsp:txXfrm>
        <a:off x="702797" y="3043840"/>
        <a:ext cx="10242239" cy="608482"/>
      </dsp:txXfrm>
    </dsp:sp>
    <dsp:sp modelId="{4186CB45-B209-4EE1-8FF6-4B327D4982E3}">
      <dsp:nvSpPr>
        <dsp:cNvPr id="0" name=""/>
        <dsp:cNvSpPr/>
      </dsp:nvSpPr>
      <dsp:spPr>
        <a:xfrm>
          <a:off x="0" y="3804443"/>
          <a:ext cx="10945037" cy="6084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CBFF66-A447-4E2E-92F3-9419A07734BB}">
      <dsp:nvSpPr>
        <dsp:cNvPr id="0" name=""/>
        <dsp:cNvSpPr/>
      </dsp:nvSpPr>
      <dsp:spPr>
        <a:xfrm>
          <a:off x="184065" y="3941352"/>
          <a:ext cx="334665" cy="33466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36153F-C3A7-4462-8986-C3E22D04D763}">
      <dsp:nvSpPr>
        <dsp:cNvPr id="0" name=""/>
        <dsp:cNvSpPr/>
      </dsp:nvSpPr>
      <dsp:spPr>
        <a:xfrm>
          <a:off x="702797" y="3804443"/>
          <a:ext cx="10242239" cy="608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398" tIns="64398" rIns="64398" bIns="6439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model describes the process of failure of even correct instructions when they are interrupted by various types of noise.</a:t>
          </a:r>
          <a:endParaRPr lang="en-US" sz="1700" kern="1200"/>
        </a:p>
      </dsp:txBody>
      <dsp:txXfrm>
        <a:off x="702797" y="3804443"/>
        <a:ext cx="10242239" cy="6084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A46208-233B-47E5-981B-DFDC6E0922F3}">
      <dsp:nvSpPr>
        <dsp:cNvPr id="0" name=""/>
        <dsp:cNvSpPr/>
      </dsp:nvSpPr>
      <dsp:spPr>
        <a:xfrm>
          <a:off x="0" y="3176"/>
          <a:ext cx="10335350" cy="6766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5379E8-94B5-427A-A5ED-BD2D47BAD824}">
      <dsp:nvSpPr>
        <dsp:cNvPr id="0" name=""/>
        <dsp:cNvSpPr/>
      </dsp:nvSpPr>
      <dsp:spPr>
        <a:xfrm>
          <a:off x="204695" y="155429"/>
          <a:ext cx="372173" cy="3721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55B302-B48F-48AB-BE39-18007D9C2359}">
      <dsp:nvSpPr>
        <dsp:cNvPr id="0" name=""/>
        <dsp:cNvSpPr/>
      </dsp:nvSpPr>
      <dsp:spPr>
        <a:xfrm>
          <a:off x="781564" y="3176"/>
          <a:ext cx="9553785" cy="676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5" tIns="71615" rIns="71615" bIns="7161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communication in Flight Foods Ltd is largely unidirectional as Gary gives orders but does not get a lot of feedback on his part (Flight Foods Ltd case study).</a:t>
          </a:r>
          <a:endParaRPr lang="en-US" sz="1700" kern="1200"/>
        </a:p>
      </dsp:txBody>
      <dsp:txXfrm>
        <a:off x="781564" y="3176"/>
        <a:ext cx="9553785" cy="676679"/>
      </dsp:txXfrm>
    </dsp:sp>
    <dsp:sp modelId="{42B6BEA6-1CE6-4C5E-BA7F-95D129AC2060}">
      <dsp:nvSpPr>
        <dsp:cNvPr id="0" name=""/>
        <dsp:cNvSpPr/>
      </dsp:nvSpPr>
      <dsp:spPr>
        <a:xfrm>
          <a:off x="0" y="849026"/>
          <a:ext cx="10335350" cy="6766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85D049-F921-4BC9-BAD5-0F1C160C1C37}">
      <dsp:nvSpPr>
        <dsp:cNvPr id="0" name=""/>
        <dsp:cNvSpPr/>
      </dsp:nvSpPr>
      <dsp:spPr>
        <a:xfrm>
          <a:off x="204695" y="1001279"/>
          <a:ext cx="372173" cy="3721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E0936-3D8F-44A4-B032-3C996908D76D}">
      <dsp:nvSpPr>
        <dsp:cNvPr id="0" name=""/>
        <dsp:cNvSpPr/>
      </dsp:nvSpPr>
      <dsp:spPr>
        <a:xfrm>
          <a:off x="781564" y="849026"/>
          <a:ext cx="9553785" cy="676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5" tIns="71615" rIns="71615" bIns="7161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employees hardly cheque whether they get the message, and the hygiene mistakes happen repeatedly.</a:t>
          </a:r>
          <a:endParaRPr lang="en-US" sz="1700" kern="1200"/>
        </a:p>
      </dsp:txBody>
      <dsp:txXfrm>
        <a:off x="781564" y="849026"/>
        <a:ext cx="9553785" cy="676679"/>
      </dsp:txXfrm>
    </dsp:sp>
    <dsp:sp modelId="{67A5E3E8-4174-498C-9259-DDACC0E17F27}">
      <dsp:nvSpPr>
        <dsp:cNvPr id="0" name=""/>
        <dsp:cNvSpPr/>
      </dsp:nvSpPr>
      <dsp:spPr>
        <a:xfrm>
          <a:off x="0" y="1694875"/>
          <a:ext cx="10335350" cy="6766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1C4ECA-82C6-467B-AC4C-9666044EC837}">
      <dsp:nvSpPr>
        <dsp:cNvPr id="0" name=""/>
        <dsp:cNvSpPr/>
      </dsp:nvSpPr>
      <dsp:spPr>
        <a:xfrm>
          <a:off x="204695" y="1847128"/>
          <a:ext cx="372173" cy="3721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4B63C1-8325-4AF7-84FE-2ABBF37E3C7A}">
      <dsp:nvSpPr>
        <dsp:cNvPr id="0" name=""/>
        <dsp:cNvSpPr/>
      </dsp:nvSpPr>
      <dsp:spPr>
        <a:xfrm>
          <a:off x="781564" y="1694875"/>
          <a:ext cx="9553785" cy="676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5" tIns="71615" rIns="71615" bIns="7161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need to provide feedback in communication was stressed by Schramm (1955) as a way of reaching mutual understanding.</a:t>
          </a:r>
          <a:endParaRPr lang="en-US" sz="1700" kern="1200"/>
        </a:p>
      </dsp:txBody>
      <dsp:txXfrm>
        <a:off x="781564" y="1694875"/>
        <a:ext cx="9553785" cy="676679"/>
      </dsp:txXfrm>
    </dsp:sp>
    <dsp:sp modelId="{7D283F81-EE35-41CC-8850-EACA9223A6D9}">
      <dsp:nvSpPr>
        <dsp:cNvPr id="0" name=""/>
        <dsp:cNvSpPr/>
      </dsp:nvSpPr>
      <dsp:spPr>
        <a:xfrm>
          <a:off x="0" y="2540725"/>
          <a:ext cx="10335350" cy="6766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F97A1D-AC66-4674-BF46-862972297613}">
      <dsp:nvSpPr>
        <dsp:cNvPr id="0" name=""/>
        <dsp:cNvSpPr/>
      </dsp:nvSpPr>
      <dsp:spPr>
        <a:xfrm>
          <a:off x="204695" y="2692978"/>
          <a:ext cx="372173" cy="37217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87FE6A-C7C8-4C1D-8912-DFB620DCC3D5}">
      <dsp:nvSpPr>
        <dsp:cNvPr id="0" name=""/>
        <dsp:cNvSpPr/>
      </dsp:nvSpPr>
      <dsp:spPr>
        <a:xfrm>
          <a:off x="781564" y="2540725"/>
          <a:ext cx="9553785" cy="676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5" tIns="71615" rIns="71615" bIns="7161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leads to confusion and frustration on both sides due to the lack of feedback loops (Carless, 2019).</a:t>
          </a:r>
          <a:endParaRPr lang="en-US" sz="1700" kern="1200"/>
        </a:p>
      </dsp:txBody>
      <dsp:txXfrm>
        <a:off x="781564" y="2540725"/>
        <a:ext cx="9553785" cy="676679"/>
      </dsp:txXfrm>
    </dsp:sp>
    <dsp:sp modelId="{4C49615E-3618-4781-8709-CCBA1D59AE3F}">
      <dsp:nvSpPr>
        <dsp:cNvPr id="0" name=""/>
        <dsp:cNvSpPr/>
      </dsp:nvSpPr>
      <dsp:spPr>
        <a:xfrm>
          <a:off x="0" y="3386574"/>
          <a:ext cx="10335350" cy="6766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C28169-6C66-4807-BC47-742471721282}">
      <dsp:nvSpPr>
        <dsp:cNvPr id="0" name=""/>
        <dsp:cNvSpPr/>
      </dsp:nvSpPr>
      <dsp:spPr>
        <a:xfrm>
          <a:off x="204695" y="3538827"/>
          <a:ext cx="372173" cy="37217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41424E-DABC-4461-B83A-879A4F003358}">
      <dsp:nvSpPr>
        <dsp:cNvPr id="0" name=""/>
        <dsp:cNvSpPr/>
      </dsp:nvSpPr>
      <dsp:spPr>
        <a:xfrm>
          <a:off x="781564" y="3386574"/>
          <a:ext cx="9553785" cy="676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5" tIns="71615" rIns="71615" bIns="7161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principle of effective communication involves an uninterrupted process of sending, receiving, and confirming messages (Carless, 2019).</a:t>
          </a:r>
          <a:endParaRPr lang="en-US" sz="1700" kern="1200"/>
        </a:p>
      </dsp:txBody>
      <dsp:txXfrm>
        <a:off x="781564" y="3386574"/>
        <a:ext cx="9553785" cy="6766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D4F095-E7A1-48D6-A0FD-032CE4436BDE}">
      <dsp:nvSpPr>
        <dsp:cNvPr id="0" name=""/>
        <dsp:cNvSpPr/>
      </dsp:nvSpPr>
      <dsp:spPr>
        <a:xfrm>
          <a:off x="439090" y="2242"/>
          <a:ext cx="2891075" cy="173464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model of SMCR as developed by Berlo (1960) indicates that the quality of communication is because of the skill, attitude, knowledge, and culture of the sender.</a:t>
          </a:r>
          <a:endParaRPr lang="en-US" sz="1600" kern="1200"/>
        </a:p>
      </dsp:txBody>
      <dsp:txXfrm>
        <a:off x="439090" y="2242"/>
        <a:ext cx="2891075" cy="1734645"/>
      </dsp:txXfrm>
    </dsp:sp>
    <dsp:sp modelId="{60F0D571-BD01-462D-B505-43366E847CF7}">
      <dsp:nvSpPr>
        <dsp:cNvPr id="0" name=""/>
        <dsp:cNvSpPr/>
      </dsp:nvSpPr>
      <dsp:spPr>
        <a:xfrm>
          <a:off x="3619273" y="2242"/>
          <a:ext cx="2891075" cy="173464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Gary has a poor cultural understanding and overdependence on written communication which undermines his message encoding.</a:t>
          </a:r>
          <a:endParaRPr lang="en-US" sz="1600" kern="1200"/>
        </a:p>
      </dsp:txBody>
      <dsp:txXfrm>
        <a:off x="3619273" y="2242"/>
        <a:ext cx="2891075" cy="1734645"/>
      </dsp:txXfrm>
    </dsp:sp>
    <dsp:sp modelId="{BF5F952A-5B8D-4473-9CF3-665F2EE3652A}">
      <dsp:nvSpPr>
        <dsp:cNvPr id="0" name=""/>
        <dsp:cNvSpPr/>
      </dsp:nvSpPr>
      <dsp:spPr>
        <a:xfrm>
          <a:off x="439090" y="2025995"/>
          <a:ext cx="2891075" cy="173464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Low English proficiency and lack of training also limit the decoding capacity of the receiver (Berlo, 1960).</a:t>
          </a:r>
          <a:endParaRPr lang="en-US" sz="1600" kern="1200"/>
        </a:p>
      </dsp:txBody>
      <dsp:txXfrm>
        <a:off x="439090" y="2025995"/>
        <a:ext cx="2891075" cy="1734645"/>
      </dsp:txXfrm>
    </dsp:sp>
    <dsp:sp modelId="{D1DB4C9F-0DF0-4752-B9ED-98312058FB38}">
      <dsp:nvSpPr>
        <dsp:cNvPr id="0" name=""/>
        <dsp:cNvSpPr/>
      </dsp:nvSpPr>
      <dsp:spPr>
        <a:xfrm>
          <a:off x="3619273" y="2025995"/>
          <a:ext cx="2891075" cy="173464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Leadership demands that the message should be tailored to the context and level of understanding of the audience (Salsabila et al., 2025).</a:t>
          </a:r>
          <a:endParaRPr lang="en-US" sz="1600" kern="1200"/>
        </a:p>
      </dsp:txBody>
      <dsp:txXfrm>
        <a:off x="3619273" y="2025995"/>
        <a:ext cx="2891075" cy="1734645"/>
      </dsp:txXfrm>
    </dsp:sp>
    <dsp:sp modelId="{B008AA22-35BD-4FC7-8D95-3965C0343188}">
      <dsp:nvSpPr>
        <dsp:cNvPr id="0" name=""/>
        <dsp:cNvSpPr/>
      </dsp:nvSpPr>
      <dsp:spPr>
        <a:xfrm>
          <a:off x="2029182" y="4049748"/>
          <a:ext cx="2891075" cy="173464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Inconsistent hygiene practises and low motivation of the employees are linked to poor encoding (Yitagesu Habtu et al., 2025).</a:t>
          </a:r>
          <a:endParaRPr lang="en-US" sz="1600" kern="1200"/>
        </a:p>
      </dsp:txBody>
      <dsp:txXfrm>
        <a:off x="2029182" y="4049748"/>
        <a:ext cx="2891075" cy="173464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01DDD2-A076-4CC8-97CF-9A55D7512A6E}">
      <dsp:nvSpPr>
        <dsp:cNvPr id="0" name=""/>
        <dsp:cNvSpPr/>
      </dsp:nvSpPr>
      <dsp:spPr>
        <a:xfrm>
          <a:off x="0" y="4520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7D7594-7658-429F-99AD-4A24F4C1772F}">
      <dsp:nvSpPr>
        <dsp:cNvPr id="0" name=""/>
        <dsp:cNvSpPr/>
      </dsp:nvSpPr>
      <dsp:spPr>
        <a:xfrm>
          <a:off x="291287" y="221180"/>
          <a:ext cx="529613" cy="5296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5DD6CC-9850-4B4F-9F0D-E25AB926608F}">
      <dsp:nvSpPr>
        <dsp:cNvPr id="0" name=""/>
        <dsp:cNvSpPr/>
      </dsp:nvSpPr>
      <dsp:spPr>
        <a:xfrm>
          <a:off x="1112187" y="4520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lack of communication has decreased trust, morale, and collaboration amongst employees (Okunade, 2025).</a:t>
          </a:r>
          <a:endParaRPr lang="en-US" sz="1800" kern="1200"/>
        </a:p>
      </dsp:txBody>
      <dsp:txXfrm>
        <a:off x="1112187" y="4520"/>
        <a:ext cx="5837252" cy="962932"/>
      </dsp:txXfrm>
    </dsp:sp>
    <dsp:sp modelId="{4F4720DF-0046-48C9-A5AE-13986E1C0EB1}">
      <dsp:nvSpPr>
        <dsp:cNvPr id="0" name=""/>
        <dsp:cNvSpPr/>
      </dsp:nvSpPr>
      <dsp:spPr>
        <a:xfrm>
          <a:off x="0" y="1208186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B6238D-8522-4220-8A22-C5FDAEE887CA}">
      <dsp:nvSpPr>
        <dsp:cNvPr id="0" name=""/>
        <dsp:cNvSpPr/>
      </dsp:nvSpPr>
      <dsp:spPr>
        <a:xfrm>
          <a:off x="291287" y="1424846"/>
          <a:ext cx="529613" cy="5296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02B187-486B-4C95-8BCB-9E55784A4F37}">
      <dsp:nvSpPr>
        <dsp:cNvPr id="0" name=""/>
        <dsp:cNvSpPr/>
      </dsp:nvSpPr>
      <dsp:spPr>
        <a:xfrm>
          <a:off x="1112187" y="1208186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Lack of feedback does not allow mistakes to be learned and be accountable.</a:t>
          </a:r>
          <a:endParaRPr lang="en-US" sz="1800" kern="1200"/>
        </a:p>
      </dsp:txBody>
      <dsp:txXfrm>
        <a:off x="1112187" y="1208186"/>
        <a:ext cx="5837252" cy="962932"/>
      </dsp:txXfrm>
    </dsp:sp>
    <dsp:sp modelId="{EB487DD9-4107-4ABB-BB3F-576D7FAB2C55}">
      <dsp:nvSpPr>
        <dsp:cNvPr id="0" name=""/>
        <dsp:cNvSpPr/>
      </dsp:nvSpPr>
      <dsp:spPr>
        <a:xfrm>
          <a:off x="0" y="2411852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C98D5B-BF0F-4543-B543-05A91AAADB77}">
      <dsp:nvSpPr>
        <dsp:cNvPr id="0" name=""/>
        <dsp:cNvSpPr/>
      </dsp:nvSpPr>
      <dsp:spPr>
        <a:xfrm>
          <a:off x="291287" y="2628512"/>
          <a:ext cx="529613" cy="5296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A7CF26-BFE7-47AD-BF14-E90B8EA0BC6C}">
      <dsp:nvSpPr>
        <dsp:cNvPr id="0" name=""/>
        <dsp:cNvSpPr/>
      </dsp:nvSpPr>
      <dsp:spPr>
        <a:xfrm>
          <a:off x="1112187" y="2411852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 leader who does not promote dialogue will have a low engagement top-down culture (Thielen, 2019).</a:t>
          </a:r>
          <a:endParaRPr lang="en-US" sz="1800" kern="1200"/>
        </a:p>
      </dsp:txBody>
      <dsp:txXfrm>
        <a:off x="1112187" y="2411852"/>
        <a:ext cx="5837252" cy="962932"/>
      </dsp:txXfrm>
    </dsp:sp>
    <dsp:sp modelId="{8E92FECD-C4A2-449B-A2A6-EC24F41C190D}">
      <dsp:nvSpPr>
        <dsp:cNvPr id="0" name=""/>
        <dsp:cNvSpPr/>
      </dsp:nvSpPr>
      <dsp:spPr>
        <a:xfrm>
          <a:off x="0" y="3615518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0FC60C-A070-4F90-90AD-36B73B88C4AA}">
      <dsp:nvSpPr>
        <dsp:cNvPr id="0" name=""/>
        <dsp:cNvSpPr/>
      </dsp:nvSpPr>
      <dsp:spPr>
        <a:xfrm>
          <a:off x="291287" y="3832178"/>
          <a:ext cx="529613" cy="5296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1B2F73-C8B0-499C-BFB8-E65485E80C05}">
      <dsp:nvSpPr>
        <dsp:cNvPr id="0" name=""/>
        <dsp:cNvSpPr/>
      </dsp:nvSpPr>
      <dsp:spPr>
        <a:xfrm>
          <a:off x="1112187" y="3615518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According to the examples of Schramm and Berlo, successful communication requires understanding, appropriate channels, and flexible leadership.</a:t>
          </a:r>
          <a:endParaRPr lang="en-US" sz="1800" kern="1200"/>
        </a:p>
      </dsp:txBody>
      <dsp:txXfrm>
        <a:off x="1112187" y="3615518"/>
        <a:ext cx="5837252" cy="962932"/>
      </dsp:txXfrm>
    </dsp:sp>
    <dsp:sp modelId="{02C0EFE0-A856-414F-AF01-EEA11223EED5}">
      <dsp:nvSpPr>
        <dsp:cNvPr id="0" name=""/>
        <dsp:cNvSpPr/>
      </dsp:nvSpPr>
      <dsp:spPr>
        <a:xfrm>
          <a:off x="0" y="4819184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69F76D-CD9D-42EC-B068-E7D2ACB74B92}">
      <dsp:nvSpPr>
        <dsp:cNvPr id="0" name=""/>
        <dsp:cNvSpPr/>
      </dsp:nvSpPr>
      <dsp:spPr>
        <a:xfrm>
          <a:off x="291287" y="5035844"/>
          <a:ext cx="529613" cy="52961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9E61C-1B22-4DE9-BE0F-09AFC2EE8E36}">
      <dsp:nvSpPr>
        <dsp:cNvPr id="0" name=""/>
        <dsp:cNvSpPr/>
      </dsp:nvSpPr>
      <dsp:spPr>
        <a:xfrm>
          <a:off x="1112187" y="4819184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These areas of weakness should be addressed to enhance teamwork and food-safety standards.</a:t>
          </a:r>
          <a:endParaRPr lang="en-US" sz="1800" kern="1200"/>
        </a:p>
      </dsp:txBody>
      <dsp:txXfrm>
        <a:off x="1112187" y="4819184"/>
        <a:ext cx="5837252" cy="96293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2956F-E735-46BA-9D4D-21F47E129AF4}">
      <dsp:nvSpPr>
        <dsp:cNvPr id="0" name=""/>
        <dsp:cNvSpPr/>
      </dsp:nvSpPr>
      <dsp:spPr>
        <a:xfrm>
          <a:off x="2192034" y="2042"/>
          <a:ext cx="8768138" cy="89600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126" tIns="227585" rIns="170126" bIns="22758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Provide Gary with the inclusive-leadership training that centres on active listening, empathy, and feedback loops (Narayan et al., 2024).</a:t>
          </a:r>
        </a:p>
      </dsp:txBody>
      <dsp:txXfrm>
        <a:off x="2192034" y="2042"/>
        <a:ext cx="8768138" cy="896003"/>
      </dsp:txXfrm>
    </dsp:sp>
    <dsp:sp modelId="{1BC1BDBE-0597-40A3-9870-98EADE52FC86}">
      <dsp:nvSpPr>
        <dsp:cNvPr id="0" name=""/>
        <dsp:cNvSpPr/>
      </dsp:nvSpPr>
      <dsp:spPr>
        <a:xfrm>
          <a:off x="0" y="2042"/>
          <a:ext cx="2192034" cy="89600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5995" tIns="88505" rIns="115995" bIns="8850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Provide</a:t>
          </a:r>
        </a:p>
      </dsp:txBody>
      <dsp:txXfrm>
        <a:off x="0" y="2042"/>
        <a:ext cx="2192034" cy="896003"/>
      </dsp:txXfrm>
    </dsp:sp>
    <dsp:sp modelId="{97AE6B09-7320-4791-8E90-5556AC79E2F0}">
      <dsp:nvSpPr>
        <dsp:cNvPr id="0" name=""/>
        <dsp:cNvSpPr/>
      </dsp:nvSpPr>
      <dsp:spPr>
        <a:xfrm>
          <a:off x="2192034" y="951806"/>
          <a:ext cx="8768138" cy="896003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126" tIns="227585" rIns="170126" bIns="22758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Create daily briefs to enable workers to ask questions and clarify instructions.</a:t>
          </a:r>
        </a:p>
      </dsp:txBody>
      <dsp:txXfrm>
        <a:off x="2192034" y="951806"/>
        <a:ext cx="8768138" cy="896003"/>
      </dsp:txXfrm>
    </dsp:sp>
    <dsp:sp modelId="{AAEBB0E1-6EE1-4FC2-92E9-ADCF4081480A}">
      <dsp:nvSpPr>
        <dsp:cNvPr id="0" name=""/>
        <dsp:cNvSpPr/>
      </dsp:nvSpPr>
      <dsp:spPr>
        <a:xfrm>
          <a:off x="0" y="951806"/>
          <a:ext cx="2192034" cy="89600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5995" tIns="88505" rIns="115995" bIns="8850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Create</a:t>
          </a:r>
        </a:p>
      </dsp:txBody>
      <dsp:txXfrm>
        <a:off x="0" y="951806"/>
        <a:ext cx="2192034" cy="896003"/>
      </dsp:txXfrm>
    </dsp:sp>
    <dsp:sp modelId="{02E26446-A4A9-4CCD-893B-44CBABCBCF8C}">
      <dsp:nvSpPr>
        <dsp:cNvPr id="0" name=""/>
        <dsp:cNvSpPr/>
      </dsp:nvSpPr>
      <dsp:spPr>
        <a:xfrm>
          <a:off x="2192034" y="1901570"/>
          <a:ext cx="8768138" cy="896003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126" tIns="227585" rIns="170126" bIns="22758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Monitor the clarity of communication and hygiene compliance through use of feedback forms or checklists after shifts (Nasiri et al., 2021).</a:t>
          </a:r>
        </a:p>
      </dsp:txBody>
      <dsp:txXfrm>
        <a:off x="2192034" y="1901570"/>
        <a:ext cx="8768138" cy="896003"/>
      </dsp:txXfrm>
    </dsp:sp>
    <dsp:sp modelId="{81E97423-D920-493B-95A7-CC80C01BC3CC}">
      <dsp:nvSpPr>
        <dsp:cNvPr id="0" name=""/>
        <dsp:cNvSpPr/>
      </dsp:nvSpPr>
      <dsp:spPr>
        <a:xfrm>
          <a:off x="0" y="1901570"/>
          <a:ext cx="2192034" cy="89600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5995" tIns="88505" rIns="115995" bIns="8850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Monitor</a:t>
          </a:r>
        </a:p>
      </dsp:txBody>
      <dsp:txXfrm>
        <a:off x="0" y="1901570"/>
        <a:ext cx="2192034" cy="896003"/>
      </dsp:txXfrm>
    </dsp:sp>
    <dsp:sp modelId="{935CD969-727D-4CA1-BA0C-3BD2F8D08521}">
      <dsp:nvSpPr>
        <dsp:cNvPr id="0" name=""/>
        <dsp:cNvSpPr/>
      </dsp:nvSpPr>
      <dsp:spPr>
        <a:xfrm>
          <a:off x="2192034" y="2851334"/>
          <a:ext cx="8768138" cy="896003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126" tIns="227585" rIns="170126" bIns="22758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Establish a system of two-way communications and messages are encoded and decoded (Berlo, 1960).</a:t>
          </a:r>
        </a:p>
      </dsp:txBody>
      <dsp:txXfrm>
        <a:off x="2192034" y="2851334"/>
        <a:ext cx="8768138" cy="896003"/>
      </dsp:txXfrm>
    </dsp:sp>
    <dsp:sp modelId="{863D488C-19A3-4B0C-BD14-2446D04CCA34}">
      <dsp:nvSpPr>
        <dsp:cNvPr id="0" name=""/>
        <dsp:cNvSpPr/>
      </dsp:nvSpPr>
      <dsp:spPr>
        <a:xfrm>
          <a:off x="0" y="2851334"/>
          <a:ext cx="2192034" cy="89600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5995" tIns="88505" rIns="115995" bIns="8850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Establish</a:t>
          </a:r>
        </a:p>
      </dsp:txBody>
      <dsp:txXfrm>
        <a:off x="0" y="2851334"/>
        <a:ext cx="2192034" cy="896003"/>
      </dsp:txXfrm>
    </dsp:sp>
    <dsp:sp modelId="{CAF3A795-F6F1-498B-9E53-E9265DCD8BFF}">
      <dsp:nvSpPr>
        <dsp:cNvPr id="0" name=""/>
        <dsp:cNvSpPr/>
      </dsp:nvSpPr>
      <dsp:spPr>
        <a:xfrm>
          <a:off x="2192034" y="3801098"/>
          <a:ext cx="8768138" cy="896003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126" tIns="227585" rIns="170126" bIns="22758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Empower employees to express themselves, making participation and responsibility more active.</a:t>
          </a:r>
        </a:p>
      </dsp:txBody>
      <dsp:txXfrm>
        <a:off x="2192034" y="3801098"/>
        <a:ext cx="8768138" cy="896003"/>
      </dsp:txXfrm>
    </dsp:sp>
    <dsp:sp modelId="{7ADBA3DB-D2BB-4EC1-9A99-C5406B201541}">
      <dsp:nvSpPr>
        <dsp:cNvPr id="0" name=""/>
        <dsp:cNvSpPr/>
      </dsp:nvSpPr>
      <dsp:spPr>
        <a:xfrm>
          <a:off x="0" y="3801098"/>
          <a:ext cx="2192034" cy="896003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5995" tIns="88505" rIns="115995" bIns="8850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Empower</a:t>
          </a:r>
        </a:p>
      </dsp:txBody>
      <dsp:txXfrm>
        <a:off x="0" y="3801098"/>
        <a:ext cx="2192034" cy="8960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299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0547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117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361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11/6/2025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172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11/6/2025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487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11/6/2025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99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055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40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584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175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467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358048-9E62-7B11-16C4-AD2D1249A1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68534" y="603504"/>
            <a:ext cx="5916169" cy="15270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3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Communication Barriers and Solutions at Flight Foods Ltd</a:t>
            </a:r>
          </a:p>
        </p:txBody>
      </p:sp>
      <p:pic>
        <p:nvPicPr>
          <p:cNvPr id="4" name="Picture 3" descr="A colorful dots in the air&#10;&#10;AI-generated content may be incorrect.">
            <a:extLst>
              <a:ext uri="{FF2B5EF4-FFF2-40B4-BE49-F238E27FC236}">
                <a16:creationId xmlns:a16="http://schemas.microsoft.com/office/drawing/2014/main" id="{FFF155B0-0D9B-EE42-E046-384648D88E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300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289504C-40D8-8B2E-1288-16461123FB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68533" y="2214282"/>
            <a:ext cx="5916169" cy="4095078"/>
          </a:xfrm>
        </p:spPr>
        <p:txBody>
          <a:bodyPr vert="horz" lIns="91440" tIns="45720" rIns="91440" bIns="45720" rtlCol="0">
            <a:normAutofit/>
          </a:bodyPr>
          <a:lstStyle/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dirty="0"/>
              <a:t>Module: Effective Teamwork and Communication (LCLM4003)</a:t>
            </a:r>
          </a:p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dirty="0"/>
              <a:t>Group Members: </a:t>
            </a:r>
          </a:p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dirty="0"/>
              <a:t>2435516 </a:t>
            </a:r>
            <a:r>
              <a:rPr lang="en-US" dirty="0" err="1"/>
              <a:t>Hafeezur</a:t>
            </a:r>
            <a:r>
              <a:rPr lang="en-US" dirty="0"/>
              <a:t> Rehman </a:t>
            </a:r>
          </a:p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dirty="0"/>
              <a:t>2439011 </a:t>
            </a:r>
            <a:r>
              <a:rPr lang="en-US" dirty="0" err="1"/>
              <a:t>Waqi</a:t>
            </a:r>
            <a:r>
              <a:rPr lang="en-US" dirty="0"/>
              <a:t> </a:t>
            </a:r>
            <a:r>
              <a:rPr lang="en-US" dirty="0" err="1"/>
              <a:t>Ud</a:t>
            </a:r>
            <a:r>
              <a:rPr lang="en-US" dirty="0"/>
              <a:t> </a:t>
            </a:r>
            <a:r>
              <a:rPr lang="en-US" dirty="0" err="1"/>
              <a:t>Deen</a:t>
            </a:r>
            <a:endParaRPr lang="en-US" dirty="0"/>
          </a:p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dirty="0"/>
              <a:t>2408786 Fatima </a:t>
            </a:r>
            <a:r>
              <a:rPr lang="en-US" dirty="0" err="1"/>
              <a:t>Arfeen</a:t>
            </a:r>
            <a:endParaRPr lang="en-US" dirty="0"/>
          </a:p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dirty="0"/>
              <a:t>2439009 Benjamin </a:t>
            </a:r>
            <a:r>
              <a:rPr lang="en-US"/>
              <a:t>Plesca</a:t>
            </a:r>
            <a:endParaRPr lang="en-US" dirty="0"/>
          </a:p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dirty="0"/>
              <a:t>Date: 10 November 2025</a:t>
            </a:r>
          </a:p>
        </p:txBody>
      </p:sp>
    </p:spTree>
    <p:extLst>
      <p:ext uri="{BB962C8B-B14F-4D97-AF65-F5344CB8AC3E}">
        <p14:creationId xmlns:p14="http://schemas.microsoft.com/office/powerpoint/2010/main" val="466876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AE41CB-FEDB-0277-A736-6F4EE0C57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Presentation Overview</a:t>
            </a:r>
          </a:p>
        </p:txBody>
      </p:sp>
      <p:pic>
        <p:nvPicPr>
          <p:cNvPr id="5" name="Picture 4" descr="Hand drawn illustration of assorted desserts and drinks">
            <a:extLst>
              <a:ext uri="{FF2B5EF4-FFF2-40B4-BE49-F238E27FC236}">
                <a16:creationId xmlns:a16="http://schemas.microsoft.com/office/drawing/2014/main" id="{04F324D6-402E-B535-12A2-594048C0FF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57" r="24258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3E34D-F614-FFD8-A69F-7BB405A72C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pPr lvl="0"/>
            <a:r>
              <a:rPr lang="en-GB" sz="1800"/>
              <a:t>Brief introduction to Flight Foods Ltd</a:t>
            </a:r>
          </a:p>
          <a:p>
            <a:pPr lvl="0"/>
            <a:r>
              <a:rPr lang="en-GB" sz="1800"/>
              <a:t>Outline of communication problems in the case</a:t>
            </a:r>
          </a:p>
          <a:p>
            <a:pPr lvl="0"/>
            <a:r>
              <a:rPr lang="en-GB" sz="1800"/>
              <a:t>Analysis using communication models:</a:t>
            </a:r>
          </a:p>
          <a:p>
            <a:pPr lvl="1"/>
            <a:r>
              <a:rPr lang="en-GB" dirty="0"/>
              <a:t>Shannon and Weaver (1949)</a:t>
            </a:r>
          </a:p>
          <a:p>
            <a:pPr lvl="1"/>
            <a:r>
              <a:rPr lang="en-GB" dirty="0"/>
              <a:t>Schramm (1955)</a:t>
            </a:r>
          </a:p>
          <a:p>
            <a:pPr lvl="1"/>
            <a:r>
              <a:rPr lang="en-GB" dirty="0"/>
              <a:t>Berlo (1960)</a:t>
            </a:r>
          </a:p>
          <a:p>
            <a:pPr lvl="0"/>
            <a:r>
              <a:rPr lang="en-GB" sz="1800"/>
              <a:t>Recommendations to improve communication and teamwork</a:t>
            </a:r>
          </a:p>
          <a:p>
            <a:pPr lvl="0"/>
            <a:r>
              <a:rPr lang="en-GB" sz="1800"/>
              <a:t>Summary and conclusion</a:t>
            </a:r>
          </a:p>
        </p:txBody>
      </p:sp>
    </p:spTree>
    <p:extLst>
      <p:ext uri="{BB962C8B-B14F-4D97-AF65-F5344CB8AC3E}">
        <p14:creationId xmlns:p14="http://schemas.microsoft.com/office/powerpoint/2010/main" val="2061321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65F465-C274-2AE7-1857-7CB559F4F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Company Overview</a:t>
            </a:r>
          </a:p>
        </p:txBody>
      </p:sp>
      <p:pic>
        <p:nvPicPr>
          <p:cNvPr id="5" name="Picture 4" descr="Packages on conveyor belt">
            <a:extLst>
              <a:ext uri="{FF2B5EF4-FFF2-40B4-BE49-F238E27FC236}">
                <a16:creationId xmlns:a16="http://schemas.microsoft.com/office/drawing/2014/main" id="{63E8CBD8-60AD-DE84-AFDA-047CA02B8A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036" r="42170" b="-1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255BE-BEDB-EFFC-DCCF-3312A4147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/>
              <a:t>Flight Foods Ltd is an intermediate-sized company that produces and distributes ready meals to airline companies.</a:t>
            </a:r>
          </a:p>
          <a:p>
            <a:pPr>
              <a:lnSpc>
                <a:spcPct val="110000"/>
              </a:lnSpc>
            </a:pPr>
            <a:r>
              <a:rPr lang="en-GB" sz="1500"/>
              <a:t>The firm has a workforce of approximately 40 individuals between the ages of 16 and 60 years with five different cultural orientations.</a:t>
            </a:r>
          </a:p>
          <a:p>
            <a:pPr>
              <a:lnSpc>
                <a:spcPct val="110000"/>
              </a:lnSpc>
            </a:pPr>
            <a:r>
              <a:rPr lang="en-GB" sz="1500"/>
              <a:t>Work is carried out in a giant factory with old and noisy equipment.</a:t>
            </a:r>
          </a:p>
          <a:p>
            <a:pPr>
              <a:lnSpc>
                <a:spcPct val="110000"/>
              </a:lnSpc>
            </a:pPr>
            <a:r>
              <a:rPr lang="en-GB" sz="1500"/>
              <a:t>Many employees have no formal training in food-hygiene when they are hired to work.</a:t>
            </a:r>
          </a:p>
          <a:p>
            <a:pPr>
              <a:lnSpc>
                <a:spcPct val="110000"/>
              </a:lnSpc>
            </a:pPr>
            <a:r>
              <a:rPr lang="en-GB" sz="1500"/>
              <a:t>Gary, the floor manager, qualifies in Food Hygiene and Safety but lacks the ability to interact well with employees because of language barrier and time constraints.</a:t>
            </a:r>
          </a:p>
        </p:txBody>
      </p:sp>
    </p:spTree>
    <p:extLst>
      <p:ext uri="{BB962C8B-B14F-4D97-AF65-F5344CB8AC3E}">
        <p14:creationId xmlns:p14="http://schemas.microsoft.com/office/powerpoint/2010/main" val="2290819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5D65BB-F2EF-FAA6-B9E6-FAF1518CE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 dirty="0"/>
              <a:t>The Business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B6846-7619-7E41-0F3B-DB85298E2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dirty="0"/>
              <a:t>The firm has been losing market share because airlines have bemoaned of food quality and safety concerns (Flight Foods Ltd case study).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Some of the reported problems have included undercooked food, bad packaging, and contamination of vegetarian food with meat.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These issues were associated with ineffective communication within the company and insufficient training (</a:t>
            </a:r>
            <a:r>
              <a:rPr lang="en-GB" sz="1400" dirty="0" err="1"/>
              <a:t>Gamiljj</a:t>
            </a:r>
            <a:r>
              <a:rPr lang="en-GB" sz="1400" dirty="0"/>
              <a:t> and Rahman, 2021).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This results in errors caused by misunderstandings between the manager and the workers which affect product quality and customer trust (Udeh, 2024).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Poor communication channels have had a direct impact on how teams are coordinated and the overall productivity (Boniface, 2025).</a:t>
            </a:r>
          </a:p>
        </p:txBody>
      </p:sp>
      <p:pic>
        <p:nvPicPr>
          <p:cNvPr id="5" name="Picture 4" descr="Apples on a weighing scale">
            <a:extLst>
              <a:ext uri="{FF2B5EF4-FFF2-40B4-BE49-F238E27FC236}">
                <a16:creationId xmlns:a16="http://schemas.microsoft.com/office/drawing/2014/main" id="{37053473-946B-472E-66C5-2B44887E5B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144" r="24685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194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5C44FF-CE67-78E3-23B3-D8042DBE5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Identified Communication Issues</a:t>
            </a:r>
          </a:p>
        </p:txBody>
      </p:sp>
      <p:pic>
        <p:nvPicPr>
          <p:cNvPr id="12" name="Picture 11" descr="Multi-colored paper-craft art">
            <a:extLst>
              <a:ext uri="{FF2B5EF4-FFF2-40B4-BE49-F238E27FC236}">
                <a16:creationId xmlns:a16="http://schemas.microsoft.com/office/drawing/2014/main" id="{DF9C16BB-0B94-84EC-E569-5671BDDF5E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222" r="24984" b="-1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8F1B1-9BCD-9C07-E4A3-6374F1C12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/>
              <a:t>The language hinders the ability of the employees to interpret verbal instructions and safety requirements.</a:t>
            </a:r>
          </a:p>
          <a:p>
            <a:pPr>
              <a:lnSpc>
                <a:spcPct val="110000"/>
              </a:lnSpc>
            </a:pPr>
            <a:r>
              <a:rPr lang="en-GB" sz="1500"/>
              <a:t>The differences in the cultural backgrounds introduce differences in work ethics and approach to authority (Hofstede, 2011).</a:t>
            </a:r>
          </a:p>
          <a:p>
            <a:pPr>
              <a:lnSpc>
                <a:spcPct val="110000"/>
              </a:lnSpc>
            </a:pPr>
            <a:r>
              <a:rPr lang="en-GB" sz="1500"/>
              <a:t>Unidirectional communication by management implies that the staff hardly gives feedback or asks questions.</a:t>
            </a:r>
          </a:p>
          <a:p>
            <a:pPr>
              <a:lnSpc>
                <a:spcPct val="110000"/>
              </a:lnSpc>
            </a:pPr>
            <a:r>
              <a:rPr lang="en-GB" sz="1500"/>
              <a:t>Text-only signs used in the English language do not convey the message effectively to the multilingual workforce.</a:t>
            </a:r>
          </a:p>
          <a:p>
            <a:pPr>
              <a:lnSpc>
                <a:spcPct val="110000"/>
              </a:lnSpc>
            </a:pPr>
            <a:r>
              <a:rPr lang="en-GB" sz="1500"/>
              <a:t>The physical noise of using old machinery and a busy environment introduces noise and distorted messages due to communication noise (Natalia, Ganna and Olena, 2020).</a:t>
            </a:r>
          </a:p>
        </p:txBody>
      </p:sp>
    </p:spTree>
    <p:extLst>
      <p:ext uri="{BB962C8B-B14F-4D97-AF65-F5344CB8AC3E}">
        <p14:creationId xmlns:p14="http://schemas.microsoft.com/office/powerpoint/2010/main" val="3173948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D4A87A-0663-8546-744F-9A22A8488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6802" y="603504"/>
            <a:ext cx="5577902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Importance of Effective Communication</a:t>
            </a:r>
          </a:p>
        </p:txBody>
      </p:sp>
      <p:pic>
        <p:nvPicPr>
          <p:cNvPr id="7" name="Graphic 6" descr="Cheers">
            <a:extLst>
              <a:ext uri="{FF2B5EF4-FFF2-40B4-BE49-F238E27FC236}">
                <a16:creationId xmlns:a16="http://schemas.microsoft.com/office/drawing/2014/main" id="{A2AE5169-11A1-2412-CB83-E0BAC77BED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2648" y="1102440"/>
            <a:ext cx="4681506" cy="468150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00778-4E98-FE3C-0E9C-6A13219C9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6802" y="2212848"/>
            <a:ext cx="5577902" cy="409651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 dirty="0"/>
              <a:t>Team coordination, motivation, and performance require clear communication (Saputra, 2021).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It minimises mistakes and improves safety compliance in the workplace (Anjum, Raffi and Ashraf, 2024).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Trust and cohesion in diverse teams are developed through effective intercultural communication (Ajmal et al., 2022).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Two-way feedback fosters involvement and life-long learning (Tan et al., 2018).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Deficiency in communication leads to stress, demotivation, and discrepancy between managers and employees (</a:t>
            </a:r>
            <a:r>
              <a:rPr lang="en-GB" sz="1500" dirty="0" err="1"/>
              <a:t>Turato</a:t>
            </a:r>
            <a:r>
              <a:rPr lang="en-GB" sz="1500" dirty="0"/>
              <a:t>, Whiteoak and Oprescu, 2022).</a:t>
            </a:r>
          </a:p>
        </p:txBody>
      </p:sp>
    </p:spTree>
    <p:extLst>
      <p:ext uri="{BB962C8B-B14F-4D97-AF65-F5344CB8AC3E}">
        <p14:creationId xmlns:p14="http://schemas.microsoft.com/office/powerpoint/2010/main" val="26277951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27D109-CEA5-5CF8-7848-851908DA2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Aim and Objectives of the Study</a:t>
            </a:r>
          </a:p>
        </p:txBody>
      </p:sp>
      <p:pic>
        <p:nvPicPr>
          <p:cNvPr id="12" name="Picture 11" descr="Old computer monitors">
            <a:extLst>
              <a:ext uri="{FF2B5EF4-FFF2-40B4-BE49-F238E27FC236}">
                <a16:creationId xmlns:a16="http://schemas.microsoft.com/office/drawing/2014/main" id="{A06B5DEA-0C59-FDCB-1108-C596D90461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020" r="29724" b="-1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4114B-4FEF-9813-7E40-4B5148EA0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b="1"/>
              <a:t>Aim:</a:t>
            </a:r>
            <a:endParaRPr lang="en-GB" sz="1700"/>
          </a:p>
          <a:p>
            <a:pPr lvl="1">
              <a:lnSpc>
                <a:spcPct val="110000"/>
              </a:lnSpc>
            </a:pPr>
            <a:r>
              <a:rPr lang="en-GB" sz="1700"/>
              <a:t>To analyse communication barriers at Flight Foods Ltd and propose evidence-based solutions to enhance teamwork and efficiency.</a:t>
            </a:r>
          </a:p>
          <a:p>
            <a:pPr>
              <a:lnSpc>
                <a:spcPct val="110000"/>
              </a:lnSpc>
            </a:pPr>
            <a:r>
              <a:rPr lang="en-GB" sz="1700" b="1"/>
              <a:t>Objectives:</a:t>
            </a:r>
            <a:endParaRPr lang="en-GB" sz="1700"/>
          </a:p>
          <a:p>
            <a:pPr lvl="1">
              <a:lnSpc>
                <a:spcPct val="110000"/>
              </a:lnSpc>
            </a:pPr>
            <a:r>
              <a:rPr lang="en-GB" sz="1700"/>
              <a:t>Identify key communication barriers affecting the organisation.</a:t>
            </a:r>
          </a:p>
          <a:p>
            <a:pPr lvl="1">
              <a:lnSpc>
                <a:spcPct val="110000"/>
              </a:lnSpc>
            </a:pPr>
            <a:r>
              <a:rPr lang="en-GB" sz="1700"/>
              <a:t>Apply communication models by Shannon and Weaver (1949), Schramm (1955), and Berlo (1977) to explain these barriers.</a:t>
            </a:r>
          </a:p>
          <a:p>
            <a:pPr lvl="1">
              <a:lnSpc>
                <a:spcPct val="110000"/>
              </a:lnSpc>
            </a:pPr>
            <a:r>
              <a:rPr lang="en-GB" sz="1700"/>
              <a:t>Recommend strategies to enhance communication and collaboration across the workforce.</a:t>
            </a:r>
          </a:p>
        </p:txBody>
      </p:sp>
    </p:spTree>
    <p:extLst>
      <p:ext uri="{BB962C8B-B14F-4D97-AF65-F5344CB8AC3E}">
        <p14:creationId xmlns:p14="http://schemas.microsoft.com/office/powerpoint/2010/main" val="4453223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92C1BF-3766-5640-7570-9767425A4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 dirty="0"/>
              <a:t>Understanding Communication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9CC59-EB20-B3B8-79BE-03AAC0F45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 dirty="0"/>
              <a:t>Barriers to communication are those elements that misinterpret or obstruct messages between the receiver and the sender (</a:t>
            </a:r>
            <a:r>
              <a:rPr lang="en-GB" sz="1500" dirty="0" err="1"/>
              <a:t>Arqoub</a:t>
            </a:r>
            <a:r>
              <a:rPr lang="en-GB" sz="1500" dirty="0"/>
              <a:t> and </a:t>
            </a:r>
            <a:r>
              <a:rPr lang="en-GB" sz="1500" dirty="0" err="1"/>
              <a:t>Alserhan</a:t>
            </a:r>
            <a:r>
              <a:rPr lang="en-GB" sz="1500" dirty="0"/>
              <a:t>, 2019).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In Flight Foods Ltd, these barriers are language barriers, cultural misunderstanding and noise in the environment.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Failure to convey messages leads to misunderstood instructions and a recurrence of manufacturing mistakes (Becker et al., 2019).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Barriers undermine feedback loops and bring frustration to the management and employees.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It is necessary to identify these obstacles to reinstate proper teamwork and to ensure food safety (Pai, Jaiswal and Jaiswal, 2024).</a:t>
            </a:r>
          </a:p>
        </p:txBody>
      </p:sp>
      <p:pic>
        <p:nvPicPr>
          <p:cNvPr id="5" name="Picture 4" descr="A room of colorful chairs">
            <a:extLst>
              <a:ext uri="{FF2B5EF4-FFF2-40B4-BE49-F238E27FC236}">
                <a16:creationId xmlns:a16="http://schemas.microsoft.com/office/drawing/2014/main" id="{529273C7-3D02-B520-2A2B-60CB76FA51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35" r="26594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8490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B171BA-C802-8E74-60AA-EFAC7F09A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 dirty="0"/>
              <a:t>Language and Cultural Barriers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562D8C-C205-61B9-9E45-C48AA427A5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5170974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16697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416F59-3AB3-B644-4F54-7B6707379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Physical and Environmental Barriers</a:t>
            </a:r>
          </a:p>
        </p:txBody>
      </p:sp>
      <p:pic>
        <p:nvPicPr>
          <p:cNvPr id="5" name="Picture 4" descr="Cardboard boxes on conveyor belt">
            <a:extLst>
              <a:ext uri="{FF2B5EF4-FFF2-40B4-BE49-F238E27FC236}">
                <a16:creationId xmlns:a16="http://schemas.microsoft.com/office/drawing/2014/main" id="{C2940044-E3C4-90E5-B773-FAA1300955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77" r="21029" b="-1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26BB7-C7F7-394E-94A2-10DF11760A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r>
              <a:rPr lang="en-GB" sz="1700"/>
              <a:t>The factory floor is chaotic and crowded with hundreds of noisy and old machines which make a distracting environment (Flight Foods Ltd case study).</a:t>
            </a:r>
          </a:p>
          <a:p>
            <a:r>
              <a:rPr lang="en-GB" sz="1700"/>
              <a:t>The workers can hardly hear the verbal instructions due to high noise levels.</a:t>
            </a:r>
          </a:p>
          <a:p>
            <a:r>
              <a:rPr lang="en-GB" sz="1700"/>
              <a:t>The open plan office layout also restricts visual interaction of Gary with his colleagues.</a:t>
            </a:r>
          </a:p>
          <a:p>
            <a:r>
              <a:rPr lang="en-GB" sz="1700"/>
              <a:t>This is what Shannon and Weaver (1949) term as physical noise, which distorts transmitted messages.</a:t>
            </a:r>
          </a:p>
          <a:p>
            <a:r>
              <a:rPr lang="en-GB" sz="1700"/>
              <a:t>This kind of interference causes misunderstanding, delays and unsafe food handling practises.</a:t>
            </a:r>
          </a:p>
        </p:txBody>
      </p:sp>
    </p:spTree>
    <p:extLst>
      <p:ext uri="{BB962C8B-B14F-4D97-AF65-F5344CB8AC3E}">
        <p14:creationId xmlns:p14="http://schemas.microsoft.com/office/powerpoint/2010/main" val="3031677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BCBCC4-5CBB-C4DC-ED2D-E694453FD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 dirty="0"/>
              <a:t>Shannon and Weaver Model (1949)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7C14DE-E84F-A500-3F16-22284391F9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5607923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80851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609CB1-84DA-6B8F-CC4A-5C18FC90E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GB" sz="3300"/>
              <a:t>Application of the Model to Flight Foods</a:t>
            </a:r>
          </a:p>
        </p:txBody>
      </p:sp>
      <p:pic>
        <p:nvPicPr>
          <p:cNvPr id="5" name="Picture 4" descr="Complex math formulas on a blackboard">
            <a:extLst>
              <a:ext uri="{FF2B5EF4-FFF2-40B4-BE49-F238E27FC236}">
                <a16:creationId xmlns:a16="http://schemas.microsoft.com/office/drawing/2014/main" id="{1A68B61F-2552-01BC-1007-51AEE10009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041" r="9117" b="-1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03B9F-0679-A6AE-3649-FE4C23999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100"/>
              <a:t>Gary may have his instructions verbally lost because of the semantic noise workers misunderstand words or phrases (Sonia de Jager, 2023).</a:t>
            </a:r>
          </a:p>
          <a:p>
            <a:pPr>
              <a:lnSpc>
                <a:spcPct val="110000"/>
              </a:lnSpc>
            </a:pPr>
            <a:r>
              <a:rPr lang="en-GB" sz="1100"/>
              <a:t>English writing generates noise in the channel, as the audience cannot decode the message completely.</a:t>
            </a:r>
          </a:p>
          <a:p>
            <a:pPr>
              <a:lnSpc>
                <a:spcPct val="110000"/>
              </a:lnSpc>
            </a:pPr>
            <a:r>
              <a:rPr lang="en-GB" sz="1100"/>
              <a:t>Physical interferences include environmental noise produced by machines, which makes it impossible to understand the messages clearly (Shannon and Weaver, 1949).</a:t>
            </a:r>
          </a:p>
          <a:p>
            <a:pPr>
              <a:lnSpc>
                <a:spcPct val="110000"/>
              </a:lnSpc>
            </a:pPr>
            <a:r>
              <a:rPr lang="en-GB" sz="1100"/>
              <a:t>One-way communication eradicates feedback, and thus any errors remain unaddressed (Sihler, Tichy and Pietron, 2023).</a:t>
            </a:r>
          </a:p>
          <a:p>
            <a:pPr>
              <a:lnSpc>
                <a:spcPct val="110000"/>
              </a:lnSpc>
            </a:pPr>
            <a:r>
              <a:rPr lang="en-GB" sz="1100"/>
              <a:t>To be better, the company should implement multilingual signs, visual cues, and interactive briefings to minimise noise in communication (Nuruz Zaman, Supriatnoko and Naufal Alhilmy, 2025).</a:t>
            </a:r>
          </a:p>
        </p:txBody>
      </p:sp>
    </p:spTree>
    <p:extLst>
      <p:ext uri="{BB962C8B-B14F-4D97-AF65-F5344CB8AC3E}">
        <p14:creationId xmlns:p14="http://schemas.microsoft.com/office/powerpoint/2010/main" val="13547695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81613-DDDD-CD38-AE13-8B221F1C7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Lack of Feedback and Two-Way Communication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AA35DF-B6FB-1E66-A2F2-9E472A1866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9065710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08494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1A7C2C-B1E0-DF2A-36FF-03F8A2CD0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GB"/>
              <a:t>Schramm Model of Communication (1955)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F5520-955E-B3AB-498A-C0DDF3CC48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/>
              <a:t>Schramm suggested a circular communication model, in which the feedback is exchanged constantly between the sender and the receiver.</a:t>
            </a:r>
          </a:p>
          <a:p>
            <a:pPr>
              <a:lnSpc>
                <a:spcPct val="110000"/>
              </a:lnSpc>
            </a:pPr>
            <a:r>
              <a:rPr lang="en-GB" sz="1500"/>
              <a:t>Knowledge transpires when the two are engaged in a mutual sphere of experience (Schramm, 1955).</a:t>
            </a:r>
          </a:p>
          <a:p>
            <a:pPr>
              <a:lnSpc>
                <a:spcPct val="110000"/>
              </a:lnSpc>
            </a:pPr>
            <a:r>
              <a:rPr lang="en-GB" sz="1500"/>
              <a:t>In Flight Foods, Gary and his team comprising of multicultural people do not have this common background leading to misunderstandings in the messages.</a:t>
            </a:r>
          </a:p>
          <a:p>
            <a:pPr>
              <a:lnSpc>
                <a:spcPct val="110000"/>
              </a:lnSpc>
            </a:pPr>
            <a:r>
              <a:rPr lang="en-GB" sz="1500"/>
              <a:t>Employees cannot associate with technical language and hygiene regulations that are only written in English (Hofstede, 2011).</a:t>
            </a:r>
          </a:p>
          <a:p>
            <a:pPr>
              <a:lnSpc>
                <a:spcPct val="110000"/>
              </a:lnSpc>
            </a:pPr>
            <a:r>
              <a:rPr lang="en-GB" sz="1500"/>
              <a:t>This model demonstrates that effective communication will not be possible without shared experience and response.</a:t>
            </a:r>
          </a:p>
        </p:txBody>
      </p:sp>
      <p:pic>
        <p:nvPicPr>
          <p:cNvPr id="7" name="Graphic 6" descr="Subtitles">
            <a:extLst>
              <a:ext uri="{FF2B5EF4-FFF2-40B4-BE49-F238E27FC236}">
                <a16:creationId xmlns:a16="http://schemas.microsoft.com/office/drawing/2014/main" id="{BACFD167-DABE-5343-016F-0F9A7870CF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6189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AFCA97-3C89-6402-05D1-4F510E7DE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GB" dirty="0"/>
              <a:t>Leadership and Encoding Issues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AC602CB-B324-7D6E-4EAB-887A240477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2432388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41013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78E77A-8347-44EB-C9AD-287A504A7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03504"/>
            <a:ext cx="1087221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Nonverbal and Written Barriers</a:t>
            </a:r>
          </a:p>
        </p:txBody>
      </p:sp>
      <p:pic>
        <p:nvPicPr>
          <p:cNvPr id="12" name="Picture 11" descr="Different capsules and tablets perfectly lined on a white surface">
            <a:extLst>
              <a:ext uri="{FF2B5EF4-FFF2-40B4-BE49-F238E27FC236}">
                <a16:creationId xmlns:a16="http://schemas.microsoft.com/office/drawing/2014/main" id="{76B4296F-1835-C4F6-311E-5DA9AFE30A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678" y="2441274"/>
            <a:ext cx="5173647" cy="345340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EED72-1B4C-1D78-5538-19BDACD3C6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441273"/>
            <a:ext cx="5385816" cy="3817942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/>
              <a:t>Written instructions and wall signs are linguistically and culturally inappropriate, which makes them less clear (Flight Foods Ltd case study).</a:t>
            </a:r>
          </a:p>
          <a:p>
            <a:pPr>
              <a:lnSpc>
                <a:spcPct val="110000"/>
              </a:lnSpc>
            </a:pPr>
            <a:r>
              <a:rPr lang="en-GB" sz="1300"/>
              <a:t>The signs do not consider the differences in the interpretation of symbols by different cultural groups (Hofstede, 2011).</a:t>
            </a:r>
          </a:p>
          <a:p>
            <a:pPr>
              <a:lnSpc>
                <a:spcPct val="110000"/>
              </a:lnSpc>
            </a:pPr>
            <a:r>
              <a:rPr lang="en-GB" sz="1300"/>
              <a:t>Nonverbal communication like gestures or tone are usually misinterpreted which can also affect comprehension (Patterson, Fridlund and Crivelli, 2023).</a:t>
            </a:r>
          </a:p>
          <a:p>
            <a:pPr>
              <a:lnSpc>
                <a:spcPct val="110000"/>
              </a:lnSpc>
            </a:pPr>
            <a:r>
              <a:rPr lang="en-GB" sz="1300"/>
              <a:t>According to model by Berlo, the wrong use of channel (in this case, the use of text instead of images) may mislead the meaning.</a:t>
            </a:r>
          </a:p>
          <a:p>
            <a:pPr>
              <a:lnSpc>
                <a:spcPct val="110000"/>
              </a:lnSpc>
            </a:pPr>
            <a:r>
              <a:rPr lang="en-GB" sz="1300"/>
              <a:t>Verbal, visual, and interactive channels used together in a diverse team enhance the accuracy of the message (Zhang et al., 2024).</a:t>
            </a:r>
          </a:p>
        </p:txBody>
      </p:sp>
    </p:spTree>
    <p:extLst>
      <p:ext uri="{BB962C8B-B14F-4D97-AF65-F5344CB8AC3E}">
        <p14:creationId xmlns:p14="http://schemas.microsoft.com/office/powerpoint/2010/main" val="28943823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B49A22-37FD-9607-B416-00DCF477F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Overall Impact on Teamwork and Morale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7DC4A0-B891-4CAC-6CFE-F391F9F3A6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6252038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1336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77E20D-09E8-9492-505A-66EF495B9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Overview of Proposed Solutions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A6422754-AAD8-E55A-A837-ADBE586AC8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389" r="24534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D3255-6AFD-BC1F-4744-F9434F21C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 dirty="0"/>
              <a:t>Good answers must address language, culture, and leadership-based obstacles that were reported in the previous section (Okunade, 2025).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Communication needs to be less noisy, and two-way feedback needs to be established regularly (Shannon and Weaver, 1949).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Long-term improvement requires training, development of leadership, and cross-cultural awareness (Shittu, 2022).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Recommendations are aimed at enhancing the teamwork, hygiene compliance and general organisational performance.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It is based on these steps that communication theory can be aligned to actual workplace practises.</a:t>
            </a:r>
          </a:p>
        </p:txBody>
      </p:sp>
    </p:spTree>
    <p:extLst>
      <p:ext uri="{BB962C8B-B14F-4D97-AF65-F5344CB8AC3E}">
        <p14:creationId xmlns:p14="http://schemas.microsoft.com/office/powerpoint/2010/main" val="34521287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C3A55-62AE-CF5A-19A8-5D66D514E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Training and Workforce Development</a:t>
            </a:r>
          </a:p>
        </p:txBody>
      </p:sp>
      <p:pic>
        <p:nvPicPr>
          <p:cNvPr id="5" name="Picture 4" descr="Sticky notes on a wall">
            <a:extLst>
              <a:ext uri="{FF2B5EF4-FFF2-40B4-BE49-F238E27FC236}">
                <a16:creationId xmlns:a16="http://schemas.microsoft.com/office/drawing/2014/main" id="{2D852C1A-1D9D-C858-DAF1-8F5687355D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98" r="25162" b="2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3FC6A-3282-546C-7C8A-659A41FBC1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/>
              <a:t>Conduct workshops in English and translated hygiene instructions to enhance understanding of the messages (Hofstede, 2011).</a:t>
            </a:r>
          </a:p>
          <a:p>
            <a:pPr>
              <a:lnSpc>
                <a:spcPct val="110000"/>
              </a:lnSpc>
            </a:pPr>
            <a:r>
              <a:rPr lang="en-GB" sz="1500"/>
              <a:t>Implement visual communication tools represented posters and colour-coded symbols - to counter the barrier of literacy (Kamran, 2021).</a:t>
            </a:r>
          </a:p>
          <a:p>
            <a:pPr>
              <a:lnSpc>
                <a:spcPct val="110000"/>
              </a:lnSpc>
            </a:pPr>
            <a:r>
              <a:rPr lang="en-GB" sz="1500"/>
              <a:t>Carry out food-hygiene refresher training with demonstrations to make the understanding shared.</a:t>
            </a:r>
          </a:p>
          <a:p>
            <a:pPr>
              <a:lnSpc>
                <a:spcPct val="110000"/>
              </a:lnSpc>
            </a:pPr>
            <a:r>
              <a:rPr lang="en-GB" sz="1500"/>
              <a:t>Encourage the idea of mentorship among the senior and junior staff to increase peer learning and collaboration (Gilbert, 2021).</a:t>
            </a:r>
          </a:p>
          <a:p>
            <a:pPr>
              <a:lnSpc>
                <a:spcPct val="110000"/>
              </a:lnSpc>
            </a:pPr>
            <a:r>
              <a:rPr lang="en-GB" sz="1500"/>
              <a:t>Training constructs a common area of experience as highlighted in Schramm (1955) model of feedback.</a:t>
            </a:r>
          </a:p>
        </p:txBody>
      </p:sp>
    </p:spTree>
    <p:extLst>
      <p:ext uri="{BB962C8B-B14F-4D97-AF65-F5344CB8AC3E}">
        <p14:creationId xmlns:p14="http://schemas.microsoft.com/office/powerpoint/2010/main" val="40539072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15B9334-3E03-4CA7-3616-4D3C9DC2C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2BE7D4-BA67-F42B-239E-09167103A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856" y="548640"/>
            <a:ext cx="9162288" cy="1132258"/>
          </a:xfrm>
        </p:spPr>
        <p:txBody>
          <a:bodyPr>
            <a:normAutofit/>
          </a:bodyPr>
          <a:lstStyle/>
          <a:p>
            <a:r>
              <a:rPr lang="en-GB" dirty="0"/>
              <a:t>Leadership and Feedback Mechanisms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CC04D159-9637-3ECC-CC05-BBD2877E63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0827799"/>
              </p:ext>
            </p:extLst>
          </p:nvPr>
        </p:nvGraphicFramePr>
        <p:xfrm>
          <a:off x="615913" y="1462168"/>
          <a:ext cx="10960173" cy="46991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44967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81631E-C764-E9DD-185B-062267C37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 sz="3300"/>
              <a:t>Cultural and Organisational Improvements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BFF1D-4554-EE2C-A5BF-A6E5B2BF6B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>
            <a:normAutofit/>
          </a:bodyPr>
          <a:lstStyle/>
          <a:p>
            <a:r>
              <a:rPr lang="en-GB" sz="1700"/>
              <a:t>Organise cultural-awareness sessions that encourage respect among different employees (Hofstede, 2011).</a:t>
            </a:r>
          </a:p>
          <a:p>
            <a:r>
              <a:rPr lang="en-GB" sz="1700"/>
              <a:t>Market holidays and occasions of multiculturalism to promote unity and understanding.</a:t>
            </a:r>
          </a:p>
          <a:p>
            <a:r>
              <a:rPr lang="en-GB" sz="1700"/>
              <a:t>Apply multilingual signage with both graphics and translated writing to be inclusive (Yakob Metboki, 2025).</a:t>
            </a:r>
          </a:p>
          <a:p>
            <a:r>
              <a:rPr lang="en-GB" sz="1700"/>
              <a:t>Form small cross-cultural groups to jointly share duties and enhance the flow of communication.</a:t>
            </a:r>
          </a:p>
          <a:p>
            <a:r>
              <a:rPr lang="en-GB" sz="1700"/>
              <a:t>Such moves are in line with the Schramm (1955) concept of developing shared experiences to facilitate shared meaning.</a:t>
            </a:r>
          </a:p>
        </p:txBody>
      </p:sp>
      <p:pic>
        <p:nvPicPr>
          <p:cNvPr id="5" name="Picture 4" descr="Sticky notes on a wall">
            <a:extLst>
              <a:ext uri="{FF2B5EF4-FFF2-40B4-BE49-F238E27FC236}">
                <a16:creationId xmlns:a16="http://schemas.microsoft.com/office/drawing/2014/main" id="{4E4A7FBF-8514-5BA8-88A9-6F2543C4EA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224" r="25487" b="2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7302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3ECADD-4DD2-8996-F284-0FCF6F554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 dirty="0"/>
              <a:t>Conclusion and Expected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10ABC-C78D-941B-2500-A84F7FCFD8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/>
              <a:t>Lack of communication in the Flight Foods Ltd led to errors in operations, poor hygiene, and low morale.</a:t>
            </a:r>
          </a:p>
          <a:p>
            <a:pPr>
              <a:lnSpc>
                <a:spcPct val="110000"/>
              </a:lnSpc>
            </a:pPr>
            <a:r>
              <a:rPr lang="en-GB" sz="1500"/>
              <a:t>The use of Shannon and Weaver, Schramm, and Berlo models elucidates how these problems were brought about by noises, absence of feedback, and ineffective encoding.</a:t>
            </a:r>
          </a:p>
          <a:p>
            <a:pPr>
              <a:lnSpc>
                <a:spcPct val="110000"/>
              </a:lnSpc>
            </a:pPr>
            <a:r>
              <a:rPr lang="en-GB" sz="1500"/>
              <a:t>Multilingual visuals, trainings, and feedback will decrease the level of misunderstanding and encourage collaboration.</a:t>
            </a:r>
          </a:p>
          <a:p>
            <a:pPr>
              <a:lnSpc>
                <a:spcPct val="110000"/>
              </a:lnSpc>
            </a:pPr>
            <a:r>
              <a:rPr lang="en-GB" sz="1500"/>
              <a:t>Teamwork, trust, and service quality will be enhanced through effective leadership and learning.</a:t>
            </a:r>
          </a:p>
          <a:p>
            <a:pPr>
              <a:lnSpc>
                <a:spcPct val="110000"/>
              </a:lnSpc>
            </a:pPr>
            <a:r>
              <a:rPr lang="en-GB" sz="1500"/>
              <a:t>All these changes will eventually re-establish efficiency and regain client trust in Flight Foods Ltd.</a:t>
            </a:r>
          </a:p>
        </p:txBody>
      </p:sp>
      <p:pic>
        <p:nvPicPr>
          <p:cNvPr id="5" name="Picture 4" descr="Colorful pills stacked to make a bar graph">
            <a:extLst>
              <a:ext uri="{FF2B5EF4-FFF2-40B4-BE49-F238E27FC236}">
                <a16:creationId xmlns:a16="http://schemas.microsoft.com/office/drawing/2014/main" id="{43DACAE3-057E-DB10-81DC-99EEC121AB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246" r="16170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4111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1CC30-9541-484E-484A-6E8D2760A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4282D-893C-86A9-5BF5-22EB41D6B1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Ajmal, M., Isha, A.S.N., Nordin, S.M. and Al-Mekhlafi, A.-B.A. (2022). Safety-Management Practices and the Occurrence of Occupational Accidents: Assessing the Mediating Role of Safety Compliance. </a:t>
            </a:r>
            <a:r>
              <a:rPr lang="en-GB" i="1" dirty="0"/>
              <a:t>Sustainability</a:t>
            </a:r>
            <a:r>
              <a:rPr lang="en-GB" dirty="0"/>
              <a:t>, [online] 14(8), p.4569. </a:t>
            </a:r>
            <a:r>
              <a:rPr lang="en-GB" dirty="0" err="1"/>
              <a:t>doi:https</a:t>
            </a:r>
            <a:r>
              <a:rPr lang="en-GB" dirty="0"/>
              <a:t>://doi.org/10.3390/su14084569.</a:t>
            </a:r>
          </a:p>
          <a:p>
            <a:r>
              <a:rPr lang="en-GB" dirty="0"/>
              <a:t>Anjum, D.F., Raffi, B. and Ashraf, D.S. (2024). Patient Safety and Quality Improvement: Reducing Medical Errors in Healthcare. </a:t>
            </a:r>
            <a:r>
              <a:rPr lang="en-GB" i="1" dirty="0"/>
              <a:t>Multidisciplinary Journal of Healthcare (MJH)</a:t>
            </a:r>
            <a:r>
              <a:rPr lang="en-GB" dirty="0"/>
              <a:t>, [online] 1(2), pp.13–23. Available at: https://www.researchcorridor.org/index.php/mjh/article/view/49.</a:t>
            </a:r>
          </a:p>
          <a:p>
            <a:r>
              <a:rPr lang="en-GB" dirty="0" err="1"/>
              <a:t>Arqoub</a:t>
            </a:r>
            <a:r>
              <a:rPr lang="en-GB" dirty="0"/>
              <a:t>, I.A.A. and </a:t>
            </a:r>
            <a:r>
              <a:rPr lang="en-GB" dirty="0" err="1"/>
              <a:t>Alserhan</a:t>
            </a:r>
            <a:r>
              <a:rPr lang="en-GB" dirty="0"/>
              <a:t>, F.A. (2019). Non-Verbal Barriers To Effective Intercultural Communication. </a:t>
            </a:r>
            <a:r>
              <a:rPr lang="en-GB" i="1" dirty="0" err="1"/>
              <a:t>Utopía</a:t>
            </a:r>
            <a:r>
              <a:rPr lang="en-GB" i="1" dirty="0"/>
              <a:t> y praxis </a:t>
            </a:r>
            <a:r>
              <a:rPr lang="en-GB" i="1" dirty="0" err="1"/>
              <a:t>latinoamericana</a:t>
            </a:r>
            <a:r>
              <a:rPr lang="en-GB" i="1" dirty="0"/>
              <a:t>: </a:t>
            </a:r>
            <a:r>
              <a:rPr lang="en-GB" i="1" dirty="0" err="1"/>
              <a:t>revista</a:t>
            </a:r>
            <a:r>
              <a:rPr lang="en-GB" i="1" dirty="0"/>
              <a:t> </a:t>
            </a:r>
            <a:r>
              <a:rPr lang="en-GB" i="1" dirty="0" err="1"/>
              <a:t>internacional</a:t>
            </a:r>
            <a:r>
              <a:rPr lang="en-GB" i="1" dirty="0"/>
              <a:t> de </a:t>
            </a:r>
            <a:r>
              <a:rPr lang="en-GB" i="1" dirty="0" err="1"/>
              <a:t>filosofía</a:t>
            </a:r>
            <a:r>
              <a:rPr lang="en-GB" i="1" dirty="0"/>
              <a:t> </a:t>
            </a:r>
            <a:r>
              <a:rPr lang="en-GB" i="1" dirty="0" err="1"/>
              <a:t>iberoamericana</a:t>
            </a:r>
            <a:r>
              <a:rPr lang="en-GB" i="1" dirty="0"/>
              <a:t> y </a:t>
            </a:r>
            <a:r>
              <a:rPr lang="en-GB" i="1" dirty="0" err="1"/>
              <a:t>teoría</a:t>
            </a:r>
            <a:r>
              <a:rPr lang="en-GB" i="1" dirty="0"/>
              <a:t> social</a:t>
            </a:r>
            <a:r>
              <a:rPr lang="en-GB" dirty="0"/>
              <a:t>, [online] (Extra 5), pp.307–316. Available at: https://dialnet.unirioja.es/servlet/articulo?codigo=7531748.</a:t>
            </a:r>
          </a:p>
          <a:p>
            <a:r>
              <a:rPr lang="en-GB" dirty="0"/>
              <a:t>Becker, B.A., Denny, P., Pettit, R., Bouchard, D., Bouvier, D.J., Harrington, B., Kamil, A., Karkare, A., McDonald, C., </a:t>
            </a:r>
            <a:r>
              <a:rPr lang="en-GB" dirty="0" err="1"/>
              <a:t>Osera</a:t>
            </a:r>
            <a:r>
              <a:rPr lang="en-GB" dirty="0"/>
              <a:t>, P.-M., Pearce, J.L. and Prather, J. (2019). Unexpected Tokens. </a:t>
            </a:r>
            <a:r>
              <a:rPr lang="en-GB" i="1" dirty="0"/>
              <a:t>Proceedings of the 2019 ACM Conference on Innovation and Technology in Computer Science Education</a:t>
            </a:r>
            <a:r>
              <a:rPr lang="en-GB" dirty="0"/>
              <a:t>. </a:t>
            </a:r>
            <a:r>
              <a:rPr lang="en-GB" dirty="0" err="1"/>
              <a:t>doi:https</a:t>
            </a:r>
            <a:r>
              <a:rPr lang="en-GB" dirty="0"/>
              <a:t>://doi.org/10.1145/3304221.3325539.</a:t>
            </a:r>
          </a:p>
          <a:p>
            <a:r>
              <a:rPr lang="en-GB" dirty="0"/>
              <a:t>Berlo, D.K. (1960). </a:t>
            </a:r>
            <a:r>
              <a:rPr lang="en-GB" i="1" dirty="0"/>
              <a:t>The Process of Communication</a:t>
            </a:r>
            <a:r>
              <a:rPr lang="en-GB" dirty="0"/>
              <a:t>. [online] </a:t>
            </a:r>
            <a:r>
              <a:rPr lang="en-GB" i="1" dirty="0"/>
              <a:t>Internet Archive</a:t>
            </a:r>
            <a:r>
              <a:rPr lang="en-GB" dirty="0"/>
              <a:t>. Holt Rinehart and Winston New York Chicago San Francisco Toronto London. Available at: https://archive.org/details/dli.ernet.235577.</a:t>
            </a:r>
          </a:p>
          <a:p>
            <a:r>
              <a:rPr lang="en-GB" dirty="0"/>
              <a:t>Berlo, D.K. (1977). Communication as Process: Review and Commentary. </a:t>
            </a:r>
            <a:r>
              <a:rPr lang="en-GB" i="1" dirty="0"/>
              <a:t>Annals of the International Communication Association</a:t>
            </a:r>
            <a:r>
              <a:rPr lang="en-GB" dirty="0"/>
              <a:t>, 1(1), pp.11–27. </a:t>
            </a:r>
            <a:r>
              <a:rPr lang="en-GB" dirty="0" err="1"/>
              <a:t>doi:https</a:t>
            </a:r>
            <a:r>
              <a:rPr lang="en-GB" dirty="0"/>
              <a:t>://doi.org/10.1080/23808985.1977.11923667.</a:t>
            </a:r>
          </a:p>
          <a:p>
            <a:r>
              <a:rPr lang="en-GB" dirty="0"/>
              <a:t>Boniface, U.E. (2025). </a:t>
            </a:r>
            <a:r>
              <a:rPr lang="en-GB" i="1" dirty="0"/>
              <a:t>The Impact of Effective Communication on Managerial Performance: Exploring Channels, Patterns, and Information Flow in Organizational Success</a:t>
            </a:r>
            <a:r>
              <a:rPr lang="en-GB" dirty="0"/>
              <a:t>. [online] Ssrn.com. Available at: https://papers.ssrn.com/sol3/papers.cfm?abstract_id=5176565.</a:t>
            </a:r>
          </a:p>
          <a:p>
            <a:r>
              <a:rPr lang="en-GB" dirty="0"/>
              <a:t>Carless, D. (2019). Feedback loops and the longer-term: towards feedback spirals. </a:t>
            </a:r>
            <a:r>
              <a:rPr lang="en-GB" i="1" dirty="0"/>
              <a:t>Assessment &amp; Evaluation in Higher Education</a:t>
            </a:r>
            <a:r>
              <a:rPr lang="en-GB" dirty="0"/>
              <a:t>, 44(5), pp.705–714.</a:t>
            </a:r>
          </a:p>
          <a:p>
            <a:r>
              <a:rPr lang="en-GB" dirty="0"/>
              <a:t>Fiset, J., Bhave, D.P. and Jha, N. (2023). The effects of language-related misunderstanding at work. </a:t>
            </a:r>
            <a:r>
              <a:rPr lang="en-GB" i="1" dirty="0"/>
              <a:t>Journal of Management</a:t>
            </a:r>
            <a:r>
              <a:rPr lang="en-GB" dirty="0"/>
              <a:t>, 50(1). </a:t>
            </a:r>
            <a:r>
              <a:rPr lang="en-GB" dirty="0" err="1"/>
              <a:t>doi:https</a:t>
            </a:r>
            <a:r>
              <a:rPr lang="en-GB" dirty="0"/>
              <a:t>://doi.org/10.1177/01492063231181651.</a:t>
            </a:r>
          </a:p>
        </p:txBody>
      </p:sp>
    </p:spTree>
    <p:extLst>
      <p:ext uri="{BB962C8B-B14F-4D97-AF65-F5344CB8AC3E}">
        <p14:creationId xmlns:p14="http://schemas.microsoft.com/office/powerpoint/2010/main" val="27349418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8BA73-423A-636B-1BED-2967D1C27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457200"/>
            <a:ext cx="10653579" cy="5852160"/>
          </a:xfrm>
        </p:spPr>
        <p:txBody>
          <a:bodyPr>
            <a:normAutofit fontScale="55000" lnSpcReduction="20000"/>
          </a:bodyPr>
          <a:lstStyle/>
          <a:p>
            <a:r>
              <a:rPr lang="en-GB" dirty="0" err="1"/>
              <a:t>Gamiljj</a:t>
            </a:r>
            <a:r>
              <a:rPr lang="en-GB" dirty="0"/>
              <a:t>, Y. and Rahman, I.A. (2021). Studying the relationship between causes and effects of poor communication in construction projects using PLS-SEM approach. </a:t>
            </a:r>
            <a:r>
              <a:rPr lang="en-GB" i="1" dirty="0"/>
              <a:t>Journal of Facilities Management</a:t>
            </a:r>
            <a:r>
              <a:rPr lang="en-GB" dirty="0"/>
              <a:t>, 21(1), pp.102–148.</a:t>
            </a:r>
          </a:p>
          <a:p>
            <a:r>
              <a:rPr lang="en-GB" dirty="0"/>
              <a:t>Gilbert, J. (2021). Mentoring in a Cooperative Learning Classroom. </a:t>
            </a:r>
            <a:r>
              <a:rPr lang="en-GB" i="1" dirty="0"/>
              <a:t>International Journal for the Scholarship of Teaching and Learning</a:t>
            </a:r>
            <a:r>
              <a:rPr lang="en-GB" dirty="0"/>
              <a:t>, 15(2). </a:t>
            </a:r>
            <a:r>
              <a:rPr lang="en-GB" dirty="0" err="1"/>
              <a:t>doi:https</a:t>
            </a:r>
            <a:r>
              <a:rPr lang="en-GB" dirty="0"/>
              <a:t>://doi.org/10.20429/ijsotl.2021.150202.</a:t>
            </a:r>
          </a:p>
          <a:p>
            <a:r>
              <a:rPr lang="en-GB" dirty="0"/>
              <a:t>Hofstede, G. (2011). </a:t>
            </a:r>
            <a:r>
              <a:rPr lang="en-GB" dirty="0" err="1"/>
              <a:t>Dimensionalizing</a:t>
            </a:r>
            <a:r>
              <a:rPr lang="en-GB" dirty="0"/>
              <a:t> Cultures: the Hofstede Model in Context. </a:t>
            </a:r>
            <a:r>
              <a:rPr lang="en-GB" i="1" dirty="0"/>
              <a:t>Online Readings in Psychology and Culture</a:t>
            </a:r>
            <a:r>
              <a:rPr lang="en-GB" dirty="0"/>
              <a:t>, [online] 2(1), pp.1–26. </a:t>
            </a:r>
            <a:r>
              <a:rPr lang="en-GB" dirty="0" err="1"/>
              <a:t>doi:https</a:t>
            </a:r>
            <a:r>
              <a:rPr lang="en-GB" dirty="0"/>
              <a:t>://doi.org/10.9707/2307-0919.1014.</a:t>
            </a:r>
          </a:p>
          <a:p>
            <a:r>
              <a:rPr lang="en-GB" dirty="0"/>
              <a:t>Kamran, A. (2021). </a:t>
            </a:r>
            <a:r>
              <a:rPr lang="en-GB" i="1" dirty="0"/>
              <a:t>The Power of Pictograms: a study and guide on how to create inclusive navigational signage using pictograms to address low situational literacy</a:t>
            </a:r>
            <a:r>
              <a:rPr lang="en-GB" dirty="0"/>
              <a:t>. [online] openresearch.ocadu.ca. Available at: https://openresearch.ocadu.ca/id/eprint/3513/.</a:t>
            </a:r>
          </a:p>
          <a:p>
            <a:r>
              <a:rPr lang="en-GB" dirty="0"/>
              <a:t>Narayan, A.K., Boone, N., Monga, N., McFarlane, N., Mango, V.L., Seifert, M., Smith, A., Woods, R.W. and Weissman, I.A. (2024). Fostering Organizational Excellence through Inclusive Leadership: Practical Guide for Radiology Leaders. </a:t>
            </a:r>
            <a:r>
              <a:rPr lang="en-GB" i="1" dirty="0" err="1"/>
              <a:t>Radiographics</a:t>
            </a:r>
            <a:r>
              <a:rPr lang="en-GB" dirty="0"/>
              <a:t>, 44(9). </a:t>
            </a:r>
            <a:r>
              <a:rPr lang="en-GB" dirty="0" err="1"/>
              <a:t>doi:https</a:t>
            </a:r>
            <a:r>
              <a:rPr lang="en-GB" dirty="0"/>
              <a:t>://doi.org/10.1148/rg.230162.</a:t>
            </a:r>
          </a:p>
          <a:p>
            <a:r>
              <a:rPr lang="en-GB" dirty="0"/>
              <a:t>Nasiri, E., Lotfi, M., </a:t>
            </a:r>
            <a:r>
              <a:rPr lang="en-GB" dirty="0" err="1"/>
              <a:t>Mahdavinoor</a:t>
            </a:r>
            <a:r>
              <a:rPr lang="en-GB" dirty="0"/>
              <a:t>, S.M.M. and </a:t>
            </a:r>
            <a:r>
              <a:rPr lang="en-GB" dirty="0" err="1"/>
              <a:t>Rafiei</a:t>
            </a:r>
            <a:r>
              <a:rPr lang="en-GB" dirty="0"/>
              <a:t>, M.H. (2021). The impact of a structured handover checklist for intraoperative staff shift changes on effective communication, OR team satisfaction, and patient safety: a pilot study. </a:t>
            </a:r>
            <a:r>
              <a:rPr lang="en-GB" i="1" dirty="0"/>
              <a:t>Patient Safety in Surgery</a:t>
            </a:r>
            <a:r>
              <a:rPr lang="en-GB" dirty="0"/>
              <a:t>, [online] 15(1). </a:t>
            </a:r>
            <a:r>
              <a:rPr lang="en-GB" dirty="0" err="1"/>
              <a:t>doi:https</a:t>
            </a:r>
            <a:r>
              <a:rPr lang="en-GB" dirty="0"/>
              <a:t>://doi.org/10.1186/s13037-021-00299-1.</a:t>
            </a:r>
          </a:p>
          <a:p>
            <a:r>
              <a:rPr lang="en-GB" dirty="0"/>
              <a:t>Natalia, B., Ganna, O. and Olena, S. (2020). Communication noise as a discourse component. </a:t>
            </a:r>
            <a:r>
              <a:rPr lang="en-GB" i="1" dirty="0"/>
              <a:t>Wisdom</a:t>
            </a:r>
            <a:r>
              <a:rPr lang="en-GB" dirty="0"/>
              <a:t>, [online] (1 (14)), pp.6–18. Available at: https://cyberleninka.ru/article/n/communication-noise-as-a-discourse-component.</a:t>
            </a:r>
          </a:p>
          <a:p>
            <a:r>
              <a:rPr lang="en-GB" dirty="0"/>
              <a:t>Nuruz Zaman, M., </a:t>
            </a:r>
            <a:r>
              <a:rPr lang="en-GB" dirty="0" err="1"/>
              <a:t>Supriatnoko</a:t>
            </a:r>
            <a:r>
              <a:rPr lang="en-GB" dirty="0"/>
              <a:t> and Naufal </a:t>
            </a:r>
            <a:r>
              <a:rPr lang="en-GB" dirty="0" err="1"/>
              <a:t>Alhilmy</a:t>
            </a:r>
            <a:r>
              <a:rPr lang="en-GB" dirty="0"/>
              <a:t>, M. (2025). Landscape lexical diversity for readability and safety mitigation on the commuter line bilingual information board. </a:t>
            </a:r>
            <a:r>
              <a:rPr lang="en-GB" i="1" dirty="0"/>
              <a:t>E3S Web of Conferences</a:t>
            </a:r>
            <a:r>
              <a:rPr lang="en-GB" dirty="0"/>
              <a:t>, [online] 604, p.07001. </a:t>
            </a:r>
            <a:r>
              <a:rPr lang="en-GB" dirty="0" err="1"/>
              <a:t>doi:https</a:t>
            </a:r>
            <a:r>
              <a:rPr lang="en-GB" dirty="0"/>
              <a:t>://doi.org/10.1051/e3sconf/202560407001.</a:t>
            </a:r>
          </a:p>
          <a:p>
            <a:r>
              <a:rPr lang="en-GB" dirty="0"/>
              <a:t>Okunade, J.K. (2025). Exploring the Impact of Effective Internal Communication Strategies on Employee Morale, Productivity, and Organizational Culture. </a:t>
            </a:r>
            <a:r>
              <a:rPr lang="en-GB" i="1" dirty="0" err="1"/>
              <a:t>Lakhomi</a:t>
            </a:r>
            <a:r>
              <a:rPr lang="en-GB" i="1" dirty="0"/>
              <a:t> Journal Scientific Journal of Culture</a:t>
            </a:r>
            <a:r>
              <a:rPr lang="en-GB" dirty="0"/>
              <a:t>, [online] 6(1), pp.1–11. </a:t>
            </a:r>
            <a:r>
              <a:rPr lang="en-GB" dirty="0" err="1"/>
              <a:t>doi:https</a:t>
            </a:r>
            <a:r>
              <a:rPr lang="en-GB" dirty="0"/>
              <a:t>://doi.org/10.33258/lakhomi.v6i1.1272.</a:t>
            </a:r>
          </a:p>
          <a:p>
            <a:r>
              <a:rPr lang="en-GB" dirty="0"/>
              <a:t>Pai, A.S., Jaiswal, S. and Jaiswal, A.K. (2024). A Comprehensive Review of Food Safety Culture in the Food Industry: Leadership, Organizational Commitment, and Multicultural Dynamics. </a:t>
            </a:r>
            <a:r>
              <a:rPr lang="en-GB" i="1" dirty="0"/>
              <a:t>Foods</a:t>
            </a:r>
            <a:r>
              <a:rPr lang="en-GB" dirty="0"/>
              <a:t>, 13(24), p.4078. </a:t>
            </a:r>
            <a:r>
              <a:rPr lang="en-GB" dirty="0" err="1"/>
              <a:t>doi:https</a:t>
            </a:r>
            <a:r>
              <a:rPr lang="en-GB" dirty="0"/>
              <a:t>://doi.org/10.3390/foods13244078.</a:t>
            </a:r>
          </a:p>
          <a:p>
            <a:r>
              <a:rPr lang="en-GB" dirty="0"/>
              <a:t>Patterson, M.L., Fridlund, A.J. and Crivelli, C. (2023). Four misconceptions about nonverbal communication. </a:t>
            </a:r>
            <a:r>
              <a:rPr lang="en-GB" i="1" dirty="0"/>
              <a:t>Perspectives on Psychological Science</a:t>
            </a:r>
            <a:r>
              <a:rPr lang="en-GB" dirty="0"/>
              <a:t>, [online] 18(6), pp.1388–1411. </a:t>
            </a:r>
            <a:r>
              <a:rPr lang="en-GB" dirty="0" err="1"/>
              <a:t>doi:https</a:t>
            </a:r>
            <a:r>
              <a:rPr lang="en-GB" dirty="0"/>
              <a:t>://doi.org/10.1177/17456916221148142.</a:t>
            </a:r>
          </a:p>
          <a:p>
            <a:r>
              <a:rPr lang="en-GB" dirty="0"/>
              <a:t>Salsabila, A.F., </a:t>
            </a:r>
            <a:r>
              <a:rPr lang="en-GB" dirty="0" err="1"/>
              <a:t>Febriantina</a:t>
            </a:r>
            <a:r>
              <a:rPr lang="en-GB" dirty="0"/>
              <a:t>, S., </a:t>
            </a:r>
            <a:r>
              <a:rPr lang="en-GB" dirty="0" err="1"/>
              <a:t>Danisworo</a:t>
            </a:r>
            <a:r>
              <a:rPr lang="en-GB" dirty="0"/>
              <a:t>, H., Fauzia, M. and Albana, M.A. (2025). The Role of Effective Communication in Leadership: A Literature Review. </a:t>
            </a:r>
            <a:r>
              <a:rPr lang="en-GB" i="1" dirty="0" err="1"/>
              <a:t>Klabat</a:t>
            </a:r>
            <a:r>
              <a:rPr lang="en-GB" i="1" dirty="0"/>
              <a:t> Journal of Management</a:t>
            </a:r>
            <a:r>
              <a:rPr lang="en-GB" dirty="0"/>
              <a:t>, [online] 6(1), p.40. </a:t>
            </a:r>
            <a:r>
              <a:rPr lang="en-GB" dirty="0" err="1"/>
              <a:t>doi:https</a:t>
            </a:r>
            <a:r>
              <a:rPr lang="en-GB" dirty="0"/>
              <a:t>://doi.org/10.60090/kjm.v6i1.1232.40-49.</a:t>
            </a:r>
          </a:p>
        </p:txBody>
      </p:sp>
    </p:spTree>
    <p:extLst>
      <p:ext uri="{BB962C8B-B14F-4D97-AF65-F5344CB8AC3E}">
        <p14:creationId xmlns:p14="http://schemas.microsoft.com/office/powerpoint/2010/main" val="24059023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9BA9D-9150-7323-35FD-D846E17EFC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381000"/>
            <a:ext cx="10653579" cy="5928360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Saputra, F. (2021). Leadership, Communication, and Work Motivation in Determining the Success of Professional Organizations. </a:t>
            </a:r>
            <a:r>
              <a:rPr lang="en-GB" i="1" dirty="0"/>
              <a:t>Journal of Law, Politic and Humanities</a:t>
            </a:r>
            <a:r>
              <a:rPr lang="en-GB" dirty="0"/>
              <a:t>, [online] 1(2), pp.59–70. Available at: https://dinastires.org/JLPH/article/view/54.</a:t>
            </a:r>
          </a:p>
          <a:p>
            <a:r>
              <a:rPr lang="en-GB" dirty="0"/>
              <a:t>Schramm, W. (1955). Information Theory and Mass Communication. </a:t>
            </a:r>
            <a:r>
              <a:rPr lang="en-GB" i="1" dirty="0"/>
              <a:t>Journalism Quarterly</a:t>
            </a:r>
            <a:r>
              <a:rPr lang="en-GB" dirty="0"/>
              <a:t>, 32(2), pp.131–146. </a:t>
            </a:r>
            <a:r>
              <a:rPr lang="en-GB" dirty="0" err="1"/>
              <a:t>doi:https</a:t>
            </a:r>
            <a:r>
              <a:rPr lang="en-GB" dirty="0"/>
              <a:t>://doi.org/10.1177/107769905503200201.</a:t>
            </a:r>
          </a:p>
          <a:p>
            <a:r>
              <a:rPr lang="en-GB" dirty="0"/>
              <a:t>Shannon, C.E. and Weaver, W. (1949). A Mathematical Theory of Communication. </a:t>
            </a:r>
            <a:r>
              <a:rPr lang="en-GB" i="1" dirty="0"/>
              <a:t>Bell System Technical Journal</a:t>
            </a:r>
            <a:r>
              <a:rPr lang="en-GB" dirty="0"/>
              <a:t>, [online] 27(4), pp.623–656. </a:t>
            </a:r>
            <a:r>
              <a:rPr lang="en-GB" dirty="0" err="1"/>
              <a:t>doi:https</a:t>
            </a:r>
            <a:r>
              <a:rPr lang="en-GB" dirty="0"/>
              <a:t>://doi.org/10.1002/j.1538-7305.1948.tb00917.x.</a:t>
            </a:r>
          </a:p>
          <a:p>
            <a:r>
              <a:rPr lang="en-GB" dirty="0"/>
              <a:t>Shittu, A.K. (2022). The role of multi-cultural awareness in corporate leadership: A conceptual model for improving organizational effectiveness. </a:t>
            </a:r>
            <a:r>
              <a:rPr lang="en-GB" i="1" dirty="0"/>
              <a:t>International Journal of Multidisciplinary Research and Growth Evaluation</a:t>
            </a:r>
            <a:r>
              <a:rPr lang="en-GB" dirty="0"/>
              <a:t>, 3(1), pp.677–689. </a:t>
            </a:r>
            <a:r>
              <a:rPr lang="en-GB" dirty="0" err="1"/>
              <a:t>doi:https</a:t>
            </a:r>
            <a:r>
              <a:rPr lang="en-GB" dirty="0"/>
              <a:t>://doi.org/10.54660/.ijmrge.2022.3.1-677-689.</a:t>
            </a:r>
          </a:p>
          <a:p>
            <a:r>
              <a:rPr lang="en-GB" dirty="0"/>
              <a:t>Sihler, F., Tichy, M. and Pietron, J. (2023). One-Way Model Transformations in the Context of the Technology-</a:t>
            </a:r>
            <a:r>
              <a:rPr lang="en-GB" dirty="0" err="1"/>
              <a:t>Roadmapping</a:t>
            </a:r>
            <a:r>
              <a:rPr lang="en-GB" dirty="0"/>
              <a:t> Tool IRIS. </a:t>
            </a:r>
            <a:r>
              <a:rPr lang="en-GB" i="1" dirty="0"/>
              <a:t>The Journal of Object Technology</a:t>
            </a:r>
            <a:r>
              <a:rPr lang="en-GB" dirty="0"/>
              <a:t>, 22(2), p.2:1. </a:t>
            </a:r>
            <a:r>
              <a:rPr lang="en-GB" dirty="0" err="1"/>
              <a:t>doi:https</a:t>
            </a:r>
            <a:r>
              <a:rPr lang="en-GB" dirty="0"/>
              <a:t>://doi.org/10.5381/jot.2023.22.2.a2.</a:t>
            </a:r>
          </a:p>
          <a:p>
            <a:r>
              <a:rPr lang="en-GB" dirty="0"/>
              <a:t>Sonia de Jager (2023). Semantic Noise and Conceptual Stagnation in Natural Language Processing. </a:t>
            </a:r>
            <a:r>
              <a:rPr lang="en-GB" i="1" dirty="0"/>
              <a:t>Angelaki: Journal of Theoretical Humanities</a:t>
            </a:r>
            <a:r>
              <a:rPr lang="en-GB" dirty="0"/>
              <a:t>, 28(3), pp.111–132. </a:t>
            </a:r>
            <a:r>
              <a:rPr lang="en-GB" dirty="0" err="1"/>
              <a:t>doi:https</a:t>
            </a:r>
            <a:r>
              <a:rPr lang="en-GB" dirty="0"/>
              <a:t>://doi.org/10.1080/0969725x.2023.2216555.</a:t>
            </a:r>
          </a:p>
          <a:p>
            <a:r>
              <a:rPr lang="en-GB" dirty="0"/>
              <a:t>Tan, F.D.H., Whipp, P.R., </a:t>
            </a:r>
            <a:r>
              <a:rPr lang="en-GB" dirty="0" err="1"/>
              <a:t>Gagné</a:t>
            </a:r>
            <a:r>
              <a:rPr lang="en-GB" dirty="0"/>
              <a:t>, M. and Van </a:t>
            </a:r>
            <a:r>
              <a:rPr lang="en-GB" dirty="0" err="1"/>
              <a:t>Quaquebeke</a:t>
            </a:r>
            <a:r>
              <a:rPr lang="en-GB" dirty="0"/>
              <a:t>, N. (2018). Students’ perception of teachers’ two-way feedback interactions that impact learning. </a:t>
            </a:r>
            <a:r>
              <a:rPr lang="en-GB" i="1" dirty="0"/>
              <a:t>Social Psychology of Education</a:t>
            </a:r>
            <a:r>
              <a:rPr lang="en-GB" dirty="0"/>
              <a:t>, 22(1), pp.169–187. </a:t>
            </a:r>
            <a:r>
              <a:rPr lang="en-GB" dirty="0" err="1"/>
              <a:t>doi:https</a:t>
            </a:r>
            <a:r>
              <a:rPr lang="en-GB" dirty="0"/>
              <a:t>://doi.org/10.1007/s11218-018-9473-7.</a:t>
            </a:r>
          </a:p>
          <a:p>
            <a:r>
              <a:rPr lang="en-GB" dirty="0"/>
              <a:t>Thielen, N. (2019). </a:t>
            </a:r>
            <a:r>
              <a:rPr lang="en-GB" i="1" dirty="0"/>
              <a:t>Top Down Communication - The Influence of Managers on Employee Engagement</a:t>
            </a:r>
            <a:r>
              <a:rPr lang="en-GB" dirty="0"/>
              <a:t>. [online] www.theseus.fi. Available at: https://www.theseus.fi/handle/10024/266282.</a:t>
            </a:r>
          </a:p>
          <a:p>
            <a:r>
              <a:rPr lang="en-GB" dirty="0" err="1"/>
              <a:t>Turato</a:t>
            </a:r>
            <a:r>
              <a:rPr lang="en-GB" dirty="0"/>
              <a:t>, G., Whiteoak, J. and Oprescu, F. (2022). Allied health front-line manager perceptions of factors impacting workplace morale and burnout risk. </a:t>
            </a:r>
            <a:r>
              <a:rPr lang="en-GB" i="1" dirty="0"/>
              <a:t>Journal of Health Organization and Management</a:t>
            </a:r>
            <a:r>
              <a:rPr lang="en-GB" dirty="0"/>
              <a:t>, 36(7), pp.857–874. </a:t>
            </a:r>
            <a:r>
              <a:rPr lang="en-GB" dirty="0" err="1"/>
              <a:t>doi:https</a:t>
            </a:r>
            <a:r>
              <a:rPr lang="en-GB" dirty="0"/>
              <a:t>://doi.org/10.1108/jhom-09-2021-0355.</a:t>
            </a:r>
          </a:p>
          <a:p>
            <a:r>
              <a:rPr lang="en-GB" dirty="0"/>
              <a:t>Udeh, E. (2024). EXAMINING THE IMPACT OF OPERATION AND PRODUCTION MANAGEMENT FAILURE ON CUSTOMER SATISFACTION AND ORGANIZATIONAL GROWTH: A QUALITATIVE STUDY. </a:t>
            </a:r>
            <a:r>
              <a:rPr lang="en-GB" i="1" dirty="0"/>
              <a:t>European Journal of Political Science Studies</a:t>
            </a:r>
            <a:r>
              <a:rPr lang="en-GB" dirty="0"/>
              <a:t>, [online] 7(1). </a:t>
            </a:r>
            <a:r>
              <a:rPr lang="en-GB" dirty="0" err="1"/>
              <a:t>doi:https</a:t>
            </a:r>
            <a:r>
              <a:rPr lang="en-GB" dirty="0"/>
              <a:t>://doi.org/10.46827/ejpss.v7i1.1716.</a:t>
            </a:r>
          </a:p>
          <a:p>
            <a:r>
              <a:rPr lang="en-GB" dirty="0"/>
              <a:t>Yakob </a:t>
            </a:r>
            <a:r>
              <a:rPr lang="en-GB" dirty="0" err="1"/>
              <a:t>Metboki</a:t>
            </a:r>
            <a:r>
              <a:rPr lang="en-GB" dirty="0"/>
              <a:t> (2025). </a:t>
            </a:r>
            <a:r>
              <a:rPr lang="en-GB" i="1" dirty="0"/>
              <a:t>Enhancing Intercultural Communicative Competence in EFL Learning in the East Nusa Tenggara Context: Navigating Students’ Cultural Awareness</a:t>
            </a:r>
            <a:r>
              <a:rPr lang="en-GB" dirty="0"/>
              <a:t>. [online] Available at: https://www.researchgate.net/profile/Yakob-Metboki/publication/392904327_Enhancing_Intercultural_Communicative_Competence_in_EFL_Learning_in_the_East_Nusa_Tenggara_Context_Navigating_Students.</a:t>
            </a:r>
          </a:p>
          <a:p>
            <a:r>
              <a:rPr lang="en-GB" dirty="0" err="1"/>
              <a:t>Yitagesu</a:t>
            </a:r>
            <a:r>
              <a:rPr lang="en-GB" dirty="0"/>
              <a:t> Habtu, Abera Kumie, </a:t>
            </a:r>
            <a:r>
              <a:rPr lang="en-GB" dirty="0" err="1"/>
              <a:t>Medhine</a:t>
            </a:r>
            <a:r>
              <a:rPr lang="en-GB" dirty="0"/>
              <a:t> </a:t>
            </a:r>
            <a:r>
              <a:rPr lang="en-GB" dirty="0" err="1"/>
              <a:t>Selamu</a:t>
            </a:r>
            <a:r>
              <a:rPr lang="en-GB" dirty="0"/>
              <a:t>, Harada, H., Kaneko, M., Kaba, M. and Girma, E. (2025). Perceptual link between inadequate water, sanitation, and hygiene (WASH) stressors and common mental symptoms in Ethiopian health workers: A qualitative study. </a:t>
            </a:r>
            <a:r>
              <a:rPr lang="en-GB" i="1" dirty="0" err="1"/>
              <a:t>PLoS</a:t>
            </a:r>
            <a:r>
              <a:rPr lang="en-GB" i="1" dirty="0"/>
              <a:t> ONE</a:t>
            </a:r>
            <a:r>
              <a:rPr lang="en-GB" dirty="0"/>
              <a:t>, 20(1), pp.e0314170–e0314170. </a:t>
            </a:r>
            <a:r>
              <a:rPr lang="en-GB" dirty="0" err="1"/>
              <a:t>doi:https</a:t>
            </a:r>
            <a:r>
              <a:rPr lang="en-GB" dirty="0"/>
              <a:t>://doi.org/10.1371/journal.pone.0314170.</a:t>
            </a:r>
          </a:p>
          <a:p>
            <a:r>
              <a:rPr lang="en-GB" dirty="0"/>
              <a:t>Zhang, R., Duan, W., </a:t>
            </a:r>
            <a:r>
              <a:rPr lang="en-GB" dirty="0" err="1"/>
              <a:t>Flathmann</a:t>
            </a:r>
            <a:r>
              <a:rPr lang="en-GB" dirty="0"/>
              <a:t>, C., McNeese, N., </a:t>
            </a:r>
            <a:r>
              <a:rPr lang="en-GB" dirty="0" err="1"/>
              <a:t>Knijnenburg</a:t>
            </a:r>
            <a:r>
              <a:rPr lang="en-GB" dirty="0"/>
              <a:t>, B. and Freeman, G. (2024). Verbal vs. Visual: How Humans Perceive and Collaborate with AI Teammates Using Different Communication Modalities in Various Human-AI Team Compositions. </a:t>
            </a:r>
            <a:r>
              <a:rPr lang="en-GB" i="1" dirty="0"/>
              <a:t>Proceedings of the ACM on Human-Computer Interaction</a:t>
            </a:r>
            <a:r>
              <a:rPr lang="en-GB" dirty="0"/>
              <a:t>, 8(CSCW2), pp.1–34. </a:t>
            </a:r>
            <a:r>
              <a:rPr lang="en-GB" dirty="0" err="1"/>
              <a:t>doi:https</a:t>
            </a:r>
            <a:r>
              <a:rPr lang="en-GB" dirty="0"/>
              <a:t>://doi.org/10.1145/3686976.</a:t>
            </a:r>
          </a:p>
        </p:txBody>
      </p:sp>
    </p:spTree>
    <p:extLst>
      <p:ext uri="{BB962C8B-B14F-4D97-AF65-F5344CB8AC3E}">
        <p14:creationId xmlns:p14="http://schemas.microsoft.com/office/powerpoint/2010/main" val="68960269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4106</Words>
  <Application>Microsoft Office PowerPoint</Application>
  <PresentationFormat>Widescreen</PresentationFormat>
  <Paragraphs>179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Neue Haas Grotesk Text Pro</vt:lpstr>
      <vt:lpstr>VanillaVTI</vt:lpstr>
      <vt:lpstr>Communication Barriers and Solutions at Flight Foods Ltd</vt:lpstr>
      <vt:lpstr>Presentation Overview</vt:lpstr>
      <vt:lpstr>Company Overview</vt:lpstr>
      <vt:lpstr>The Business Challenge</vt:lpstr>
      <vt:lpstr>Identified Communication Issues</vt:lpstr>
      <vt:lpstr>Importance of Effective Communication</vt:lpstr>
      <vt:lpstr>Aim and Objectives of the Study</vt:lpstr>
      <vt:lpstr>Understanding Communication Barriers</vt:lpstr>
      <vt:lpstr>Language and Cultural Barriers</vt:lpstr>
      <vt:lpstr>Physical and Environmental Barriers</vt:lpstr>
      <vt:lpstr>Shannon and Weaver Model (1949)</vt:lpstr>
      <vt:lpstr>Application of the Model to Flight Foods</vt:lpstr>
      <vt:lpstr>Lack of Feedback and Two-Way Communication</vt:lpstr>
      <vt:lpstr>Schramm Model of Communication (1955)</vt:lpstr>
      <vt:lpstr>Leadership and Encoding Issues</vt:lpstr>
      <vt:lpstr>Nonverbal and Written Barriers</vt:lpstr>
      <vt:lpstr>Overall Impact on Teamwork and Morale</vt:lpstr>
      <vt:lpstr>Overview of Proposed Solutions</vt:lpstr>
      <vt:lpstr>Training and Workforce Development</vt:lpstr>
      <vt:lpstr>Leadership and Feedback Mechanisms</vt:lpstr>
      <vt:lpstr>Cultural and Organisational Improvements</vt:lpstr>
      <vt:lpstr>Conclusion and Expected Outcomes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Barriers and Solutions at Flight Foods Ltd</dc:title>
  <cp:revision>1</cp:revision>
  <dcterms:created xsi:type="dcterms:W3CDTF">2025-11-04T16:13:13Z</dcterms:created>
  <dcterms:modified xsi:type="dcterms:W3CDTF">2025-11-06T16:26:47Z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2025-11-04T16:30:17Z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e0e5b249-75ed-41df-b9f9-e9cbe438b206</vt:lpwstr>
  </property>
  <property fmtid="{D5CDD505-2E9C-101B-9397-08002B2CF9AE}" pid="7" name="MSIP_Label_defa4170-0d19-0005-0004-bc88714345d2_ActionId">
    <vt:lpwstr>16b08deb-b652-4ec1-a752-fb8e02f1752c</vt:lpwstr>
  </property>
  <property fmtid="{D5CDD505-2E9C-101B-9397-08002B2CF9AE}" pid="8" name="MSIP_Label_defa4170-0d19-0005-0004-bc88714345d2_ContentBits">
    <vt:lpwstr>0</vt:lpwstr>
  </property>
  <property fmtid="{D5CDD505-2E9C-101B-9397-08002B2CF9AE}" pid="9" name="MSIP_Label_defa4170-0d19-0005-0004-bc88714345d2_Tag">
    <vt:lpwstr>10, 3, 0, 1</vt:lpwstr>
  </property>
</Properties>
</file>