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384" r:id="rId6"/>
    <p:sldId id="315" r:id="rId7"/>
    <p:sldId id="316" r:id="rId8"/>
    <p:sldId id="358" r:id="rId9"/>
    <p:sldId id="334" r:id="rId10"/>
    <p:sldId id="359" r:id="rId11"/>
    <p:sldId id="361" r:id="rId12"/>
    <p:sldId id="377" r:id="rId13"/>
    <p:sldId id="335" r:id="rId14"/>
    <p:sldId id="375" r:id="rId15"/>
    <p:sldId id="378" r:id="rId16"/>
    <p:sldId id="364" r:id="rId17"/>
    <p:sldId id="376" r:id="rId18"/>
    <p:sldId id="379" r:id="rId19"/>
    <p:sldId id="380" r:id="rId20"/>
    <p:sldId id="381" r:id="rId21"/>
    <p:sldId id="383" r:id="rId22"/>
    <p:sldId id="363" r:id="rId23"/>
    <p:sldId id="329" r:id="rId24"/>
    <p:sldId id="357"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CC7BAC-7CCE-40C4-B62C-BCC06307B520}" v="12" dt="2024-03-18T12:39:34.2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2221"/>
    <p:restoredTop sz="95588"/>
  </p:normalViewPr>
  <p:slideViewPr>
    <p:cSldViewPr>
      <p:cViewPr varScale="1">
        <p:scale>
          <a:sx n="95" d="100"/>
          <a:sy n="95" d="100"/>
        </p:scale>
        <p:origin x="66" y="25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10/3/2024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4B96860-502C-454D-9214-F84E15D7E877}"/>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B00EB98F-C706-4299-84A5-E830CE0ED06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46A531E7-ED25-4937-B6B5-256E12BD269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7BD3F0B8-D543-4790-8A4C-99251BE813CD}" type="slidenum">
              <a:rPr lang="en-GB" altLang="en-US">
                <a:latin typeface="Times New Roman" panose="02020603050405020304" pitchFamily="18" charset="0"/>
              </a:rPr>
              <a:pPr eaLnBrk="1" hangingPunct="1"/>
              <a:t>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6536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82602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160625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4595288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508115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2642565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5189622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7607480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67945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0083891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6928943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2795039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652530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6158009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1778133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8020443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914673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03/10/2024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www.slideshare.net/ludymae/chapter-9methods-of-data-collection" TargetMode="External"/><Relationship Id="rId2" Type="http://schemas.openxmlformats.org/officeDocument/2006/relationships/hyperlink" Target="https://www.simplypsychology.org/likert-scale.html" TargetMode="External"/><Relationship Id="rId1" Type="http://schemas.openxmlformats.org/officeDocument/2006/relationships/slideLayout" Target="../slideLayouts/slideLayout2.xml"/><Relationship Id="rId4" Type="http://schemas.openxmlformats.org/officeDocument/2006/relationships/hyperlink" Target="https://www.slideshare.net/cadella49/questionnaire-design-admin"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solidFill>
                  <a:srgbClr val="FFCC00"/>
                </a:solidFill>
              </a:rPr>
              <a:t>Digital Skills and Research Methods (DSR)</a:t>
            </a:r>
            <a:br>
              <a:rPr lang="en-GB" altLang="en-US" b="1">
                <a:solidFill>
                  <a:srgbClr val="FFCC00"/>
                </a:solidFill>
              </a:rPr>
            </a:br>
            <a:r>
              <a:rPr lang="en-GB" altLang="en-US" b="1">
                <a:solidFill>
                  <a:srgbClr val="FFCC00"/>
                </a:solidFill>
              </a:rPr>
              <a:t>LCHS 4007 </a:t>
            </a:r>
            <a:r>
              <a:rPr lang="en-GB" altLang="en-US" b="1" dirty="0">
                <a:solidFill>
                  <a:srgbClr val="FFCC00"/>
                </a:solidFill>
              </a:rPr>
              <a:t>(</a:t>
            </a:r>
            <a:r>
              <a:rPr lang="en-GB" altLang="en-US" b="1" dirty="0" err="1">
                <a:solidFill>
                  <a:srgbClr val="FFCC00"/>
                </a:solidFill>
              </a:rPr>
              <a:t>H&amp;Sc</a:t>
            </a:r>
            <a:r>
              <a:rPr lang="en-GB" altLang="en-US" b="1" dirty="0">
                <a:solidFill>
                  <a:srgbClr val="FFCC00"/>
                </a:solidFill>
              </a:rPr>
              <a:t>)</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3995936" y="3297263"/>
            <a:ext cx="5292080" cy="749945"/>
          </a:xfrm>
          <a:prstGeom prst="rect">
            <a:avLst/>
          </a:prstGeom>
        </p:spPr>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	Week 6: Session 2:</a:t>
            </a:r>
          </a:p>
          <a:p>
            <a:r>
              <a:rPr lang="en-GB" sz="2400" b="1" dirty="0"/>
              <a:t> Primary and Secondary Research</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6BCF9-5896-CDBF-F836-EC18E326AF94}"/>
              </a:ext>
            </a:extLst>
          </p:cNvPr>
          <p:cNvSpPr>
            <a:spLocks noGrp="1"/>
          </p:cNvSpPr>
          <p:nvPr>
            <p:ph type="title"/>
          </p:nvPr>
        </p:nvSpPr>
        <p:spPr>
          <a:xfrm>
            <a:off x="457200" y="274638"/>
            <a:ext cx="8229600" cy="1143000"/>
          </a:xfrm>
        </p:spPr>
        <p:txBody>
          <a:bodyPr anchor="ctr">
            <a:normAutofit fontScale="90000"/>
          </a:bodyPr>
          <a:lstStyle/>
          <a:p>
            <a:r>
              <a:rPr lang="en-GB" dirty="0"/>
              <a:t>Introduce the </a:t>
            </a:r>
            <a:r>
              <a:rPr lang="en-GB"/>
              <a:t>A2 Assessment on Moodle</a:t>
            </a:r>
            <a:endParaRPr lang="en-GB" dirty="0"/>
          </a:p>
        </p:txBody>
      </p:sp>
      <p:pic>
        <p:nvPicPr>
          <p:cNvPr id="1034" name="Picture 10" descr="How to create effective assessments?">
            <a:extLst>
              <a:ext uri="{FF2B5EF4-FFF2-40B4-BE49-F238E27FC236}">
                <a16:creationId xmlns:a16="http://schemas.microsoft.com/office/drawing/2014/main" id="{B27C2F60-89E4-1500-CEAB-DA1B784D42B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07807" y="1600201"/>
            <a:ext cx="6528386" cy="3917032"/>
          </a:xfrm>
          <a:prstGeom prst="rect">
            <a:avLst/>
          </a:prstGeom>
          <a:solidFill>
            <a:srgbClr val="FFFFFF"/>
          </a:solidFill>
        </p:spPr>
      </p:pic>
    </p:spTree>
    <p:extLst>
      <p:ext uri="{BB962C8B-B14F-4D97-AF65-F5344CB8AC3E}">
        <p14:creationId xmlns:p14="http://schemas.microsoft.com/office/powerpoint/2010/main" val="3439944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3">
            <a:extLst>
              <a:ext uri="{FF2B5EF4-FFF2-40B4-BE49-F238E27FC236}">
                <a16:creationId xmlns:a16="http://schemas.microsoft.com/office/drawing/2014/main" id="{8EA1E799-F92A-4E45-96FB-056D02E85D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2A900B68-6015-4E77-A5AA-217C9DE2E519}" type="slidenum">
              <a:rPr lang="en-GB" altLang="en-US"/>
              <a:pPr eaLnBrk="1" hangingPunct="1"/>
              <a:t>3</a:t>
            </a:fld>
            <a:endParaRPr lang="en-GB" altLang="en-US"/>
          </a:p>
        </p:txBody>
      </p:sp>
      <p:sp>
        <p:nvSpPr>
          <p:cNvPr id="5123" name="Title 1">
            <a:extLst>
              <a:ext uri="{FF2B5EF4-FFF2-40B4-BE49-F238E27FC236}">
                <a16:creationId xmlns:a16="http://schemas.microsoft.com/office/drawing/2014/main" id="{1D6C6B8E-42AE-4ABD-A425-9A42C4F39F4A}"/>
              </a:ext>
            </a:extLst>
          </p:cNvPr>
          <p:cNvSpPr>
            <a:spLocks noGrp="1"/>
          </p:cNvSpPr>
          <p:nvPr>
            <p:ph type="title"/>
          </p:nvPr>
        </p:nvSpPr>
        <p:spPr>
          <a:xfrm>
            <a:off x="457200" y="274638"/>
            <a:ext cx="8229600" cy="562074"/>
          </a:xfrm>
        </p:spPr>
        <p:txBody>
          <a:bodyPr>
            <a:normAutofit fontScale="90000"/>
          </a:bodyPr>
          <a:lstStyle/>
          <a:p>
            <a:pPr algn="ctr" fontAlgn="auto">
              <a:spcAft>
                <a:spcPts val="0"/>
              </a:spcAft>
              <a:defRPr/>
            </a:pPr>
            <a:r>
              <a:rPr lang="en-GB" b="1" dirty="0">
                <a:latin typeface="Calibri" pitchFamily="34" charset="0"/>
              </a:rPr>
              <a:t>Learning outcomes</a:t>
            </a:r>
          </a:p>
        </p:txBody>
      </p:sp>
      <p:sp>
        <p:nvSpPr>
          <p:cNvPr id="11268" name="Content Placeholder 2">
            <a:extLst>
              <a:ext uri="{FF2B5EF4-FFF2-40B4-BE49-F238E27FC236}">
                <a16:creationId xmlns:a16="http://schemas.microsoft.com/office/drawing/2014/main" id="{47884219-D6FE-4012-A6A8-BA339FEF4541}"/>
              </a:ext>
            </a:extLst>
          </p:cNvPr>
          <p:cNvSpPr>
            <a:spLocks noGrp="1"/>
          </p:cNvSpPr>
          <p:nvPr>
            <p:ph idx="4294967295"/>
          </p:nvPr>
        </p:nvSpPr>
        <p:spPr>
          <a:xfrm>
            <a:off x="534194" y="1016732"/>
            <a:ext cx="8075612" cy="4824536"/>
          </a:xfrm>
        </p:spPr>
        <p:txBody>
          <a:bodyPr>
            <a:normAutofit fontScale="55000" lnSpcReduction="20000"/>
          </a:bodyPr>
          <a:lstStyle/>
          <a:p>
            <a:pPr algn="just">
              <a:buFont typeface="Wingdings" panose="05000000000000000000" pitchFamily="2" charset="2"/>
              <a:buNone/>
            </a:pPr>
            <a:r>
              <a:rPr lang="en-GB" altLang="en-US" b="1" dirty="0">
                <a:latin typeface="Calibri" panose="020F0502020204030204" pitchFamily="34" charset="0"/>
              </a:rPr>
              <a:t>By the end of this session you will be able to:</a:t>
            </a:r>
            <a:r>
              <a:rPr lang="en-GB" altLang="en-US" dirty="0">
                <a:latin typeface="Calibri" panose="020F0502020204030204" pitchFamily="34" charset="0"/>
              </a:rPr>
              <a:t> </a:t>
            </a:r>
          </a:p>
          <a:p>
            <a:pPr algn="just">
              <a:buFont typeface="Wingdings" panose="05000000000000000000" pitchFamily="2" charset="2"/>
              <a:buNone/>
            </a:pPr>
            <a:endParaRPr lang="en-GB" altLang="en-US" dirty="0">
              <a:latin typeface="Calibri" panose="020F0502020204030204" pitchFamily="34" charset="0"/>
            </a:endParaRPr>
          </a:p>
          <a:p>
            <a:pPr algn="just"/>
            <a:r>
              <a:rPr lang="en-GB" altLang="en-US" dirty="0">
                <a:latin typeface="Calibri" panose="020F0502020204030204" pitchFamily="34" charset="0"/>
              </a:rPr>
              <a:t>Understand definition of Primary Research  </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Understand advantages &amp; disadvantages of Primary Research</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Understand Primary Research Methods </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Know definition of Secondary Research  &amp; Examples </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Understand when and how to conduct secondary research? </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Know questions to ask before conducting secondary research? </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Advantages and Disadvantage of Secondary Research </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Key differences between Primary and Secondary Research </a:t>
            </a:r>
          </a:p>
          <a:p>
            <a:pPr algn="just"/>
            <a:endParaRPr lang="en-GB" altLang="en-US" dirty="0"/>
          </a:p>
        </p:txBody>
      </p:sp>
    </p:spTree>
    <p:extLst>
      <p:ext uri="{BB962C8B-B14F-4D97-AF65-F5344CB8AC3E}">
        <p14:creationId xmlns:p14="http://schemas.microsoft.com/office/powerpoint/2010/main" val="2959100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What is Primary Research?</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279525"/>
            <a:ext cx="8075240" cy="4381723"/>
          </a:xfrm>
        </p:spPr>
        <p:txBody>
          <a:bodyPr>
            <a:normAutofit fontScale="92500" lnSpcReduction="20000"/>
          </a:bodyPr>
          <a:lstStyle/>
          <a:p>
            <a:pPr algn="just"/>
            <a:r>
              <a:rPr lang="en-GB" altLang="en-US" sz="2400" dirty="0"/>
              <a:t>Primary research is research that we have gather and found by ourselves. For example: the use of questionnaires, surveys as well as focus group are different types of primary research </a:t>
            </a:r>
          </a:p>
          <a:p>
            <a:pPr algn="just"/>
            <a:endParaRPr lang="en-GB" altLang="en-US" sz="2400" dirty="0"/>
          </a:p>
          <a:p>
            <a:pPr algn="just"/>
            <a:r>
              <a:rPr lang="en-GB" altLang="en-US" sz="2400" dirty="0"/>
              <a:t>Primary research use interviews to gather information which is the most time consuming way of gathering information. </a:t>
            </a:r>
          </a:p>
          <a:p>
            <a:pPr algn="just"/>
            <a:endParaRPr lang="en-GB" altLang="en-US" sz="2400" dirty="0"/>
          </a:p>
          <a:p>
            <a:pPr algn="just"/>
            <a:r>
              <a:rPr lang="en-GB" altLang="en-US" sz="2400" dirty="0"/>
              <a:t>Primary research would be able to carry more information than secondary as primary research is able to gathers the viewers opinion</a:t>
            </a:r>
          </a:p>
          <a:p>
            <a:pPr algn="just"/>
            <a:endParaRPr lang="en-GB" altLang="en-US" sz="2400" dirty="0"/>
          </a:p>
          <a:p>
            <a:pPr algn="just"/>
            <a:r>
              <a:rPr lang="en-GB" altLang="en-US" sz="2400" dirty="0"/>
              <a:t>Primary research consists in research to collect original primary data </a:t>
            </a:r>
          </a:p>
          <a:p>
            <a:pPr algn="just"/>
            <a:endParaRPr lang="en-GB" altLang="en-US" sz="2400" dirty="0"/>
          </a:p>
        </p:txBody>
      </p:sp>
      <p:sp>
        <p:nvSpPr>
          <p:cNvPr id="5" name="TextBox 4">
            <a:extLst>
              <a:ext uri="{FF2B5EF4-FFF2-40B4-BE49-F238E27FC236}">
                <a16:creationId xmlns:a16="http://schemas.microsoft.com/office/drawing/2014/main" id="{C70677CD-7DB6-9146-A25B-457C45EF1B0E}"/>
              </a:ext>
            </a:extLst>
          </p:cNvPr>
          <p:cNvSpPr txBox="1"/>
          <p:nvPr/>
        </p:nvSpPr>
        <p:spPr>
          <a:xfrm>
            <a:off x="6045812" y="5363924"/>
            <a:ext cx="2466020" cy="369332"/>
          </a:xfrm>
          <a:prstGeom prst="rect">
            <a:avLst/>
          </a:prstGeom>
          <a:noFill/>
        </p:spPr>
        <p:txBody>
          <a:bodyPr wrap="square" rtlCol="0">
            <a:spAutoFit/>
          </a:bodyPr>
          <a:lstStyle/>
          <a:p>
            <a:r>
              <a:rPr lang="en-US" dirty="0"/>
              <a:t>Source: Patel (2016)</a:t>
            </a:r>
          </a:p>
        </p:txBody>
      </p:sp>
    </p:spTree>
    <p:extLst>
      <p:ext uri="{BB962C8B-B14F-4D97-AF65-F5344CB8AC3E}">
        <p14:creationId xmlns:p14="http://schemas.microsoft.com/office/powerpoint/2010/main" val="3893083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5</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Advantages of Primary Research</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292885"/>
            <a:ext cx="8075240" cy="4381723"/>
          </a:xfrm>
        </p:spPr>
        <p:txBody>
          <a:bodyPr>
            <a:normAutofit/>
          </a:bodyPr>
          <a:lstStyle/>
          <a:p>
            <a:pPr algn="just"/>
            <a:r>
              <a:rPr lang="en-GB" altLang="en-US" sz="2400" dirty="0"/>
              <a:t>Gets the viewers opinions </a:t>
            </a:r>
          </a:p>
          <a:p>
            <a:pPr algn="just"/>
            <a:r>
              <a:rPr lang="en-GB" altLang="en-US" sz="2400" dirty="0"/>
              <a:t>More valuable information </a:t>
            </a:r>
          </a:p>
          <a:p>
            <a:pPr algn="just"/>
            <a:r>
              <a:rPr lang="en-GB" altLang="en-US" sz="2400" dirty="0"/>
              <a:t>The person went to grab the information personally </a:t>
            </a:r>
          </a:p>
          <a:p>
            <a:pPr algn="just"/>
            <a:r>
              <a:rPr lang="en-GB" altLang="en-US" sz="2400" dirty="0"/>
              <a:t>Target audience can be found much easier in this method </a:t>
            </a:r>
          </a:p>
          <a:p>
            <a:pPr algn="just"/>
            <a:r>
              <a:rPr lang="en-GB" altLang="en-US" sz="2400" dirty="0"/>
              <a:t>More specific </a:t>
            </a:r>
          </a:p>
          <a:p>
            <a:pPr algn="just"/>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4572000" y="5301208"/>
            <a:ext cx="3939832" cy="369332"/>
          </a:xfrm>
          <a:prstGeom prst="rect">
            <a:avLst/>
          </a:prstGeom>
          <a:noFill/>
        </p:spPr>
        <p:txBody>
          <a:bodyPr wrap="square" rtlCol="0">
            <a:spAutoFit/>
          </a:bodyPr>
          <a:lstStyle/>
          <a:p>
            <a:r>
              <a:rPr lang="en-US" dirty="0"/>
              <a:t>Source: Patel (2016)</a:t>
            </a:r>
          </a:p>
        </p:txBody>
      </p:sp>
    </p:spTree>
    <p:extLst>
      <p:ext uri="{BB962C8B-B14F-4D97-AF65-F5344CB8AC3E}">
        <p14:creationId xmlns:p14="http://schemas.microsoft.com/office/powerpoint/2010/main" val="2721537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6</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Disadvantages of Primary Research</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755576" y="1360825"/>
            <a:ext cx="7488832" cy="4381723"/>
          </a:xfrm>
        </p:spPr>
        <p:txBody>
          <a:bodyPr>
            <a:normAutofit/>
          </a:bodyPr>
          <a:lstStyle/>
          <a:p>
            <a:pPr algn="just"/>
            <a:r>
              <a:rPr lang="en-GB" altLang="en-US" sz="2400" dirty="0"/>
              <a:t>Expensive </a:t>
            </a:r>
          </a:p>
          <a:p>
            <a:pPr algn="just"/>
            <a:r>
              <a:rPr lang="en-GB" altLang="en-US" sz="2400" dirty="0"/>
              <a:t>Time consuming </a:t>
            </a:r>
          </a:p>
          <a:p>
            <a:pPr algn="just"/>
            <a:r>
              <a:rPr lang="en-GB" altLang="en-US" sz="2400" dirty="0"/>
              <a:t>The feedback may not be 100% accurate </a:t>
            </a:r>
          </a:p>
          <a:p>
            <a:pPr algn="just"/>
            <a:r>
              <a:rPr lang="en-GB" altLang="en-US" sz="2400" dirty="0"/>
              <a:t>More information will need to be gathered. For example, the person may want the person getting interviewed, facial expression</a:t>
            </a:r>
          </a:p>
        </p:txBody>
      </p:sp>
      <p:sp>
        <p:nvSpPr>
          <p:cNvPr id="2" name="TextBox 1">
            <a:extLst>
              <a:ext uri="{FF2B5EF4-FFF2-40B4-BE49-F238E27FC236}">
                <a16:creationId xmlns:a16="http://schemas.microsoft.com/office/drawing/2014/main" id="{E993DDDA-789D-7444-AB0B-7DF03090E194}"/>
              </a:ext>
            </a:extLst>
          </p:cNvPr>
          <p:cNvSpPr txBox="1"/>
          <p:nvPr/>
        </p:nvSpPr>
        <p:spPr>
          <a:xfrm>
            <a:off x="4908333" y="5326762"/>
            <a:ext cx="3778467" cy="369332"/>
          </a:xfrm>
          <a:prstGeom prst="rect">
            <a:avLst/>
          </a:prstGeom>
          <a:noFill/>
        </p:spPr>
        <p:txBody>
          <a:bodyPr wrap="square" rtlCol="0">
            <a:spAutoFit/>
          </a:bodyPr>
          <a:lstStyle/>
          <a:p>
            <a:r>
              <a:rPr lang="en-US" dirty="0"/>
              <a:t>Source: Patel (2016)</a:t>
            </a:r>
          </a:p>
        </p:txBody>
      </p:sp>
    </p:spTree>
    <p:extLst>
      <p:ext uri="{BB962C8B-B14F-4D97-AF65-F5344CB8AC3E}">
        <p14:creationId xmlns:p14="http://schemas.microsoft.com/office/powerpoint/2010/main" val="3363873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7</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Primary Research Methods</a:t>
            </a:r>
            <a:endParaRPr lang="en-GB" b="1" dirty="0">
              <a:solidFill>
                <a:schemeClr val="tx2">
                  <a:satMod val="200000"/>
                </a:schemeClr>
              </a:solidFill>
              <a:latin typeface="Calibri" pitchFamily="34" charset="0"/>
            </a:endParaRPr>
          </a:p>
        </p:txBody>
      </p:sp>
      <p:pic>
        <p:nvPicPr>
          <p:cNvPr id="3" name="Picture 2">
            <a:extLst>
              <a:ext uri="{FF2B5EF4-FFF2-40B4-BE49-F238E27FC236}">
                <a16:creationId xmlns:a16="http://schemas.microsoft.com/office/drawing/2014/main" id="{39953DB8-F30E-1E48-B63A-61B47841B925}"/>
              </a:ext>
            </a:extLst>
          </p:cNvPr>
          <p:cNvPicPr>
            <a:picLocks noChangeAspect="1"/>
          </p:cNvPicPr>
          <p:nvPr/>
        </p:nvPicPr>
        <p:blipFill>
          <a:blip r:embed="rId3"/>
          <a:stretch>
            <a:fillRect/>
          </a:stretch>
        </p:blipFill>
        <p:spPr>
          <a:xfrm>
            <a:off x="768350" y="1219200"/>
            <a:ext cx="7607300" cy="3937992"/>
          </a:xfrm>
          <a:prstGeom prst="rect">
            <a:avLst/>
          </a:prstGeom>
        </p:spPr>
      </p:pic>
    </p:spTree>
    <p:extLst>
      <p:ext uri="{BB962C8B-B14F-4D97-AF65-F5344CB8AC3E}">
        <p14:creationId xmlns:p14="http://schemas.microsoft.com/office/powerpoint/2010/main" val="3133075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8</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t>What is Secondary Research? </a:t>
            </a: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28176" y="1161906"/>
            <a:ext cx="8075240" cy="4381723"/>
          </a:xfrm>
        </p:spPr>
        <p:txBody>
          <a:bodyPr>
            <a:normAutofit fontScale="85000" lnSpcReduction="10000"/>
          </a:bodyPr>
          <a:lstStyle/>
          <a:p>
            <a:pPr algn="just"/>
            <a:r>
              <a:rPr lang="en-GB" altLang="en-US" sz="2400" dirty="0"/>
              <a:t>Secondary research is when the person is getting research through online such as internet, books from the library and much more </a:t>
            </a:r>
          </a:p>
          <a:p>
            <a:pPr algn="just"/>
            <a:endParaRPr lang="en-GB" altLang="en-US" sz="2400" dirty="0"/>
          </a:p>
          <a:p>
            <a:pPr algn="just"/>
            <a:r>
              <a:rPr lang="en-GB" altLang="en-US" sz="2400" dirty="0"/>
              <a:t>Secondary research can be found when someone could be looking at someone’s biography for example</a:t>
            </a:r>
          </a:p>
          <a:p>
            <a:pPr algn="just"/>
            <a:endParaRPr lang="en-GB" altLang="en-US" sz="2400" dirty="0"/>
          </a:p>
          <a:p>
            <a:pPr algn="just"/>
            <a:r>
              <a:rPr lang="en-GB" altLang="en-US" sz="2400" dirty="0"/>
              <a:t>Secondary research or desk research is a research method that involves using already existing data. Existing data is summarized and collated to increase the overall effectiveness of research </a:t>
            </a:r>
          </a:p>
          <a:p>
            <a:pPr algn="just"/>
            <a:endParaRPr lang="en-GB" altLang="en-US" sz="2400" dirty="0"/>
          </a:p>
          <a:p>
            <a:pPr algn="just"/>
            <a:r>
              <a:rPr lang="en-GB" altLang="en-US" sz="2400" dirty="0"/>
              <a:t>Secondary research includes research materials published in research reports and similar documents. These documents can be made available by public libraries, websites, data obtained from already filled in surveys etc. </a:t>
            </a:r>
          </a:p>
          <a:p>
            <a:pPr algn="just"/>
            <a:endParaRPr lang="en-GB" altLang="en-US" sz="2400" dirty="0"/>
          </a:p>
        </p:txBody>
      </p:sp>
      <p:sp>
        <p:nvSpPr>
          <p:cNvPr id="2" name="TextBox 1">
            <a:extLst>
              <a:ext uri="{FF2B5EF4-FFF2-40B4-BE49-F238E27FC236}">
                <a16:creationId xmlns:a16="http://schemas.microsoft.com/office/drawing/2014/main" id="{E993DDDA-789D-7444-AB0B-7DF03090E194}"/>
              </a:ext>
            </a:extLst>
          </p:cNvPr>
          <p:cNvSpPr txBox="1"/>
          <p:nvPr/>
        </p:nvSpPr>
        <p:spPr>
          <a:xfrm>
            <a:off x="6195137" y="5321874"/>
            <a:ext cx="2399971" cy="369332"/>
          </a:xfrm>
          <a:prstGeom prst="rect">
            <a:avLst/>
          </a:prstGeom>
          <a:noFill/>
        </p:spPr>
        <p:txBody>
          <a:bodyPr wrap="square" rtlCol="0">
            <a:spAutoFit/>
          </a:bodyPr>
          <a:lstStyle/>
          <a:p>
            <a:r>
              <a:rPr lang="en-US" dirty="0"/>
              <a:t>Source: McLeod (2018)</a:t>
            </a:r>
          </a:p>
        </p:txBody>
      </p:sp>
    </p:spTree>
    <p:extLst>
      <p:ext uri="{BB962C8B-B14F-4D97-AF65-F5344CB8AC3E}">
        <p14:creationId xmlns:p14="http://schemas.microsoft.com/office/powerpoint/2010/main" val="3475597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9</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844203"/>
          </a:xfrm>
        </p:spPr>
        <p:txBody>
          <a:bodyPr>
            <a:normAutofit/>
          </a:bodyPr>
          <a:lstStyle/>
          <a:p>
            <a:pPr algn="ctr" fontAlgn="auto">
              <a:spcAft>
                <a:spcPts val="0"/>
              </a:spcAft>
              <a:defRPr/>
            </a:pPr>
            <a:r>
              <a:rPr lang="en-GB" sz="3200" b="1" dirty="0"/>
              <a:t>What is Secondary Research? </a:t>
            </a:r>
            <a:endParaRPr lang="en-GB" sz="3200" b="1" dirty="0">
              <a:solidFill>
                <a:schemeClr val="tx2">
                  <a:satMod val="200000"/>
                </a:schemeClr>
              </a:solidFill>
            </a:endParaRPr>
          </a:p>
        </p:txBody>
      </p:sp>
      <p:pic>
        <p:nvPicPr>
          <p:cNvPr id="2" name="Picture 1">
            <a:extLst>
              <a:ext uri="{FF2B5EF4-FFF2-40B4-BE49-F238E27FC236}">
                <a16:creationId xmlns:a16="http://schemas.microsoft.com/office/drawing/2014/main" id="{77205EBF-DACD-2F49-BAFD-91022F17D9B9}"/>
              </a:ext>
            </a:extLst>
          </p:cNvPr>
          <p:cNvPicPr>
            <a:picLocks noChangeAspect="1"/>
          </p:cNvPicPr>
          <p:nvPr/>
        </p:nvPicPr>
        <p:blipFill>
          <a:blip r:embed="rId3"/>
          <a:stretch>
            <a:fillRect/>
          </a:stretch>
        </p:blipFill>
        <p:spPr>
          <a:xfrm>
            <a:off x="704850" y="980728"/>
            <a:ext cx="7734300" cy="4680520"/>
          </a:xfrm>
          <a:prstGeom prst="rect">
            <a:avLst/>
          </a:prstGeom>
        </p:spPr>
      </p:pic>
      <p:sp>
        <p:nvSpPr>
          <p:cNvPr id="3" name="TextBox 2">
            <a:extLst>
              <a:ext uri="{FF2B5EF4-FFF2-40B4-BE49-F238E27FC236}">
                <a16:creationId xmlns:a16="http://schemas.microsoft.com/office/drawing/2014/main" id="{A23EA741-1ACE-954A-AE10-BE13F78B9DF9}"/>
              </a:ext>
            </a:extLst>
          </p:cNvPr>
          <p:cNvSpPr txBox="1"/>
          <p:nvPr/>
        </p:nvSpPr>
        <p:spPr>
          <a:xfrm>
            <a:off x="539552" y="1340768"/>
            <a:ext cx="1728192" cy="504056"/>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3782624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10</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324555"/>
            <a:ext cx="8229600" cy="533027"/>
          </a:xfrm>
        </p:spPr>
        <p:txBody>
          <a:bodyPr>
            <a:normAutofit fontScale="90000"/>
          </a:bodyPr>
          <a:lstStyle/>
          <a:p>
            <a:pPr algn="ctr" fontAlgn="auto">
              <a:spcAft>
                <a:spcPts val="0"/>
              </a:spcAft>
              <a:defRPr/>
            </a:pPr>
            <a:r>
              <a:rPr lang="en-GB" sz="3200" b="1" dirty="0"/>
              <a:t>Examples of Secondary Research Methods</a:t>
            </a:r>
            <a:endParaRPr lang="en-GB" sz="3200" b="1" dirty="0">
              <a:solidFill>
                <a:schemeClr val="tx2">
                  <a:satMod val="200000"/>
                </a:schemeClr>
              </a:solidFill>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238138"/>
            <a:ext cx="8075240" cy="4381723"/>
          </a:xfrm>
        </p:spPr>
        <p:txBody>
          <a:bodyPr>
            <a:normAutofit fontScale="92500" lnSpcReduction="20000"/>
          </a:bodyPr>
          <a:lstStyle/>
          <a:p>
            <a:pPr marL="0" indent="0" algn="just">
              <a:buNone/>
            </a:pPr>
            <a:r>
              <a:rPr lang="en-GB" altLang="en-US" sz="2400" dirty="0"/>
              <a:t>Following are popularly used secondary research methods: </a:t>
            </a:r>
          </a:p>
          <a:p>
            <a:pPr algn="just"/>
            <a:endParaRPr lang="en-GB" altLang="en-US" sz="2400" b="1" dirty="0"/>
          </a:p>
          <a:p>
            <a:pPr algn="just"/>
            <a:r>
              <a:rPr lang="en-GB" altLang="en-US" sz="2400" b="1" dirty="0"/>
              <a:t>Data available on the internet: </a:t>
            </a:r>
            <a:r>
              <a:rPr lang="en-GB" altLang="en-US" sz="2400" dirty="0"/>
              <a:t>Most popular ways of collecting secondary data. Data is readily available on the internet and can be downloaded at the click of a button </a:t>
            </a:r>
          </a:p>
          <a:p>
            <a:pPr algn="just"/>
            <a:endParaRPr lang="en-GB" altLang="en-US" sz="2400" dirty="0"/>
          </a:p>
          <a:p>
            <a:pPr algn="just"/>
            <a:r>
              <a:rPr lang="en-GB" altLang="en-US" sz="2400" b="1" dirty="0"/>
              <a:t>Government and non-government agencies: </a:t>
            </a:r>
            <a:r>
              <a:rPr lang="en-GB" altLang="en-US" sz="2400" dirty="0"/>
              <a:t>Data for secondary research can also be collected from some government and non-government agencies </a:t>
            </a:r>
          </a:p>
          <a:p>
            <a:pPr algn="just"/>
            <a:endParaRPr lang="en-GB" altLang="en-US" sz="2400" dirty="0"/>
          </a:p>
          <a:p>
            <a:pPr algn="just"/>
            <a:r>
              <a:rPr lang="en-GB" altLang="en-US" sz="2400" b="1" dirty="0"/>
              <a:t>Public libraries: </a:t>
            </a:r>
            <a:r>
              <a:rPr lang="en-GB" altLang="en-US" sz="2400" dirty="0"/>
              <a:t>Public libraries are another good source to search for data for secondary research. Public libraries have copies of important research that were conducted earlier </a:t>
            </a:r>
            <a:endParaRPr lang="en-GB" altLang="en-US" sz="2400" b="1" dirty="0"/>
          </a:p>
        </p:txBody>
      </p:sp>
    </p:spTree>
    <p:extLst>
      <p:ext uri="{BB962C8B-B14F-4D97-AF65-F5344CB8AC3E}">
        <p14:creationId xmlns:p14="http://schemas.microsoft.com/office/powerpoint/2010/main" val="23286571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11</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324555"/>
            <a:ext cx="8229600" cy="533027"/>
          </a:xfrm>
        </p:spPr>
        <p:txBody>
          <a:bodyPr>
            <a:normAutofit fontScale="90000"/>
          </a:bodyPr>
          <a:lstStyle/>
          <a:p>
            <a:pPr algn="ctr" fontAlgn="auto">
              <a:spcAft>
                <a:spcPts val="0"/>
              </a:spcAft>
              <a:defRPr/>
            </a:pPr>
            <a:r>
              <a:rPr lang="en-GB" sz="3200" b="1" dirty="0"/>
              <a:t>Examples of Secondary Research Methods</a:t>
            </a:r>
            <a:endParaRPr lang="en-GB" sz="3200" b="1" dirty="0">
              <a:solidFill>
                <a:schemeClr val="tx2">
                  <a:satMod val="200000"/>
                </a:schemeClr>
              </a:solidFill>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052736"/>
            <a:ext cx="8075240" cy="4381723"/>
          </a:xfrm>
        </p:spPr>
        <p:txBody>
          <a:bodyPr>
            <a:normAutofit fontScale="92500" lnSpcReduction="10000"/>
          </a:bodyPr>
          <a:lstStyle/>
          <a:p>
            <a:pPr algn="just"/>
            <a:r>
              <a:rPr lang="en-GB" altLang="en-US" sz="2400" b="1" dirty="0"/>
              <a:t>Educational Institutions: </a:t>
            </a:r>
            <a:r>
              <a:rPr lang="en-GB" altLang="en-US" sz="2400" dirty="0"/>
              <a:t>The data that is collected by universities is mainly for primary research. However, organisations can approach educational institutions and request for data from them </a:t>
            </a:r>
          </a:p>
          <a:p>
            <a:pPr algn="just"/>
            <a:endParaRPr lang="en-GB" altLang="en-US" sz="2400" b="1" dirty="0"/>
          </a:p>
          <a:p>
            <a:pPr algn="just"/>
            <a:r>
              <a:rPr lang="en-GB" altLang="en-US" sz="2400" b="1" dirty="0"/>
              <a:t>Commercial information sources: </a:t>
            </a:r>
          </a:p>
          <a:p>
            <a:pPr algn="just">
              <a:buFontTx/>
              <a:buChar char="-"/>
            </a:pPr>
            <a:r>
              <a:rPr lang="en-GB" altLang="en-US" sz="2400" dirty="0"/>
              <a:t>Local newspapers, journals, magazines, radio and TV stations are a great source to obtain data for secondary research. </a:t>
            </a:r>
          </a:p>
          <a:p>
            <a:pPr algn="just">
              <a:buFontTx/>
              <a:buChar char="-"/>
            </a:pPr>
            <a:r>
              <a:rPr lang="en-GB" altLang="en-US" sz="2400" dirty="0"/>
              <a:t>These commercial information sources have first-hand information on economic development, political agenda, market research, demographic segmentation and similar objects </a:t>
            </a:r>
          </a:p>
        </p:txBody>
      </p:sp>
    </p:spTree>
    <p:extLst>
      <p:ext uri="{BB962C8B-B14F-4D97-AF65-F5344CB8AC3E}">
        <p14:creationId xmlns:p14="http://schemas.microsoft.com/office/powerpoint/2010/main" val="1324251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12</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61640" y="138981"/>
            <a:ext cx="8229600" cy="533027"/>
          </a:xfrm>
        </p:spPr>
        <p:txBody>
          <a:bodyPr>
            <a:normAutofit fontScale="90000"/>
          </a:bodyPr>
          <a:lstStyle/>
          <a:p>
            <a:pPr algn="ctr" fontAlgn="auto">
              <a:spcAft>
                <a:spcPts val="0"/>
              </a:spcAft>
              <a:defRPr/>
            </a:pPr>
            <a:r>
              <a:rPr lang="en-GB" sz="3200" b="1" dirty="0"/>
              <a:t>When Do We Conduct Secondary Research? </a:t>
            </a:r>
            <a:endParaRPr lang="en-GB" sz="3200" b="1" dirty="0">
              <a:solidFill>
                <a:schemeClr val="tx2">
                  <a:satMod val="200000"/>
                </a:schemeClr>
              </a:solidFill>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960040"/>
            <a:ext cx="8225160" cy="4845224"/>
          </a:xfrm>
        </p:spPr>
        <p:txBody>
          <a:bodyPr>
            <a:normAutofit fontScale="85000" lnSpcReduction="20000"/>
          </a:bodyPr>
          <a:lstStyle/>
          <a:p>
            <a:pPr algn="just"/>
            <a:r>
              <a:rPr lang="en-GB" altLang="en-US" sz="2400" dirty="0"/>
              <a:t>Typically, secondary research is the first step in any systematic investigation</a:t>
            </a:r>
          </a:p>
          <a:p>
            <a:pPr algn="just"/>
            <a:endParaRPr lang="en-GB" altLang="en-US" sz="2400" dirty="0"/>
          </a:p>
          <a:p>
            <a:pPr algn="just"/>
            <a:r>
              <a:rPr lang="en-GB" altLang="en-US" sz="2400" dirty="0"/>
              <a:t>It helps the researcher to understand what research efforts have been made so far and to utilize this knowledge in mapping out a novel direction for his/her investigation </a:t>
            </a:r>
          </a:p>
          <a:p>
            <a:pPr algn="just"/>
            <a:endParaRPr lang="en-GB" altLang="en-US" sz="2400" dirty="0"/>
          </a:p>
          <a:p>
            <a:pPr algn="just"/>
            <a:r>
              <a:rPr lang="en-GB" altLang="en-US" sz="2400" b="1" dirty="0"/>
              <a:t>For example: </a:t>
            </a:r>
            <a:r>
              <a:rPr lang="en-GB" altLang="en-US" sz="2400" dirty="0"/>
              <a:t>you may want to carry out a research into the nature of a respiratory condition with the aim of developing a vaccine. The best place to start is to gather existing research material about the condition which would help to point your research in the right direction </a:t>
            </a:r>
          </a:p>
          <a:p>
            <a:pPr algn="just"/>
            <a:endParaRPr lang="en-GB" altLang="en-US" sz="2400" dirty="0"/>
          </a:p>
          <a:p>
            <a:pPr algn="just"/>
            <a:r>
              <a:rPr lang="en-GB" altLang="en-US" sz="2400" dirty="0"/>
              <a:t>When sifting through these pieces of information, you would gain insights into methods and findings from previous researches which would help you define your own research process </a:t>
            </a:r>
          </a:p>
        </p:txBody>
      </p:sp>
    </p:spTree>
    <p:extLst>
      <p:ext uri="{BB962C8B-B14F-4D97-AF65-F5344CB8AC3E}">
        <p14:creationId xmlns:p14="http://schemas.microsoft.com/office/powerpoint/2010/main" val="3285876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13</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844203"/>
          </a:xfrm>
        </p:spPr>
        <p:txBody>
          <a:bodyPr>
            <a:normAutofit/>
          </a:bodyPr>
          <a:lstStyle/>
          <a:p>
            <a:pPr algn="ctr" fontAlgn="auto">
              <a:spcAft>
                <a:spcPts val="0"/>
              </a:spcAft>
              <a:defRPr/>
            </a:pPr>
            <a:r>
              <a:rPr lang="en-GB" sz="3200" b="1" dirty="0"/>
              <a:t>How to Conduct Secondary Research? </a:t>
            </a:r>
            <a:endParaRPr lang="en-GB" sz="3200" b="1" dirty="0">
              <a:solidFill>
                <a:schemeClr val="tx2">
                  <a:satMod val="200000"/>
                </a:schemeClr>
              </a:solidFill>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980728"/>
            <a:ext cx="8075240" cy="4464496"/>
          </a:xfrm>
        </p:spPr>
        <p:txBody>
          <a:bodyPr>
            <a:normAutofit fontScale="92500" lnSpcReduction="10000"/>
          </a:bodyPr>
          <a:lstStyle/>
          <a:p>
            <a:pPr marL="0" indent="0" algn="just">
              <a:buNone/>
            </a:pPr>
            <a:r>
              <a:rPr lang="en-GB" altLang="en-US" sz="2400" dirty="0"/>
              <a:t>Here are the steps involved in conducting secondary research: </a:t>
            </a:r>
          </a:p>
          <a:p>
            <a:pPr marL="0" indent="0" algn="just">
              <a:buNone/>
            </a:pPr>
            <a:endParaRPr lang="en-GB" altLang="en-US" sz="2400" dirty="0"/>
          </a:p>
          <a:p>
            <a:pPr marL="457200" indent="-457200" algn="just">
              <a:buFont typeface="+mj-lt"/>
              <a:buAutoNum type="arabicPeriod"/>
            </a:pPr>
            <a:r>
              <a:rPr lang="en-GB" altLang="en-US" sz="2400" b="1" dirty="0"/>
              <a:t>Identify the topic of research: </a:t>
            </a:r>
            <a:r>
              <a:rPr lang="en-GB" altLang="en-US" sz="2400" dirty="0"/>
              <a:t>Before beginning secondary research, identify the topic that needs research. Once that is done, list down the research attributes and its purposes</a:t>
            </a:r>
          </a:p>
          <a:p>
            <a:pPr marL="457200" indent="-457200" algn="just">
              <a:buFont typeface="+mj-lt"/>
              <a:buAutoNum type="arabicPeriod"/>
            </a:pPr>
            <a:endParaRPr lang="en-GB" altLang="en-US" sz="2400" dirty="0"/>
          </a:p>
          <a:p>
            <a:pPr marL="457200" indent="-457200" algn="just">
              <a:buFont typeface="+mj-lt"/>
              <a:buAutoNum type="arabicPeriod"/>
            </a:pPr>
            <a:r>
              <a:rPr lang="en-GB" altLang="en-US" sz="2400" b="1" dirty="0"/>
              <a:t>Identify research sources: </a:t>
            </a:r>
            <a:r>
              <a:rPr lang="en-GB" altLang="en-US" sz="2400" dirty="0"/>
              <a:t>Next, narrow down on the information sources that will provide most relevant data and information applicable to your research </a:t>
            </a:r>
          </a:p>
          <a:p>
            <a:pPr marL="457200" indent="-457200" algn="just">
              <a:buFont typeface="+mj-lt"/>
              <a:buAutoNum type="arabicPeriod"/>
            </a:pPr>
            <a:endParaRPr lang="en-GB" altLang="en-US" sz="2400" dirty="0"/>
          </a:p>
          <a:p>
            <a:pPr marL="457200" indent="-457200" algn="just">
              <a:buFont typeface="+mj-lt"/>
              <a:buAutoNum type="arabicPeriod"/>
            </a:pPr>
            <a:r>
              <a:rPr lang="en-GB" altLang="en-US" sz="2400" b="1" dirty="0"/>
              <a:t>Collect existing data: </a:t>
            </a:r>
            <a:r>
              <a:rPr lang="en-GB" altLang="en-US" sz="2400" dirty="0"/>
              <a:t>Once the data collection sources are narrowed down, check for any previous data that is available which is closely related to the topic</a:t>
            </a:r>
            <a:endParaRPr lang="en-GB" altLang="en-US" sz="2400" b="1" dirty="0"/>
          </a:p>
          <a:p>
            <a:pPr marL="457200" indent="-457200" algn="just">
              <a:buFont typeface="+mj-lt"/>
              <a:buAutoNum type="arabicPeriod"/>
            </a:pPr>
            <a:endParaRPr lang="en-GB" altLang="en-US" sz="2400" dirty="0"/>
          </a:p>
        </p:txBody>
      </p:sp>
    </p:spTree>
    <p:extLst>
      <p:ext uri="{BB962C8B-B14F-4D97-AF65-F5344CB8AC3E}">
        <p14:creationId xmlns:p14="http://schemas.microsoft.com/office/powerpoint/2010/main" val="27898584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14</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844203"/>
          </a:xfrm>
        </p:spPr>
        <p:txBody>
          <a:bodyPr>
            <a:normAutofit/>
          </a:bodyPr>
          <a:lstStyle/>
          <a:p>
            <a:pPr algn="ctr" fontAlgn="auto">
              <a:spcAft>
                <a:spcPts val="0"/>
              </a:spcAft>
              <a:defRPr/>
            </a:pPr>
            <a:r>
              <a:rPr lang="en-GB" sz="3200" b="1" dirty="0"/>
              <a:t>How to Conduct Secondary Research? </a:t>
            </a:r>
            <a:endParaRPr lang="en-GB" sz="3200" b="1" dirty="0">
              <a:solidFill>
                <a:schemeClr val="tx2">
                  <a:satMod val="200000"/>
                </a:schemeClr>
              </a:solidFill>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980728"/>
            <a:ext cx="8075240" cy="4464496"/>
          </a:xfrm>
        </p:spPr>
        <p:txBody>
          <a:bodyPr>
            <a:normAutofit fontScale="92500"/>
          </a:bodyPr>
          <a:lstStyle/>
          <a:p>
            <a:pPr marL="0" indent="0" algn="just">
              <a:buNone/>
            </a:pPr>
            <a:r>
              <a:rPr lang="en-GB" altLang="en-US" sz="2400" b="1" dirty="0"/>
              <a:t>4. Combine and compare: </a:t>
            </a:r>
          </a:p>
          <a:p>
            <a:pPr algn="just">
              <a:buFontTx/>
              <a:buChar char="-"/>
            </a:pPr>
            <a:r>
              <a:rPr lang="en-GB" altLang="en-US" sz="2400" dirty="0"/>
              <a:t>Once data is collected, combine and compare the data for any duplication and assemble data into a usable format </a:t>
            </a:r>
          </a:p>
          <a:p>
            <a:pPr algn="just">
              <a:buFontTx/>
              <a:buChar char="-"/>
            </a:pPr>
            <a:r>
              <a:rPr lang="en-GB" altLang="en-US" sz="2400" dirty="0"/>
              <a:t>Mare sure to collect data from authentic sources as incorrect data can hamper research severely </a:t>
            </a:r>
          </a:p>
          <a:p>
            <a:pPr marL="0" indent="0" algn="just">
              <a:buNone/>
            </a:pPr>
            <a:endParaRPr lang="en-GB" altLang="en-US" sz="2400" dirty="0"/>
          </a:p>
          <a:p>
            <a:pPr marL="0" indent="0" algn="just">
              <a:buNone/>
            </a:pPr>
            <a:r>
              <a:rPr lang="en-GB" altLang="en-US" sz="2400" b="1" dirty="0"/>
              <a:t>5. Analyse data: </a:t>
            </a:r>
          </a:p>
          <a:p>
            <a:pPr algn="just">
              <a:buFontTx/>
              <a:buChar char="-"/>
            </a:pPr>
            <a:r>
              <a:rPr lang="en-GB" altLang="en-US" sz="2400" dirty="0"/>
              <a:t>Analyse data that is collected and identify if all questions are answered</a:t>
            </a:r>
          </a:p>
          <a:p>
            <a:pPr algn="just">
              <a:buFontTx/>
              <a:buChar char="-"/>
            </a:pPr>
            <a:r>
              <a:rPr lang="en-GB" altLang="en-US" sz="2400" dirty="0"/>
              <a:t>If not, repeat the process if there is a need to dwell further into actionable insights </a:t>
            </a:r>
          </a:p>
        </p:txBody>
      </p:sp>
    </p:spTree>
    <p:extLst>
      <p:ext uri="{BB962C8B-B14F-4D97-AF65-F5344CB8AC3E}">
        <p14:creationId xmlns:p14="http://schemas.microsoft.com/office/powerpoint/2010/main" val="694655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15</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844203"/>
          </a:xfrm>
        </p:spPr>
        <p:txBody>
          <a:bodyPr>
            <a:normAutofit fontScale="90000"/>
          </a:bodyPr>
          <a:lstStyle/>
          <a:p>
            <a:pPr algn="ctr" fontAlgn="auto">
              <a:spcAft>
                <a:spcPts val="0"/>
              </a:spcAft>
              <a:defRPr/>
            </a:pPr>
            <a:r>
              <a:rPr lang="en-GB" sz="3200" b="1" dirty="0"/>
              <a:t>Questions to ask before conducting Secondary Research? </a:t>
            </a:r>
            <a:endParaRPr lang="en-GB" sz="3200" b="1" dirty="0">
              <a:solidFill>
                <a:schemeClr val="tx2">
                  <a:satMod val="200000"/>
                </a:schemeClr>
              </a:solidFill>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611560" y="1196752"/>
            <a:ext cx="7920880" cy="4464496"/>
          </a:xfrm>
        </p:spPr>
        <p:txBody>
          <a:bodyPr>
            <a:normAutofit/>
          </a:bodyPr>
          <a:lstStyle/>
          <a:p>
            <a:pPr marL="457200" indent="-457200" algn="just">
              <a:buAutoNum type="arabicPeriod"/>
            </a:pPr>
            <a:r>
              <a:rPr lang="en-GB" altLang="en-US" sz="2400" dirty="0"/>
              <a:t>What is the purpose of the research? </a:t>
            </a:r>
          </a:p>
          <a:p>
            <a:pPr marL="457200" indent="-457200" algn="just">
              <a:buAutoNum type="arabicPeriod"/>
            </a:pPr>
            <a:r>
              <a:rPr lang="en-GB" altLang="en-US" sz="2400" dirty="0"/>
              <a:t>What is my research methodology? </a:t>
            </a:r>
          </a:p>
          <a:p>
            <a:pPr marL="457200" indent="-457200" algn="just">
              <a:buAutoNum type="arabicPeriod"/>
            </a:pPr>
            <a:r>
              <a:rPr lang="en-GB" altLang="en-US" sz="2400" dirty="0"/>
              <a:t>What are my expected research outcomes? </a:t>
            </a:r>
          </a:p>
          <a:p>
            <a:pPr marL="457200" indent="-457200" algn="just">
              <a:buAutoNum type="arabicPeriod"/>
            </a:pPr>
            <a:r>
              <a:rPr lang="en-GB" altLang="en-US" sz="2400" dirty="0"/>
              <a:t>Who collected the data to be analysed? </a:t>
            </a:r>
          </a:p>
          <a:p>
            <a:pPr marL="457200" indent="-457200" algn="just">
              <a:buAutoNum type="arabicPeriod"/>
            </a:pPr>
            <a:r>
              <a:rPr lang="en-GB" altLang="en-US" sz="2400" dirty="0"/>
              <a:t>When was the data collected? </a:t>
            </a:r>
          </a:p>
          <a:p>
            <a:pPr marL="457200" indent="-457200" algn="just">
              <a:buAutoNum type="arabicPeriod"/>
            </a:pPr>
            <a:r>
              <a:rPr lang="en-GB" altLang="en-US" sz="2400" dirty="0"/>
              <a:t>Is the data consistent with other data available from other sources? </a:t>
            </a:r>
          </a:p>
          <a:p>
            <a:pPr marL="457200" indent="-457200" algn="just">
              <a:buAutoNum type="arabicPeriod"/>
            </a:pPr>
            <a:r>
              <a:rPr lang="en-GB" altLang="en-US" sz="2400" dirty="0"/>
              <a:t>What type of data was collected? </a:t>
            </a:r>
          </a:p>
          <a:p>
            <a:pPr marL="457200" indent="-457200" algn="just">
              <a:buAutoNum type="arabicPeriod"/>
            </a:pPr>
            <a:r>
              <a:rPr lang="en-GB" altLang="en-US" sz="2400" dirty="0"/>
              <a:t>How was the data collected? </a:t>
            </a:r>
          </a:p>
        </p:txBody>
      </p:sp>
    </p:spTree>
    <p:extLst>
      <p:ext uri="{BB962C8B-B14F-4D97-AF65-F5344CB8AC3E}">
        <p14:creationId xmlns:p14="http://schemas.microsoft.com/office/powerpoint/2010/main" val="22265057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16</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844203"/>
          </a:xfrm>
        </p:spPr>
        <p:txBody>
          <a:bodyPr>
            <a:normAutofit/>
          </a:bodyPr>
          <a:lstStyle/>
          <a:p>
            <a:pPr algn="ctr" fontAlgn="auto">
              <a:spcAft>
                <a:spcPts val="0"/>
              </a:spcAft>
              <a:defRPr/>
            </a:pPr>
            <a:r>
              <a:rPr lang="en-GB" sz="3200" b="1" dirty="0"/>
              <a:t>Advantages of Secondary Research</a:t>
            </a:r>
            <a:endParaRPr lang="en-GB" sz="3200" b="1" dirty="0">
              <a:solidFill>
                <a:schemeClr val="tx2">
                  <a:satMod val="200000"/>
                </a:schemeClr>
              </a:solidFill>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611560" y="1196752"/>
            <a:ext cx="7920880" cy="4464496"/>
          </a:xfrm>
        </p:spPr>
        <p:txBody>
          <a:bodyPr>
            <a:normAutofit fontScale="92500" lnSpcReduction="10000"/>
          </a:bodyPr>
          <a:lstStyle/>
          <a:p>
            <a:pPr marL="457200" indent="-457200" algn="just">
              <a:buAutoNum type="arabicPeriod"/>
            </a:pPr>
            <a:r>
              <a:rPr lang="en-GB" altLang="en-US" sz="2400" dirty="0"/>
              <a:t>Easily accessible with secondary research, data can easily be accessed in no time</a:t>
            </a:r>
          </a:p>
          <a:p>
            <a:pPr marL="457200" indent="-457200" algn="just">
              <a:buAutoNum type="arabicPeriod"/>
            </a:pPr>
            <a:r>
              <a:rPr lang="en-GB" altLang="en-US" sz="2400" dirty="0"/>
              <a:t>Secondary research is cost-effective and it is not time-consuming </a:t>
            </a:r>
          </a:p>
          <a:p>
            <a:pPr marL="457200" indent="-457200" algn="just">
              <a:buAutoNum type="arabicPeriod"/>
            </a:pPr>
            <a:r>
              <a:rPr lang="en-GB" altLang="en-US" sz="2400" dirty="0"/>
              <a:t>Secondary research helps researchers to identify knowledge gaps which can serve as the basis of further systematic investigation </a:t>
            </a:r>
          </a:p>
          <a:p>
            <a:pPr marL="457200" indent="-457200" algn="just">
              <a:buAutoNum type="arabicPeriod"/>
            </a:pPr>
            <a:r>
              <a:rPr lang="en-GB" altLang="en-US" sz="2400" dirty="0"/>
              <a:t>It is useful for mapping out the scope of research thereby setting the stage for field investigation</a:t>
            </a:r>
          </a:p>
          <a:p>
            <a:pPr marL="457200" indent="-457200" algn="just">
              <a:buAutoNum type="arabicPeriod"/>
            </a:pPr>
            <a:r>
              <a:rPr lang="en-GB" altLang="en-US" sz="2400" dirty="0"/>
              <a:t>Been automatically given to us </a:t>
            </a:r>
          </a:p>
          <a:p>
            <a:pPr marL="457200" indent="-457200" algn="just">
              <a:buAutoNum type="arabicPeriod"/>
            </a:pPr>
            <a:r>
              <a:rPr lang="en-GB" altLang="en-US" sz="2400" dirty="0"/>
              <a:t>Many different sources to choose from </a:t>
            </a:r>
          </a:p>
          <a:p>
            <a:pPr marL="457200" indent="-457200" algn="just">
              <a:buAutoNum type="arabicPeriod"/>
            </a:pPr>
            <a:r>
              <a:rPr lang="en-GB" altLang="en-US" sz="2400" dirty="0"/>
              <a:t>Mostly used in the new generation </a:t>
            </a:r>
          </a:p>
        </p:txBody>
      </p:sp>
    </p:spTree>
    <p:extLst>
      <p:ext uri="{BB962C8B-B14F-4D97-AF65-F5344CB8AC3E}">
        <p14:creationId xmlns:p14="http://schemas.microsoft.com/office/powerpoint/2010/main" val="6311780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17</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844203"/>
          </a:xfrm>
        </p:spPr>
        <p:txBody>
          <a:bodyPr>
            <a:normAutofit/>
          </a:bodyPr>
          <a:lstStyle/>
          <a:p>
            <a:pPr algn="ctr" fontAlgn="auto">
              <a:spcAft>
                <a:spcPts val="0"/>
              </a:spcAft>
              <a:defRPr/>
            </a:pPr>
            <a:r>
              <a:rPr lang="en-GB" sz="3200" b="1" dirty="0"/>
              <a:t>Disadvantages of Secondary Research</a:t>
            </a:r>
            <a:endParaRPr lang="en-GB" sz="3200" b="1" dirty="0">
              <a:solidFill>
                <a:schemeClr val="tx2">
                  <a:satMod val="200000"/>
                </a:schemeClr>
              </a:solidFill>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611560" y="908720"/>
            <a:ext cx="7920880" cy="4896544"/>
          </a:xfrm>
        </p:spPr>
        <p:txBody>
          <a:bodyPr>
            <a:normAutofit fontScale="85000" lnSpcReduction="20000"/>
          </a:bodyPr>
          <a:lstStyle/>
          <a:p>
            <a:pPr marL="457200" indent="-457200" algn="just">
              <a:buAutoNum type="arabicPeriod"/>
            </a:pPr>
            <a:r>
              <a:rPr lang="en-GB" altLang="en-US" sz="2400" b="1" dirty="0"/>
              <a:t>Questionable data: </a:t>
            </a:r>
            <a:r>
              <a:rPr lang="en-GB" altLang="en-US" sz="2400" dirty="0"/>
              <a:t>With secondary research, it is hard to determine the authenticity of the data because the researcher is not directly involved in the research process </a:t>
            </a:r>
          </a:p>
          <a:p>
            <a:pPr marL="457200" indent="-457200" algn="just">
              <a:buAutoNum type="arabicPeriod"/>
            </a:pPr>
            <a:endParaRPr lang="en-GB" altLang="en-US" sz="2400" dirty="0"/>
          </a:p>
          <a:p>
            <a:pPr marL="457200" indent="-457200" algn="just">
              <a:buAutoNum type="arabicPeriod"/>
            </a:pPr>
            <a:r>
              <a:rPr lang="en-GB" altLang="en-US" sz="2400" b="1" dirty="0"/>
              <a:t>Generalisation: </a:t>
            </a:r>
            <a:r>
              <a:rPr lang="en-GB" altLang="en-US" sz="2400" dirty="0"/>
              <a:t>Secondary data is unspecific in nature and may not directly cater to the needs of the researcher. There may not be correlations between the existing data and the research process </a:t>
            </a:r>
          </a:p>
          <a:p>
            <a:pPr marL="457200" indent="-457200" algn="just">
              <a:buAutoNum type="arabicPeriod"/>
            </a:pPr>
            <a:endParaRPr lang="en-GB" altLang="en-US" sz="2400" dirty="0"/>
          </a:p>
          <a:p>
            <a:pPr marL="457200" indent="-457200" algn="just">
              <a:buAutoNum type="arabicPeriod"/>
            </a:pPr>
            <a:r>
              <a:rPr lang="en-GB" altLang="en-US" sz="2400" b="1" dirty="0"/>
              <a:t>Common data: </a:t>
            </a:r>
            <a:r>
              <a:rPr lang="en-GB" altLang="en-US" sz="2400" dirty="0"/>
              <a:t>Research materials in secondary research are not exclusive to an individual or group. Everyone has access to the data and there is little or no ‘information advantage’ gained by those who obtain the research</a:t>
            </a:r>
          </a:p>
          <a:p>
            <a:pPr marL="457200" indent="-457200" algn="just">
              <a:buAutoNum type="arabicPeriod"/>
            </a:pPr>
            <a:endParaRPr lang="en-GB" altLang="en-US" sz="2400" dirty="0"/>
          </a:p>
          <a:p>
            <a:pPr marL="457200" indent="-457200" algn="just">
              <a:buAutoNum type="arabicPeriod"/>
            </a:pPr>
            <a:r>
              <a:rPr lang="en-GB" altLang="en-US" sz="2400" b="1" dirty="0"/>
              <a:t>Risk: </a:t>
            </a:r>
            <a:r>
              <a:rPr lang="en-GB" altLang="en-US" sz="2400" dirty="0"/>
              <a:t>It has the risk of outdated research materials. Outdated information may offer little value especially for organisations competing in fast-changing markets </a:t>
            </a:r>
            <a:endParaRPr lang="en-GB" altLang="en-US" sz="2400" b="1" dirty="0"/>
          </a:p>
        </p:txBody>
      </p:sp>
    </p:spTree>
    <p:extLst>
      <p:ext uri="{BB962C8B-B14F-4D97-AF65-F5344CB8AC3E}">
        <p14:creationId xmlns:p14="http://schemas.microsoft.com/office/powerpoint/2010/main" val="18770221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18</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77452" y="425808"/>
            <a:ext cx="8229600" cy="844203"/>
          </a:xfrm>
        </p:spPr>
        <p:txBody>
          <a:bodyPr>
            <a:normAutofit/>
          </a:bodyPr>
          <a:lstStyle/>
          <a:p>
            <a:pPr algn="ctr" fontAlgn="auto">
              <a:spcAft>
                <a:spcPts val="0"/>
              </a:spcAft>
              <a:defRPr/>
            </a:pPr>
            <a:r>
              <a:rPr lang="en-GB" sz="3200" b="1" dirty="0"/>
              <a:t>Types of Secondary Data and Purposes</a:t>
            </a:r>
            <a:endParaRPr lang="en-GB" sz="3200" b="1" dirty="0">
              <a:solidFill>
                <a:schemeClr val="tx2">
                  <a:satMod val="200000"/>
                </a:schemeClr>
              </a:solidFill>
            </a:endParaRPr>
          </a:p>
        </p:txBody>
      </p:sp>
      <p:pic>
        <p:nvPicPr>
          <p:cNvPr id="3" name="Picture 2">
            <a:extLst>
              <a:ext uri="{FF2B5EF4-FFF2-40B4-BE49-F238E27FC236}">
                <a16:creationId xmlns:a16="http://schemas.microsoft.com/office/drawing/2014/main" id="{CB235D45-622B-8941-B573-6BB3D4B44197}"/>
              </a:ext>
            </a:extLst>
          </p:cNvPr>
          <p:cNvPicPr>
            <a:picLocks noChangeAspect="1"/>
          </p:cNvPicPr>
          <p:nvPr/>
        </p:nvPicPr>
        <p:blipFill>
          <a:blip r:embed="rId3"/>
          <a:stretch>
            <a:fillRect/>
          </a:stretch>
        </p:blipFill>
        <p:spPr>
          <a:xfrm>
            <a:off x="617676" y="1628800"/>
            <a:ext cx="7596336" cy="3168352"/>
          </a:xfrm>
          <a:prstGeom prst="rect">
            <a:avLst/>
          </a:prstGeom>
        </p:spPr>
      </p:pic>
    </p:spTree>
    <p:extLst>
      <p:ext uri="{BB962C8B-B14F-4D97-AF65-F5344CB8AC3E}">
        <p14:creationId xmlns:p14="http://schemas.microsoft.com/office/powerpoint/2010/main" val="15904171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19</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sz="3200" b="1" dirty="0"/>
              <a:t>Key Differences Between Primary and Secondary Research</a:t>
            </a:r>
            <a:endParaRPr lang="en-GB" sz="3200" b="1" dirty="0">
              <a:solidFill>
                <a:schemeClr val="tx2">
                  <a:satMod val="200000"/>
                </a:schemeClr>
              </a:solidFill>
            </a:endParaRPr>
          </a:p>
        </p:txBody>
      </p:sp>
      <p:pic>
        <p:nvPicPr>
          <p:cNvPr id="2" name="Picture 1">
            <a:extLst>
              <a:ext uri="{FF2B5EF4-FFF2-40B4-BE49-F238E27FC236}">
                <a16:creationId xmlns:a16="http://schemas.microsoft.com/office/drawing/2014/main" id="{CB8BA9D3-15DD-174E-A35E-A549AFDBB7C9}"/>
              </a:ext>
            </a:extLst>
          </p:cNvPr>
          <p:cNvPicPr>
            <a:picLocks noChangeAspect="1"/>
          </p:cNvPicPr>
          <p:nvPr/>
        </p:nvPicPr>
        <p:blipFill>
          <a:blip r:embed="rId3"/>
          <a:stretch>
            <a:fillRect/>
          </a:stretch>
        </p:blipFill>
        <p:spPr>
          <a:xfrm>
            <a:off x="323528" y="1228087"/>
            <a:ext cx="8363272" cy="4401826"/>
          </a:xfrm>
          <a:prstGeom prst="rect">
            <a:avLst/>
          </a:prstGeom>
        </p:spPr>
      </p:pic>
    </p:spTree>
    <p:extLst>
      <p:ext uri="{BB962C8B-B14F-4D97-AF65-F5344CB8AC3E}">
        <p14:creationId xmlns:p14="http://schemas.microsoft.com/office/powerpoint/2010/main" val="40953769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A994C5C-8352-4272-9B00-71979491D2EE}"/>
              </a:ext>
            </a:extLst>
          </p:cNvPr>
          <p:cNvSpPr>
            <a:spLocks noGrp="1"/>
          </p:cNvSpPr>
          <p:nvPr>
            <p:ph idx="1"/>
          </p:nvPr>
        </p:nvSpPr>
        <p:spPr>
          <a:xfrm>
            <a:off x="457200" y="1280796"/>
            <a:ext cx="8229600" cy="4380452"/>
          </a:xfrm>
        </p:spPr>
        <p:txBody>
          <a:bodyPr>
            <a:normAutofit fontScale="62500" lnSpcReduction="20000"/>
          </a:bodyPr>
          <a:lstStyle/>
          <a:p>
            <a:r>
              <a:rPr lang="nl-NL" dirty="0" err="1"/>
              <a:t>McLeod</a:t>
            </a:r>
            <a:r>
              <a:rPr lang="nl-NL" dirty="0"/>
              <a:t>, S. A. (2019). </a:t>
            </a:r>
            <a:r>
              <a:rPr lang="nl-NL" i="1" dirty="0" err="1"/>
              <a:t>Likert</a:t>
            </a:r>
            <a:r>
              <a:rPr lang="nl-NL" i="1" dirty="0"/>
              <a:t> </a:t>
            </a:r>
            <a:r>
              <a:rPr lang="nl-NL" i="1" dirty="0" err="1"/>
              <a:t>Scale</a:t>
            </a:r>
            <a:r>
              <a:rPr lang="nl-NL" i="1" dirty="0"/>
              <a:t>. </a:t>
            </a:r>
            <a:r>
              <a:rPr lang="nl-NL" dirty="0"/>
              <a:t>Simple </a:t>
            </a:r>
            <a:r>
              <a:rPr lang="nl-NL" dirty="0" err="1"/>
              <a:t>Psychology</a:t>
            </a:r>
            <a:r>
              <a:rPr lang="nl-NL" dirty="0"/>
              <a:t>. [Online: </a:t>
            </a:r>
            <a:r>
              <a:rPr lang="nl-NL" dirty="0">
                <a:hlinkClick r:id="rId2"/>
              </a:rPr>
              <a:t>https://www.simplypsychology.org/likert-scale.html</a:t>
            </a:r>
            <a:r>
              <a:rPr lang="nl-NL" dirty="0"/>
              <a:t>] </a:t>
            </a:r>
          </a:p>
          <a:p>
            <a:r>
              <a:rPr lang="nl-NL" dirty="0" err="1"/>
              <a:t>Fraley</a:t>
            </a:r>
            <a:r>
              <a:rPr lang="nl-NL" dirty="0"/>
              <a:t>, R. C., </a:t>
            </a:r>
            <a:r>
              <a:rPr lang="nl-NL" dirty="0" err="1"/>
              <a:t>Waller</a:t>
            </a:r>
            <a:r>
              <a:rPr lang="nl-NL" dirty="0"/>
              <a:t>, N. G., &amp; </a:t>
            </a:r>
            <a:r>
              <a:rPr lang="nl-NL" dirty="0" err="1"/>
              <a:t>Grennan</a:t>
            </a:r>
            <a:r>
              <a:rPr lang="nl-NL" dirty="0"/>
              <a:t>, K. A. (2000). An item-response </a:t>
            </a:r>
            <a:r>
              <a:rPr lang="nl-NL" dirty="0" err="1"/>
              <a:t>theory</a:t>
            </a:r>
            <a:r>
              <a:rPr lang="nl-NL" dirty="0"/>
              <a:t> analysis of </a:t>
            </a:r>
            <a:r>
              <a:rPr lang="nl-NL" dirty="0" err="1"/>
              <a:t>self</a:t>
            </a:r>
            <a:r>
              <a:rPr lang="nl-NL" dirty="0"/>
              <a:t>-report </a:t>
            </a:r>
            <a:r>
              <a:rPr lang="nl-NL" dirty="0" err="1"/>
              <a:t>measures</a:t>
            </a:r>
            <a:r>
              <a:rPr lang="nl-NL" dirty="0"/>
              <a:t> of adult attachment. </a:t>
            </a:r>
            <a:r>
              <a:rPr lang="nl-NL" i="1" dirty="0"/>
              <a:t>Journal of </a:t>
            </a:r>
            <a:r>
              <a:rPr lang="nl-NL" i="1" dirty="0" err="1"/>
              <a:t>Personality</a:t>
            </a:r>
            <a:r>
              <a:rPr lang="nl-NL" i="1" dirty="0"/>
              <a:t> </a:t>
            </a:r>
            <a:r>
              <a:rPr lang="nl-NL" i="1" dirty="0" err="1"/>
              <a:t>and</a:t>
            </a:r>
            <a:r>
              <a:rPr lang="nl-NL" i="1" dirty="0"/>
              <a:t> </a:t>
            </a:r>
            <a:r>
              <a:rPr lang="nl-NL" i="1" dirty="0" err="1"/>
              <a:t>Social</a:t>
            </a:r>
            <a:r>
              <a:rPr lang="nl-NL" i="1" dirty="0"/>
              <a:t> </a:t>
            </a:r>
            <a:r>
              <a:rPr lang="nl-NL" i="1" dirty="0" err="1"/>
              <a:t>Psychology</a:t>
            </a:r>
            <a:r>
              <a:rPr lang="nl-NL" i="1" dirty="0"/>
              <a:t>, </a:t>
            </a:r>
            <a:r>
              <a:rPr lang="nl-NL" dirty="0"/>
              <a:t>78, 350 - 365</a:t>
            </a:r>
          </a:p>
          <a:p>
            <a:r>
              <a:rPr lang="nl-NL" dirty="0"/>
              <a:t>Bowling, A. (1997). </a:t>
            </a:r>
            <a:r>
              <a:rPr lang="nl-NL" i="1" dirty="0"/>
              <a:t>Research </a:t>
            </a:r>
            <a:r>
              <a:rPr lang="nl-NL" i="1" dirty="0" err="1"/>
              <a:t>Methods</a:t>
            </a:r>
            <a:r>
              <a:rPr lang="nl-NL" i="1" dirty="0"/>
              <a:t> in Health. </a:t>
            </a:r>
            <a:r>
              <a:rPr lang="nl-NL" dirty="0" err="1"/>
              <a:t>Buckingham</a:t>
            </a:r>
            <a:r>
              <a:rPr lang="nl-NL" dirty="0"/>
              <a:t>, Open University Press</a:t>
            </a:r>
          </a:p>
          <a:p>
            <a:r>
              <a:rPr lang="nl-NL" dirty="0"/>
              <a:t>Creswell, J. W. (2003). </a:t>
            </a:r>
            <a:r>
              <a:rPr lang="nl-NL" i="1" dirty="0" err="1"/>
              <a:t>Qualitative</a:t>
            </a:r>
            <a:r>
              <a:rPr lang="nl-NL" i="1" dirty="0"/>
              <a:t> </a:t>
            </a:r>
            <a:r>
              <a:rPr lang="nl-NL" i="1" dirty="0" err="1"/>
              <a:t>Inquiry</a:t>
            </a:r>
            <a:r>
              <a:rPr lang="nl-NL" i="1" dirty="0"/>
              <a:t> &amp; Research Design. </a:t>
            </a:r>
            <a:r>
              <a:rPr lang="nl-NL" dirty="0"/>
              <a:t>London, Sage Publications Ltd. (3rd </a:t>
            </a:r>
            <a:r>
              <a:rPr lang="nl-NL" dirty="0" err="1"/>
              <a:t>edn</a:t>
            </a:r>
            <a:r>
              <a:rPr lang="nl-NL" dirty="0"/>
              <a:t>)</a:t>
            </a:r>
            <a:r>
              <a:rPr lang="nl-NL" i="1" dirty="0"/>
              <a:t> </a:t>
            </a:r>
          </a:p>
          <a:p>
            <a:r>
              <a:rPr lang="nl-NL" dirty="0" err="1"/>
              <a:t>Kvale</a:t>
            </a:r>
            <a:r>
              <a:rPr lang="nl-NL" dirty="0"/>
              <a:t>, S. (2007). </a:t>
            </a:r>
            <a:r>
              <a:rPr lang="nl-NL" i="1" dirty="0" err="1"/>
              <a:t>Doing</a:t>
            </a:r>
            <a:r>
              <a:rPr lang="nl-NL" i="1" dirty="0"/>
              <a:t> Interviews. </a:t>
            </a:r>
            <a:r>
              <a:rPr lang="nl-NL" dirty="0"/>
              <a:t>London, Sage Publications Ltd.</a:t>
            </a:r>
          </a:p>
          <a:p>
            <a:r>
              <a:rPr lang="nl-NL" dirty="0" err="1"/>
              <a:t>Nalzaro</a:t>
            </a:r>
            <a:r>
              <a:rPr lang="nl-NL" dirty="0"/>
              <a:t>, L. (2010) </a:t>
            </a:r>
            <a:r>
              <a:rPr lang="nl-NL" dirty="0" err="1"/>
              <a:t>Methods</a:t>
            </a:r>
            <a:r>
              <a:rPr lang="nl-NL" dirty="0"/>
              <a:t> of Data Collection [Online:</a:t>
            </a:r>
            <a:r>
              <a:rPr lang="en-GB" dirty="0">
                <a:hlinkClick r:id="rId3"/>
              </a:rPr>
              <a:t>https://www.slideshare.net/ludymae/chapter-9methods-of-data-collection</a:t>
            </a:r>
            <a:r>
              <a:rPr lang="en-GB" dirty="0"/>
              <a:t>]</a:t>
            </a:r>
          </a:p>
          <a:p>
            <a:r>
              <a:rPr lang="en-GB" dirty="0"/>
              <a:t>Ali, S. (2012). </a:t>
            </a:r>
            <a:r>
              <a:rPr lang="en-GB" i="1" dirty="0"/>
              <a:t>Questionnaire design &amp; admin. </a:t>
            </a:r>
            <a:r>
              <a:rPr lang="en-GB" dirty="0"/>
              <a:t>[Online: </a:t>
            </a:r>
            <a:r>
              <a:rPr lang="en-GB" dirty="0">
                <a:hlinkClick r:id="rId4"/>
              </a:rPr>
              <a:t>https://www.slideshare.net/cadella49/questionnaire-design-admin</a:t>
            </a:r>
            <a:r>
              <a:rPr lang="en-GB" dirty="0"/>
              <a:t>]</a:t>
            </a:r>
          </a:p>
          <a:p>
            <a:pPr marL="0" indent="0">
              <a:buNone/>
            </a:pPr>
            <a:endParaRPr lang="en-GB" dirty="0"/>
          </a:p>
          <a:p>
            <a:pPr marL="0" indent="0">
              <a:buNone/>
            </a:pPr>
            <a:endParaRPr lang="en-GB" dirty="0"/>
          </a:p>
        </p:txBody>
      </p:sp>
      <p:sp>
        <p:nvSpPr>
          <p:cNvPr id="4" name="Title 3">
            <a:extLst>
              <a:ext uri="{FF2B5EF4-FFF2-40B4-BE49-F238E27FC236}">
                <a16:creationId xmlns:a16="http://schemas.microsoft.com/office/drawing/2014/main" id="{59A20822-6FFB-49A3-8CFD-E73F611E73B4}"/>
              </a:ext>
            </a:extLst>
          </p:cNvPr>
          <p:cNvSpPr>
            <a:spLocks noGrp="1"/>
          </p:cNvSpPr>
          <p:nvPr>
            <p:ph type="title"/>
          </p:nvPr>
        </p:nvSpPr>
        <p:spPr/>
        <p:txBody>
          <a:bodyPr/>
          <a:lstStyle/>
          <a:p>
            <a:r>
              <a:rPr lang="en-GB" dirty="0"/>
              <a:t>References</a:t>
            </a:r>
          </a:p>
        </p:txBody>
      </p:sp>
      <p:sp>
        <p:nvSpPr>
          <p:cNvPr id="3" name="Slide Number Placeholder 2">
            <a:extLst>
              <a:ext uri="{FF2B5EF4-FFF2-40B4-BE49-F238E27FC236}">
                <a16:creationId xmlns:a16="http://schemas.microsoft.com/office/drawing/2014/main" id="{5580B20E-9AD6-43F4-A04D-C9154A0566EA}"/>
              </a:ext>
            </a:extLst>
          </p:cNvPr>
          <p:cNvSpPr>
            <a:spLocks noGrp="1"/>
          </p:cNvSpPr>
          <p:nvPr>
            <p:ph type="sldNum" sz="quarter" idx="12"/>
          </p:nvPr>
        </p:nvSpPr>
        <p:spPr/>
        <p:txBody>
          <a:bodyPr/>
          <a:lstStyle/>
          <a:p>
            <a:fld id="{C9C16E22-1D5B-4835-B085-B12956A0FD91}" type="slidenum">
              <a:rPr lang="en-GB" altLang="en-US" smtClean="0"/>
              <a:pPr/>
              <a:t>20</a:t>
            </a:fld>
            <a:endParaRPr lang="en-GB" altLang="en-US"/>
          </a:p>
        </p:txBody>
      </p:sp>
      <p:sp>
        <p:nvSpPr>
          <p:cNvPr id="2" name="TextBox 1">
            <a:extLst>
              <a:ext uri="{FF2B5EF4-FFF2-40B4-BE49-F238E27FC236}">
                <a16:creationId xmlns:a16="http://schemas.microsoft.com/office/drawing/2014/main" id="{37F04A77-D05B-CE4D-86B5-62A53C955E57}"/>
              </a:ext>
            </a:extLst>
          </p:cNvPr>
          <p:cNvSpPr txBox="1"/>
          <p:nvPr/>
        </p:nvSpPr>
        <p:spPr>
          <a:xfrm>
            <a:off x="2286000" y="368808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8741277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A20822-6FFB-49A3-8CFD-E73F611E73B4}"/>
              </a:ext>
            </a:extLst>
          </p:cNvPr>
          <p:cNvSpPr>
            <a:spLocks noGrp="1"/>
          </p:cNvSpPr>
          <p:nvPr>
            <p:ph type="title"/>
          </p:nvPr>
        </p:nvSpPr>
        <p:spPr>
          <a:xfrm>
            <a:off x="683568" y="2591951"/>
            <a:ext cx="8229600" cy="1143000"/>
          </a:xfrm>
        </p:spPr>
        <p:txBody>
          <a:bodyPr/>
          <a:lstStyle/>
          <a:p>
            <a:r>
              <a:rPr lang="en-GB" dirty="0"/>
              <a:t>Questions &amp; Answers!!!</a:t>
            </a:r>
          </a:p>
        </p:txBody>
      </p:sp>
      <p:sp>
        <p:nvSpPr>
          <p:cNvPr id="3" name="Slide Number Placeholder 2">
            <a:extLst>
              <a:ext uri="{FF2B5EF4-FFF2-40B4-BE49-F238E27FC236}">
                <a16:creationId xmlns:a16="http://schemas.microsoft.com/office/drawing/2014/main" id="{5580B20E-9AD6-43F4-A04D-C9154A0566EA}"/>
              </a:ext>
            </a:extLst>
          </p:cNvPr>
          <p:cNvSpPr>
            <a:spLocks noGrp="1"/>
          </p:cNvSpPr>
          <p:nvPr>
            <p:ph type="sldNum" sz="quarter" idx="12"/>
          </p:nvPr>
        </p:nvSpPr>
        <p:spPr/>
        <p:txBody>
          <a:bodyPr/>
          <a:lstStyle/>
          <a:p>
            <a:fld id="{C9C16E22-1D5B-4835-B085-B12956A0FD91}" type="slidenum">
              <a:rPr lang="en-GB" altLang="en-US" smtClean="0"/>
              <a:pPr/>
              <a:t>21</a:t>
            </a:fld>
            <a:endParaRPr lang="en-GB" altLang="en-US"/>
          </a:p>
        </p:txBody>
      </p:sp>
      <p:sp>
        <p:nvSpPr>
          <p:cNvPr id="2" name="TextBox 1">
            <a:extLst>
              <a:ext uri="{FF2B5EF4-FFF2-40B4-BE49-F238E27FC236}">
                <a16:creationId xmlns:a16="http://schemas.microsoft.com/office/drawing/2014/main" id="{37F04A77-D05B-CE4D-86B5-62A53C955E57}"/>
              </a:ext>
            </a:extLst>
          </p:cNvPr>
          <p:cNvSpPr txBox="1"/>
          <p:nvPr/>
        </p:nvSpPr>
        <p:spPr>
          <a:xfrm>
            <a:off x="2286000" y="368808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6279870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1391</Words>
  <Application>Microsoft Office PowerPoint</Application>
  <PresentationFormat>On-screen Show (4:3)</PresentationFormat>
  <Paragraphs>165</Paragraphs>
  <Slides>21</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ＭＳ Ｐゴシック</vt:lpstr>
      <vt:lpstr>Myriad Pro</vt:lpstr>
      <vt:lpstr>Arial</vt:lpstr>
      <vt:lpstr>Calibri</vt:lpstr>
      <vt:lpstr>Times New Roman</vt:lpstr>
      <vt:lpstr>Wingdings</vt:lpstr>
      <vt:lpstr>20140311PresentationUWTSDTemplate</vt:lpstr>
      <vt:lpstr>Digital Skills and Research Methods (DSR) LCHS 4007 (H&amp;Sc)</vt:lpstr>
      <vt:lpstr>Introduce the A2 Assessment on Moodle</vt:lpstr>
      <vt:lpstr>Learning outcomes</vt:lpstr>
      <vt:lpstr>What is Primary Research?</vt:lpstr>
      <vt:lpstr>Advantages of Primary Research</vt:lpstr>
      <vt:lpstr>Disadvantages of Primary Research</vt:lpstr>
      <vt:lpstr>Primary Research Methods</vt:lpstr>
      <vt:lpstr>What is Secondary Research? </vt:lpstr>
      <vt:lpstr>What is Secondary Research? </vt:lpstr>
      <vt:lpstr>Examples of Secondary Research Methods</vt:lpstr>
      <vt:lpstr>Examples of Secondary Research Methods</vt:lpstr>
      <vt:lpstr>When Do We Conduct Secondary Research? </vt:lpstr>
      <vt:lpstr>How to Conduct Secondary Research? </vt:lpstr>
      <vt:lpstr>How to Conduct Secondary Research? </vt:lpstr>
      <vt:lpstr>Questions to ask before conducting Secondary Research? </vt:lpstr>
      <vt:lpstr>Advantages of Secondary Research</vt:lpstr>
      <vt:lpstr>Disadvantages of Secondary Research</vt:lpstr>
      <vt:lpstr>Types of Secondary Data and Purposes</vt:lpstr>
      <vt:lpstr>Key Differences Between Primary and Secondary Research</vt:lpstr>
      <vt:lpstr>References</vt:lpstr>
      <vt:lpstr>Questions &amp;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Patronella Ganza</cp:lastModifiedBy>
  <cp:revision>243</cp:revision>
  <dcterms:created xsi:type="dcterms:W3CDTF">2015-04-14T15:21:28Z</dcterms:created>
  <dcterms:modified xsi:type="dcterms:W3CDTF">2024-10-03T10:49:14Z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