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61" r:id="rId6"/>
    <p:sldId id="262" r:id="rId7"/>
    <p:sldId id="263" r:id="rId8"/>
    <p:sldId id="264" r:id="rId9"/>
    <p:sldId id="265" r:id="rId10"/>
    <p:sldId id="266" r:id="rId11"/>
    <p:sldId id="267" r:id="rId12"/>
    <p:sldId id="259" r:id="rId13"/>
    <p:sldId id="268" r:id="rId14"/>
    <p:sldId id="270" r:id="rId15"/>
    <p:sldId id="271" r:id="rId16"/>
    <p:sldId id="269"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9DDCDF-C50C-4C67-A5C5-72B42C8A4182}" v="645" dt="2019-04-02T23:19:58.9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7" autoAdjust="0"/>
    <p:restoredTop sz="94660"/>
  </p:normalViewPr>
  <p:slideViewPr>
    <p:cSldViewPr snapToGrid="0">
      <p:cViewPr varScale="1">
        <p:scale>
          <a:sx n="110" d="100"/>
          <a:sy n="110" d="100"/>
        </p:scale>
        <p:origin x="34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m Bashford" userId="5fd3d9a1-443c-4717-9608-098946ca22e0" providerId="ADAL" clId="{2D9DDCDF-C50C-4C67-A5C5-72B42C8A4182}"/>
    <pc:docChg chg="custSel addSld modSld">
      <pc:chgData name="Tim Bashford" userId="5fd3d9a1-443c-4717-9608-098946ca22e0" providerId="ADAL" clId="{2D9DDCDF-C50C-4C67-A5C5-72B42C8A4182}" dt="2019-04-02T23:28:49.718" v="1271" actId="20577"/>
      <pc:docMkLst>
        <pc:docMk/>
      </pc:docMkLst>
      <pc:sldChg chg="modSp">
        <pc:chgData name="Tim Bashford" userId="5fd3d9a1-443c-4717-9608-098946ca22e0" providerId="ADAL" clId="{2D9DDCDF-C50C-4C67-A5C5-72B42C8A4182}" dt="2019-04-02T23:17:12.348" v="327" actId="20577"/>
        <pc:sldMkLst>
          <pc:docMk/>
          <pc:sldMk cId="1487770910" sldId="269"/>
        </pc:sldMkLst>
        <pc:spChg chg="mod">
          <ac:chgData name="Tim Bashford" userId="5fd3d9a1-443c-4717-9608-098946ca22e0" providerId="ADAL" clId="{2D9DDCDF-C50C-4C67-A5C5-72B42C8A4182}" dt="2019-04-02T23:17:12.348" v="327" actId="20577"/>
          <ac:spMkLst>
            <pc:docMk/>
            <pc:sldMk cId="1487770910" sldId="269"/>
            <ac:spMk id="3" creationId="{00000000-0000-0000-0000-000000000000}"/>
          </ac:spMkLst>
        </pc:spChg>
      </pc:sldChg>
      <pc:sldChg chg="modSp add">
        <pc:chgData name="Tim Bashford" userId="5fd3d9a1-443c-4717-9608-098946ca22e0" providerId="ADAL" clId="{2D9DDCDF-C50C-4C67-A5C5-72B42C8A4182}" dt="2019-04-02T23:28:49.718" v="1271" actId="20577"/>
        <pc:sldMkLst>
          <pc:docMk/>
          <pc:sldMk cId="1576241683" sldId="272"/>
        </pc:sldMkLst>
        <pc:spChg chg="mod">
          <ac:chgData name="Tim Bashford" userId="5fd3d9a1-443c-4717-9608-098946ca22e0" providerId="ADAL" clId="{2D9DDCDF-C50C-4C67-A5C5-72B42C8A4182}" dt="2019-04-02T23:17:16.907" v="342" actId="20577"/>
          <ac:spMkLst>
            <pc:docMk/>
            <pc:sldMk cId="1576241683" sldId="272"/>
            <ac:spMk id="2" creationId="{65908984-BB45-4E87-A17C-2C91716D447F}"/>
          </ac:spMkLst>
        </pc:spChg>
        <pc:spChg chg="mod">
          <ac:chgData name="Tim Bashford" userId="5fd3d9a1-443c-4717-9608-098946ca22e0" providerId="ADAL" clId="{2D9DDCDF-C50C-4C67-A5C5-72B42C8A4182}" dt="2019-04-02T23:28:49.718" v="1271" actId="20577"/>
          <ac:spMkLst>
            <pc:docMk/>
            <pc:sldMk cId="1576241683" sldId="272"/>
            <ac:spMk id="3" creationId="{CA0FA626-5B9C-476E-996D-787B8CEB1C9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hub.docker.co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Introduction to Docker</a:t>
            </a:r>
          </a:p>
        </p:txBody>
      </p:sp>
      <p:sp>
        <p:nvSpPr>
          <p:cNvPr id="3" name="Subtitle 2"/>
          <p:cNvSpPr>
            <a:spLocks noGrp="1"/>
          </p:cNvSpPr>
          <p:nvPr>
            <p:ph type="subTitle" idx="1"/>
          </p:nvPr>
        </p:nvSpPr>
        <p:spPr/>
        <p:txBody>
          <a:bodyPr/>
          <a:lstStyle/>
          <a:p>
            <a:r>
              <a:rPr lang="en-GB" dirty="0"/>
              <a:t>Dr Tim Bashford</a:t>
            </a:r>
          </a:p>
        </p:txBody>
      </p:sp>
      <p:pic>
        <p:nvPicPr>
          <p:cNvPr id="1026" name="Picture 2" descr="Image result for dock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636" y="110381"/>
            <a:ext cx="1845692" cy="1576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5596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Docker introduction</a:t>
            </a:r>
          </a:p>
        </p:txBody>
      </p:sp>
      <p:sp>
        <p:nvSpPr>
          <p:cNvPr id="3" name="Content Placeholder 2"/>
          <p:cNvSpPr>
            <a:spLocks noGrp="1"/>
          </p:cNvSpPr>
          <p:nvPr>
            <p:ph idx="1"/>
          </p:nvPr>
        </p:nvSpPr>
        <p:spPr/>
        <p:txBody>
          <a:bodyPr/>
          <a:lstStyle/>
          <a:p>
            <a:r>
              <a:rPr lang="en-GB" dirty="0"/>
              <a:t>Docker is operating system-level virtualisation and containerisation software.</a:t>
            </a:r>
          </a:p>
          <a:p>
            <a:pPr lvl="1"/>
            <a:r>
              <a:rPr lang="en-GB" dirty="0"/>
              <a:t>Applications we write can be configured to run in Docker, rather than natively through the OS.</a:t>
            </a:r>
          </a:p>
          <a:p>
            <a:pPr lvl="1"/>
            <a:r>
              <a:rPr lang="en-GB" dirty="0"/>
              <a:t>We can often download Docker images to provide us with pre-configured environments and software.</a:t>
            </a:r>
          </a:p>
          <a:p>
            <a:pPr lvl="1"/>
            <a:r>
              <a:rPr lang="en-GB" dirty="0"/>
              <a:t>More lightweight and portable than virtual machines.</a:t>
            </a:r>
          </a:p>
          <a:p>
            <a:r>
              <a:rPr lang="en-GB" dirty="0"/>
              <a:t>Provides a common running environment for software, regardless of the OS underneath.</a:t>
            </a:r>
          </a:p>
          <a:p>
            <a:pPr lvl="1"/>
            <a:endParaRPr lang="en-GB" dirty="0"/>
          </a:p>
        </p:txBody>
      </p:sp>
    </p:spTree>
    <p:extLst>
      <p:ext uri="{BB962C8B-B14F-4D97-AF65-F5344CB8AC3E}">
        <p14:creationId xmlns:p14="http://schemas.microsoft.com/office/powerpoint/2010/main" val="3600783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Docker – why?</a:t>
            </a:r>
          </a:p>
        </p:txBody>
      </p:sp>
      <p:sp>
        <p:nvSpPr>
          <p:cNvPr id="3" name="Content Placeholder 2"/>
          <p:cNvSpPr>
            <a:spLocks noGrp="1"/>
          </p:cNvSpPr>
          <p:nvPr>
            <p:ph idx="1"/>
          </p:nvPr>
        </p:nvSpPr>
        <p:spPr/>
        <p:txBody>
          <a:bodyPr/>
          <a:lstStyle/>
          <a:p>
            <a:r>
              <a:rPr lang="en-GB" dirty="0"/>
              <a:t>Developers especially often have strong opinions on the environments they use – Operating Systems, development environments, etc.  Almost impossible to get everyone to agree to a common configuration.</a:t>
            </a:r>
          </a:p>
          <a:p>
            <a:pPr lvl="1"/>
            <a:r>
              <a:rPr lang="en-GB" dirty="0"/>
              <a:t>This leads to problems when it comes to actually running applications.</a:t>
            </a:r>
          </a:p>
          <a:p>
            <a:pPr lvl="1"/>
            <a:r>
              <a:rPr lang="en-GB" dirty="0"/>
              <a:t>The developer battle cry: “well, it works on MY machine…”</a:t>
            </a:r>
          </a:p>
          <a:p>
            <a:r>
              <a:rPr lang="en-GB" dirty="0"/>
              <a:t>Docker tries to solve problems by providing a common interface through which to run applications.</a:t>
            </a:r>
          </a:p>
        </p:txBody>
      </p:sp>
    </p:spTree>
    <p:extLst>
      <p:ext uri="{BB962C8B-B14F-4D97-AF65-F5344CB8AC3E}">
        <p14:creationId xmlns:p14="http://schemas.microsoft.com/office/powerpoint/2010/main" val="2299211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virtualisation?</a:t>
            </a:r>
          </a:p>
        </p:txBody>
      </p:sp>
      <p:sp>
        <p:nvSpPr>
          <p:cNvPr id="3" name="Content Placeholder 2"/>
          <p:cNvSpPr>
            <a:spLocks noGrp="1"/>
          </p:cNvSpPr>
          <p:nvPr>
            <p:ph idx="1"/>
          </p:nvPr>
        </p:nvSpPr>
        <p:spPr/>
        <p:txBody>
          <a:bodyPr/>
          <a:lstStyle/>
          <a:p>
            <a:r>
              <a:rPr lang="en-GB" dirty="0"/>
              <a:t>The process of accessing and using virtual computer hardware.</a:t>
            </a:r>
          </a:p>
          <a:p>
            <a:pPr lvl="1"/>
            <a:r>
              <a:rPr lang="en-GB" dirty="0"/>
              <a:t>Essentially allows you to use multiple operating systems on the same physical computer.</a:t>
            </a:r>
          </a:p>
          <a:p>
            <a:pPr lvl="1"/>
            <a:r>
              <a:rPr lang="en-GB" dirty="0"/>
              <a:t>Every “virtual machine” may get only a small portion of the computer’s actual physical hardware.</a:t>
            </a:r>
          </a:p>
          <a:p>
            <a:r>
              <a:rPr lang="en-GB" dirty="0"/>
              <a:t>An emergent, growing field.</a:t>
            </a:r>
          </a:p>
          <a:p>
            <a:pPr lvl="1"/>
            <a:r>
              <a:rPr lang="en-GB" dirty="0"/>
              <a:t>Cloud computing hugely relies on virtualisation.</a:t>
            </a:r>
          </a:p>
          <a:p>
            <a:pPr lvl="1"/>
            <a:r>
              <a:rPr lang="en-GB" dirty="0"/>
              <a:t>An area in which there are many jobs.</a:t>
            </a:r>
          </a:p>
          <a:p>
            <a:pPr lvl="1"/>
            <a:r>
              <a:rPr lang="en-GB" dirty="0"/>
              <a:t>A complex field in its own right.</a:t>
            </a:r>
          </a:p>
          <a:p>
            <a:endParaRPr lang="en-GB" dirty="0"/>
          </a:p>
        </p:txBody>
      </p:sp>
    </p:spTree>
    <p:extLst>
      <p:ext uri="{BB962C8B-B14F-4D97-AF65-F5344CB8AC3E}">
        <p14:creationId xmlns:p14="http://schemas.microsoft.com/office/powerpoint/2010/main" val="3286385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virtualise?</a:t>
            </a:r>
          </a:p>
        </p:txBody>
      </p:sp>
      <p:sp>
        <p:nvSpPr>
          <p:cNvPr id="3" name="Content Placeholder 2"/>
          <p:cNvSpPr>
            <a:spLocks noGrp="1"/>
          </p:cNvSpPr>
          <p:nvPr>
            <p:ph idx="1"/>
          </p:nvPr>
        </p:nvSpPr>
        <p:spPr/>
        <p:txBody>
          <a:bodyPr/>
          <a:lstStyle/>
          <a:p>
            <a:r>
              <a:rPr lang="en-GB" dirty="0"/>
              <a:t>Virtualised hardware allows multiple users a “slice” of the physical hardware of a computer.</a:t>
            </a:r>
          </a:p>
          <a:p>
            <a:pPr lvl="1"/>
            <a:r>
              <a:rPr lang="en-GB" dirty="0"/>
              <a:t>Cannot interact with each other’s virtual machines.</a:t>
            </a:r>
          </a:p>
          <a:p>
            <a:pPr lvl="1"/>
            <a:r>
              <a:rPr lang="en-GB" dirty="0"/>
              <a:t>May run many services or applications on a single virtual machine.</a:t>
            </a:r>
          </a:p>
          <a:p>
            <a:r>
              <a:rPr lang="en-GB" dirty="0"/>
              <a:t>Servers are expensive, even at the low end.</a:t>
            </a:r>
          </a:p>
          <a:p>
            <a:r>
              <a:rPr lang="en-GB" dirty="0"/>
              <a:t>Most companies will not use hardware to even a fraction of its potential capacity.</a:t>
            </a:r>
          </a:p>
          <a:p>
            <a:pPr lvl="1"/>
            <a:r>
              <a:rPr lang="en-GB" dirty="0"/>
              <a:t>Why buy two servers (for failover) when you can rent the small portion of a server you actually need for a fraction of the price?</a:t>
            </a:r>
          </a:p>
        </p:txBody>
      </p:sp>
    </p:spTree>
    <p:extLst>
      <p:ext uri="{BB962C8B-B14F-4D97-AF65-F5344CB8AC3E}">
        <p14:creationId xmlns:p14="http://schemas.microsoft.com/office/powerpoint/2010/main" val="4256869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Hypervisors</a:t>
            </a:r>
          </a:p>
        </p:txBody>
      </p:sp>
      <p:sp>
        <p:nvSpPr>
          <p:cNvPr id="3" name="Content Placeholder 2"/>
          <p:cNvSpPr>
            <a:spLocks noGrp="1"/>
          </p:cNvSpPr>
          <p:nvPr>
            <p:ph idx="1"/>
          </p:nvPr>
        </p:nvSpPr>
        <p:spPr/>
        <p:txBody>
          <a:bodyPr/>
          <a:lstStyle/>
          <a:p>
            <a:r>
              <a:rPr lang="en-GB" dirty="0"/>
              <a:t>There are two approaches to virtualisation; type 1 and type 2.</a:t>
            </a:r>
          </a:p>
          <a:p>
            <a:r>
              <a:rPr lang="en-GB" dirty="0"/>
              <a:t>If you’ve ever used a virtual machine before, there’s a very high chance it’s a type 2 hypervisor.  Examples include:</a:t>
            </a:r>
          </a:p>
          <a:p>
            <a:pPr lvl="1"/>
            <a:r>
              <a:rPr lang="en-GB" dirty="0"/>
              <a:t>Oracle </a:t>
            </a:r>
            <a:r>
              <a:rPr lang="en-GB" dirty="0" err="1"/>
              <a:t>VirtualBox</a:t>
            </a:r>
            <a:endParaRPr lang="en-GB" dirty="0"/>
          </a:p>
          <a:p>
            <a:pPr lvl="1"/>
            <a:r>
              <a:rPr lang="en-GB" dirty="0"/>
              <a:t>Parallels (Mac)</a:t>
            </a:r>
          </a:p>
          <a:p>
            <a:pPr lvl="1"/>
            <a:r>
              <a:rPr lang="en-GB" dirty="0"/>
              <a:t>VMWare fusion</a:t>
            </a:r>
          </a:p>
          <a:p>
            <a:pPr lvl="1"/>
            <a:r>
              <a:rPr lang="en-GB" dirty="0"/>
              <a:t>Solaris Zones</a:t>
            </a:r>
          </a:p>
          <a:p>
            <a:r>
              <a:rPr lang="en-GB" dirty="0"/>
              <a:t>This is essentially an operating system inside an operating system.</a:t>
            </a:r>
          </a:p>
        </p:txBody>
      </p:sp>
    </p:spTree>
    <p:extLst>
      <p:ext uri="{BB962C8B-B14F-4D97-AF65-F5344CB8AC3E}">
        <p14:creationId xmlns:p14="http://schemas.microsoft.com/office/powerpoint/2010/main" val="3414951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2962840" y="1186591"/>
            <a:ext cx="4259386" cy="5302738"/>
            <a:chOff x="3259016" y="347785"/>
            <a:chExt cx="4259386" cy="5302738"/>
          </a:xfrm>
        </p:grpSpPr>
        <p:sp>
          <p:nvSpPr>
            <p:cNvPr id="4" name="Rectangle 3"/>
            <p:cNvSpPr/>
            <p:nvPr/>
          </p:nvSpPr>
          <p:spPr>
            <a:xfrm>
              <a:off x="3259016" y="5126893"/>
              <a:ext cx="4259385" cy="52363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Hardware</a:t>
              </a:r>
            </a:p>
          </p:txBody>
        </p:sp>
        <p:sp>
          <p:nvSpPr>
            <p:cNvPr id="5" name="Rectangle 4"/>
            <p:cNvSpPr/>
            <p:nvPr/>
          </p:nvSpPr>
          <p:spPr>
            <a:xfrm>
              <a:off x="3259016" y="4325816"/>
              <a:ext cx="4259385" cy="5236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Client operating system</a:t>
              </a:r>
            </a:p>
          </p:txBody>
        </p:sp>
        <p:sp>
          <p:nvSpPr>
            <p:cNvPr id="6" name="Rectangle 5"/>
            <p:cNvSpPr/>
            <p:nvPr/>
          </p:nvSpPr>
          <p:spPr>
            <a:xfrm>
              <a:off x="3259017" y="3524739"/>
              <a:ext cx="1367691" cy="52363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600" dirty="0"/>
                <a:t>Applications</a:t>
              </a:r>
            </a:p>
          </p:txBody>
        </p:sp>
        <p:sp>
          <p:nvSpPr>
            <p:cNvPr id="7" name="Rectangle 6"/>
            <p:cNvSpPr/>
            <p:nvPr/>
          </p:nvSpPr>
          <p:spPr>
            <a:xfrm>
              <a:off x="4740029" y="1625600"/>
              <a:ext cx="832337" cy="15787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600" dirty="0"/>
                <a:t>Virtual OS</a:t>
              </a:r>
            </a:p>
          </p:txBody>
        </p:sp>
        <p:sp>
          <p:nvSpPr>
            <p:cNvPr id="8" name="Rectangle 7"/>
            <p:cNvSpPr/>
            <p:nvPr/>
          </p:nvSpPr>
          <p:spPr>
            <a:xfrm>
              <a:off x="5724768" y="1625598"/>
              <a:ext cx="832337" cy="15787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600" dirty="0"/>
                <a:t>Virtual OS</a:t>
              </a:r>
            </a:p>
          </p:txBody>
        </p:sp>
        <p:sp>
          <p:nvSpPr>
            <p:cNvPr id="9" name="Rectangle 8"/>
            <p:cNvSpPr/>
            <p:nvPr/>
          </p:nvSpPr>
          <p:spPr>
            <a:xfrm>
              <a:off x="6678245" y="1625599"/>
              <a:ext cx="832337" cy="15787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600" dirty="0"/>
                <a:t>Virtual OS</a:t>
              </a:r>
            </a:p>
          </p:txBody>
        </p:sp>
        <p:sp>
          <p:nvSpPr>
            <p:cNvPr id="10" name="Rectangle 9"/>
            <p:cNvSpPr/>
            <p:nvPr/>
          </p:nvSpPr>
          <p:spPr>
            <a:xfrm>
              <a:off x="4740029" y="347785"/>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
          <p:nvSpPr>
            <p:cNvPr id="11" name="Rectangle 10"/>
            <p:cNvSpPr/>
            <p:nvPr/>
          </p:nvSpPr>
          <p:spPr>
            <a:xfrm>
              <a:off x="5720862" y="347785"/>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
          <p:nvSpPr>
            <p:cNvPr id="12" name="Rectangle 11"/>
            <p:cNvSpPr/>
            <p:nvPr/>
          </p:nvSpPr>
          <p:spPr>
            <a:xfrm>
              <a:off x="6686064" y="347785"/>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
          <p:nvSpPr>
            <p:cNvPr id="14" name="Rectangle 13"/>
            <p:cNvSpPr/>
            <p:nvPr/>
          </p:nvSpPr>
          <p:spPr>
            <a:xfrm>
              <a:off x="4740030" y="3520832"/>
              <a:ext cx="2778372" cy="52363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Hypervisor</a:t>
              </a:r>
            </a:p>
          </p:txBody>
        </p:sp>
      </p:grpSp>
      <p:sp>
        <p:nvSpPr>
          <p:cNvPr id="16" name="Title 1"/>
          <p:cNvSpPr>
            <a:spLocks noGrp="1"/>
          </p:cNvSpPr>
          <p:nvPr>
            <p:ph type="title"/>
          </p:nvPr>
        </p:nvSpPr>
        <p:spPr>
          <a:xfrm>
            <a:off x="793261" y="247710"/>
            <a:ext cx="10515600" cy="1325563"/>
          </a:xfrm>
        </p:spPr>
        <p:txBody>
          <a:bodyPr/>
          <a:lstStyle/>
          <a:p>
            <a:r>
              <a:rPr lang="en-GB" dirty="0"/>
              <a:t>Type 2 hypervisor</a:t>
            </a:r>
          </a:p>
        </p:txBody>
      </p:sp>
    </p:spTree>
    <p:extLst>
      <p:ext uri="{BB962C8B-B14F-4D97-AF65-F5344CB8AC3E}">
        <p14:creationId xmlns:p14="http://schemas.microsoft.com/office/powerpoint/2010/main" val="4061224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 2 hypervisors</a:t>
            </a:r>
          </a:p>
        </p:txBody>
      </p:sp>
      <p:sp>
        <p:nvSpPr>
          <p:cNvPr id="3" name="Content Placeholder 2"/>
          <p:cNvSpPr>
            <a:spLocks noGrp="1"/>
          </p:cNvSpPr>
          <p:nvPr>
            <p:ph idx="1"/>
          </p:nvPr>
        </p:nvSpPr>
        <p:spPr/>
        <p:txBody>
          <a:bodyPr>
            <a:normAutofit/>
          </a:bodyPr>
          <a:lstStyle/>
          <a:p>
            <a:r>
              <a:rPr lang="en-GB" dirty="0"/>
              <a:t>Relatively easy to use – not beyond the capabilities of less technical users.</a:t>
            </a:r>
          </a:p>
          <a:p>
            <a:r>
              <a:rPr lang="en-GB" dirty="0"/>
              <a:t>Allow the client operating system to run on “bare metal”.</a:t>
            </a:r>
          </a:p>
          <a:p>
            <a:r>
              <a:rPr lang="en-GB" dirty="0"/>
              <a:t>Client operating systems run relatively poorly.</a:t>
            </a:r>
          </a:p>
          <a:p>
            <a:pPr lvl="1"/>
            <a:r>
              <a:rPr lang="en-GB" dirty="0"/>
              <a:t>Have to navigate both the type 2 hypervisor and the client OS to get access to the physical hardware.</a:t>
            </a:r>
          </a:p>
          <a:p>
            <a:r>
              <a:rPr lang="en-GB" dirty="0"/>
              <a:t>Generally used by users who want to use two or more operating systems simultaneously, but do not need good performance from the non-client </a:t>
            </a:r>
            <a:r>
              <a:rPr lang="en-GB" dirty="0" err="1"/>
              <a:t>OSes</a:t>
            </a:r>
            <a:r>
              <a:rPr lang="en-GB" dirty="0"/>
              <a:t>.</a:t>
            </a:r>
          </a:p>
          <a:p>
            <a:r>
              <a:rPr lang="en-GB" dirty="0"/>
              <a:t>Not used for cloud computing.</a:t>
            </a:r>
          </a:p>
        </p:txBody>
      </p:sp>
    </p:spTree>
    <p:extLst>
      <p:ext uri="{BB962C8B-B14F-4D97-AF65-F5344CB8AC3E}">
        <p14:creationId xmlns:p14="http://schemas.microsoft.com/office/powerpoint/2010/main" val="2243307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3149601" y="1573273"/>
            <a:ext cx="4267204" cy="4458682"/>
            <a:chOff x="3259016" y="1191841"/>
            <a:chExt cx="4267204" cy="4458682"/>
          </a:xfrm>
        </p:grpSpPr>
        <p:sp>
          <p:nvSpPr>
            <p:cNvPr id="5" name="Rectangle 4"/>
            <p:cNvSpPr/>
            <p:nvPr/>
          </p:nvSpPr>
          <p:spPr>
            <a:xfrm>
              <a:off x="3259016" y="5126893"/>
              <a:ext cx="4259385" cy="52363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Hardware</a:t>
              </a:r>
            </a:p>
          </p:txBody>
        </p:sp>
        <p:sp>
          <p:nvSpPr>
            <p:cNvPr id="6" name="Rectangle 5"/>
            <p:cNvSpPr/>
            <p:nvPr/>
          </p:nvSpPr>
          <p:spPr>
            <a:xfrm>
              <a:off x="3266835" y="4325812"/>
              <a:ext cx="4259385" cy="52363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Hypervisor</a:t>
              </a:r>
            </a:p>
          </p:txBody>
        </p:sp>
        <p:sp>
          <p:nvSpPr>
            <p:cNvPr id="8" name="Rectangle 7"/>
            <p:cNvSpPr/>
            <p:nvPr/>
          </p:nvSpPr>
          <p:spPr>
            <a:xfrm>
              <a:off x="4413743" y="2469662"/>
              <a:ext cx="832337" cy="15787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600" dirty="0"/>
                <a:t>Virtual OS</a:t>
              </a:r>
            </a:p>
          </p:txBody>
        </p:sp>
        <p:sp>
          <p:nvSpPr>
            <p:cNvPr id="9" name="Rectangle 8"/>
            <p:cNvSpPr/>
            <p:nvPr/>
          </p:nvSpPr>
          <p:spPr>
            <a:xfrm>
              <a:off x="5555766" y="2469654"/>
              <a:ext cx="832337" cy="15787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600" dirty="0"/>
                <a:t>Virtual OS</a:t>
              </a:r>
            </a:p>
          </p:txBody>
        </p:sp>
        <p:sp>
          <p:nvSpPr>
            <p:cNvPr id="10" name="Rectangle 9"/>
            <p:cNvSpPr/>
            <p:nvPr/>
          </p:nvSpPr>
          <p:spPr>
            <a:xfrm>
              <a:off x="6686064" y="2469661"/>
              <a:ext cx="832337" cy="15787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600" dirty="0"/>
                <a:t>Virtual OS</a:t>
              </a:r>
            </a:p>
          </p:txBody>
        </p:sp>
        <p:sp>
          <p:nvSpPr>
            <p:cNvPr id="11" name="Rectangle 10"/>
            <p:cNvSpPr/>
            <p:nvPr/>
          </p:nvSpPr>
          <p:spPr>
            <a:xfrm>
              <a:off x="4413743" y="1191847"/>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
          <p:nvSpPr>
            <p:cNvPr id="12" name="Rectangle 11"/>
            <p:cNvSpPr/>
            <p:nvPr/>
          </p:nvSpPr>
          <p:spPr>
            <a:xfrm>
              <a:off x="5551860" y="1191841"/>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
          <p:nvSpPr>
            <p:cNvPr id="13" name="Rectangle 12"/>
            <p:cNvSpPr/>
            <p:nvPr/>
          </p:nvSpPr>
          <p:spPr>
            <a:xfrm>
              <a:off x="6693883" y="1191847"/>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
          <p:nvSpPr>
            <p:cNvPr id="14" name="Rectangle 13"/>
            <p:cNvSpPr/>
            <p:nvPr/>
          </p:nvSpPr>
          <p:spPr>
            <a:xfrm>
              <a:off x="3272697" y="2469662"/>
              <a:ext cx="832337" cy="157870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600" dirty="0"/>
                <a:t>Virtual OS</a:t>
              </a:r>
            </a:p>
          </p:txBody>
        </p:sp>
        <p:sp>
          <p:nvSpPr>
            <p:cNvPr id="15" name="Rectangle 14"/>
            <p:cNvSpPr/>
            <p:nvPr/>
          </p:nvSpPr>
          <p:spPr>
            <a:xfrm>
              <a:off x="3259016" y="1191841"/>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grpSp>
      <p:sp>
        <p:nvSpPr>
          <p:cNvPr id="17" name="Title 1"/>
          <p:cNvSpPr>
            <a:spLocks noGrp="1"/>
          </p:cNvSpPr>
          <p:nvPr>
            <p:ph type="title"/>
          </p:nvPr>
        </p:nvSpPr>
        <p:spPr>
          <a:xfrm>
            <a:off x="793261" y="247710"/>
            <a:ext cx="10515600" cy="1325563"/>
          </a:xfrm>
        </p:spPr>
        <p:txBody>
          <a:bodyPr/>
          <a:lstStyle/>
          <a:p>
            <a:r>
              <a:rPr lang="en-GB" dirty="0"/>
              <a:t>Type 1 hypervisor</a:t>
            </a:r>
          </a:p>
        </p:txBody>
      </p:sp>
    </p:spTree>
    <p:extLst>
      <p:ext uri="{BB962C8B-B14F-4D97-AF65-F5344CB8AC3E}">
        <p14:creationId xmlns:p14="http://schemas.microsoft.com/office/powerpoint/2010/main" val="3451503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 1 hypervisor</a:t>
            </a:r>
          </a:p>
        </p:txBody>
      </p:sp>
      <p:sp>
        <p:nvSpPr>
          <p:cNvPr id="3" name="Content Placeholder 2"/>
          <p:cNvSpPr>
            <a:spLocks noGrp="1"/>
          </p:cNvSpPr>
          <p:nvPr>
            <p:ph idx="1"/>
          </p:nvPr>
        </p:nvSpPr>
        <p:spPr/>
        <p:txBody>
          <a:bodyPr/>
          <a:lstStyle/>
          <a:p>
            <a:r>
              <a:rPr lang="en-GB" dirty="0"/>
              <a:t>More difficult to use.  Far more advanced in the technology required.</a:t>
            </a:r>
          </a:p>
          <a:p>
            <a:r>
              <a:rPr lang="en-GB" dirty="0"/>
              <a:t>Virtual machines run far, far better than through type 2 hypervisors as they’re much closer to bare metal.</a:t>
            </a:r>
          </a:p>
          <a:p>
            <a:r>
              <a:rPr lang="en-GB" dirty="0"/>
              <a:t>Virtual machines get the same access to bare metal – there’s no “native” OS.</a:t>
            </a:r>
          </a:p>
          <a:p>
            <a:r>
              <a:rPr lang="en-GB" dirty="0"/>
              <a:t>Used for cloud implementations.</a:t>
            </a:r>
          </a:p>
        </p:txBody>
      </p:sp>
    </p:spTree>
    <p:extLst>
      <p:ext uri="{BB962C8B-B14F-4D97-AF65-F5344CB8AC3E}">
        <p14:creationId xmlns:p14="http://schemas.microsoft.com/office/powerpoint/2010/main" val="224465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Docker</a:t>
            </a:r>
          </a:p>
        </p:txBody>
      </p:sp>
      <p:sp>
        <p:nvSpPr>
          <p:cNvPr id="3" name="Content Placeholder 2"/>
          <p:cNvSpPr>
            <a:spLocks noGrp="1"/>
          </p:cNvSpPr>
          <p:nvPr>
            <p:ph idx="1"/>
          </p:nvPr>
        </p:nvSpPr>
        <p:spPr/>
        <p:txBody>
          <a:bodyPr/>
          <a:lstStyle/>
          <a:p>
            <a:r>
              <a:rPr lang="en-GB" dirty="0"/>
              <a:t>In theory, Docker is containerised, not virtualised.</a:t>
            </a:r>
          </a:p>
          <a:p>
            <a:pPr lvl="1"/>
            <a:r>
              <a:rPr lang="en-GB" dirty="0"/>
              <a:t>In virtualisation, a complete OS is bundled and run through a hypervisor, with software installed through that OS.</a:t>
            </a:r>
          </a:p>
          <a:p>
            <a:pPr lvl="1"/>
            <a:r>
              <a:rPr lang="en-GB" dirty="0"/>
              <a:t>In containerisation, a specific piece of software is isolated into a container, to be run on a host machine.</a:t>
            </a:r>
          </a:p>
          <a:p>
            <a:r>
              <a:rPr lang="en-GB" dirty="0"/>
              <a:t>Containers are more efficient – no need to run an entire additional operating system underneath.</a:t>
            </a:r>
          </a:p>
          <a:p>
            <a:r>
              <a:rPr lang="en-GB" dirty="0"/>
              <a:t>Containers provide a robust, transportable, common format to eliminate compatibility problems.</a:t>
            </a:r>
          </a:p>
          <a:p>
            <a:pPr lvl="1"/>
            <a:r>
              <a:rPr lang="en-GB" dirty="0"/>
              <a:t>Hypervisors provide a common format, but are far more difficult to transport.</a:t>
            </a:r>
          </a:p>
        </p:txBody>
      </p:sp>
    </p:spTree>
    <p:extLst>
      <p:ext uri="{BB962C8B-B14F-4D97-AF65-F5344CB8AC3E}">
        <p14:creationId xmlns:p14="http://schemas.microsoft.com/office/powerpoint/2010/main" val="2101668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Docker</a:t>
            </a:r>
          </a:p>
        </p:txBody>
      </p:sp>
      <p:grpSp>
        <p:nvGrpSpPr>
          <p:cNvPr id="4" name="Group 3"/>
          <p:cNvGrpSpPr/>
          <p:nvPr/>
        </p:nvGrpSpPr>
        <p:grpSpPr>
          <a:xfrm>
            <a:off x="3861474" y="3271817"/>
            <a:ext cx="4259386" cy="2129691"/>
            <a:chOff x="3259016" y="3520832"/>
            <a:chExt cx="4259386" cy="2129691"/>
          </a:xfrm>
        </p:grpSpPr>
        <p:sp>
          <p:nvSpPr>
            <p:cNvPr id="5" name="Rectangle 4"/>
            <p:cNvSpPr/>
            <p:nvPr/>
          </p:nvSpPr>
          <p:spPr>
            <a:xfrm>
              <a:off x="3259016" y="5126893"/>
              <a:ext cx="4259385" cy="52363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Hardware</a:t>
              </a:r>
            </a:p>
          </p:txBody>
        </p:sp>
        <p:sp>
          <p:nvSpPr>
            <p:cNvPr id="6" name="Rectangle 5"/>
            <p:cNvSpPr/>
            <p:nvPr/>
          </p:nvSpPr>
          <p:spPr>
            <a:xfrm>
              <a:off x="3259016" y="4325816"/>
              <a:ext cx="4259385" cy="5236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Client operating system</a:t>
              </a:r>
            </a:p>
          </p:txBody>
        </p:sp>
        <p:sp>
          <p:nvSpPr>
            <p:cNvPr id="7" name="Rectangle 6"/>
            <p:cNvSpPr/>
            <p:nvPr/>
          </p:nvSpPr>
          <p:spPr>
            <a:xfrm>
              <a:off x="3259017" y="3524739"/>
              <a:ext cx="1367691" cy="52363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600" dirty="0"/>
                <a:t>Applications</a:t>
              </a:r>
            </a:p>
          </p:txBody>
        </p:sp>
        <p:sp>
          <p:nvSpPr>
            <p:cNvPr id="14" name="Rectangle 13"/>
            <p:cNvSpPr/>
            <p:nvPr/>
          </p:nvSpPr>
          <p:spPr>
            <a:xfrm>
              <a:off x="4740030" y="3520832"/>
              <a:ext cx="2778372" cy="52363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Docker</a:t>
              </a:r>
            </a:p>
          </p:txBody>
        </p:sp>
      </p:grpSp>
      <p:sp>
        <p:nvSpPr>
          <p:cNvPr id="15" name="Rectangle 14"/>
          <p:cNvSpPr/>
          <p:nvPr/>
        </p:nvSpPr>
        <p:spPr>
          <a:xfrm>
            <a:off x="7288522" y="1988409"/>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
        <p:nvSpPr>
          <p:cNvPr id="16" name="Rectangle 15"/>
          <p:cNvSpPr/>
          <p:nvPr/>
        </p:nvSpPr>
        <p:spPr>
          <a:xfrm>
            <a:off x="6315505" y="1988409"/>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
        <p:nvSpPr>
          <p:cNvPr id="17" name="Rectangle 16"/>
          <p:cNvSpPr/>
          <p:nvPr/>
        </p:nvSpPr>
        <p:spPr>
          <a:xfrm>
            <a:off x="5342488" y="1988409"/>
            <a:ext cx="832337" cy="100036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t>Applications</a:t>
            </a:r>
          </a:p>
        </p:txBody>
      </p:sp>
    </p:spTree>
    <p:extLst>
      <p:ext uri="{BB962C8B-B14F-4D97-AF65-F5344CB8AC3E}">
        <p14:creationId xmlns:p14="http://schemas.microsoft.com/office/powerpoint/2010/main" val="4171153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Docker</a:t>
            </a:r>
          </a:p>
        </p:txBody>
      </p:sp>
      <p:sp>
        <p:nvSpPr>
          <p:cNvPr id="3" name="Content Placeholder 2"/>
          <p:cNvSpPr>
            <a:spLocks noGrp="1"/>
          </p:cNvSpPr>
          <p:nvPr>
            <p:ph idx="1"/>
          </p:nvPr>
        </p:nvSpPr>
        <p:spPr/>
        <p:txBody>
          <a:bodyPr/>
          <a:lstStyle/>
          <a:p>
            <a:r>
              <a:rPr lang="en-GB" dirty="0"/>
              <a:t>Docker containers essentially all run Linux.</a:t>
            </a:r>
          </a:p>
          <a:p>
            <a:pPr lvl="1"/>
            <a:r>
              <a:rPr lang="en-GB" dirty="0"/>
              <a:t>There is some support for Windows, but it’s in beta and unlikely to see masses of use – because the vast majority of servers run Linux.</a:t>
            </a:r>
          </a:p>
          <a:p>
            <a:r>
              <a:rPr lang="en-GB" dirty="0"/>
              <a:t>But… if I run Windows, how can Docker containers be running on a Linux kernel?</a:t>
            </a:r>
          </a:p>
          <a:p>
            <a:pPr lvl="1"/>
            <a:r>
              <a:rPr lang="en-GB" dirty="0"/>
              <a:t>Because they’re virtualised.  Docker runs a Linux VM through Hyper-V (a type 1 hypervisor) and creates containers on it.</a:t>
            </a:r>
          </a:p>
          <a:p>
            <a:pPr lvl="1"/>
            <a:r>
              <a:rPr lang="en-GB" dirty="0"/>
              <a:t>This seems unintuitive – it is a bit, but the intention is that you develop on Windows, then run on Linux.  So Linux sees the benefit of the lightweight container, while development work isn’t really hampered by the heavier VM.</a:t>
            </a:r>
          </a:p>
        </p:txBody>
      </p:sp>
    </p:spTree>
    <p:extLst>
      <p:ext uri="{BB962C8B-B14F-4D97-AF65-F5344CB8AC3E}">
        <p14:creationId xmlns:p14="http://schemas.microsoft.com/office/powerpoint/2010/main" val="4081812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Avoiding reinventing the wheel</a:t>
            </a:r>
          </a:p>
        </p:txBody>
      </p:sp>
      <p:sp>
        <p:nvSpPr>
          <p:cNvPr id="3" name="Content Placeholder 2"/>
          <p:cNvSpPr>
            <a:spLocks noGrp="1"/>
          </p:cNvSpPr>
          <p:nvPr>
            <p:ph idx="1"/>
          </p:nvPr>
        </p:nvSpPr>
        <p:spPr/>
        <p:txBody>
          <a:bodyPr/>
          <a:lstStyle/>
          <a:p>
            <a:r>
              <a:rPr lang="en-GB" dirty="0"/>
              <a:t>You can spend a very long time configuring things like web server environments, but much of the time you’re configuring something that a lot of people have done before.</a:t>
            </a:r>
          </a:p>
          <a:p>
            <a:pPr lvl="1"/>
            <a:r>
              <a:rPr lang="en-GB" dirty="0"/>
              <a:t>E.G. try installing Apache, MySQL and PHP without using a package like LAMP.  Usually involves an online tutorial and a bit more fiddling around with files than you’d probably hope.</a:t>
            </a:r>
          </a:p>
          <a:p>
            <a:pPr lvl="1"/>
            <a:r>
              <a:rPr lang="en-GB" dirty="0"/>
              <a:t>But this is a very common problem, so it seems ludicrous to have to reinvent the wheel configuring a server each time.</a:t>
            </a:r>
          </a:p>
          <a:p>
            <a:pPr lvl="1"/>
            <a:r>
              <a:rPr lang="en-GB" dirty="0"/>
              <a:t>As already discussed, if the configuration of our live and development environments aren’t the same, problems can ensue.</a:t>
            </a:r>
          </a:p>
        </p:txBody>
      </p:sp>
    </p:spTree>
    <p:extLst>
      <p:ext uri="{BB962C8B-B14F-4D97-AF65-F5344CB8AC3E}">
        <p14:creationId xmlns:p14="http://schemas.microsoft.com/office/powerpoint/2010/main" val="2736367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Docker images</a:t>
            </a:r>
          </a:p>
        </p:txBody>
      </p:sp>
      <p:sp>
        <p:nvSpPr>
          <p:cNvPr id="3" name="Content Placeholder 2"/>
          <p:cNvSpPr>
            <a:spLocks noGrp="1"/>
          </p:cNvSpPr>
          <p:nvPr>
            <p:ph idx="1"/>
          </p:nvPr>
        </p:nvSpPr>
        <p:spPr/>
        <p:txBody>
          <a:bodyPr/>
          <a:lstStyle/>
          <a:p>
            <a:r>
              <a:rPr lang="en-GB" dirty="0"/>
              <a:t>To avoid, or at least mitigate these problems, Docker provides a range of pre-built images which you can import and build upon.</a:t>
            </a:r>
          </a:p>
          <a:p>
            <a:r>
              <a:rPr lang="en-GB" dirty="0"/>
              <a:t>For example, if you needed a web server, you can have Docker simply download a pre-configured image for you, then deploy your application on top.</a:t>
            </a:r>
          </a:p>
          <a:p>
            <a:r>
              <a:rPr lang="en-GB" dirty="0"/>
              <a:t>You can build your own images and submit them to a repository.  By far the most commonly-used repository is Docker Hub - </a:t>
            </a:r>
            <a:r>
              <a:rPr lang="en-GB" dirty="0">
                <a:hlinkClick r:id="rId2"/>
              </a:rPr>
              <a:t>https://hub.docker.com</a:t>
            </a:r>
            <a:endParaRPr lang="en-GB" dirty="0"/>
          </a:p>
          <a:p>
            <a:pPr lvl="1"/>
            <a:r>
              <a:rPr lang="en-GB" dirty="0"/>
              <a:t>You can search this to find pre-built images for a variety of different versions and configurations of commonly-used software to build your image from.</a:t>
            </a:r>
          </a:p>
          <a:p>
            <a:pPr lvl="1"/>
            <a:r>
              <a:rPr lang="en-GB" dirty="0"/>
              <a:t>You can submit your own image – some workplaces build a common </a:t>
            </a:r>
            <a:r>
              <a:rPr lang="en-GB"/>
              <a:t>developer image, for example.</a:t>
            </a:r>
            <a:endParaRPr lang="en-GB" dirty="0"/>
          </a:p>
        </p:txBody>
      </p:sp>
    </p:spTree>
    <p:extLst>
      <p:ext uri="{BB962C8B-B14F-4D97-AF65-F5344CB8AC3E}">
        <p14:creationId xmlns:p14="http://schemas.microsoft.com/office/powerpoint/2010/main" val="498480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do I use Docker?</a:t>
            </a:r>
          </a:p>
        </p:txBody>
      </p:sp>
      <p:sp>
        <p:nvSpPr>
          <p:cNvPr id="3" name="Content Placeholder 2"/>
          <p:cNvSpPr>
            <a:spLocks noGrp="1"/>
          </p:cNvSpPr>
          <p:nvPr>
            <p:ph idx="1"/>
          </p:nvPr>
        </p:nvSpPr>
        <p:spPr/>
        <p:txBody>
          <a:bodyPr/>
          <a:lstStyle/>
          <a:p>
            <a:r>
              <a:rPr lang="en-GB" dirty="0"/>
              <a:t>Creating a Docker container starts with a so-called Docker file.</a:t>
            </a:r>
          </a:p>
          <a:p>
            <a:pPr lvl="1"/>
            <a:r>
              <a:rPr lang="en-GB" dirty="0"/>
              <a:t>Lives in the folder of the application you want to containerise.</a:t>
            </a:r>
          </a:p>
          <a:p>
            <a:pPr lvl="1"/>
            <a:r>
              <a:rPr lang="en-GB" dirty="0"/>
              <a:t>Must be called “</a:t>
            </a:r>
            <a:r>
              <a:rPr lang="en-GB" dirty="0" err="1"/>
              <a:t>Dockerfile</a:t>
            </a:r>
            <a:r>
              <a:rPr lang="en-GB" dirty="0"/>
              <a:t>”.</a:t>
            </a:r>
          </a:p>
          <a:p>
            <a:r>
              <a:rPr lang="en-GB" dirty="0"/>
              <a:t>The Docker file outlines the build process to construct the container.</a:t>
            </a:r>
          </a:p>
          <a:p>
            <a:pPr lvl="1"/>
            <a:r>
              <a:rPr lang="en-GB" dirty="0"/>
              <a:t>Several commands to achieve this.</a:t>
            </a:r>
          </a:p>
          <a:p>
            <a:pPr lvl="1"/>
            <a:r>
              <a:rPr lang="en-GB" dirty="0"/>
              <a:t>Uses a small proprietary “language” which threads these commands together, then executes them one at a time.</a:t>
            </a:r>
          </a:p>
          <a:p>
            <a:pPr lvl="1"/>
            <a:endParaRPr lang="en-GB" dirty="0"/>
          </a:p>
        </p:txBody>
      </p:sp>
    </p:spTree>
    <p:extLst>
      <p:ext uri="{BB962C8B-B14F-4D97-AF65-F5344CB8AC3E}">
        <p14:creationId xmlns:p14="http://schemas.microsoft.com/office/powerpoint/2010/main" val="148777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08984-BB45-4E87-A17C-2C91716D447F}"/>
              </a:ext>
            </a:extLst>
          </p:cNvPr>
          <p:cNvSpPr>
            <a:spLocks noGrp="1"/>
          </p:cNvSpPr>
          <p:nvPr>
            <p:ph type="title"/>
          </p:nvPr>
        </p:nvSpPr>
        <p:spPr/>
        <p:txBody>
          <a:bodyPr/>
          <a:lstStyle/>
          <a:p>
            <a:r>
              <a:rPr lang="en-GB" dirty="0" err="1"/>
              <a:t>Dockerfile</a:t>
            </a:r>
            <a:endParaRPr lang="en-GB" dirty="0"/>
          </a:p>
        </p:txBody>
      </p:sp>
      <p:sp>
        <p:nvSpPr>
          <p:cNvPr id="3" name="Content Placeholder 2">
            <a:extLst>
              <a:ext uri="{FF2B5EF4-FFF2-40B4-BE49-F238E27FC236}">
                <a16:creationId xmlns:a16="http://schemas.microsoft.com/office/drawing/2014/main" id="{CA0FA626-5B9C-476E-996D-787B8CEB1C95}"/>
              </a:ext>
            </a:extLst>
          </p:cNvPr>
          <p:cNvSpPr>
            <a:spLocks noGrp="1"/>
          </p:cNvSpPr>
          <p:nvPr>
            <p:ph idx="1"/>
          </p:nvPr>
        </p:nvSpPr>
        <p:spPr>
          <a:xfrm>
            <a:off x="677334" y="1297577"/>
            <a:ext cx="8596668" cy="4743785"/>
          </a:xfrm>
        </p:spPr>
        <p:txBody>
          <a:bodyPr>
            <a:normAutofit fontScale="92500" lnSpcReduction="10000"/>
          </a:bodyPr>
          <a:lstStyle/>
          <a:p>
            <a:r>
              <a:rPr lang="en-GB" dirty="0"/>
              <a:t>FROM – obtains a base working image, then executes the remaining commands on top of it.</a:t>
            </a:r>
          </a:p>
          <a:p>
            <a:r>
              <a:rPr lang="en-GB" dirty="0"/>
              <a:t>RUN – executes a command, returns the result.</a:t>
            </a:r>
          </a:p>
          <a:p>
            <a:r>
              <a:rPr lang="en-GB" dirty="0"/>
              <a:t>CMD – the execution defaults for this container (i.e. what this container runs).</a:t>
            </a:r>
          </a:p>
          <a:p>
            <a:r>
              <a:rPr lang="en-GB" dirty="0"/>
              <a:t>EXPOSE – specifies a listening port.  Does not bind the port – this happens during the run stage.</a:t>
            </a:r>
          </a:p>
          <a:p>
            <a:r>
              <a:rPr lang="en-GB" dirty="0"/>
              <a:t>ENV – set an environment variable.</a:t>
            </a:r>
          </a:p>
          <a:p>
            <a:r>
              <a:rPr lang="en-GB" dirty="0"/>
              <a:t>VOLUME – creates a mount point in the container that we can copy to.</a:t>
            </a:r>
          </a:p>
          <a:p>
            <a:r>
              <a:rPr lang="en-GB" dirty="0"/>
              <a:t>COPY – copies a file/folder to the container.</a:t>
            </a:r>
          </a:p>
          <a:p>
            <a:r>
              <a:rPr lang="en-GB" dirty="0"/>
              <a:t>WORKDIR – sets the working directory.</a:t>
            </a:r>
          </a:p>
          <a:p>
            <a:r>
              <a:rPr lang="en-GB" dirty="0"/>
              <a:t>ENTRYPOINT – specifies a stable command which can be modified, e.g. by adding parameters through EXEC.</a:t>
            </a:r>
          </a:p>
          <a:p>
            <a:r>
              <a:rPr lang="en-GB" dirty="0"/>
              <a:t>USER – changes the container user for an execution command.</a:t>
            </a:r>
          </a:p>
          <a:p>
            <a:r>
              <a:rPr lang="en-GB" dirty="0"/>
              <a:t>LABEL – adds metadata, e.g. maintainer information </a:t>
            </a:r>
            <a:r>
              <a:rPr lang="en-GB"/>
              <a:t>to a container.</a:t>
            </a:r>
            <a:endParaRPr lang="en-GB" dirty="0"/>
          </a:p>
        </p:txBody>
      </p:sp>
    </p:spTree>
    <p:extLst>
      <p:ext uri="{BB962C8B-B14F-4D97-AF65-F5344CB8AC3E}">
        <p14:creationId xmlns:p14="http://schemas.microsoft.com/office/powerpoint/2010/main" val="157624168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2350</TotalTime>
  <Words>1261</Words>
  <Application>Microsoft Office PowerPoint</Application>
  <PresentationFormat>Widescreen</PresentationFormat>
  <Paragraphs>121</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Trebuchet MS</vt:lpstr>
      <vt:lpstr>Wingdings 3</vt:lpstr>
      <vt:lpstr>Facet</vt:lpstr>
      <vt:lpstr>Introduction to Docker</vt:lpstr>
      <vt:lpstr>Docker introduction</vt:lpstr>
      <vt:lpstr>Docker – why?</vt:lpstr>
      <vt:lpstr>What is virtualisation?</vt:lpstr>
      <vt:lpstr>Why virtualise?</vt:lpstr>
      <vt:lpstr>Hypervisors</vt:lpstr>
      <vt:lpstr>Type 2 hypervisor</vt:lpstr>
      <vt:lpstr>Type 2 hypervisors</vt:lpstr>
      <vt:lpstr>Type 1 hypervisor</vt:lpstr>
      <vt:lpstr>Type 1 hypervisor</vt:lpstr>
      <vt:lpstr>Docker</vt:lpstr>
      <vt:lpstr>Docker</vt:lpstr>
      <vt:lpstr>Docker</vt:lpstr>
      <vt:lpstr>Avoiding reinventing the wheel</vt:lpstr>
      <vt:lpstr>Docker images</vt:lpstr>
      <vt:lpstr>How do I use Docker?</vt:lpstr>
      <vt:lpstr>Dockerfile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Docker</dc:title>
  <dc:creator>Tim Bashford</dc:creator>
  <cp:lastModifiedBy>Tim Bashford</cp:lastModifiedBy>
  <cp:revision>13</cp:revision>
  <dcterms:created xsi:type="dcterms:W3CDTF">2019-03-08T12:41:08Z</dcterms:created>
  <dcterms:modified xsi:type="dcterms:W3CDTF">2019-04-02T23:28:50Z</dcterms:modified>
</cp:coreProperties>
</file>