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8" r:id="rId2"/>
    <p:sldId id="280" r:id="rId3"/>
    <p:sldId id="275" r:id="rId4"/>
    <p:sldId id="325" r:id="rId5"/>
    <p:sldId id="334" r:id="rId6"/>
    <p:sldId id="328" r:id="rId7"/>
    <p:sldId id="283" r:id="rId8"/>
    <p:sldId id="284" r:id="rId9"/>
    <p:sldId id="329" r:id="rId10"/>
    <p:sldId id="331" r:id="rId11"/>
    <p:sldId id="281" r:id="rId12"/>
    <p:sldId id="292" r:id="rId13"/>
    <p:sldId id="282" r:id="rId14"/>
    <p:sldId id="293" r:id="rId15"/>
    <p:sldId id="27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13" autoAdjust="0"/>
    <p:restoredTop sz="94660"/>
  </p:normalViewPr>
  <p:slideViewPr>
    <p:cSldViewPr snapToGrid="0">
      <p:cViewPr varScale="1">
        <p:scale>
          <a:sx n="73" d="100"/>
          <a:sy n="73" d="100"/>
        </p:scale>
        <p:origin x="-59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92.net/trr/eng/doc/southafrica-mandate.doc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cape-town-south-africa-aerial-web-640-360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0242" b="10242"/>
          <a:stretch>
            <a:fillRect/>
          </a:stretch>
        </p:blipFill>
        <p:spPr>
          <a:xfrm>
            <a:off x="182880" y="195943"/>
            <a:ext cx="11821886" cy="4259375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718457" y="4624252"/>
            <a:ext cx="8555545" cy="1332412"/>
          </a:xfrm>
        </p:spPr>
        <p:txBody>
          <a:bodyPr>
            <a:noAutofit/>
          </a:bodyPr>
          <a:lstStyle/>
          <a:p>
            <a:r>
              <a:rPr lang="en-GB" sz="3200" dirty="0" smtClean="0"/>
              <a:t>TRUTH  AND  RECONCILIATION COMMISSION (TRC)  IN SOUTH AFRICA</a:t>
            </a:r>
            <a:endParaRPr lang="en-GB" sz="320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77334" y="6021977"/>
            <a:ext cx="8596667" cy="587829"/>
          </a:xfrm>
        </p:spPr>
        <p:txBody>
          <a:bodyPr>
            <a:normAutofit/>
          </a:bodyPr>
          <a:lstStyle/>
          <a:p>
            <a:r>
              <a:rPr lang="en-GB" dirty="0" smtClean="0"/>
              <a:t>LYUDMYLA   AMERY  1651468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5166" y="666208"/>
            <a:ext cx="3461657" cy="4963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770710"/>
            <a:ext cx="9812140" cy="5708468"/>
          </a:xfrm>
        </p:spPr>
        <p:txBody>
          <a:bodyPr>
            <a:normAutofit lnSpcReduction="10000"/>
          </a:bodyPr>
          <a:lstStyle/>
          <a:p>
            <a:endParaRPr lang="en-GB" b="1" i="1" dirty="0" smtClean="0"/>
          </a:p>
          <a:p>
            <a:endParaRPr lang="en-GB" b="1" dirty="0" smtClean="0"/>
          </a:p>
          <a:p>
            <a:r>
              <a:rPr lang="en-GB" b="1" dirty="0" smtClean="0"/>
              <a:t>1800-The British win control of the Cape Colony</a:t>
            </a:r>
          </a:p>
          <a:p>
            <a:r>
              <a:rPr lang="en-GB" b="1" dirty="0" smtClean="0"/>
              <a:t>1910-British create Union of SA AND allow Afrikaners ,white South Afrikaners to rule</a:t>
            </a:r>
          </a:p>
          <a:p>
            <a:r>
              <a:rPr lang="en-GB" dirty="0" smtClean="0"/>
              <a:t>1913--The Native Land ACT prevented native SA from buying/</a:t>
            </a:r>
            <a:r>
              <a:rPr lang="en-GB" dirty="0" err="1" smtClean="0"/>
              <a:t>hirig</a:t>
            </a:r>
            <a:r>
              <a:rPr lang="en-GB" dirty="0" smtClean="0"/>
              <a:t> / owning land outside of "schedules areas"reserves.80% of South African land given to white population</a:t>
            </a:r>
          </a:p>
          <a:p>
            <a:r>
              <a:rPr lang="en-GB" dirty="0" smtClean="0"/>
              <a:t>1948--African national Congress separate whites from non-whites/divided non-white population order to decrease their political power</a:t>
            </a:r>
          </a:p>
          <a:p>
            <a:r>
              <a:rPr lang="en-GB" dirty="0" smtClean="0"/>
              <a:t>1950-NP banned inner-racial marriage / prohibited sexual relations between white and non-white </a:t>
            </a:r>
          </a:p>
          <a:p>
            <a:r>
              <a:rPr lang="en-GB" dirty="0" smtClean="0"/>
              <a:t>1950-Population ACT Registry allowed the </a:t>
            </a:r>
            <a:r>
              <a:rPr lang="en-GB" dirty="0" err="1" smtClean="0"/>
              <a:t>goverment</a:t>
            </a:r>
            <a:r>
              <a:rPr lang="en-GB" dirty="0" smtClean="0"/>
              <a:t> to classify by race 4 categories such as: </a:t>
            </a:r>
            <a:r>
              <a:rPr lang="en-GB" dirty="0" err="1" smtClean="0"/>
              <a:t>Banty</a:t>
            </a:r>
            <a:r>
              <a:rPr lang="en-GB" dirty="0" smtClean="0"/>
              <a:t>(Black South Africans/ White; Asian/</a:t>
            </a:r>
            <a:r>
              <a:rPr lang="en-GB" dirty="0" err="1" smtClean="0"/>
              <a:t>lndian</a:t>
            </a:r>
            <a:r>
              <a:rPr lang="en-GB" dirty="0" smtClean="0"/>
              <a:t> or Pakistani/ Collared(mixed race)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1952-ANC held a mass demonstration/burning their pass book</a:t>
            </a:r>
          </a:p>
          <a:p>
            <a:r>
              <a:rPr lang="en-GB" dirty="0" smtClean="0"/>
              <a:t>1975-student led protests that gained international attention</a:t>
            </a:r>
          </a:p>
          <a:p>
            <a:r>
              <a:rPr lang="en-GB" dirty="0" smtClean="0"/>
              <a:t>1994-Nelson Mandela become the first democratically elected president of the SA</a:t>
            </a:r>
          </a:p>
          <a:p>
            <a:r>
              <a:rPr lang="en-GB" dirty="0" smtClean="0"/>
              <a:t>1996-Wrote a new constitution guarantees rights for all citizens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7907" y="622663"/>
            <a:ext cx="6858001" cy="1320800"/>
          </a:xfrm>
        </p:spPr>
        <p:txBody>
          <a:bodyPr/>
          <a:lstStyle/>
          <a:p>
            <a:r>
              <a:rPr lang="en-GB" dirty="0" smtClean="0"/>
              <a:t>Apartheid 1948-1994</a:t>
            </a:r>
            <a:endParaRPr lang="en-GB" dirty="0"/>
          </a:p>
        </p:txBody>
      </p:sp>
      <p:pic>
        <p:nvPicPr>
          <p:cNvPr id="7" name="Content Placeholder 6" descr="Capture.PN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52606" y="313511"/>
            <a:ext cx="5760719" cy="2952203"/>
          </a:xfrm>
        </p:spPr>
      </p:pic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81391" y="1632857"/>
            <a:ext cx="5135637" cy="4754880"/>
          </a:xfrm>
        </p:spPr>
        <p:txBody>
          <a:bodyPr>
            <a:normAutofit/>
          </a:bodyPr>
          <a:lstStyle/>
          <a:p>
            <a:r>
              <a:rPr lang="en-GB" dirty="0" smtClean="0"/>
              <a:t>Apartheid means “the state of being apart”/Racial </a:t>
            </a:r>
            <a:r>
              <a:rPr lang="en-GB" dirty="0" err="1" smtClean="0"/>
              <a:t>segration</a:t>
            </a:r>
            <a:endParaRPr lang="en-GB" dirty="0" smtClean="0"/>
          </a:p>
          <a:p>
            <a:r>
              <a:rPr lang="en-GB" dirty="0" smtClean="0"/>
              <a:t>Discrimination against black/Indians/coloured</a:t>
            </a:r>
          </a:p>
          <a:p>
            <a:r>
              <a:rPr lang="en-GB" dirty="0" smtClean="0"/>
              <a:t>Less economical /political powers</a:t>
            </a:r>
          </a:p>
          <a:p>
            <a:r>
              <a:rPr lang="en-GB" dirty="0" smtClean="0"/>
              <a:t>Prohibited to vote / mixed marriage/high education/</a:t>
            </a:r>
            <a:r>
              <a:rPr lang="en-GB" dirty="0" err="1" smtClean="0"/>
              <a:t>launguage</a:t>
            </a:r>
            <a:endParaRPr lang="en-GB" dirty="0" smtClean="0"/>
          </a:p>
          <a:p>
            <a:r>
              <a:rPr lang="en-GB" dirty="0" smtClean="0"/>
              <a:t>Black had to carry identification/kept in low paid jobs</a:t>
            </a:r>
          </a:p>
          <a:p>
            <a:r>
              <a:rPr lang="en-GB" dirty="0" smtClean="0"/>
              <a:t>Separated facilities/hospitals/beaches 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</a:t>
            </a:r>
            <a:r>
              <a:rPr lang="en-GB" dirty="0" err="1" smtClean="0"/>
              <a:t>Fischer,M</a:t>
            </a:r>
            <a:r>
              <a:rPr lang="en-GB" dirty="0" smtClean="0"/>
              <a:t>.; </a:t>
            </a:r>
            <a:r>
              <a:rPr lang="en-GB" dirty="0" err="1" smtClean="0"/>
              <a:t>Hayner</a:t>
            </a:r>
            <a:r>
              <a:rPr lang="en-GB" dirty="0" smtClean="0"/>
              <a:t>, P. B. (2002;2006;2011)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5" name="Picture 4" descr="download (3)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8103" y="3592286"/>
            <a:ext cx="5982788" cy="30175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26572"/>
            <a:ext cx="8596668" cy="6139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Truth and Reconciliation Commission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0447" y="1227909"/>
            <a:ext cx="6217920" cy="513370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(TRC) was established in 1995</a:t>
            </a:r>
          </a:p>
          <a:p>
            <a:r>
              <a:rPr lang="en-GB" dirty="0" smtClean="0"/>
              <a:t>Aim: in  to address human rights violations committed during the apartheid period. </a:t>
            </a:r>
          </a:p>
          <a:p>
            <a:endParaRPr lang="en-GB" dirty="0" smtClean="0"/>
          </a:p>
          <a:p>
            <a:r>
              <a:rPr lang="en-GB" dirty="0" smtClean="0"/>
              <a:t>  focused on the past</a:t>
            </a:r>
          </a:p>
          <a:p>
            <a:r>
              <a:rPr lang="en-GB" dirty="0" smtClean="0"/>
              <a:t>   investigate a  abuses </a:t>
            </a:r>
          </a:p>
          <a:p>
            <a:r>
              <a:rPr lang="en-GB" dirty="0" smtClean="0"/>
              <a:t>  temporary body</a:t>
            </a:r>
          </a:p>
          <a:p>
            <a:r>
              <a:rPr lang="en-GB" dirty="0" smtClean="0"/>
              <a:t> officially authorized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 Hayner,2011 (p.11); Goodhart,2013 p.134)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Khulumani</a:t>
            </a:r>
            <a:r>
              <a:rPr lang="en-GB" dirty="0" smtClean="0"/>
              <a:t>. “SACTJ Highlights Potential Violations by the President of the Constitutional Court Ruling on the Special Dispensation for Presidential Pardons.” March 3, 2015.</a:t>
            </a:r>
          </a:p>
          <a:p>
            <a:endParaRPr lang="en-GB" dirty="0"/>
          </a:p>
        </p:txBody>
      </p:sp>
      <p:pic>
        <p:nvPicPr>
          <p:cNvPr id="5" name="Content Placeholder 5" descr="download (2)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66114" y="1149532"/>
            <a:ext cx="5725886" cy="5107578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Promotion of National Unity and Reconciliation Act(1960-1994)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The TRC was mandated by the Promotion of National Unity and Reconciliation Act  to grant amnesty to perpetrators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 Promotion of National Unity and Reconciliation Act No. 34. South Africa (July 26, 1995). [Online].Available: </a:t>
            </a:r>
            <a:r>
              <a:rPr lang="en-GB" u="sng" dirty="0" smtClean="0">
                <a:hlinkClick r:id="rId2"/>
              </a:rPr>
              <a:t>www.b92.net/trr/eng/doc/southafrica-mandate.doc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Ross(2008)argued  that the TRC mandate as "insistence on documenting events rather than processes, a focus on gross violations humans rights rather than systemic relationships”(p.239).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287383" y="731521"/>
            <a:ext cx="4846320" cy="58782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447212" y="679269"/>
            <a:ext cx="5982788" cy="58390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1425" y="1110343"/>
            <a:ext cx="4379581" cy="992777"/>
          </a:xfrm>
        </p:spPr>
        <p:txBody>
          <a:bodyPr/>
          <a:lstStyle/>
          <a:p>
            <a:r>
              <a:rPr lang="en-GB" dirty="0" smtClean="0"/>
              <a:t>Human Rights Violations Committee :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0446" y="2737245"/>
            <a:ext cx="4663439" cy="385949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investigate / verify  testimony regarding to the human rights violation </a:t>
            </a:r>
          </a:p>
          <a:p>
            <a:r>
              <a:rPr lang="en-GB" dirty="0" smtClean="0"/>
              <a:t>took over 2000 testimonies </a:t>
            </a:r>
          </a:p>
          <a:p>
            <a:r>
              <a:rPr lang="en-GB" dirty="0" smtClean="0"/>
              <a:t>2000  being public hearing</a:t>
            </a:r>
          </a:p>
          <a:p>
            <a:r>
              <a:rPr lang="en-GB" dirty="0" smtClean="0"/>
              <a:t> conferring victim status</a:t>
            </a:r>
          </a:p>
          <a:p>
            <a:r>
              <a:rPr lang="en-GB" dirty="0" smtClean="0"/>
              <a:t>  determining eligibility for government reparations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 Allais,2011, p. 333);</a:t>
            </a:r>
            <a:r>
              <a:rPr lang="en-GB" dirty="0" err="1" smtClean="0"/>
              <a:t>Llewellyin</a:t>
            </a:r>
            <a:r>
              <a:rPr lang="en-GB" dirty="0" smtClean="0"/>
              <a:t> and </a:t>
            </a:r>
            <a:r>
              <a:rPr lang="en-GB" dirty="0" err="1" smtClean="0"/>
              <a:t>Howse</a:t>
            </a:r>
            <a:r>
              <a:rPr lang="en-GB" dirty="0" smtClean="0"/>
              <a:t>, 1999; Promotion of National Unity and Reconciliation Act No. 34, 1995)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30536" y="744583"/>
            <a:ext cx="5617029" cy="1423851"/>
          </a:xfrm>
        </p:spPr>
        <p:txBody>
          <a:bodyPr/>
          <a:lstStyle/>
          <a:p>
            <a:r>
              <a:rPr lang="en-GB" dirty="0" smtClean="0"/>
              <a:t>The Reparation Committee: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12970" y="2416629"/>
            <a:ext cx="5799909" cy="4258491"/>
          </a:xfrm>
        </p:spPr>
        <p:txBody>
          <a:bodyPr/>
          <a:lstStyle/>
          <a:p>
            <a:r>
              <a:rPr lang="en-GB" dirty="0" smtClean="0"/>
              <a:t> telling  story</a:t>
            </a:r>
          </a:p>
          <a:p>
            <a:r>
              <a:rPr lang="en-GB" dirty="0" smtClean="0"/>
              <a:t> receiving financial compensation</a:t>
            </a:r>
          </a:p>
          <a:p>
            <a:r>
              <a:rPr lang="en-GB" dirty="0" smtClean="0"/>
              <a:t>  attempting to meet victims</a:t>
            </a:r>
          </a:p>
          <a:p>
            <a:r>
              <a:rPr lang="en-GB" dirty="0" smtClean="0"/>
              <a:t> psychological</a:t>
            </a:r>
          </a:p>
          <a:p>
            <a:r>
              <a:rPr lang="en-GB" dirty="0" smtClean="0"/>
              <a:t> social</a:t>
            </a:r>
          </a:p>
          <a:p>
            <a:r>
              <a:rPr lang="en-GB" dirty="0" smtClean="0"/>
              <a:t> spiritual support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</a:t>
            </a:r>
            <a:r>
              <a:rPr lang="en-GB" dirty="0" err="1" smtClean="0"/>
              <a:t>Doxtader</a:t>
            </a:r>
            <a:r>
              <a:rPr lang="en-GB" dirty="0" smtClean="0"/>
              <a:t> and Salazar 2007,pp.14–27)</a:t>
            </a:r>
          </a:p>
          <a:p>
            <a:pPr>
              <a:buNone/>
            </a:pPr>
            <a:r>
              <a:rPr lang="en-GB" dirty="0" smtClean="0"/>
              <a:t> (de la Rey and Owens, 1998; Skinner, 2000; Thomas, 2011; Thomson, 2007)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2410" y="296092"/>
            <a:ext cx="7889339" cy="944880"/>
          </a:xfrm>
        </p:spPr>
        <p:txBody>
          <a:bodyPr/>
          <a:lstStyle/>
          <a:p>
            <a:r>
              <a:rPr lang="en-GB" dirty="0" smtClean="0"/>
              <a:t>The Reparation Committee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389" y="653143"/>
            <a:ext cx="5590902" cy="620485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Develop policy recommendation for the new South African government </a:t>
            </a:r>
          </a:p>
          <a:p>
            <a:r>
              <a:rPr lang="en-GB" dirty="0" smtClean="0"/>
              <a:t> reparation</a:t>
            </a:r>
          </a:p>
          <a:p>
            <a:r>
              <a:rPr lang="en-GB" dirty="0" smtClean="0"/>
              <a:t> reconciliation</a:t>
            </a:r>
          </a:p>
          <a:p>
            <a:r>
              <a:rPr lang="en-GB" dirty="0" smtClean="0"/>
              <a:t>help restoring dignity 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prevention of future abuses(</a:t>
            </a:r>
            <a:r>
              <a:rPr lang="en-GB" dirty="0" err="1" smtClean="0"/>
              <a:t>Brahm</a:t>
            </a:r>
            <a:r>
              <a:rPr lang="en-GB" dirty="0" smtClean="0"/>
              <a:t>, 2007,p.26; Chapman, 2009,p.92).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  respect for human rights</a:t>
            </a:r>
          </a:p>
          <a:p>
            <a:endParaRPr lang="en-GB" dirty="0" smtClean="0"/>
          </a:p>
          <a:p>
            <a:r>
              <a:rPr lang="en-GB" dirty="0" smtClean="0"/>
              <a:t>guarantees of non-repetition </a:t>
            </a:r>
          </a:p>
          <a:p>
            <a:pPr>
              <a:buNone/>
            </a:pPr>
            <a:r>
              <a:rPr lang="en-GB" dirty="0" smtClean="0"/>
              <a:t>        (</a:t>
            </a:r>
            <a:r>
              <a:rPr lang="en-GB" dirty="0" err="1" smtClean="0"/>
              <a:t>Ní</a:t>
            </a:r>
            <a:r>
              <a:rPr lang="en-GB" dirty="0" smtClean="0"/>
              <a:t> </a:t>
            </a:r>
            <a:r>
              <a:rPr lang="en-GB" dirty="0" err="1" smtClean="0"/>
              <a:t>Aoláin,F</a:t>
            </a:r>
            <a:r>
              <a:rPr lang="en-GB" dirty="0" smtClean="0"/>
              <a:t>. (2008)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 (</a:t>
            </a:r>
            <a:r>
              <a:rPr lang="en-GB" dirty="0" err="1" smtClean="0"/>
              <a:t>Goldblatt</a:t>
            </a:r>
            <a:r>
              <a:rPr lang="en-GB" dirty="0" smtClean="0"/>
              <a:t>, 2006)</a:t>
            </a:r>
          </a:p>
          <a:p>
            <a:pPr>
              <a:buNone/>
            </a:pPr>
            <a:r>
              <a:rPr lang="en-GB" dirty="0" smtClean="0"/>
              <a:t> (Llewellyn and </a:t>
            </a:r>
            <a:r>
              <a:rPr lang="en-GB" dirty="0" err="1" smtClean="0"/>
              <a:t>Howse</a:t>
            </a:r>
            <a:r>
              <a:rPr lang="en-GB" dirty="0" smtClean="0"/>
              <a:t>, 1999; Promotion of National Unity and Reconciliation Act No. 34, 1995).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POVERTY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83680" y="1828800"/>
            <a:ext cx="5329646" cy="459812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13509"/>
            <a:ext cx="8596668" cy="1123405"/>
          </a:xfrm>
        </p:spPr>
        <p:txBody>
          <a:bodyPr/>
          <a:lstStyle/>
          <a:p>
            <a:r>
              <a:rPr lang="en-GB" dirty="0" smtClean="0"/>
              <a:t>The Rehabilitation Committee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267097"/>
            <a:ext cx="4184035" cy="4774264"/>
          </a:xfrm>
        </p:spPr>
        <p:txBody>
          <a:bodyPr/>
          <a:lstStyle/>
          <a:p>
            <a:r>
              <a:rPr lang="en-GB" dirty="0" smtClean="0"/>
              <a:t>Aid in both victim / perpetrator rehabilitation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Physical/mental health assistance</a:t>
            </a:r>
          </a:p>
          <a:p>
            <a:r>
              <a:rPr lang="en-GB" dirty="0" smtClean="0"/>
              <a:t>Counselling session for women/children/education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TRC worked cautiously to resolve unity by  allowing victims to  tell their stories / help move forward </a:t>
            </a:r>
          </a:p>
          <a:p>
            <a:r>
              <a:rPr lang="en-GB" dirty="0" smtClean="0"/>
              <a:t> offer "amnesty to those who complete and publicly disclosed their politically motivated violation / crimes.</a:t>
            </a:r>
          </a:p>
          <a:p>
            <a:r>
              <a:rPr lang="en-GB" dirty="0" smtClean="0"/>
              <a:t>Took on the concept of restorative justice rather than retributive justice.( Allais (2011, p. 337) 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071155" y="5421130"/>
            <a:ext cx="38535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Duthie</a:t>
            </a:r>
            <a:r>
              <a:rPr lang="en-GB" dirty="0" smtClean="0"/>
              <a:t> and </a:t>
            </a:r>
            <a:r>
              <a:rPr lang="en-GB" dirty="0" err="1" smtClean="0"/>
              <a:t>Seils</a:t>
            </a:r>
            <a:r>
              <a:rPr lang="en-GB" dirty="0" smtClean="0"/>
              <a:t>, 2016)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5042263" y="561703"/>
            <a:ext cx="6257108" cy="58782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48640" y="600891"/>
            <a:ext cx="4415246" cy="58521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888275"/>
            <a:ext cx="4185623" cy="875212"/>
          </a:xfrm>
        </p:spPr>
        <p:txBody>
          <a:bodyPr/>
          <a:lstStyle/>
          <a:p>
            <a:r>
              <a:rPr lang="en-GB" dirty="0" smtClean="0"/>
              <a:t>The Rehabilitation Committee: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7997" y="1920240"/>
            <a:ext cx="4185623" cy="4552197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Aid in both victim / perpetrator rehabilitation</a:t>
            </a:r>
          </a:p>
          <a:p>
            <a:endParaRPr lang="en-GB" dirty="0" smtClean="0"/>
          </a:p>
          <a:p>
            <a:r>
              <a:rPr lang="en-GB" dirty="0" smtClean="0"/>
              <a:t>Physical/mental health assistance</a:t>
            </a:r>
          </a:p>
          <a:p>
            <a:endParaRPr lang="en-GB" dirty="0" smtClean="0"/>
          </a:p>
          <a:p>
            <a:r>
              <a:rPr lang="en-GB" dirty="0" smtClean="0"/>
              <a:t>Counselling session for women/children/education </a:t>
            </a:r>
          </a:p>
          <a:p>
            <a:endParaRPr lang="en-GB" dirty="0" smtClean="0"/>
          </a:p>
          <a:p>
            <a:r>
              <a:rPr lang="en-GB" dirty="0" smtClean="0"/>
              <a:t>(</a:t>
            </a:r>
            <a:r>
              <a:rPr lang="en-GB" dirty="0" err="1" smtClean="0"/>
              <a:t>Duthie</a:t>
            </a:r>
            <a:r>
              <a:rPr lang="en-GB" dirty="0" smtClean="0"/>
              <a:t> and </a:t>
            </a:r>
            <a:r>
              <a:rPr lang="en-GB" dirty="0" err="1" smtClean="0"/>
              <a:t>Seils</a:t>
            </a:r>
            <a:r>
              <a:rPr lang="en-GB" dirty="0" smtClean="0"/>
              <a:t>, 2016)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17027" y="822961"/>
            <a:ext cx="3944355" cy="640080"/>
          </a:xfrm>
        </p:spPr>
        <p:txBody>
          <a:bodyPr/>
          <a:lstStyle/>
          <a:p>
            <a:r>
              <a:rPr lang="en-GB" dirty="0" smtClean="0"/>
              <a:t>The Amnesty Committee: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12082" y="1528355"/>
            <a:ext cx="4950822" cy="41278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 7,116  amnesty applications</a:t>
            </a:r>
          </a:p>
          <a:p>
            <a:pPr>
              <a:buNone/>
            </a:pPr>
            <a:r>
              <a:rPr lang="en-GB" dirty="0" smtClean="0"/>
              <a:t>1167 applications granted full amnesty</a:t>
            </a:r>
          </a:p>
          <a:p>
            <a:pPr>
              <a:buNone/>
            </a:pPr>
            <a:r>
              <a:rPr lang="en-GB" dirty="0" smtClean="0"/>
              <a:t>362 applications  denied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Brankovic</a:t>
            </a:r>
            <a:r>
              <a:rPr lang="en-GB" dirty="0" smtClean="0"/>
              <a:t>, J.(2016)</a:t>
            </a:r>
            <a:r>
              <a:rPr lang="en-GB" i="1" dirty="0" smtClean="0"/>
              <a:t> </a:t>
            </a:r>
          </a:p>
          <a:p>
            <a:pPr>
              <a:buNone/>
            </a:pPr>
            <a:r>
              <a:rPr lang="en-GB" dirty="0" err="1" smtClean="0"/>
              <a:t>Abrahamsen,T</a:t>
            </a:r>
            <a:r>
              <a:rPr lang="en-GB" dirty="0" smtClean="0"/>
              <a:t>. and van de </a:t>
            </a:r>
            <a:r>
              <a:rPr lang="en-GB" dirty="0" err="1" smtClean="0"/>
              <a:t>Merwe</a:t>
            </a:r>
            <a:r>
              <a:rPr lang="en-GB" dirty="0" smtClean="0"/>
              <a:t>(2005)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5421086" y="1031966"/>
            <a:ext cx="5603965" cy="55255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87383" y="1071154"/>
            <a:ext cx="4898571" cy="54602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9246" y="287384"/>
            <a:ext cx="4898571" cy="731520"/>
          </a:xfrm>
        </p:spPr>
        <p:txBody>
          <a:bodyPr/>
          <a:lstStyle/>
          <a:p>
            <a:r>
              <a:rPr lang="en-GB" dirty="0" smtClean="0"/>
              <a:t>Reconciliation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411" y="1423851"/>
            <a:ext cx="3528957" cy="457200"/>
          </a:xfrm>
        </p:spPr>
        <p:txBody>
          <a:bodyPr/>
          <a:lstStyle/>
          <a:p>
            <a:r>
              <a:rPr lang="en-GB" dirty="0" smtClean="0"/>
              <a:t>PERPETRATORS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3509" y="1959430"/>
            <a:ext cx="4754880" cy="4637314"/>
          </a:xfrm>
        </p:spPr>
        <p:txBody>
          <a:bodyPr>
            <a:normAutofit/>
          </a:bodyPr>
          <a:lstStyle/>
          <a:p>
            <a:r>
              <a:rPr lang="en-GB" dirty="0" smtClean="0"/>
              <a:t> fully confessing  crimes</a:t>
            </a:r>
          </a:p>
          <a:p>
            <a:r>
              <a:rPr lang="en-GB" dirty="0" smtClean="0"/>
              <a:t> be genuine,</a:t>
            </a:r>
          </a:p>
          <a:p>
            <a:r>
              <a:rPr lang="en-GB" dirty="0" smtClean="0"/>
              <a:t>  regret</a:t>
            </a:r>
          </a:p>
          <a:p>
            <a:r>
              <a:rPr lang="en-GB" dirty="0" smtClean="0"/>
              <a:t> taking ownership of crimes without excuses,</a:t>
            </a:r>
          </a:p>
          <a:p>
            <a:r>
              <a:rPr lang="en-GB" dirty="0" smtClean="0"/>
              <a:t> acknowledging the horrors inflicted on victims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err="1" smtClean="0"/>
              <a:t>Anderlini</a:t>
            </a:r>
            <a:r>
              <a:rPr lang="en-GB" dirty="0" smtClean="0"/>
              <a:t>, </a:t>
            </a:r>
            <a:r>
              <a:rPr lang="en-GB" dirty="0" err="1" smtClean="0"/>
              <a:t>Sanam</a:t>
            </a:r>
            <a:r>
              <a:rPr lang="en-GB" dirty="0" smtClean="0"/>
              <a:t> </a:t>
            </a:r>
            <a:r>
              <a:rPr lang="en-GB" dirty="0" err="1" smtClean="0"/>
              <a:t>Naraghi</a:t>
            </a:r>
            <a:r>
              <a:rPr lang="en-GB" dirty="0" smtClean="0"/>
              <a:t>, Camille </a:t>
            </a:r>
            <a:r>
              <a:rPr lang="en-GB" dirty="0" err="1" smtClean="0"/>
              <a:t>Pampell</a:t>
            </a:r>
            <a:r>
              <a:rPr lang="en-GB" dirty="0" smtClean="0"/>
              <a:t> Conway and Lisa </a:t>
            </a:r>
            <a:r>
              <a:rPr lang="en-GB" dirty="0" err="1" smtClean="0"/>
              <a:t>Kays</a:t>
            </a:r>
            <a:r>
              <a:rPr lang="en-GB" dirty="0" smtClean="0"/>
              <a:t> (2007), p. 1.</a:t>
            </a:r>
          </a:p>
          <a:p>
            <a:pPr>
              <a:buNone/>
            </a:pPr>
            <a:r>
              <a:rPr lang="en-GB" dirty="0" smtClean="0"/>
              <a:t>  </a:t>
            </a:r>
            <a:r>
              <a:rPr lang="en-GB" dirty="0" err="1" smtClean="0"/>
              <a:t>Verdeja</a:t>
            </a:r>
            <a:r>
              <a:rPr lang="en-GB" dirty="0" smtClean="0"/>
              <a:t>, E. “Theorizing Reconciliation” http://www.temple.edu/tempress/chapters_1800/2043_ch1.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721531" y="1338023"/>
            <a:ext cx="3369590" cy="576262"/>
          </a:xfrm>
        </p:spPr>
        <p:txBody>
          <a:bodyPr/>
          <a:lstStyle/>
          <a:p>
            <a:r>
              <a:rPr lang="en-GB" dirty="0" smtClean="0"/>
              <a:t>VICTIMS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721531" y="1985555"/>
            <a:ext cx="4872446" cy="4558936"/>
          </a:xfrm>
        </p:spPr>
        <p:txBody>
          <a:bodyPr/>
          <a:lstStyle/>
          <a:p>
            <a:r>
              <a:rPr lang="en-GB" dirty="0" smtClean="0"/>
              <a:t>  accepted that  considered the amount of crimes committed to be more serious than perpetrators</a:t>
            </a:r>
          </a:p>
          <a:p>
            <a:endParaRPr lang="en-GB" dirty="0" smtClean="0"/>
          </a:p>
          <a:p>
            <a:r>
              <a:rPr lang="en-GB" dirty="0" smtClean="0"/>
              <a:t>  accepted that  might be ‘multiple truths’ about the real circumstances</a:t>
            </a:r>
          </a:p>
          <a:p>
            <a:endParaRPr lang="en-GB" dirty="0" smtClean="0"/>
          </a:p>
          <a:p>
            <a:r>
              <a:rPr lang="en-GB" dirty="0" smtClean="0"/>
              <a:t> understood that perpetrators  powerless </a:t>
            </a:r>
          </a:p>
          <a:p>
            <a:r>
              <a:rPr lang="en-GB" dirty="0" smtClean="0"/>
              <a:t> had no choice to perpetrate violence 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(Bloomfield et al. 2003, pp.12-21; Villa-</a:t>
            </a:r>
            <a:r>
              <a:rPr lang="en-GB" dirty="0" err="1" smtClean="0"/>
              <a:t>Vicencio</a:t>
            </a:r>
            <a:r>
              <a:rPr lang="en-GB" dirty="0" smtClean="0"/>
              <a:t> (2004: 6, 8)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5794" y="156755"/>
            <a:ext cx="5133075" cy="692332"/>
          </a:xfrm>
        </p:spPr>
        <p:txBody>
          <a:bodyPr>
            <a:normAutofit/>
          </a:bodyPr>
          <a:lstStyle/>
          <a:p>
            <a:r>
              <a:rPr lang="en-GB" dirty="0" smtClean="0"/>
              <a:t>Goals of the TRC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4319" y="822960"/>
            <a:ext cx="9496697" cy="603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Clarify and acknowledge past abuses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 promote / repair unity 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Reparation/address the needs of victims 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Rehabilitation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Outline institutional responsibility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Reforms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Education/Human rights (Goodhart,M.2013)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Boraine</a:t>
            </a:r>
            <a:r>
              <a:rPr lang="en-GB" dirty="0" smtClean="0"/>
              <a:t>, A.( 2006;2006; </a:t>
            </a:r>
            <a:r>
              <a:rPr lang="en-GB" dirty="0" err="1" smtClean="0"/>
              <a:t>Boraine</a:t>
            </a:r>
            <a:r>
              <a:rPr lang="en-GB" dirty="0" smtClean="0"/>
              <a:t> A, Levy J, and  </a:t>
            </a:r>
            <a:r>
              <a:rPr lang="en-GB" dirty="0" err="1" smtClean="0"/>
              <a:t>Scheffer</a:t>
            </a:r>
            <a:r>
              <a:rPr lang="en-GB" dirty="0" smtClean="0"/>
              <a:t> R.(1997)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The promotion of Unity and Reconciliation Act /Forgiveness</a:t>
            </a:r>
          </a:p>
          <a:p>
            <a:r>
              <a:rPr lang="en-GB" dirty="0" smtClean="0"/>
              <a:t>investigation of human rights abuses committed on </a:t>
            </a:r>
            <a:r>
              <a:rPr lang="en-GB" i="1" dirty="0" smtClean="0"/>
              <a:t>both</a:t>
            </a:r>
            <a:r>
              <a:rPr lang="en-GB" dirty="0" smtClean="0"/>
              <a:t> sides of the conflict   (Allan and Allan, 2000; </a:t>
            </a:r>
            <a:r>
              <a:rPr lang="en-GB" dirty="0" err="1" smtClean="0"/>
              <a:t>Leebaw</a:t>
            </a:r>
            <a:r>
              <a:rPr lang="en-GB" dirty="0" smtClean="0"/>
              <a:t>, 2003).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 investigated politically motivated human rights violation 1960-1994 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486" y="535579"/>
            <a:ext cx="4846320" cy="52251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Goals of the TRC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4320" y="1502229"/>
            <a:ext cx="5917474" cy="4963885"/>
          </a:xfrm>
        </p:spPr>
        <p:txBody>
          <a:bodyPr>
            <a:normAutofit/>
          </a:bodyPr>
          <a:lstStyle/>
          <a:p>
            <a:r>
              <a:rPr lang="en-GB" dirty="0" smtClean="0"/>
              <a:t>  provide psychological healing</a:t>
            </a:r>
          </a:p>
          <a:p>
            <a:r>
              <a:rPr lang="en-GB" dirty="0" smtClean="0"/>
              <a:t>  dignity for victims (</a:t>
            </a:r>
            <a:r>
              <a:rPr lang="en-GB" dirty="0" err="1" smtClean="0"/>
              <a:t>Elster</a:t>
            </a:r>
            <a:r>
              <a:rPr lang="en-GB" dirty="0" smtClean="0"/>
              <a:t>, 2004; </a:t>
            </a:r>
            <a:r>
              <a:rPr lang="en-GB" dirty="0" err="1" smtClean="0"/>
              <a:t>Mendeloff</a:t>
            </a:r>
            <a:r>
              <a:rPr lang="en-GB" dirty="0" smtClean="0"/>
              <a:t>, 2009,p. 619).</a:t>
            </a:r>
          </a:p>
          <a:p>
            <a:r>
              <a:rPr lang="en-GB" dirty="0" smtClean="0"/>
              <a:t>  allowing victims to  tell their stories / help move forward </a:t>
            </a:r>
          </a:p>
          <a:p>
            <a:r>
              <a:rPr lang="en-GB" dirty="0" smtClean="0"/>
              <a:t> offer "amnesty to those who complete and publicly disclosed their politically motivated violation / crimes.</a:t>
            </a:r>
          </a:p>
          <a:p>
            <a:r>
              <a:rPr lang="en-GB" dirty="0" smtClean="0"/>
              <a:t>Took on the concept of restorative justice rather than retributive justice.( Allais (2011, p. 337) </a:t>
            </a:r>
          </a:p>
          <a:p>
            <a:r>
              <a:rPr lang="en-GB" dirty="0" smtClean="0"/>
              <a:t>  Research in South Africa has aimed at evaluating the effectiveness of TRC hearings (Byrne, 2004; Chapman and van </a:t>
            </a:r>
            <a:r>
              <a:rPr lang="en-GB" dirty="0" err="1" smtClean="0"/>
              <a:t>der</a:t>
            </a:r>
            <a:r>
              <a:rPr lang="en-GB" dirty="0" smtClean="0"/>
              <a:t> </a:t>
            </a:r>
            <a:r>
              <a:rPr lang="en-GB" dirty="0" err="1" smtClean="0"/>
              <a:t>Merwe</a:t>
            </a:r>
            <a:r>
              <a:rPr lang="en-GB" dirty="0" smtClean="0"/>
              <a:t>, 2008; de la Rey and Owens, 1998; </a:t>
            </a:r>
            <a:r>
              <a:rPr lang="en-GB" dirty="0" err="1" smtClean="0"/>
              <a:t>Kaminer</a:t>
            </a:r>
            <a:r>
              <a:rPr lang="en-GB" dirty="0" smtClean="0"/>
              <a:t>, 2006). 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5" name="Picture 4" descr="066-073_ComissaoVerdade_196-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4161" y="1227909"/>
            <a:ext cx="5312228" cy="466344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Did the TRC deliver?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737360"/>
            <a:ext cx="4184035" cy="4304001"/>
          </a:xfrm>
        </p:spPr>
        <p:txBody>
          <a:bodyPr>
            <a:normAutofit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gap between truth and reconciliation</a:t>
            </a:r>
          </a:p>
          <a:p>
            <a:r>
              <a:rPr lang="en-GB" dirty="0" smtClean="0"/>
              <a:t>the extensive nature of amnesties </a:t>
            </a:r>
          </a:p>
          <a:p>
            <a:r>
              <a:rPr lang="en-GB" dirty="0" smtClean="0"/>
              <a:t>pressure to forgive/forced if victim want to forgive them</a:t>
            </a:r>
          </a:p>
          <a:p>
            <a:r>
              <a:rPr lang="en-GB" dirty="0" smtClean="0"/>
              <a:t>the TRC not going satisfied everyone</a:t>
            </a:r>
          </a:p>
          <a:p>
            <a:r>
              <a:rPr lang="en-GB" dirty="0" smtClean="0"/>
              <a:t> generally succeed as success</a:t>
            </a:r>
            <a:endParaRPr lang="en-GB" dirty="0"/>
          </a:p>
        </p:txBody>
      </p:sp>
      <p:pic>
        <p:nvPicPr>
          <p:cNvPr id="5" name="Content Placeholder 6" descr="Capture.PN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99380" y="1685109"/>
            <a:ext cx="6678814" cy="4441371"/>
          </a:xfrm>
        </p:spPr>
      </p:pic>
      <p:sp>
        <p:nvSpPr>
          <p:cNvPr id="6" name="Rectangle 5"/>
          <p:cNvSpPr/>
          <p:nvPr/>
        </p:nvSpPr>
        <p:spPr>
          <a:xfrm>
            <a:off x="431074" y="6035040"/>
            <a:ext cx="510757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(Allais, 2011; </a:t>
            </a:r>
            <a:r>
              <a:rPr lang="en-GB" dirty="0" err="1" smtClean="0"/>
              <a:t>Leebaw</a:t>
            </a:r>
            <a:r>
              <a:rPr lang="en-GB" dirty="0" smtClean="0"/>
              <a:t>, 2003; Llewellyn and </a:t>
            </a:r>
            <a:r>
              <a:rPr lang="en-GB" dirty="0" err="1" smtClean="0"/>
              <a:t>Howse</a:t>
            </a:r>
            <a:r>
              <a:rPr lang="en-GB" dirty="0" smtClean="0"/>
              <a:t>, 1999; Stanley, 2001)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0400" y="248195"/>
            <a:ext cx="5590903" cy="69233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Forgiveness or reconciliation?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5130" y="1267097"/>
            <a:ext cx="6740435" cy="5107576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 negative impact on individuals involved in the truth telling process</a:t>
            </a:r>
          </a:p>
          <a:p>
            <a:r>
              <a:rPr lang="en-GB" dirty="0" smtClean="0"/>
              <a:t> experience traumatisation /healing</a:t>
            </a:r>
          </a:p>
          <a:p>
            <a:r>
              <a:rPr lang="en-GB" dirty="0" smtClean="0"/>
              <a:t> ill health </a:t>
            </a:r>
          </a:p>
          <a:p>
            <a:r>
              <a:rPr lang="en-GB" dirty="0" smtClean="0"/>
              <a:t> social isolation</a:t>
            </a:r>
          </a:p>
          <a:p>
            <a:pPr>
              <a:buNone/>
            </a:pPr>
            <a:r>
              <a:rPr lang="en-GB" dirty="0" smtClean="0"/>
              <a:t> (</a:t>
            </a:r>
            <a:r>
              <a:rPr lang="en-GB" dirty="0" err="1" smtClean="0"/>
              <a:t>Brahm</a:t>
            </a:r>
            <a:r>
              <a:rPr lang="en-GB" dirty="0" smtClean="0"/>
              <a:t>, 2007,p.23; </a:t>
            </a:r>
            <a:r>
              <a:rPr lang="en-GB" dirty="0" err="1" smtClean="0"/>
              <a:t>Brounéus</a:t>
            </a:r>
            <a:r>
              <a:rPr lang="en-GB" dirty="0" smtClean="0"/>
              <a:t>, 2008,p.72; </a:t>
            </a:r>
            <a:r>
              <a:rPr lang="en-GB" dirty="0" err="1" smtClean="0"/>
              <a:t>Gobodo-Madikizela</a:t>
            </a:r>
            <a:r>
              <a:rPr lang="en-GB" dirty="0" smtClean="0"/>
              <a:t>, 2011;Worton20006)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Positive effect  -(van </a:t>
            </a:r>
            <a:r>
              <a:rPr lang="en-GB" dirty="0" err="1" smtClean="0"/>
              <a:t>der</a:t>
            </a:r>
            <a:r>
              <a:rPr lang="en-GB" dirty="0" smtClean="0"/>
              <a:t> </a:t>
            </a:r>
            <a:r>
              <a:rPr lang="en-GB" dirty="0" err="1" smtClean="0"/>
              <a:t>Merwe</a:t>
            </a:r>
            <a:r>
              <a:rPr lang="en-GB" dirty="0" smtClean="0"/>
              <a:t>, Venter and </a:t>
            </a:r>
            <a:r>
              <a:rPr lang="en-GB" dirty="0" err="1" smtClean="0"/>
              <a:t>Temane</a:t>
            </a:r>
            <a:r>
              <a:rPr lang="en-GB" dirty="0" smtClean="0"/>
              <a:t> ,2009) 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/>
              <a:t>who did what to whom/why? (</a:t>
            </a:r>
            <a:r>
              <a:rPr lang="en-GB" dirty="0" err="1" smtClean="0"/>
              <a:t>Loyle</a:t>
            </a:r>
            <a:r>
              <a:rPr lang="en-GB" dirty="0" smtClean="0"/>
              <a:t> and Davenport,2015)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The victims  who decide to testify in front of a truth commission experience </a:t>
            </a:r>
          </a:p>
          <a:p>
            <a:r>
              <a:rPr lang="en-GB" dirty="0" smtClean="0"/>
              <a:t>threat </a:t>
            </a:r>
          </a:p>
          <a:p>
            <a:r>
              <a:rPr lang="en-GB" dirty="0" smtClean="0"/>
              <a:t> harassment</a:t>
            </a:r>
          </a:p>
          <a:p>
            <a:pPr>
              <a:buNone/>
            </a:pPr>
            <a:r>
              <a:rPr lang="en-GB" dirty="0" smtClean="0"/>
              <a:t> (</a:t>
            </a:r>
            <a:r>
              <a:rPr lang="en-GB" dirty="0" err="1" smtClean="0"/>
              <a:t>Brounéus</a:t>
            </a:r>
            <a:r>
              <a:rPr lang="en-GB" dirty="0" smtClean="0"/>
              <a:t>, 2008,p. 72; </a:t>
            </a:r>
            <a:r>
              <a:rPr lang="en-GB" dirty="0" err="1" smtClean="0"/>
              <a:t>Samii</a:t>
            </a:r>
            <a:r>
              <a:rPr lang="en-GB" dirty="0" smtClean="0"/>
              <a:t>, 2013,p. 3; </a:t>
            </a:r>
            <a:r>
              <a:rPr lang="en-GB" dirty="0" err="1" smtClean="0"/>
              <a:t>Kaminer</a:t>
            </a:r>
            <a:r>
              <a:rPr lang="en-GB" dirty="0" smtClean="0"/>
              <a:t>, et.al 2001; </a:t>
            </a:r>
            <a:r>
              <a:rPr lang="en-GB" dirty="0" err="1" smtClean="0"/>
              <a:t>Kagee</a:t>
            </a:r>
            <a:r>
              <a:rPr lang="en-GB" dirty="0" smtClean="0"/>
              <a:t> 2006) 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endParaRPr lang="en-GB" dirty="0"/>
          </a:p>
        </p:txBody>
      </p:sp>
      <p:pic>
        <p:nvPicPr>
          <p:cNvPr id="6" name="Picture 2" descr="C:\Users\lyudmyla\Desktop\vickys stuff\New folder\PHOTO FOR CONSILLING\forgiveness_Miya_bg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818811" y="1175658"/>
            <a:ext cx="5107850" cy="51859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9142" y="609600"/>
            <a:ext cx="6334859" cy="1320800"/>
          </a:xfrm>
        </p:spPr>
        <p:txBody>
          <a:bodyPr/>
          <a:lstStyle/>
          <a:p>
            <a:r>
              <a:rPr lang="en-GB" dirty="0" smtClean="0"/>
              <a:t>Any questions?????</a:t>
            </a:r>
            <a:endParaRPr lang="en-GB" dirty="0"/>
          </a:p>
        </p:txBody>
      </p:sp>
      <p:pic>
        <p:nvPicPr>
          <p:cNvPr id="4" name="Content Placeholder 3" descr="downloa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2498" y="3281820"/>
            <a:ext cx="7565721" cy="3181611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2159</TotalTime>
  <Words>977</Words>
  <Application>Microsoft Office PowerPoint</Application>
  <PresentationFormat>Custom</PresentationFormat>
  <Paragraphs>177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Facet</vt:lpstr>
      <vt:lpstr>LYUDMYLA   AMERY  1651468</vt:lpstr>
      <vt:lpstr>History</vt:lpstr>
      <vt:lpstr>Apartheid 1948-1994</vt:lpstr>
      <vt:lpstr>Truth and Reconciliation Commission</vt:lpstr>
      <vt:lpstr>The Promotion of National Unity and Reconciliation Act(1960-1994)</vt:lpstr>
      <vt:lpstr>Slide 6</vt:lpstr>
      <vt:lpstr>The Reparation Committee</vt:lpstr>
      <vt:lpstr>The Rehabilitation Committee</vt:lpstr>
      <vt:lpstr>Slide 9</vt:lpstr>
      <vt:lpstr>Reconciliation</vt:lpstr>
      <vt:lpstr>Goals of the TRC</vt:lpstr>
      <vt:lpstr>Goals of the TRC</vt:lpstr>
      <vt:lpstr>Did the TRC deliver?</vt:lpstr>
      <vt:lpstr>Forgiveness or reconciliation?</vt:lpstr>
      <vt:lpstr>Any questions?????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Lyudmyla Amery (1651468)</dc:creator>
  <cp:lastModifiedBy>lyudmyla Amery</cp:lastModifiedBy>
  <cp:revision>361</cp:revision>
  <dcterms:created xsi:type="dcterms:W3CDTF">2018-05-03T19:43:33Z</dcterms:created>
  <dcterms:modified xsi:type="dcterms:W3CDTF">2018-11-08T20:37:14Z</dcterms:modified>
</cp:coreProperties>
</file>